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96" r:id="rId2"/>
    <p:sldId id="262" r:id="rId3"/>
    <p:sldId id="259" r:id="rId4"/>
    <p:sldId id="263" r:id="rId5"/>
    <p:sldId id="260" r:id="rId6"/>
    <p:sldId id="265" r:id="rId7"/>
    <p:sldId id="268" r:id="rId8"/>
    <p:sldId id="271" r:id="rId9"/>
    <p:sldId id="282" r:id="rId10"/>
    <p:sldId id="281" r:id="rId11"/>
    <p:sldId id="280" r:id="rId12"/>
    <p:sldId id="291" r:id="rId13"/>
    <p:sldId id="288" r:id="rId14"/>
    <p:sldId id="279" r:id="rId15"/>
    <p:sldId id="289" r:id="rId16"/>
    <p:sldId id="290" r:id="rId17"/>
    <p:sldId id="294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0407407806386465"/>
          <c:y val="6.0418864804963196E-2"/>
          <c:w val="0.88791542618302588"/>
          <c:h val="0.790627390239207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1"/>
              <c:layout>
                <c:manualLayout>
                  <c:x val="2.4481775025074311E-2"/>
                  <c:y val="-3.41288788428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2135737211561E-2"/>
                  <c:y val="-2.34636042044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281252958875948E-2"/>
                  <c:y val="-2.133054927676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2020год</c:v>
                </c:pt>
                <c:pt idx="3">
                  <c:v>2021год</c:v>
                </c:pt>
              </c:strCache>
            </c:strRef>
          </c:cat>
          <c:val>
            <c:numRef>
              <c:f>Лист1!$B$4:$E$4</c:f>
              <c:numCache>
                <c:formatCode>0.0</c:formatCode>
                <c:ptCount val="4"/>
                <c:pt idx="1">
                  <c:v>3959.6000000000931</c:v>
                </c:pt>
                <c:pt idx="2">
                  <c:v>3973.9000000001397</c:v>
                </c:pt>
                <c:pt idx="3">
                  <c:v>3878.5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5841148545636285E-2"/>
                  <c:y val="-1.4931384493732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2020год</c:v>
                </c:pt>
                <c:pt idx="3">
                  <c:v>2021год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 formatCode="0.0">
                  <c:v>336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100000">
                  <a:srgbClr val="FF0000"/>
                </a:gs>
                <a:gs pos="13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0080730892677636E-2"/>
                  <c:y val="0.10534200932430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60939719156961E-2"/>
                  <c:y val="7.0499816758824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406264794379739E-3"/>
                  <c:y val="5.770148719276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005220661983116E-3"/>
                  <c:y val="6.857066172738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2020год</c:v>
                </c:pt>
                <c:pt idx="3">
                  <c:v>2021год</c:v>
                </c:pt>
              </c:strCache>
            </c:strRef>
          </c:cat>
          <c:val>
            <c:numRef>
              <c:f>Лист1!$B$6:$E$6</c:f>
              <c:numCache>
                <c:formatCode>0.0</c:formatCode>
                <c:ptCount val="4"/>
                <c:pt idx="0">
                  <c:v>1919941</c:v>
                </c:pt>
                <c:pt idx="1">
                  <c:v>1655441</c:v>
                </c:pt>
                <c:pt idx="2">
                  <c:v>1408383.9</c:v>
                </c:pt>
                <c:pt idx="3">
                  <c:v>1372546.1</c:v>
                </c:pt>
              </c:numCache>
            </c:numRef>
          </c:val>
        </c:ser>
        <c:ser>
          <c:idx val="3"/>
          <c:order val="3"/>
          <c:tx>
            <c:strRef>
              <c:f>Лист1!$A$7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2000">
                  <a:srgbClr val="00B050"/>
                </a:gs>
                <a:gs pos="10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8.6405130853896873E-3"/>
                  <c:y val="6.195264886791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01044132396623E-2"/>
                  <c:y val="-4.8776415869794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604176529586493E-3"/>
                  <c:y val="-1.0191635670187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01044132396623E-2"/>
                  <c:y val="1.5215231960485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2020год</c:v>
                </c:pt>
                <c:pt idx="3">
                  <c:v>2021год</c:v>
                </c:pt>
              </c:strCache>
            </c:strRef>
          </c:cat>
          <c:val>
            <c:numRef>
              <c:f>Лист1!$B$7:$E$7</c:f>
              <c:numCache>
                <c:formatCode>0.0</c:formatCode>
                <c:ptCount val="4"/>
                <c:pt idx="0">
                  <c:v>1919605</c:v>
                </c:pt>
                <c:pt idx="1">
                  <c:v>1659400.6</c:v>
                </c:pt>
                <c:pt idx="2">
                  <c:v>1412357.8</c:v>
                </c:pt>
                <c:pt idx="3">
                  <c:v>1376424.6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5988864"/>
        <c:axId val="105990400"/>
        <c:axId val="106000384"/>
      </c:bar3DChart>
      <c:catAx>
        <c:axId val="105988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990400"/>
        <c:crosses val="autoZero"/>
        <c:auto val="1"/>
        <c:lblAlgn val="ctr"/>
        <c:lblOffset val="100"/>
        <c:noMultiLvlLbl val="0"/>
      </c:catAx>
      <c:valAx>
        <c:axId val="10599040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988864"/>
        <c:crosses val="autoZero"/>
        <c:crossBetween val="between"/>
      </c:valAx>
      <c:serAx>
        <c:axId val="106000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5990400"/>
        <c:crosses val="autoZero"/>
      </c:serAx>
      <c:spPr>
        <a:noFill/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24674269908708E-2"/>
          <c:y val="2.6863566158598494E-2"/>
          <c:w val="0.76237278712326983"/>
          <c:h val="0.878707056753081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5612628290343217E-2"/>
                  <c:y val="-1.9537139024435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28725,0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5099203536772E-2"/>
                  <c:y val="-3.4189993292761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19416,0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28923606189354E-2"/>
                  <c:y val="-2.6863566158598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19437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765524137164835E-2"/>
                  <c:y val="-1.7094996646380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19507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28725</c:v>
                </c:pt>
                <c:pt idx="1">
                  <c:v>19416</c:v>
                </c:pt>
                <c:pt idx="2">
                  <c:v>19437</c:v>
                </c:pt>
                <c:pt idx="3">
                  <c:v>19507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724674269908708E-2"/>
                  <c:y val="-3.17478509147073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182722,0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63399469024514E-2"/>
                  <c:y val="-3.4189993292761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196251,0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06374004420964E-2"/>
                  <c:y val="-2.19792814024896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199361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203176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182722</c:v>
                </c:pt>
                <c:pt idx="1">
                  <c:v>196251</c:v>
                </c:pt>
                <c:pt idx="2">
                  <c:v>199361</c:v>
                </c:pt>
                <c:pt idx="3">
                  <c:v>203176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7655241371648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1708494,0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06374004420964E-2"/>
                  <c:y val="-7.32642713416322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1439774,0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1708494</c:v>
                </c:pt>
                <c:pt idx="1">
                  <c:v>1439774</c:v>
                </c:pt>
                <c:pt idx="2">
                  <c:v>1189585.8999999999</c:v>
                </c:pt>
                <c:pt idx="3">
                  <c:v>1149863.1000000001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85280"/>
        <c:axId val="35128448"/>
        <c:axId val="137080320"/>
      </c:bar3DChart>
      <c:catAx>
        <c:axId val="3438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128448"/>
        <c:crosses val="autoZero"/>
        <c:auto val="1"/>
        <c:lblAlgn val="ctr"/>
        <c:lblOffset val="100"/>
        <c:noMultiLvlLbl val="0"/>
      </c:catAx>
      <c:valAx>
        <c:axId val="35128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385280"/>
        <c:crosses val="autoZero"/>
        <c:crossBetween val="between"/>
      </c:valAx>
      <c:serAx>
        <c:axId val="13708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3512844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CA7EA-6AED-46F6-BD3B-936BF17075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DB68C-CBE5-41D8-995F-8891CA3EF61E}">
      <dgm:prSet phldrT="[Текст]" custT="1"/>
      <dgm:spPr/>
      <dgm:t>
        <a:bodyPr/>
        <a:lstStyle/>
        <a:p>
          <a:r>
            <a:rPr lang="ru-RU" sz="1000" dirty="0" smtClean="0"/>
            <a:t>Сроки реализации программы</a:t>
          </a:r>
          <a:endParaRPr lang="ru-RU" sz="1000" dirty="0"/>
        </a:p>
      </dgm:t>
    </dgm:pt>
    <dgm:pt modelId="{D6D0BF46-8393-48D5-BA59-2AA6A447B35E}" type="parTrans" cxnId="{CEB0FB56-3096-43D9-8EBA-ED4D66430664}">
      <dgm:prSet/>
      <dgm:spPr/>
      <dgm:t>
        <a:bodyPr/>
        <a:lstStyle/>
        <a:p>
          <a:endParaRPr lang="ru-RU"/>
        </a:p>
      </dgm:t>
    </dgm:pt>
    <dgm:pt modelId="{C3A7664F-6ECD-4224-8764-12E5B3B6ECEA}" type="sibTrans" cxnId="{CEB0FB56-3096-43D9-8EBA-ED4D66430664}">
      <dgm:prSet/>
      <dgm:spPr/>
      <dgm:t>
        <a:bodyPr/>
        <a:lstStyle/>
        <a:p>
          <a:endParaRPr lang="ru-RU"/>
        </a:p>
      </dgm:t>
    </dgm:pt>
    <dgm:pt modelId="{9BB1829A-A755-4E59-A359-3A1B41142A71}">
      <dgm:prSet phldrT="[Текст]" custT="1"/>
      <dgm:spPr/>
      <dgm:t>
        <a:bodyPr/>
        <a:lstStyle/>
        <a:p>
          <a:r>
            <a:rPr lang="ru-RU" sz="1400" dirty="0" smtClean="0"/>
            <a:t>2019 год</a:t>
          </a:r>
          <a:endParaRPr lang="ru-RU" sz="1400" dirty="0"/>
        </a:p>
      </dgm:t>
    </dgm:pt>
    <dgm:pt modelId="{2B110DBB-61B0-4329-BB2C-767C3A6FF63C}" type="parTrans" cxnId="{0F951701-5473-43B3-9D18-ACDD4F85353A}">
      <dgm:prSet/>
      <dgm:spPr/>
      <dgm:t>
        <a:bodyPr/>
        <a:lstStyle/>
        <a:p>
          <a:endParaRPr lang="ru-RU"/>
        </a:p>
      </dgm:t>
    </dgm:pt>
    <dgm:pt modelId="{2775FAC2-79CB-47FC-B9EF-11A4E294297F}" type="sibTrans" cxnId="{0F951701-5473-43B3-9D18-ACDD4F85353A}">
      <dgm:prSet/>
      <dgm:spPr/>
      <dgm:t>
        <a:bodyPr/>
        <a:lstStyle/>
        <a:p>
          <a:endParaRPr lang="ru-RU"/>
        </a:p>
      </dgm:t>
    </dgm:pt>
    <dgm:pt modelId="{A4879773-52A9-4C9D-B70A-B2FE9A7D3010}">
      <dgm:prSet phldrT="[Текст]" custT="1"/>
      <dgm:spPr/>
      <dgm:t>
        <a:bodyPr/>
        <a:lstStyle/>
        <a:p>
          <a:r>
            <a:rPr lang="ru-RU" sz="1000" dirty="0" smtClean="0"/>
            <a:t>Цель программы</a:t>
          </a:r>
          <a:endParaRPr lang="ru-RU" sz="1000" dirty="0"/>
        </a:p>
      </dgm:t>
    </dgm:pt>
    <dgm:pt modelId="{2ACAE5C0-CA1A-4F08-8714-C7FA4B161E3A}" type="parTrans" cxnId="{B1CFE091-3BA2-426C-B340-FE623E39DD9E}">
      <dgm:prSet/>
      <dgm:spPr/>
      <dgm:t>
        <a:bodyPr/>
        <a:lstStyle/>
        <a:p>
          <a:endParaRPr lang="ru-RU"/>
        </a:p>
      </dgm:t>
    </dgm:pt>
    <dgm:pt modelId="{CC8FEF92-2679-4FFF-8DFF-1ADB55DD7E3B}" type="sibTrans" cxnId="{B1CFE091-3BA2-426C-B340-FE623E39DD9E}">
      <dgm:prSet/>
      <dgm:spPr/>
      <dgm:t>
        <a:bodyPr/>
        <a:lstStyle/>
        <a:p>
          <a:endParaRPr lang="ru-RU"/>
        </a:p>
      </dgm:t>
    </dgm:pt>
    <dgm:pt modelId="{24058C63-67C2-49B6-B2C2-82633146762E}">
      <dgm:prSet phldrT="[Текст]" custT="1"/>
      <dgm:spPr/>
      <dgm:t>
        <a:bodyPr/>
        <a:lstStyle/>
        <a:p>
          <a:r>
            <a:rPr lang="ru-RU" sz="1100" dirty="0" smtClean="0"/>
            <a:t>Повышение эффективности системы  социальной поддержки, социального обслуживания населения и качества жизни граждан в Промышленновском районе</a:t>
          </a:r>
          <a:endParaRPr lang="ru-RU" sz="1100" dirty="0"/>
        </a:p>
      </dgm:t>
    </dgm:pt>
    <dgm:pt modelId="{C7A4F1FD-CC2D-4490-82C3-830312206D26}" type="parTrans" cxnId="{4E68B51E-8437-4D32-9DB6-E067A7FF627D}">
      <dgm:prSet/>
      <dgm:spPr/>
      <dgm:t>
        <a:bodyPr/>
        <a:lstStyle/>
        <a:p>
          <a:endParaRPr lang="ru-RU"/>
        </a:p>
      </dgm:t>
    </dgm:pt>
    <dgm:pt modelId="{352DAF2E-3ED7-48D0-BE69-8145D8EE6EA8}" type="sibTrans" cxnId="{4E68B51E-8437-4D32-9DB6-E067A7FF627D}">
      <dgm:prSet/>
      <dgm:spPr/>
      <dgm:t>
        <a:bodyPr/>
        <a:lstStyle/>
        <a:p>
          <a:endParaRPr lang="ru-RU"/>
        </a:p>
      </dgm:t>
    </dgm:pt>
    <dgm:pt modelId="{8E35BF09-1133-422E-B282-9F0562F7EB6C}">
      <dgm:prSet phldrT="[Текст]" custT="1"/>
      <dgm:spPr/>
      <dgm:t>
        <a:bodyPr/>
        <a:lstStyle/>
        <a:p>
          <a:r>
            <a:rPr lang="ru-RU" sz="1000" dirty="0" smtClean="0"/>
            <a:t>Ожидаемы результаты программы</a:t>
          </a:r>
          <a:endParaRPr lang="ru-RU" sz="1000" dirty="0"/>
        </a:p>
      </dgm:t>
    </dgm:pt>
    <dgm:pt modelId="{3FD98B8D-C726-4EBB-B141-3C493850D838}" type="parTrans" cxnId="{36F647AE-681D-4E26-81B8-2DF4AF7A5D6C}">
      <dgm:prSet/>
      <dgm:spPr/>
      <dgm:t>
        <a:bodyPr/>
        <a:lstStyle/>
        <a:p>
          <a:endParaRPr lang="ru-RU"/>
        </a:p>
      </dgm:t>
    </dgm:pt>
    <dgm:pt modelId="{02E26AAD-43BF-4EAE-AD88-B81FC11DE1F8}" type="sibTrans" cxnId="{36F647AE-681D-4E26-81B8-2DF4AF7A5D6C}">
      <dgm:prSet/>
      <dgm:spPr/>
      <dgm:t>
        <a:bodyPr/>
        <a:lstStyle/>
        <a:p>
          <a:endParaRPr lang="ru-RU"/>
        </a:p>
      </dgm:t>
    </dgm:pt>
    <dgm:pt modelId="{CE51D666-B3FF-4D49-A0A4-C86D1D25BBE4}">
      <dgm:prSet phldrT="[Текст]" custT="1"/>
      <dgm:spPr/>
      <dgm:t>
        <a:bodyPr/>
        <a:lstStyle/>
        <a:p>
          <a:r>
            <a:rPr lang="ru-RU" sz="1000" dirty="0" smtClean="0"/>
            <a:t>Повышение уровня доходов и социальной защищенности    граждан на  основе  расширения  адресного принципа  предоставления мер  социальной поддержки.</a:t>
          </a:r>
          <a:endParaRPr lang="ru-RU" sz="1000" dirty="0"/>
        </a:p>
      </dgm:t>
    </dgm:pt>
    <dgm:pt modelId="{EF90F7ED-2F23-4B3D-9679-58003006B92C}" type="parTrans" cxnId="{FEF8BD79-D64B-419F-961E-A36DA160C396}">
      <dgm:prSet/>
      <dgm:spPr/>
      <dgm:t>
        <a:bodyPr/>
        <a:lstStyle/>
        <a:p>
          <a:endParaRPr lang="ru-RU"/>
        </a:p>
      </dgm:t>
    </dgm:pt>
    <dgm:pt modelId="{AD1CEEF7-C1A8-487C-BE46-F2B4786701CC}" type="sibTrans" cxnId="{FEF8BD79-D64B-419F-961E-A36DA160C396}">
      <dgm:prSet/>
      <dgm:spPr/>
      <dgm:t>
        <a:bodyPr/>
        <a:lstStyle/>
        <a:p>
          <a:endParaRPr lang="ru-RU"/>
        </a:p>
      </dgm:t>
    </dgm:pt>
    <dgm:pt modelId="{22E6AD34-2E06-4B39-B0A5-65B965E06E52}">
      <dgm:prSet phldrT="[Текст]" custT="1"/>
      <dgm:spPr/>
      <dgm:t>
        <a:bodyPr/>
        <a:lstStyle/>
        <a:p>
          <a:r>
            <a:rPr lang="ru-RU" sz="1000" dirty="0" smtClean="0"/>
            <a:t>Удовлетворение потребностей   граждан  пожилого  возраста  и  инвалидов,  включая   детей-инвалидов, в постоянном постороннем уходе  в  сфере социального  обслуживания  населения.</a:t>
          </a:r>
          <a:endParaRPr lang="ru-RU" sz="1000" dirty="0"/>
        </a:p>
      </dgm:t>
    </dgm:pt>
    <dgm:pt modelId="{034442E1-C775-472B-A8E5-261B65809F96}" type="parTrans" cxnId="{467DB1ED-8D35-4FC7-8B73-31DEB1E30409}">
      <dgm:prSet/>
      <dgm:spPr/>
      <dgm:t>
        <a:bodyPr/>
        <a:lstStyle/>
        <a:p>
          <a:endParaRPr lang="ru-RU"/>
        </a:p>
      </dgm:t>
    </dgm:pt>
    <dgm:pt modelId="{7BEDA482-A008-44B2-9CE7-116E8BF947E0}" type="sibTrans" cxnId="{467DB1ED-8D35-4FC7-8B73-31DEB1E30409}">
      <dgm:prSet/>
      <dgm:spPr/>
      <dgm:t>
        <a:bodyPr/>
        <a:lstStyle/>
        <a:p>
          <a:endParaRPr lang="ru-RU"/>
        </a:p>
      </dgm:t>
    </dgm:pt>
    <dgm:pt modelId="{D064028B-08F0-493C-9D5D-DC4E4C85BB3A}">
      <dgm:prSet phldrT="[Текст]" custT="1"/>
      <dgm:spPr/>
      <dgm:t>
        <a:bodyPr/>
        <a:lstStyle/>
        <a:p>
          <a:r>
            <a:rPr lang="ru-RU" sz="1000" dirty="0" smtClean="0"/>
            <a:t>Предоставление качественных социальных услуг, отвечающих современным требованиям социального обслуживания.</a:t>
          </a:r>
          <a:endParaRPr lang="ru-RU" sz="1000" dirty="0"/>
        </a:p>
      </dgm:t>
    </dgm:pt>
    <dgm:pt modelId="{B82462BB-BA8B-4AC5-9A10-0F9FABB21A3E}" type="parTrans" cxnId="{846AEA9A-426D-4E5B-A232-4CDEE3273C2C}">
      <dgm:prSet/>
      <dgm:spPr/>
      <dgm:t>
        <a:bodyPr/>
        <a:lstStyle/>
        <a:p>
          <a:endParaRPr lang="ru-RU"/>
        </a:p>
      </dgm:t>
    </dgm:pt>
    <dgm:pt modelId="{5A1D57E8-6285-4060-AD3D-439086BC93A4}" type="sibTrans" cxnId="{846AEA9A-426D-4E5B-A232-4CDEE3273C2C}">
      <dgm:prSet/>
      <dgm:spPr/>
      <dgm:t>
        <a:bodyPr/>
        <a:lstStyle/>
        <a:p>
          <a:endParaRPr lang="ru-RU"/>
        </a:p>
      </dgm:t>
    </dgm:pt>
    <dgm:pt modelId="{69EE35B7-3ABE-45CD-9D5F-F027530635B8}">
      <dgm:prSet phldrT="[Текст]" custT="1"/>
      <dgm:spPr/>
      <dgm:t>
        <a:bodyPr/>
        <a:lstStyle/>
        <a:p>
          <a:r>
            <a:rPr lang="ru-RU" sz="1000" dirty="0" smtClean="0"/>
            <a:t>Обеспечение   поддержки   и  содействие  социальной адаптации  граждан,  попавших  в  трудную жизненную ситуацию.</a:t>
          </a:r>
          <a:endParaRPr lang="ru-RU" sz="1000" dirty="0"/>
        </a:p>
      </dgm:t>
    </dgm:pt>
    <dgm:pt modelId="{65436637-F60F-428F-9B49-D85E2B961BB6}" type="parTrans" cxnId="{66BB0945-3DE2-4A5F-8194-71E0F11CF703}">
      <dgm:prSet/>
      <dgm:spPr/>
      <dgm:t>
        <a:bodyPr/>
        <a:lstStyle/>
        <a:p>
          <a:endParaRPr lang="ru-RU"/>
        </a:p>
      </dgm:t>
    </dgm:pt>
    <dgm:pt modelId="{F2DF343B-701C-4EE3-9DA1-ABC3E56BB01B}" type="sibTrans" cxnId="{66BB0945-3DE2-4A5F-8194-71E0F11CF703}">
      <dgm:prSet/>
      <dgm:spPr/>
      <dgm:t>
        <a:bodyPr/>
        <a:lstStyle/>
        <a:p>
          <a:endParaRPr lang="ru-RU"/>
        </a:p>
      </dgm:t>
    </dgm:pt>
    <dgm:pt modelId="{AAD2F7A9-F308-49EE-A152-F44A209B8AB0}">
      <dgm:prSet phldrT="[Текст]" custT="1"/>
      <dgm:spPr/>
      <dgm:t>
        <a:bodyPr/>
        <a:lstStyle/>
        <a:p>
          <a:r>
            <a:rPr lang="ru-RU" sz="1000" dirty="0" smtClean="0"/>
            <a:t>Обеспечение поддержки и  стимулирование   жизненной активности пожилых людей.</a:t>
          </a:r>
          <a:endParaRPr lang="ru-RU" sz="1000" dirty="0"/>
        </a:p>
      </dgm:t>
    </dgm:pt>
    <dgm:pt modelId="{086D5788-08BA-471B-B5FF-3FB5F52C1956}" type="parTrans" cxnId="{F997EE54-1EC8-41DD-A10D-6941F16325B9}">
      <dgm:prSet/>
      <dgm:spPr/>
      <dgm:t>
        <a:bodyPr/>
        <a:lstStyle/>
        <a:p>
          <a:endParaRPr lang="ru-RU"/>
        </a:p>
      </dgm:t>
    </dgm:pt>
    <dgm:pt modelId="{3D6F53F7-90E1-4CE0-BABB-847CE38C63FF}" type="sibTrans" cxnId="{F997EE54-1EC8-41DD-A10D-6941F16325B9}">
      <dgm:prSet/>
      <dgm:spPr/>
      <dgm:t>
        <a:bodyPr/>
        <a:lstStyle/>
        <a:p>
          <a:endParaRPr lang="ru-RU"/>
        </a:p>
      </dgm:t>
    </dgm:pt>
    <dgm:pt modelId="{919896AF-6180-48A6-9521-39BCDC3C577F}" type="pres">
      <dgm:prSet presAssocID="{8E2CA7EA-6AED-46F6-BD3B-936BF17075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5360A-930B-4726-872D-0A36E26DE313}" type="pres">
      <dgm:prSet presAssocID="{641DB68C-CBE5-41D8-995F-8891CA3EF61E}" presName="composite" presStyleCnt="0"/>
      <dgm:spPr/>
    </dgm:pt>
    <dgm:pt modelId="{835956E9-4E0F-45C6-BC1C-E48F4B67996C}" type="pres">
      <dgm:prSet presAssocID="{641DB68C-CBE5-41D8-995F-8891CA3EF6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6EC4B-13E6-4DF4-B002-BD97C9CB371A}" type="pres">
      <dgm:prSet presAssocID="{641DB68C-CBE5-41D8-995F-8891CA3EF61E}" presName="descendantText" presStyleLbl="alignAcc1" presStyleIdx="0" presStyleCnt="3" custScaleY="100000" custLinFactNeighborX="1667" custLinFactNeighborY="-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AA0AC-3575-4FCE-A4C9-B1435BA262CD}" type="pres">
      <dgm:prSet presAssocID="{C3A7664F-6ECD-4224-8764-12E5B3B6ECEA}" presName="sp" presStyleCnt="0"/>
      <dgm:spPr/>
    </dgm:pt>
    <dgm:pt modelId="{67003D60-B7F9-4A39-979D-7D694D3465D0}" type="pres">
      <dgm:prSet presAssocID="{A4879773-52A9-4C9D-B70A-B2FE9A7D3010}" presName="composite" presStyleCnt="0"/>
      <dgm:spPr/>
    </dgm:pt>
    <dgm:pt modelId="{9F266D15-5682-4FD0-930E-F2B51BC38010}" type="pres">
      <dgm:prSet presAssocID="{A4879773-52A9-4C9D-B70A-B2FE9A7D301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09EED-0626-4782-B2F5-8041C7BB3930}" type="pres">
      <dgm:prSet presAssocID="{A4879773-52A9-4C9D-B70A-B2FE9A7D3010}" presName="descendantText" presStyleLbl="alignAcc1" presStyleIdx="1" presStyleCnt="3" custLinFactNeighborX="352" custLinFactNeighborY="-5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BC3AE-4972-4864-BF5B-EC04615BF6E9}" type="pres">
      <dgm:prSet presAssocID="{CC8FEF92-2679-4FFF-8DFF-1ADB55DD7E3B}" presName="sp" presStyleCnt="0"/>
      <dgm:spPr/>
    </dgm:pt>
    <dgm:pt modelId="{F5C5668A-991B-40F1-AB70-5C936E93F19C}" type="pres">
      <dgm:prSet presAssocID="{8E35BF09-1133-422E-B282-9F0562F7EB6C}" presName="composite" presStyleCnt="0"/>
      <dgm:spPr/>
    </dgm:pt>
    <dgm:pt modelId="{0139D40E-BD63-43A8-82EF-47356F65E9F0}" type="pres">
      <dgm:prSet presAssocID="{8E35BF09-1133-422E-B282-9F0562F7EB6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C3DA5-85A7-4779-9F6F-E5495187071F}" type="pres">
      <dgm:prSet presAssocID="{8E35BF09-1133-422E-B282-9F0562F7EB6C}" presName="descendantText" presStyleLbl="alignAcc1" presStyleIdx="2" presStyleCnt="3" custScaleY="293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AEA9A-426D-4E5B-A232-4CDEE3273C2C}" srcId="{8E35BF09-1133-422E-B282-9F0562F7EB6C}" destId="{D064028B-08F0-493C-9D5D-DC4E4C85BB3A}" srcOrd="2" destOrd="0" parTransId="{B82462BB-BA8B-4AC5-9A10-0F9FABB21A3E}" sibTransId="{5A1D57E8-6285-4060-AD3D-439086BC93A4}"/>
    <dgm:cxn modelId="{0F951701-5473-43B3-9D18-ACDD4F85353A}" srcId="{641DB68C-CBE5-41D8-995F-8891CA3EF61E}" destId="{9BB1829A-A755-4E59-A359-3A1B41142A71}" srcOrd="0" destOrd="0" parTransId="{2B110DBB-61B0-4329-BB2C-767C3A6FF63C}" sibTransId="{2775FAC2-79CB-47FC-B9EF-11A4E294297F}"/>
    <dgm:cxn modelId="{A0CBAB80-2E3B-4A2C-96DC-DCCFAC0E90F0}" type="presOf" srcId="{641DB68C-CBE5-41D8-995F-8891CA3EF61E}" destId="{835956E9-4E0F-45C6-BC1C-E48F4B67996C}" srcOrd="0" destOrd="0" presId="urn:microsoft.com/office/officeart/2005/8/layout/chevron2"/>
    <dgm:cxn modelId="{D1C4E849-3932-4593-B67A-0C899C41855C}" type="presOf" srcId="{9BB1829A-A755-4E59-A359-3A1B41142A71}" destId="{BE76EC4B-13E6-4DF4-B002-BD97C9CB371A}" srcOrd="0" destOrd="0" presId="urn:microsoft.com/office/officeart/2005/8/layout/chevron2"/>
    <dgm:cxn modelId="{B1CFE091-3BA2-426C-B340-FE623E39DD9E}" srcId="{8E2CA7EA-6AED-46F6-BD3B-936BF1707518}" destId="{A4879773-52A9-4C9D-B70A-B2FE9A7D3010}" srcOrd="1" destOrd="0" parTransId="{2ACAE5C0-CA1A-4F08-8714-C7FA4B161E3A}" sibTransId="{CC8FEF92-2679-4FFF-8DFF-1ADB55DD7E3B}"/>
    <dgm:cxn modelId="{CEB0FB56-3096-43D9-8EBA-ED4D66430664}" srcId="{8E2CA7EA-6AED-46F6-BD3B-936BF1707518}" destId="{641DB68C-CBE5-41D8-995F-8891CA3EF61E}" srcOrd="0" destOrd="0" parTransId="{D6D0BF46-8393-48D5-BA59-2AA6A447B35E}" sibTransId="{C3A7664F-6ECD-4224-8764-12E5B3B6ECEA}"/>
    <dgm:cxn modelId="{F21D0453-5820-4278-8C4E-FC83D57DB4F6}" type="presOf" srcId="{8E2CA7EA-6AED-46F6-BD3B-936BF1707518}" destId="{919896AF-6180-48A6-9521-39BCDC3C577F}" srcOrd="0" destOrd="0" presId="urn:microsoft.com/office/officeart/2005/8/layout/chevron2"/>
    <dgm:cxn modelId="{4E68B51E-8437-4D32-9DB6-E067A7FF627D}" srcId="{A4879773-52A9-4C9D-B70A-B2FE9A7D3010}" destId="{24058C63-67C2-49B6-B2C2-82633146762E}" srcOrd="0" destOrd="0" parTransId="{C7A4F1FD-CC2D-4490-82C3-830312206D26}" sibTransId="{352DAF2E-3ED7-48D0-BE69-8145D8EE6EA8}"/>
    <dgm:cxn modelId="{36F647AE-681D-4E26-81B8-2DF4AF7A5D6C}" srcId="{8E2CA7EA-6AED-46F6-BD3B-936BF1707518}" destId="{8E35BF09-1133-422E-B282-9F0562F7EB6C}" srcOrd="2" destOrd="0" parTransId="{3FD98B8D-C726-4EBB-B141-3C493850D838}" sibTransId="{02E26AAD-43BF-4EAE-AD88-B81FC11DE1F8}"/>
    <dgm:cxn modelId="{53A6887E-F93A-4210-B5F0-0F707817092C}" type="presOf" srcId="{A4879773-52A9-4C9D-B70A-B2FE9A7D3010}" destId="{9F266D15-5682-4FD0-930E-F2B51BC38010}" srcOrd="0" destOrd="0" presId="urn:microsoft.com/office/officeart/2005/8/layout/chevron2"/>
    <dgm:cxn modelId="{66BB0945-3DE2-4A5F-8194-71E0F11CF703}" srcId="{8E35BF09-1133-422E-B282-9F0562F7EB6C}" destId="{69EE35B7-3ABE-45CD-9D5F-F027530635B8}" srcOrd="3" destOrd="0" parTransId="{65436637-F60F-428F-9B49-D85E2B961BB6}" sibTransId="{F2DF343B-701C-4EE3-9DA1-ABC3E56BB01B}"/>
    <dgm:cxn modelId="{71DF6269-1BFA-480A-B97F-1BEEA18AC62D}" type="presOf" srcId="{D064028B-08F0-493C-9D5D-DC4E4C85BB3A}" destId="{0C1C3DA5-85A7-4779-9F6F-E5495187071F}" srcOrd="0" destOrd="2" presId="urn:microsoft.com/office/officeart/2005/8/layout/chevron2"/>
    <dgm:cxn modelId="{F997EE54-1EC8-41DD-A10D-6941F16325B9}" srcId="{8E35BF09-1133-422E-B282-9F0562F7EB6C}" destId="{AAD2F7A9-F308-49EE-A152-F44A209B8AB0}" srcOrd="4" destOrd="0" parTransId="{086D5788-08BA-471B-B5FF-3FB5F52C1956}" sibTransId="{3D6F53F7-90E1-4CE0-BABB-847CE38C63FF}"/>
    <dgm:cxn modelId="{9526F157-345A-4D78-A38E-A3E37A24E454}" type="presOf" srcId="{69EE35B7-3ABE-45CD-9D5F-F027530635B8}" destId="{0C1C3DA5-85A7-4779-9F6F-E5495187071F}" srcOrd="0" destOrd="3" presId="urn:microsoft.com/office/officeart/2005/8/layout/chevron2"/>
    <dgm:cxn modelId="{9BAFF168-A423-48DA-ABAD-ABD11AD2E87F}" type="presOf" srcId="{AAD2F7A9-F308-49EE-A152-F44A209B8AB0}" destId="{0C1C3DA5-85A7-4779-9F6F-E5495187071F}" srcOrd="0" destOrd="4" presId="urn:microsoft.com/office/officeart/2005/8/layout/chevron2"/>
    <dgm:cxn modelId="{CE5410D6-0D15-4C17-A60B-38CE9E0AB538}" type="presOf" srcId="{8E35BF09-1133-422E-B282-9F0562F7EB6C}" destId="{0139D40E-BD63-43A8-82EF-47356F65E9F0}" srcOrd="0" destOrd="0" presId="urn:microsoft.com/office/officeart/2005/8/layout/chevron2"/>
    <dgm:cxn modelId="{EEF7D24D-E9CB-4BF6-99B6-66B735D2DFDD}" type="presOf" srcId="{22E6AD34-2E06-4B39-B0A5-65B965E06E52}" destId="{0C1C3DA5-85A7-4779-9F6F-E5495187071F}" srcOrd="0" destOrd="1" presId="urn:microsoft.com/office/officeart/2005/8/layout/chevron2"/>
    <dgm:cxn modelId="{0C0156FC-9A65-4F1A-9BA9-9F83CF6284F5}" type="presOf" srcId="{CE51D666-B3FF-4D49-A0A4-C86D1D25BBE4}" destId="{0C1C3DA5-85A7-4779-9F6F-E5495187071F}" srcOrd="0" destOrd="0" presId="urn:microsoft.com/office/officeart/2005/8/layout/chevron2"/>
    <dgm:cxn modelId="{D51767AD-2620-4DAF-92D5-1A7EFC5B2006}" type="presOf" srcId="{24058C63-67C2-49B6-B2C2-82633146762E}" destId="{D5F09EED-0626-4782-B2F5-8041C7BB3930}" srcOrd="0" destOrd="0" presId="urn:microsoft.com/office/officeart/2005/8/layout/chevron2"/>
    <dgm:cxn modelId="{FEF8BD79-D64B-419F-961E-A36DA160C396}" srcId="{8E35BF09-1133-422E-B282-9F0562F7EB6C}" destId="{CE51D666-B3FF-4D49-A0A4-C86D1D25BBE4}" srcOrd="0" destOrd="0" parTransId="{EF90F7ED-2F23-4B3D-9679-58003006B92C}" sibTransId="{AD1CEEF7-C1A8-487C-BE46-F2B4786701CC}"/>
    <dgm:cxn modelId="{467DB1ED-8D35-4FC7-8B73-31DEB1E30409}" srcId="{8E35BF09-1133-422E-B282-9F0562F7EB6C}" destId="{22E6AD34-2E06-4B39-B0A5-65B965E06E52}" srcOrd="1" destOrd="0" parTransId="{034442E1-C775-472B-A8E5-261B65809F96}" sibTransId="{7BEDA482-A008-44B2-9CE7-116E8BF947E0}"/>
    <dgm:cxn modelId="{911E6F27-FB19-47FC-ABF2-A0562F256603}" type="presParOf" srcId="{919896AF-6180-48A6-9521-39BCDC3C577F}" destId="{3135360A-930B-4726-872D-0A36E26DE313}" srcOrd="0" destOrd="0" presId="urn:microsoft.com/office/officeart/2005/8/layout/chevron2"/>
    <dgm:cxn modelId="{D51BE033-AABE-4B26-AAA3-938856427E82}" type="presParOf" srcId="{3135360A-930B-4726-872D-0A36E26DE313}" destId="{835956E9-4E0F-45C6-BC1C-E48F4B67996C}" srcOrd="0" destOrd="0" presId="urn:microsoft.com/office/officeart/2005/8/layout/chevron2"/>
    <dgm:cxn modelId="{D93751C6-59B3-46B1-9227-89ACB7915F86}" type="presParOf" srcId="{3135360A-930B-4726-872D-0A36E26DE313}" destId="{BE76EC4B-13E6-4DF4-B002-BD97C9CB371A}" srcOrd="1" destOrd="0" presId="urn:microsoft.com/office/officeart/2005/8/layout/chevron2"/>
    <dgm:cxn modelId="{3D88DF74-028E-4D4C-B503-73FB7F50AE48}" type="presParOf" srcId="{919896AF-6180-48A6-9521-39BCDC3C577F}" destId="{084AA0AC-3575-4FCE-A4C9-B1435BA262CD}" srcOrd="1" destOrd="0" presId="urn:microsoft.com/office/officeart/2005/8/layout/chevron2"/>
    <dgm:cxn modelId="{77C3F764-F887-49E7-9037-1B41C96A9E81}" type="presParOf" srcId="{919896AF-6180-48A6-9521-39BCDC3C577F}" destId="{67003D60-B7F9-4A39-979D-7D694D3465D0}" srcOrd="2" destOrd="0" presId="urn:microsoft.com/office/officeart/2005/8/layout/chevron2"/>
    <dgm:cxn modelId="{6FC1DE61-4E59-4C8A-BD15-710B4230DEDF}" type="presParOf" srcId="{67003D60-B7F9-4A39-979D-7D694D3465D0}" destId="{9F266D15-5682-4FD0-930E-F2B51BC38010}" srcOrd="0" destOrd="0" presId="urn:microsoft.com/office/officeart/2005/8/layout/chevron2"/>
    <dgm:cxn modelId="{7FD912C1-77D9-4826-9C9B-E3D7E634F067}" type="presParOf" srcId="{67003D60-B7F9-4A39-979D-7D694D3465D0}" destId="{D5F09EED-0626-4782-B2F5-8041C7BB3930}" srcOrd="1" destOrd="0" presId="urn:microsoft.com/office/officeart/2005/8/layout/chevron2"/>
    <dgm:cxn modelId="{3D80DB06-00EE-4FD4-A842-2AB0EA0551E6}" type="presParOf" srcId="{919896AF-6180-48A6-9521-39BCDC3C577F}" destId="{A69BC3AE-4972-4864-BF5B-EC04615BF6E9}" srcOrd="3" destOrd="0" presId="urn:microsoft.com/office/officeart/2005/8/layout/chevron2"/>
    <dgm:cxn modelId="{EEAEA94F-C727-4932-A120-47CA1F59051F}" type="presParOf" srcId="{919896AF-6180-48A6-9521-39BCDC3C577F}" destId="{F5C5668A-991B-40F1-AB70-5C936E93F19C}" srcOrd="4" destOrd="0" presId="urn:microsoft.com/office/officeart/2005/8/layout/chevron2"/>
    <dgm:cxn modelId="{A61EF87D-B912-4F81-A5A1-5ED4B8689903}" type="presParOf" srcId="{F5C5668A-991B-40F1-AB70-5C936E93F19C}" destId="{0139D40E-BD63-43A8-82EF-47356F65E9F0}" srcOrd="0" destOrd="0" presId="urn:microsoft.com/office/officeart/2005/8/layout/chevron2"/>
    <dgm:cxn modelId="{F8A71129-75E2-47E0-93AD-39431D104F20}" type="presParOf" srcId="{F5C5668A-991B-40F1-AB70-5C936E93F19C}" destId="{0C1C3DA5-85A7-4779-9F6F-E549518707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3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6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1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9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5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8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8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824B-B2DF-4F10-95FB-F15421DB1163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hyperlink" Target="http://adm-promishl-rn.ru/gallery/?SECTION_ID=61&amp;ELEMENT_ID=17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adm-promishl-rn.ru/gallery/?SECTION_ID=61&amp;ELEMENT_ID=204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7.jpeg"/><Relationship Id="rId2" Type="http://schemas.openxmlformats.org/officeDocument/2006/relationships/hyperlink" Target="http://adm-promishl-rn.ru/gallery/?SECTION_ID=61&amp;ELEMENT_ID=15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.jpeg"/><Relationship Id="rId2" Type="http://schemas.openxmlformats.org/officeDocument/2006/relationships/hyperlink" Target="http://adm-promishl-rn.ru/gallery/?SECTION_ID=61&amp;ELEMENT_ID=9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.jpeg"/><Relationship Id="rId2" Type="http://schemas.openxmlformats.org/officeDocument/2006/relationships/hyperlink" Target="http://adm-promishl-rn.ru/gallery/?SECTION_ID=61&amp;ELEMENT_ID=9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adm-promishl-rn.ru/gallery/?SECTION_ID=61&amp;ELEMENT_ID=1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adm-promishl-rn.ru/gallery/?SECTION_ID=61&amp;ELEMENT_ID=15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adm-promishl-rn.ru/gallery/?SECTION_ID=61&amp;ELEMENT_ID=14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7.jpeg"/><Relationship Id="rId2" Type="http://schemas.openxmlformats.org/officeDocument/2006/relationships/hyperlink" Target="http://adm-promishl-rn.ru/gallery/?SECTION_ID=61&amp;ELEMENT_ID=12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rmrf@ofukem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hyperlink" Target="http://adm-promishl-rn.ru/gallery/?SECTION_ID=61&amp;ELEMENT_ID=2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dm-promishl-rn.ru/gallery/?SECTION_ID=61&amp;ELEMENT_ID=1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dm-promishl-rn.ru/gallery/?SECTION_ID=61&amp;ELEMENT_ID=100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hyperlink" Target="http://adm-promishl-rn.ru/gallery/?SECTION_ID=61&amp;ELEMENT_ID=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m-promishl-rn.ru/gallery/?SECTION_ID=61&amp;ELEMENT_ID=76" TargetMode="External"/><Relationship Id="rId5" Type="http://schemas.openxmlformats.org/officeDocument/2006/relationships/chart" Target="../charts/chart2.xml"/><Relationship Id="rId10" Type="http://schemas.openxmlformats.org/officeDocument/2006/relationships/image" Target="../media/image7.jpeg"/><Relationship Id="rId4" Type="http://schemas.microsoft.com/office/2007/relationships/hdphoto" Target="../media/hdphoto4.wdp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dm-promishl-rn.ru/gallery/?SECTION_ID=61&amp;ELEMENT_ID=9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hyperlink" Target="http://adm-promishl-rn.ru/gallery/?SECTION_ID=61&amp;ELEMENT_ID=218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adm-promishl-rn.ru/gallery/?SECTION_ID=61&amp;ELEMENT_ID=12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hyperlink" Target="http://adm-promishl-rn.ru/gallery/?SECTION_ID=61&amp;ELEMENT_ID=185" TargetMode="External"/><Relationship Id="rId10" Type="http://schemas.openxmlformats.org/officeDocument/2006/relationships/image" Target="../media/image22.jpeg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png"/><Relationship Id="rId7" Type="http://schemas.openxmlformats.org/officeDocument/2006/relationships/hyperlink" Target="http://adm-promishl-rn.ru/gallery/?SECTION_ID=61&amp;ELEMENT_ID=208" TargetMode="External"/><Relationship Id="rId2" Type="http://schemas.openxmlformats.org/officeDocument/2006/relationships/hyperlink" Target="http://adm-promishl-rn.ru/gallery/?SECTION_ID=61&amp;ELEMENT_ID=2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jpeg"/><Relationship Id="rId2" Type="http://schemas.openxmlformats.org/officeDocument/2006/relationships/hyperlink" Target="http://adm-promishl-rn.ru/gallery/?SECTION_ID=61&amp;ELEMENT_ID=146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microsoft.com/office/2007/relationships/diagramDrawing" Target="../diagrams/drawing1.xml"/><Relationship Id="rId4" Type="http://schemas.microsoft.com/office/2007/relationships/hdphoto" Target="../media/hdphoto6.wdp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OLGA\Documents\РАБОТА\Промышленная\iQG3DXQJ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9000"/>
                    </a14:imgEffect>
                    <a14:imgEffect>
                      <a14:brightnessContrast bright="10000" contras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50084" y="4350520"/>
            <a:ext cx="365010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OLGA\Documents\РАБОТА\Промышленная\1452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119" y="1932512"/>
            <a:ext cx="3851920" cy="250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13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05" y="4451514"/>
            <a:ext cx="3176645" cy="2416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857" y="188640"/>
            <a:ext cx="8002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«Бюджет для граждан»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Проект районного бюджета Промышленновского муниципального района  на 2019 год и плановый период 2020-2021 годов в первом </a:t>
            </a:r>
            <a:r>
              <a:rPr lang="ru-RU" sz="2000" i="1" dirty="0" smtClean="0">
                <a:solidFill>
                  <a:srgbClr val="C00000"/>
                </a:solidFill>
              </a:rPr>
              <a:t>чтении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C00000"/>
                </a:solidFill>
              </a:rPr>
              <a:t>Р</a:t>
            </a:r>
            <a:r>
              <a:rPr lang="ru-RU" sz="2000" i="1" dirty="0" smtClean="0">
                <a:solidFill>
                  <a:srgbClr val="C00000"/>
                </a:solidFill>
              </a:rPr>
              <a:t>ешение Совета народных депутатов от 29.11.2018г. №14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9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44" y="4350520"/>
            <a:ext cx="3302291" cy="247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Lena\Documents\ШЕФУ\Фото к отправке\2012\Новый дом Островского, 14Б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2" y="2004523"/>
            <a:ext cx="3887986" cy="2432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115888"/>
            <a:ext cx="745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района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62241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7479" y="1052736"/>
            <a:ext cx="571135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«Развитие системы образования и воспитания детей в Промышленновском районе»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251520" y="2035696"/>
            <a:ext cx="352839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расходов по программе: 932386,8 тыс. руб.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96135" y="2136311"/>
            <a:ext cx="319145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Срок реализации: 2019 год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3" y="2564904"/>
            <a:ext cx="46805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/>
              <a:t>Цель программы:</a:t>
            </a:r>
          </a:p>
          <a:p>
            <a:pPr algn="ctr"/>
            <a:r>
              <a:rPr lang="ru-RU" sz="1200" dirty="0"/>
              <a:t>Совершенствование муниципальной образовательной системы, повышение качества и доступности предоставляемых образовательных услуг населению Промышленновского района  за счет эффективного использования материально-технических, кадровых, финансовых и управленческих ресурсов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2005894" y="4293096"/>
            <a:ext cx="46085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 программы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472799"/>
            <a:ext cx="1368152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Одарённые дети</a:t>
            </a:r>
            <a:endParaRPr lang="ru-RU" sz="1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749" y="5052704"/>
            <a:ext cx="1879742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Оздоровление детей и подростков</a:t>
            </a:r>
            <a:endParaRPr lang="ru-RU" sz="1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79228" y="5857988"/>
            <a:ext cx="2343188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Спортивные площадки образовательных учреждений</a:t>
            </a:r>
            <a:endParaRPr lang="ru-RU" sz="11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3520" y="5852494"/>
            <a:ext cx="1978012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Социальные гарантии в системе образования</a:t>
            </a:r>
            <a:endParaRPr lang="ru-RU" sz="11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97096" y="4629040"/>
            <a:ext cx="1944217" cy="8473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/>
              <a:t>Развитие дошкольного, общего образования и дополнительного образования детей»;</a:t>
            </a:r>
            <a:r>
              <a:rPr lang="ru-RU" sz="1100" dirty="0"/>
              <a:t> 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96134" y="5511071"/>
            <a:ext cx="2301101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Патриотическое воспитание обучающихся</a:t>
            </a:r>
            <a:endParaRPr lang="ru-RU" sz="11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29333" y="6054924"/>
            <a:ext cx="2167763" cy="6322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Информатизация образовательного пространства</a:t>
            </a:r>
            <a:endParaRPr lang="ru-RU" sz="11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221077"/>
            <a:ext cx="1368152" cy="3606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Тепло наших сердец</a:t>
            </a:r>
            <a:endParaRPr lang="ru-RU" sz="1100" dirty="0"/>
          </a:p>
        </p:txBody>
      </p:sp>
      <p:pic>
        <p:nvPicPr>
          <p:cNvPr id="2050" name="Picture 2" descr="Великий Новгород Новгородская область может дополнительно получить на модернизацию системы образования не менее 200 млн. руб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84" y="519634"/>
            <a:ext cx="2040909" cy="139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im1-tub-ru.yandex.net/i?id=137e34800d8136ef34a95ee3dcc02e8c-45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47" y="3054419"/>
            <a:ext cx="1203506" cy="123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 flipH="1" flipV="1">
            <a:off x="1619672" y="4629040"/>
            <a:ext cx="386222" cy="2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853809" y="4805536"/>
            <a:ext cx="304485" cy="2076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20072" y="5013176"/>
            <a:ext cx="216024" cy="10196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28184" y="4833473"/>
            <a:ext cx="592468" cy="7482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7" idx="1"/>
          </p:cNvCxnSpPr>
          <p:nvPr/>
        </p:nvCxnSpPr>
        <p:spPr>
          <a:xfrm>
            <a:off x="6444208" y="4805536"/>
            <a:ext cx="752888" cy="2471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779912" y="5013176"/>
            <a:ext cx="0" cy="1944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" idx="3"/>
          </p:cNvCxnSpPr>
          <p:nvPr/>
        </p:nvCxnSpPr>
        <p:spPr>
          <a:xfrm flipH="1">
            <a:off x="2005894" y="4907723"/>
            <a:ext cx="674901" cy="9447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572000" y="5013176"/>
            <a:ext cx="68813" cy="8585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2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956" y="15802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района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0" descr="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6" cy="5661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5539" y="1071270"/>
            <a:ext cx="5711353" cy="629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«Жилище в Промышленновском районе»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034" y="1800541"/>
            <a:ext cx="319145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Срок реализации: 2019 год</a:t>
            </a:r>
            <a:endParaRPr lang="ru-RU" sz="12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3716185"/>
            <a:ext cx="2776971" cy="5334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Переселение граждан из ветхого и аварийного жилья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223" y="5110022"/>
            <a:ext cx="3894472" cy="14304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Строительство, проектирование жилья и инженерных сетей; топографо-геодезическое и картографическое обеспечение Промышленновского муниципального района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487" y="1878953"/>
            <a:ext cx="3003111" cy="12893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Обеспечение жильем молодых семей и улучшение жилищных условий молодых семей, молодых специалистов, проживающих в сельской местности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im0-tub-ru.yandex.net/i?id=323e2d5c618d8ad7b1b941f92f880519-128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26825"/>
            <a:ext cx="1482165" cy="97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Z:\Бюджет для граждан\Бюджет 2014_исполнение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37722"/>
            <a:ext cx="2139460" cy="194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413" y="4509120"/>
            <a:ext cx="4144043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Цели программы: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Комплексное решение проблемы развития </a:t>
            </a:r>
            <a:endParaRPr lang="ru-RU" sz="1200" dirty="0" smtClean="0"/>
          </a:p>
          <a:p>
            <a:r>
              <a:rPr lang="ru-RU" sz="1200" dirty="0" smtClean="0"/>
              <a:t>    жилищной </a:t>
            </a:r>
            <a:r>
              <a:rPr lang="ru-RU" sz="1200" dirty="0"/>
              <a:t>сферы, обеспечивающее доступность </a:t>
            </a:r>
            <a:r>
              <a:rPr lang="ru-RU" sz="1200" dirty="0" smtClean="0"/>
              <a:t> 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жилья;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/>
              <a:t>Создание </a:t>
            </a:r>
            <a:r>
              <a:rPr lang="ru-RU" sz="1200" dirty="0"/>
              <a:t>безопасных и комфортных условий проживания </a:t>
            </a:r>
            <a:r>
              <a:rPr lang="ru-RU" sz="1200" dirty="0" smtClean="0"/>
              <a:t>граждан</a:t>
            </a:r>
            <a:r>
              <a:rPr lang="ru-RU" sz="1200" dirty="0"/>
              <a:t>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/>
              <a:t>Создание условий для комплексного освоения </a:t>
            </a:r>
            <a:endParaRPr lang="ru-RU" sz="1200" dirty="0" smtClean="0"/>
          </a:p>
          <a:p>
            <a:r>
              <a:rPr lang="ru-RU" sz="1200" dirty="0" smtClean="0"/>
              <a:t>    территорий </a:t>
            </a:r>
            <a:r>
              <a:rPr lang="ru-RU" sz="1200" dirty="0"/>
              <a:t>в целях жилищного строительства, </a:t>
            </a:r>
            <a:endParaRPr lang="ru-RU" sz="1200" dirty="0" smtClean="0"/>
          </a:p>
          <a:p>
            <a:r>
              <a:rPr lang="ru-RU" sz="1200" dirty="0" smtClean="0"/>
              <a:t>    в </a:t>
            </a:r>
            <a:r>
              <a:rPr lang="ru-RU" sz="1200" dirty="0"/>
              <a:t>том числе для развития </a:t>
            </a:r>
            <a:r>
              <a:rPr lang="ru-RU" sz="1200" dirty="0" smtClean="0"/>
              <a:t>малоэтажного</a:t>
            </a:r>
          </a:p>
          <a:p>
            <a:r>
              <a:rPr lang="ru-RU" sz="1200" dirty="0" smtClean="0"/>
              <a:t>    индивидуального жилищного </a:t>
            </a:r>
            <a:r>
              <a:rPr lang="ru-RU" sz="1200" dirty="0"/>
              <a:t>строительства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80791" y="3501008"/>
            <a:ext cx="2940092" cy="13681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Обеспечение земельных участков коммунальной инфраструктурой для активизации комплексного освоения территорий в целях жилищного строительства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2247445"/>
            <a:ext cx="2340482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по бюджету на 2019 год:</a:t>
            </a:r>
          </a:p>
          <a:p>
            <a:pPr algn="ctr"/>
            <a:r>
              <a:rPr lang="ru-RU" dirty="0" smtClean="0"/>
              <a:t>11066,0 тыс. руб.</a:t>
            </a:r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19852477">
            <a:off x="3281215" y="3645024"/>
            <a:ext cx="498697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5518457">
            <a:off x="4197621" y="4252354"/>
            <a:ext cx="1263978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12928524">
            <a:off x="5101134" y="3822512"/>
            <a:ext cx="884540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9520143">
            <a:off x="5451321" y="2314685"/>
            <a:ext cx="590585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6" y="13930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3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 descr="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91187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956" y="15802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района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538" y="1071270"/>
            <a:ext cx="5711353" cy="629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Развитие </a:t>
            </a:r>
            <a:r>
              <a:rPr lang="ru-RU" dirty="0" smtClean="0">
                <a:solidFill>
                  <a:schemeClr val="bg1"/>
                </a:solidFill>
              </a:rPr>
              <a:t>культуры, молодежной политики, спорта и туризма в </a:t>
            </a:r>
            <a:r>
              <a:rPr lang="ru-RU" dirty="0">
                <a:solidFill>
                  <a:schemeClr val="bg1"/>
                </a:solidFill>
              </a:rPr>
              <a:t>Промышленновском </a:t>
            </a:r>
            <a:r>
              <a:rPr lang="ru-RU" dirty="0" smtClean="0">
                <a:solidFill>
                  <a:schemeClr val="bg1"/>
                </a:solidFill>
              </a:rPr>
              <a:t>районе»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800541"/>
            <a:ext cx="3191459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Срок реализации: 2019 год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159236" y="1919121"/>
            <a:ext cx="352839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расходов по программе: 190909,7 тыс. руб.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032268" y="2384884"/>
            <a:ext cx="46085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и задачи программы программы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3501008"/>
            <a:ext cx="5328592" cy="31400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Создание оптимальных условий для творческой самореализации населения Промышленновского района</a:t>
            </a:r>
            <a:r>
              <a:rPr lang="ru-RU" sz="1200" dirty="0" smtClean="0"/>
              <a:t>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/>
              <a:t>сохранение </a:t>
            </a:r>
            <a:r>
              <a:rPr lang="ru-RU" sz="1200" dirty="0"/>
              <a:t>историко-культурного наследия</a:t>
            </a:r>
            <a:r>
              <a:rPr lang="ru-RU" sz="1200" b="1" dirty="0"/>
              <a:t> </a:t>
            </a:r>
            <a:r>
              <a:rPr lang="ru-RU" sz="1200" dirty="0"/>
              <a:t> и</a:t>
            </a:r>
            <a:r>
              <a:rPr lang="ru-RU" sz="1200" b="1" dirty="0"/>
              <a:t> </a:t>
            </a:r>
            <a:r>
              <a:rPr lang="ru-RU" sz="1200" dirty="0"/>
              <a:t>развитие социального </a:t>
            </a:r>
            <a:r>
              <a:rPr lang="ru-RU" sz="1200" dirty="0" smtClean="0"/>
              <a:t>туризма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участие в конкурсах и фестивалях детских коллективов, педагогов и учащихся;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/>
              <a:t>пропаганда здорового образа жизни;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/>
              <a:t>поддержка талантливой молодежи;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 smtClean="0"/>
              <a:t>совершенствование     </a:t>
            </a:r>
            <a:r>
              <a:rPr lang="ru-RU" sz="1200" dirty="0"/>
              <a:t>физкультурно-оздоровительной     и спортивно-массовой   работы   среди   всех   категорий   и возрастных групп населения муниципального района;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200" dirty="0"/>
              <a:t>использование туристических ресурсов Промышленновского района;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/>
              <a:t>развитие социального туризма</a:t>
            </a:r>
            <a:r>
              <a:rPr lang="ru-RU" sz="1200" dirty="0" smtClean="0"/>
              <a:t>.</a:t>
            </a:r>
            <a:endParaRPr lang="ru-RU" sz="1100" dirty="0">
              <a:effectLst/>
            </a:endParaRPr>
          </a:p>
        </p:txBody>
      </p:sp>
      <p:pic>
        <p:nvPicPr>
          <p:cNvPr id="1026" name="Picture 2" descr="http://im3-tub-ru.yandex.net/i?id=95629b32684891714d987f9f6d6ba0a0-85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1367706" cy="1213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im1-tub-ru.yandex.net/i?id=7e447833ca0117df586700c130d18702-74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54" y="3523319"/>
            <a:ext cx="1224136" cy="100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" y="13930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21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6" descr="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5065"/>
            <a:ext cx="8658260" cy="5514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494646" y="981519"/>
            <a:ext cx="1253818" cy="522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66414" y="1030760"/>
            <a:ext cx="11536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 smtClean="0"/>
          </a:p>
          <a:p>
            <a:pPr algn="ctr"/>
            <a:r>
              <a:rPr lang="ru-RU" sz="1200" dirty="0" smtClean="0"/>
              <a:t>90</a:t>
            </a:r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42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900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306768,1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6212,6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932386,8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190909,7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108876,8</a:t>
            </a:r>
          </a:p>
          <a:p>
            <a:pPr algn="r"/>
            <a:endParaRPr lang="ru-RU" sz="1200" dirty="0" smtClean="0"/>
          </a:p>
          <a:p>
            <a:pPr algn="r"/>
            <a:endParaRPr lang="ru-RU" sz="1200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80534" y="223639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80534" y="408488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9992" y="285449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89482" y="345314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471586" y="620578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86208" y="471889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96718" y="16288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59632" y="251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района на 2019 год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6336" y="57913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тыс. рублей.</a:t>
            </a:r>
            <a:endParaRPr lang="ru-RU" sz="1400" i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94214" y="1097863"/>
            <a:ext cx="6840000" cy="503223"/>
            <a:chOff x="328694" y="0"/>
            <a:chExt cx="6855088" cy="35234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28694" y="0"/>
              <a:ext cx="6855088" cy="35234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45894" y="17200"/>
              <a:ext cx="6820688" cy="317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Поддержка малого и среднего предпринимательства в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94214" y="1669334"/>
            <a:ext cx="6840000" cy="504000"/>
            <a:chOff x="344519" y="0"/>
            <a:chExt cx="6855088" cy="26568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44519" y="0"/>
              <a:ext cx="6855088" cy="2656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57488" y="12969"/>
              <a:ext cx="6829150" cy="239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Поддержка агропромышленного комплекса в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90382" y="2312557"/>
            <a:ext cx="6840000" cy="504000"/>
            <a:chOff x="342754" y="1340214"/>
            <a:chExt cx="6855088" cy="33171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42754" y="1340214"/>
              <a:ext cx="6855088" cy="33171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58947" y="1356407"/>
              <a:ext cx="6822702" cy="299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Информационное обеспечение населения Промышленновского района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90356" y="4797152"/>
            <a:ext cx="6840000" cy="504000"/>
            <a:chOff x="342754" y="179506"/>
            <a:chExt cx="6855088" cy="4132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42754" y="179506"/>
              <a:ext cx="6855088" cy="4132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362929" y="199681"/>
              <a:ext cx="6814738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культуры, молодежной политики, спорта и туризма в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93589" y="2925671"/>
            <a:ext cx="6840000" cy="504000"/>
            <a:chOff x="342754" y="134253"/>
            <a:chExt cx="6855088" cy="4723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42754" y="134253"/>
              <a:ext cx="6855088" cy="4723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355301" y="157310"/>
              <a:ext cx="6808974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Социальная поддержка населения Промышленновского района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87562" y="3525665"/>
            <a:ext cx="6840000" cy="504000"/>
            <a:chOff x="344519" y="0"/>
            <a:chExt cx="6855088" cy="56088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44519" y="0"/>
              <a:ext cx="6855088" cy="5608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371899" y="27380"/>
              <a:ext cx="6800328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и укрепление материально - технической базы Промышленновского района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86829" y="4151752"/>
            <a:ext cx="6840000" cy="504000"/>
            <a:chOff x="342754" y="43853"/>
            <a:chExt cx="6855088" cy="64943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342754" y="43853"/>
              <a:ext cx="6855088" cy="64943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374457" y="75557"/>
              <a:ext cx="6791682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системы образования и воспитания детей в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95536" y="5431713"/>
            <a:ext cx="6996509" cy="752349"/>
            <a:chOff x="339097" y="211023"/>
            <a:chExt cx="6913047" cy="250062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97056" y="220756"/>
              <a:ext cx="6855088" cy="249089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39097" y="211023"/>
              <a:ext cx="6737149" cy="2247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490" tIns="0" rIns="190490" bIns="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Жилищно-коммунальный и дорожный комплекс,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энергосбережение и повышение энергоэффективности экономики в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>
            <a:off x="4480534" y="533856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8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39" y="886910"/>
            <a:ext cx="9162241" cy="583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3956" y="15802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района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4781" y="1048878"/>
            <a:ext cx="1057660" cy="4342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60220" y="1048879"/>
            <a:ext cx="756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/>
          </a:p>
          <a:p>
            <a:pPr algn="ctr"/>
            <a:r>
              <a:rPr lang="ru-RU" sz="1200" dirty="0" smtClean="0"/>
              <a:t>2238,6</a:t>
            </a:r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ctr"/>
            <a:r>
              <a:rPr lang="ru-RU" sz="1200" dirty="0" smtClean="0"/>
              <a:t>11066</a:t>
            </a:r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ctr"/>
            <a:r>
              <a:rPr lang="ru-RU" sz="1200" dirty="0" smtClean="0"/>
              <a:t>1</a:t>
            </a:r>
            <a:r>
              <a:rPr lang="ru-RU" sz="1200" dirty="0"/>
              <a:t>4</a:t>
            </a:r>
            <a:r>
              <a:rPr lang="ru-RU" sz="1200" dirty="0" smtClean="0"/>
              <a:t>0</a:t>
            </a:r>
          </a:p>
          <a:p>
            <a:pPr algn="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42324,9</a:t>
            </a:r>
          </a:p>
          <a:p>
            <a:pPr algn="r"/>
            <a:endParaRPr lang="ru-RU" sz="1200" dirty="0" smtClean="0"/>
          </a:p>
          <a:p>
            <a:pPr algn="r"/>
            <a:endParaRPr lang="ru-RU" sz="1200" dirty="0" smtClean="0"/>
          </a:p>
          <a:p>
            <a:pPr algn="r"/>
            <a:endParaRPr lang="ru-RU" sz="1200" dirty="0" smtClean="0"/>
          </a:p>
          <a:p>
            <a:pPr algn="ctr"/>
            <a:r>
              <a:rPr lang="ru-RU" sz="1200" dirty="0" smtClean="0"/>
              <a:t>6945,9</a:t>
            </a:r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ctr"/>
            <a:r>
              <a:rPr lang="ru-RU" sz="1200" dirty="0" smtClean="0"/>
              <a:t>46403,5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10</a:t>
            </a: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89482" y="156417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80127" y="216126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80127" y="335898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80127" y="4198506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80127" y="2767294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89482" y="4789672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96336" y="57913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тыс. рублей.</a:t>
            </a:r>
            <a:endParaRPr lang="ru-RU" sz="1400" i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02974" y="1024275"/>
            <a:ext cx="6840000" cy="504000"/>
            <a:chOff x="498912" y="50802"/>
            <a:chExt cx="5465405" cy="88890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98912" y="50802"/>
              <a:ext cx="5465405" cy="88890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42305" y="94195"/>
              <a:ext cx="5378619" cy="802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Обеспечение безопасности жизнедеятельности населения и предприятий в 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02917" y="1616728"/>
            <a:ext cx="6840000" cy="504000"/>
            <a:chOff x="484453" y="145532"/>
            <a:chExt cx="5518992" cy="82656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84453" y="145532"/>
              <a:ext cx="5518992" cy="82656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524802" y="185881"/>
              <a:ext cx="5438294" cy="74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Жилище в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84884" y="2221254"/>
            <a:ext cx="6840000" cy="504000"/>
            <a:chOff x="576065" y="0"/>
            <a:chExt cx="5537425" cy="135792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576065" y="0"/>
              <a:ext cx="5537425" cy="135792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642353" y="66288"/>
              <a:ext cx="5404849" cy="1225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Кадры в Промышленновском районе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69480" y="2812179"/>
            <a:ext cx="6840000" cy="504000"/>
            <a:chOff x="576065" y="0"/>
            <a:chExt cx="5623820" cy="169416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76065" y="0"/>
              <a:ext cx="5623820" cy="169416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658767" y="82702"/>
              <a:ext cx="5458416" cy="1528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Управление муниципальными финансами Промышленновского района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74516" y="3417209"/>
            <a:ext cx="6840000" cy="730920"/>
            <a:chOff x="678511" y="0"/>
            <a:chExt cx="5537425" cy="117380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78511" y="0"/>
              <a:ext cx="5537425" cy="11738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735812" y="57301"/>
              <a:ext cx="5422823" cy="1059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Функционирование муниципального автономного учреждения «Многофункциональный центр предоставления государственных и муниципальных услуг в Промышленновском районе» на 2016 год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62109" y="4243632"/>
            <a:ext cx="6840000" cy="504000"/>
            <a:chOff x="576065" y="489978"/>
            <a:chExt cx="5537425" cy="191880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76065" y="489978"/>
              <a:ext cx="5537425" cy="1918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669733" y="583646"/>
              <a:ext cx="5350089" cy="1731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Функционирование органов местного самоуправления Промышленновского района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2109" y="4842240"/>
            <a:ext cx="6862775" cy="1251056"/>
            <a:chOff x="576065" y="489978"/>
            <a:chExt cx="5537425" cy="436789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76065" y="489978"/>
              <a:ext cx="5537425" cy="1918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669733" y="583646"/>
              <a:ext cx="5350089" cy="1731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806" tIns="0" rIns="184806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Повышение инвестиционной привлекательности Промышленновского района</a:t>
              </a:r>
              <a:endParaRPr lang="ru-RU" sz="12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76065" y="2846620"/>
              <a:ext cx="5537425" cy="201124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Функционирование </a:t>
              </a:r>
              <a:r>
                <a:rPr lang="ru-RU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современной городской среды Промышленновского </a:t>
              </a:r>
              <a:r>
                <a:rPr lang="ru-RU" sz="12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района</a:t>
              </a:r>
            </a:p>
          </p:txBody>
        </p:sp>
      </p:grpSp>
      <p:pic>
        <p:nvPicPr>
          <p:cNvPr id="45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" y="11828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4781" y="5391825"/>
            <a:ext cx="10576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2000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0221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36151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городского и сельских поселений на 2019 год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6" descr="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65401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04863" y="1700808"/>
            <a:ext cx="5279305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Дотация на выравнивание бюджетной обеспеченности за счет субвенции из областного бюджета 2 137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4620" y="2549498"/>
            <a:ext cx="5266415" cy="7560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Дотация на выравнивание бюджетной обеспеченности за счет </a:t>
            </a:r>
            <a:r>
              <a:rPr lang="ru-RU" sz="1400" dirty="0" smtClean="0">
                <a:solidFill>
                  <a:schemeClr val="tx1"/>
                </a:solidFill>
              </a:rPr>
              <a:t>средств районного бюджета </a:t>
            </a:r>
            <a:r>
              <a:rPr lang="ru-RU" sz="1400" dirty="0">
                <a:solidFill>
                  <a:schemeClr val="tx1"/>
                </a:solidFill>
              </a:rPr>
              <a:t>3</a:t>
            </a:r>
            <a:r>
              <a:rPr lang="ru-RU" sz="1400" dirty="0" smtClean="0">
                <a:solidFill>
                  <a:schemeClr val="tx1"/>
                </a:solidFill>
              </a:rPr>
              <a:t>9 947,9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4863" y="3575716"/>
            <a:ext cx="5266415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Субвенция на осуществление первичного воинского учета                 1777,1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372200" y="1952836"/>
            <a:ext cx="720080" cy="291632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64288" y="2741588"/>
            <a:ext cx="1728192" cy="13681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43892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тыс. руб.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4863" y="4437112"/>
            <a:ext cx="5266415" cy="6120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Иные межбюджетные трансферты 30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5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" y="13930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2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" y="908050"/>
            <a:ext cx="9144000" cy="5815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5194" y="289849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Поступление межбюджетных трансфертов в районный бюджет Промышленновского муниципального района на 2019 год и плановый период 2020-2021 годов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194" y="2447412"/>
            <a:ext cx="1989303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Дотация  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535 681тыс.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4265" y="4105196"/>
            <a:ext cx="1989303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Субвенция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877 562,9тыс.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336869" y="2735444"/>
            <a:ext cx="720080" cy="16923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36" y="1654909"/>
            <a:ext cx="2256502" cy="13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Выноска со стрелкой вниз 18"/>
          <p:cNvSpPr/>
          <p:nvPr/>
        </p:nvSpPr>
        <p:spPr>
          <a:xfrm>
            <a:off x="4283968" y="3123180"/>
            <a:ext cx="3024335" cy="1564749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Выделяется из бюджета Кемеровской области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 1 413 243,9тыс.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20" name="Picture 3" descr="C:\Users\Lena\Pictures\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20" y="4703386"/>
            <a:ext cx="2341230" cy="14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8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12776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Начальник  финансового управления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 </a:t>
            </a:r>
            <a:r>
              <a:rPr lang="ru-RU" dirty="0">
                <a:solidFill>
                  <a:srgbClr val="002060"/>
                </a:solidFill>
              </a:rPr>
              <a:t>Промышленновскому муниципальному району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Овсянникова Ирина Алексеевна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График работы с 8-30 до 17-30, перерыв с </a:t>
            </a:r>
            <a:r>
              <a:rPr lang="ru-RU" dirty="0" smtClean="0">
                <a:solidFill>
                  <a:srgbClr val="002060"/>
                </a:solidFill>
              </a:rPr>
              <a:t>12-00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12-48.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>
                <a:solidFill>
                  <a:srgbClr val="002060"/>
                </a:solidFill>
              </a:rPr>
              <a:t>Адрес:  652380, Кемеровская область, </a:t>
            </a:r>
            <a:r>
              <a:rPr lang="ru-RU" dirty="0" err="1">
                <a:solidFill>
                  <a:srgbClr val="002060"/>
                </a:solidFill>
              </a:rPr>
              <a:t>пгт.Промышленная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ул.Коммунистическая</a:t>
            </a:r>
            <a:r>
              <a:rPr lang="ru-RU" dirty="0">
                <a:solidFill>
                  <a:srgbClr val="002060"/>
                </a:solidFill>
              </a:rPr>
              <a:t>, 23а, </a:t>
            </a:r>
            <a:r>
              <a:rPr lang="ru-RU" dirty="0" err="1">
                <a:solidFill>
                  <a:srgbClr val="002060"/>
                </a:solidFill>
              </a:rPr>
              <a:t>каб</a:t>
            </a:r>
            <a:r>
              <a:rPr lang="ru-RU" dirty="0">
                <a:solidFill>
                  <a:srgbClr val="002060"/>
                </a:solidFill>
              </a:rPr>
              <a:t>. 119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Телефон  (8 38442)  7-44-14,  Факс:  7-46-83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Электронная почта:   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prmrf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ofukem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ru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adm-promishl-rn.ru/files/images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" y="980728"/>
            <a:ext cx="4781256" cy="36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Герб рай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6" y="141983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8785225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5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Промышленновский муниципальный </a:t>
            </a:r>
          </a:p>
          <a:p>
            <a:pPr marL="342900" indent="-342900" algn="ctr">
              <a:lnSpc>
                <a:spcPct val="80000"/>
              </a:lnSpc>
              <a:spcBef>
                <a:spcPct val="5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район на 01.01.2018г.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553483" y="1556792"/>
            <a:ext cx="1937903" cy="6324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/>
              <a:t>Территория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1" dirty="0" smtClean="0"/>
              <a:t>3,1  </a:t>
            </a:r>
            <a:r>
              <a:rPr lang="ru-RU" sz="1800" b="1" i="1" dirty="0" err="1" smtClean="0"/>
              <a:t>тыс.кв</a:t>
            </a:r>
            <a:r>
              <a:rPr lang="ru-RU" sz="1800" b="1" i="1" dirty="0" smtClean="0"/>
              <a:t> км.</a:t>
            </a:r>
            <a:endParaRPr lang="ru-RU" altLang="ru-RU" sz="1800" b="1" i="1" dirty="0" smtClean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400242" y="2486088"/>
            <a:ext cx="2160587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/>
              <a:t>Население     </a:t>
            </a:r>
            <a:r>
              <a:rPr lang="ru-RU" altLang="ru-RU" sz="1600" b="1" i="1" dirty="0" smtClean="0"/>
              <a:t>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i="1" dirty="0" smtClean="0"/>
              <a:t>47,3 тыс. человек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43116" y="4624704"/>
            <a:ext cx="4430713" cy="1001813"/>
          </a:xfrm>
          <a:prstGeom prst="rect">
            <a:avLst/>
          </a:prstGeom>
          <a:noFill/>
          <a:ln>
            <a:noFill/>
          </a:ln>
          <a:extLst/>
        </p:spPr>
        <p:txBody>
          <a:bodyPr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000" b="1" i="1" dirty="0"/>
              <a:t>1 городское поселение</a:t>
            </a:r>
            <a:endParaRPr lang="ru-RU" altLang="ru-RU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 smtClean="0"/>
              <a:t>10 сельских поселений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i="1" dirty="0" smtClean="0"/>
              <a:t>59 </a:t>
            </a:r>
            <a:r>
              <a:rPr lang="ru-RU" altLang="ru-RU" sz="2000" b="1" i="1" dirty="0"/>
              <a:t>населённых пункта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67615" y="3507545"/>
            <a:ext cx="4076385" cy="63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 dirty="0">
                <a:solidFill>
                  <a:srgbClr val="000066"/>
                </a:solidFill>
              </a:rPr>
              <a:t>Мужчины</a:t>
            </a:r>
            <a:r>
              <a:rPr lang="en-US" altLang="ru-RU" sz="1400" dirty="0">
                <a:solidFill>
                  <a:srgbClr val="000066"/>
                </a:solidFill>
              </a:rPr>
              <a:t> </a:t>
            </a:r>
            <a:r>
              <a:rPr lang="ru-RU" altLang="ru-RU" sz="1400" dirty="0">
                <a:solidFill>
                  <a:srgbClr val="000066"/>
                </a:solidFill>
              </a:rPr>
              <a:t> </a:t>
            </a:r>
            <a:r>
              <a:rPr lang="ru-RU" altLang="ru-RU" sz="1400" dirty="0" smtClean="0">
                <a:solidFill>
                  <a:srgbClr val="000066"/>
                </a:solidFill>
              </a:rPr>
              <a:t> 22,5 тыс. чел. – 47,6%    </a:t>
            </a:r>
            <a:endParaRPr lang="en-US" altLang="ru-RU" sz="14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 dirty="0">
                <a:solidFill>
                  <a:srgbClr val="000066"/>
                </a:solidFill>
              </a:rPr>
              <a:t>Женщины </a:t>
            </a:r>
            <a:r>
              <a:rPr lang="ru-RU" altLang="ru-RU" sz="1400" dirty="0" smtClean="0">
                <a:solidFill>
                  <a:srgbClr val="000066"/>
                </a:solidFill>
              </a:rPr>
              <a:t> 24,8 тыс. чел. – 52,4%</a:t>
            </a:r>
            <a:endParaRPr lang="ru-RU" altLang="ru-RU" sz="1400" dirty="0">
              <a:solidFill>
                <a:srgbClr val="000066"/>
              </a:solidFill>
            </a:endParaRPr>
          </a:p>
        </p:txBody>
      </p:sp>
      <p:pic>
        <p:nvPicPr>
          <p:cNvPr id="12" name="Picture 10" descr="Женщины_dress копи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2" y="4201946"/>
            <a:ext cx="1598613" cy="24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Мужчины_dres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27" y="4228884"/>
            <a:ext cx="1377453" cy="24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3579" y="5026310"/>
            <a:ext cx="846663" cy="30777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52,4%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1709" y="5626517"/>
            <a:ext cx="87406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47,6%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47696" y="5780406"/>
            <a:ext cx="5405883" cy="69403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 smtClean="0"/>
              <a:t>городское население 17,6 тыс. человек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2000" b="1" i="1" dirty="0" smtClean="0"/>
              <a:t>сельское население  29,6 тыс. человек</a:t>
            </a:r>
            <a:endParaRPr lang="ru-RU" alt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593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 build="p" autoUpdateAnimBg="0" advAuto="0"/>
      <p:bldP spid="11" grpId="0" build="p" autoUpdateAnimBg="0" advAuto="0"/>
      <p:bldP spid="16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" y="980728"/>
            <a:ext cx="9151853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7571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районного бюджета Промышленновского 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2019 год и плановый период 2020-2021 годов 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:\Бюджет для граждан\Рабочий вариант\Рабочий вариант\картинки финансовые\12998496648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5" y="4307170"/>
            <a:ext cx="1584176" cy="2038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Бюджет для граждан\Рабочий вариант\Рабочий вариант\картинки финансовые\d19232f6f5f10788b6a56b690f3cf3a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28288"/>
            <a:ext cx="2304255" cy="189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" y="159707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133544"/>
              </p:ext>
            </p:extLst>
          </p:nvPr>
        </p:nvGraphicFramePr>
        <p:xfrm>
          <a:off x="145682" y="715458"/>
          <a:ext cx="8818805" cy="595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0984" y="718723"/>
            <a:ext cx="8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80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" y="1319208"/>
            <a:ext cx="91440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7571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районного бюджета Промышленновского 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sz="2000" i="1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1 жителя на 2019 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849786" y="3140968"/>
            <a:ext cx="3298278" cy="64807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331640" y="2689809"/>
            <a:ext cx="2736304" cy="64807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71600" y="2198423"/>
            <a:ext cx="2736304" cy="64807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5536" y="1628800"/>
            <a:ext cx="2822402" cy="79208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429656" y="5802860"/>
            <a:ext cx="2736304" cy="64807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95736" y="5434316"/>
            <a:ext cx="2736304" cy="64807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79712" y="5046379"/>
            <a:ext cx="2736304" cy="64807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351606" y="4637940"/>
            <a:ext cx="3076378" cy="64807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93142" y="4019508"/>
            <a:ext cx="2822402" cy="79208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71290" y="181933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ДОХОДЫ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54222" y="420772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РАСХОДЫ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51620" y="24148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56" y="291498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98402" y="3350513"/>
            <a:ext cx="346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40506" y="4864474"/>
            <a:ext cx="314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Социальное обеспечение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26303" y="5315294"/>
            <a:ext cx="214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979978" y="5725981"/>
            <a:ext cx="164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362295" y="6113130"/>
            <a:ext cx="9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4716016" y="2198423"/>
            <a:ext cx="2016224" cy="491386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5153888" y="5009668"/>
            <a:ext cx="2016224" cy="491386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36296" y="1484784"/>
            <a:ext cx="1512168" cy="152906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452320" y="195054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35,0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8304" y="102323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тыс. рублей.</a:t>
            </a:r>
            <a:endParaRPr lang="ru-RU" sz="1400" i="1" dirty="0"/>
          </a:p>
        </p:txBody>
      </p:sp>
      <p:sp>
        <p:nvSpPr>
          <p:cNvPr id="30" name="Овал 29"/>
          <p:cNvSpPr/>
          <p:nvPr/>
        </p:nvSpPr>
        <p:spPr>
          <a:xfrm>
            <a:off x="7416316" y="4544779"/>
            <a:ext cx="1512168" cy="152906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655866" y="503851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35,1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2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1" y="162377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736"/>
            <a:ext cx="9144000" cy="5661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7571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доходы районного бюджета Промышленновского </a:t>
            </a:r>
            <a:r>
              <a:rPr lang="ru-RU" sz="20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2019год и плановый период 2020-2021 годов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82650080"/>
              </p:ext>
            </p:extLst>
          </p:nvPr>
        </p:nvGraphicFramePr>
        <p:xfrm>
          <a:off x="251520" y="1556792"/>
          <a:ext cx="835292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146" name="Picture 2" descr="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01208"/>
            <a:ext cx="1921525" cy="1323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2" y="1916832"/>
            <a:ext cx="1456556" cy="3300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8304" y="86934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тыс. рублей.</a:t>
            </a:r>
            <a:endParaRPr lang="ru-RU" sz="1400" i="1" dirty="0"/>
          </a:p>
        </p:txBody>
      </p:sp>
      <p:pic>
        <p:nvPicPr>
          <p:cNvPr id="9" name="Picture 7" descr="Герб район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" y="13930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" y="1383884"/>
            <a:ext cx="9107641" cy="5317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683" y="7571"/>
            <a:ext cx="82338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районного бюджета Промышленновского </a:t>
            </a:r>
            <a:r>
              <a:rPr lang="ru-RU" sz="175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sz="1750" i="1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5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2019 год на образование в расчете на 1 ребенка в образовательных учреждениях</a:t>
            </a:r>
            <a:endParaRPr lang="ru-RU" sz="175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787" y="76812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Удельный вес расходов на образование в бюджете Промышленновского муниципального района составит в 2019 году – 53,2%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085692" y="3429000"/>
            <a:ext cx="11521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109</a:t>
            </a:r>
          </a:p>
          <a:p>
            <a:pPr algn="ctr"/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2060848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Питание школьников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2028247"/>
            <a:ext cx="396044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Обеспечение коммунальными услугами (теплом, водой, светом) учащихся (воспитанников) образовательных учреждений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152" y="316612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Содержание зданий образовательных учреждений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6406" y="316612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Оплата труда работников (учителя, воспитатели, технический персонал)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40152" y="433577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Оздоровление детей в период каникул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6406" y="4293096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Организация внешкольных мероприятий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104" y="5589240"/>
            <a:ext cx="316835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Организация трудоустройства школьников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5616" y="5589240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Подвоз учащихся сельской местности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6021288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6200000" flipV="1">
            <a:off x="3331569" y="2908644"/>
            <a:ext cx="1040710" cy="576065"/>
          </a:xfrm>
          <a:prstGeom prst="bentConnector3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6" idx="7"/>
          </p:cNvCxnSpPr>
          <p:nvPr/>
        </p:nvCxnSpPr>
        <p:spPr>
          <a:xfrm rot="5400000" flipH="1" flipV="1">
            <a:off x="4874447" y="2870971"/>
            <a:ext cx="900312" cy="511017"/>
          </a:xfrm>
          <a:prstGeom prst="bentConnector3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Соединительная линия уступом 1024"/>
          <p:cNvCxnSpPr/>
          <p:nvPr/>
        </p:nvCxnSpPr>
        <p:spPr>
          <a:xfrm rot="10800000">
            <a:off x="3336726" y="3576636"/>
            <a:ext cx="748966" cy="23755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flipV="1">
            <a:off x="5237820" y="3490156"/>
            <a:ext cx="702332" cy="442900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19" idx="3"/>
          </p:cNvCxnSpPr>
          <p:nvPr/>
        </p:nvCxnSpPr>
        <p:spPr>
          <a:xfrm rot="10800000" flipV="1">
            <a:off x="3336726" y="4053176"/>
            <a:ext cx="748966" cy="56395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>
            <a:off x="5148064" y="4149080"/>
            <a:ext cx="792088" cy="51072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>
            <a:off x="3477199" y="4638454"/>
            <a:ext cx="1184795" cy="716776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752021" y="4545122"/>
            <a:ext cx="1152127" cy="936105"/>
          </a:xfrm>
          <a:prstGeom prst="bentConnector3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314892" y="1537772"/>
            <a:ext cx="504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882545,0тыс. руб.  :  8,1 тыс. чел. = 109,0 тыс. руб.</a:t>
            </a:r>
            <a:endParaRPr lang="ru-RU" dirty="0"/>
          </a:p>
        </p:txBody>
      </p:sp>
      <p:sp>
        <p:nvSpPr>
          <p:cNvPr id="1041" name="TextBox 1040"/>
          <p:cNvSpPr txBox="1"/>
          <p:nvPr/>
        </p:nvSpPr>
        <p:spPr>
          <a:xfrm>
            <a:off x="5237820" y="1383884"/>
            <a:ext cx="386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01.01.2018г.          5783 учащихся</a:t>
            </a:r>
          </a:p>
          <a:p>
            <a:r>
              <a:rPr lang="ru-RU" sz="1400" dirty="0" smtClean="0"/>
              <a:t>                                       2321 воспитанников  </a:t>
            </a:r>
            <a:endParaRPr lang="ru-RU" sz="1400" dirty="0"/>
          </a:p>
        </p:txBody>
      </p:sp>
      <p:sp>
        <p:nvSpPr>
          <p:cNvPr id="1042" name="Левая фигурная скобка 1041"/>
          <p:cNvSpPr/>
          <p:nvPr/>
        </p:nvSpPr>
        <p:spPr>
          <a:xfrm>
            <a:off x="6590495" y="1474711"/>
            <a:ext cx="216024" cy="33834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7" descr="Герб райо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" y="44624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6" descr="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" y="1236261"/>
            <a:ext cx="9098891" cy="5514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863" y="7571"/>
            <a:ext cx="8339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районного бюджета Промышленновского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sz="1900" i="1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культуру на 2019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расчете на 1 жителя</a:t>
            </a:r>
            <a:endParaRPr lang="ru-RU" sz="19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5919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Удельный вес  в общих расходах на культуру в бюджете Промышленновского муниципального района составит в 2019 году – 10,8%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51520" y="292494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3,7    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7224" y="2600908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Проведение культурно-массовых мероприятий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4669" y="3743537"/>
            <a:ext cx="2880320" cy="821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Обеспечение деятельности библиотек, музея, школы искусств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128" y="3232701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Обеспечение деятельности Дворца культуры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6021288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</p:txBody>
      </p:sp>
      <p:sp>
        <p:nvSpPr>
          <p:cNvPr id="1040" name="TextBox 1039"/>
          <p:cNvSpPr txBox="1"/>
          <p:nvPr/>
        </p:nvSpPr>
        <p:spPr>
          <a:xfrm>
            <a:off x="476398" y="1452364"/>
            <a:ext cx="746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178574,6 тыс. руб.  :  47,3 тыс. человек =  3,7 тыс. руб.  на 1 жителя района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>
            <a:stCxn id="6" idx="7"/>
          </p:cNvCxnSpPr>
          <p:nvPr/>
        </p:nvCxnSpPr>
        <p:spPr>
          <a:xfrm rot="5400000" flipH="1" flipV="1">
            <a:off x="2107565" y="2522921"/>
            <a:ext cx="291643" cy="80767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6" idx="6"/>
            <a:endCxn id="21" idx="1"/>
          </p:cNvCxnSpPr>
          <p:nvPr/>
        </p:nvCxnSpPr>
        <p:spPr>
          <a:xfrm>
            <a:off x="2123728" y="3429000"/>
            <a:ext cx="3600400" cy="12773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1763688" y="3880773"/>
            <a:ext cx="893536" cy="273665"/>
          </a:xfrm>
          <a:prstGeom prst="bentConnector3">
            <a:avLst>
              <a:gd name="adj1" fmla="val -66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11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6283"/>
            <a:ext cx="2860913" cy="17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4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81064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7888"/>
            <a:ext cx="15875" cy="2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D:\1\Фото\4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3135"/>
            <a:ext cx="2952328" cy="20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ШЕВЧИКОВОЙ\КРУЧИНСКАЯ\Distr\культура\209164_html_73a6a0d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31" y="1913428"/>
            <a:ext cx="2226009" cy="11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Герб район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6" y="11828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3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1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400"/>
            <a:ext cx="9167085" cy="5475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863" y="7571"/>
            <a:ext cx="8339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районного бюджета Промышленновского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sz="1900" i="1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на 2019 </a:t>
            </a:r>
            <a:r>
              <a:rPr lang="ru-RU" sz="1900" i="1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9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расчете на 1 жителя</a:t>
            </a:r>
            <a:endParaRPr lang="ru-RU" sz="19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59194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Удельный вес  в общих расходах на социальную политику в бюджете Промышленновского муниципального района составит в 2019 году – 22,7%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51520" y="292494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7,9</a:t>
            </a:r>
            <a:r>
              <a:rPr lang="ru-RU" sz="3600" dirty="0" smtClean="0"/>
              <a:t> </a:t>
            </a:r>
          </a:p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3158" y="3104964"/>
            <a:ext cx="299489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Социальная поддержка и реабилитация инвалидов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3578" y="4000670"/>
            <a:ext cx="2880320" cy="821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Социальная поддержка многодетных семей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15282" y="5944455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Социальная поддержка малоимущих семей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1800" y="6021288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i="1" dirty="0"/>
          </a:p>
        </p:txBody>
      </p:sp>
      <p:sp>
        <p:nvSpPr>
          <p:cNvPr id="1040" name="TextBox 1039"/>
          <p:cNvSpPr txBox="1"/>
          <p:nvPr/>
        </p:nvSpPr>
        <p:spPr>
          <a:xfrm>
            <a:off x="476398" y="1452364"/>
            <a:ext cx="746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377100,0  тыс. руб.  :  47,3 тыс. человек =  7,9 тыс. руб. на 1 жителя района</a:t>
            </a:r>
            <a:endParaRPr lang="ru-RU" dirty="0"/>
          </a:p>
        </p:txBody>
      </p:sp>
      <p:cxnSp>
        <p:nvCxnSpPr>
          <p:cNvPr id="9" name="Соединительная линия уступом 8"/>
          <p:cNvCxnSpPr>
            <a:stCxn id="6" idx="6"/>
          </p:cNvCxnSpPr>
          <p:nvPr/>
        </p:nvCxnSpPr>
        <p:spPr>
          <a:xfrm>
            <a:off x="2123728" y="3429000"/>
            <a:ext cx="591553" cy="21602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21" idx="1"/>
          </p:cNvCxnSpPr>
          <p:nvPr/>
        </p:nvCxnSpPr>
        <p:spPr>
          <a:xfrm rot="16200000" flipH="1">
            <a:off x="713769" y="4266978"/>
            <a:ext cx="2426786" cy="157623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>
            <a:off x="1763688" y="3880773"/>
            <a:ext cx="893536" cy="273665"/>
          </a:xfrm>
          <a:prstGeom prst="bentConnector3">
            <a:avLst>
              <a:gd name="adj1" fmla="val -66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7888"/>
            <a:ext cx="15875" cy="2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2657994" y="5013176"/>
            <a:ext cx="299489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Ежемесячные пособия на детей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24" name="Соединительная линия уступом 23"/>
          <p:cNvCxnSpPr>
            <a:endCxn id="23" idx="1"/>
          </p:cNvCxnSpPr>
          <p:nvPr/>
        </p:nvCxnSpPr>
        <p:spPr>
          <a:xfrm rot="16200000" flipH="1">
            <a:off x="1437614" y="4116832"/>
            <a:ext cx="1459724" cy="98103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636290" y="2247828"/>
            <a:ext cx="299489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Доплаты к пенсиям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34" name="Соединительная линия уступом 33"/>
          <p:cNvCxnSpPr>
            <a:endCxn id="32" idx="1"/>
          </p:cNvCxnSpPr>
          <p:nvPr/>
        </p:nvCxnSpPr>
        <p:spPr>
          <a:xfrm flipV="1">
            <a:off x="1676958" y="2571864"/>
            <a:ext cx="959332" cy="42508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F:\Бюджет для граждан\Промышленная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147701"/>
            <a:ext cx="3000396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13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7825"/>
            <a:ext cx="3000396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Герб район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" y="10777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2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322" y="88844"/>
            <a:ext cx="764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Промышленновского муниципального района</a:t>
            </a:r>
            <a:endParaRPr lang="ru-RU" sz="2000" i="1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6" descr="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178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5539" y="1071270"/>
            <a:ext cx="571135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«Социальная </a:t>
            </a:r>
            <a:r>
              <a:rPr lang="ru-RU" dirty="0"/>
              <a:t>поддержка населения Промышленновского </a:t>
            </a:r>
            <a:r>
              <a:rPr lang="ru-RU" dirty="0" smtClean="0"/>
              <a:t>района»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395536" y="2492896"/>
            <a:ext cx="352839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 расходов по программе: 306768,1 тыс. руб.</a:t>
            </a:r>
            <a:endParaRPr lang="ru-RU" dirty="0"/>
          </a:p>
        </p:txBody>
      </p:sp>
      <p:pic>
        <p:nvPicPr>
          <p:cNvPr id="1026" name="Picture 2" descr="http://im0-tub-ru.yandex.net/i?id=5e84df3e5f02bcef5947607455bb01bc-9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293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40340376"/>
              </p:ext>
            </p:extLst>
          </p:nvPr>
        </p:nvGraphicFramePr>
        <p:xfrm>
          <a:off x="3995936" y="2420888"/>
          <a:ext cx="51480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30" name="Picture 6" descr="http://im0-tub-ru.yandex.net/i?id=884356904ed0f93b8452c8bed8a3c53b-136-144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2" y="4941168"/>
            <a:ext cx="16097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Герб район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6" y="128795"/>
            <a:ext cx="7191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76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Words>1220</Words>
  <Application>Microsoft Office PowerPoint</Application>
  <PresentationFormat>Экран (4:3)</PresentationFormat>
  <Paragraphs>248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Е.Н.</dc:creator>
  <cp:lastModifiedBy>Слугина С.Ю.</cp:lastModifiedBy>
  <cp:revision>241</cp:revision>
  <cp:lastPrinted>2018-12-03T08:54:59Z</cp:lastPrinted>
  <dcterms:created xsi:type="dcterms:W3CDTF">2015-03-06T05:57:26Z</dcterms:created>
  <dcterms:modified xsi:type="dcterms:W3CDTF">2018-12-03T08:56:54Z</dcterms:modified>
</cp:coreProperties>
</file>