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9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0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1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15.xml" ContentType="application/vnd.openxmlformats-officedocument.drawingml.chart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2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3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4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7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8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9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0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1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96" r:id="rId2"/>
    <p:sldId id="262" r:id="rId3"/>
    <p:sldId id="304" r:id="rId4"/>
    <p:sldId id="362" r:id="rId5"/>
    <p:sldId id="259" r:id="rId6"/>
    <p:sldId id="318" r:id="rId7"/>
    <p:sldId id="319" r:id="rId8"/>
    <p:sldId id="380" r:id="rId9"/>
    <p:sldId id="365" r:id="rId10"/>
    <p:sldId id="363" r:id="rId11"/>
    <p:sldId id="347" r:id="rId12"/>
    <p:sldId id="348" r:id="rId13"/>
    <p:sldId id="349" r:id="rId14"/>
    <p:sldId id="346" r:id="rId15"/>
    <p:sldId id="361" r:id="rId16"/>
    <p:sldId id="367" r:id="rId17"/>
    <p:sldId id="320" r:id="rId18"/>
    <p:sldId id="321" r:id="rId19"/>
    <p:sldId id="322" r:id="rId20"/>
    <p:sldId id="353" r:id="rId21"/>
    <p:sldId id="352" r:id="rId22"/>
    <p:sldId id="324" r:id="rId23"/>
    <p:sldId id="355" r:id="rId24"/>
    <p:sldId id="354" r:id="rId25"/>
    <p:sldId id="357" r:id="rId26"/>
    <p:sldId id="326" r:id="rId27"/>
    <p:sldId id="368" r:id="rId28"/>
    <p:sldId id="376" r:id="rId29"/>
    <p:sldId id="377" r:id="rId30"/>
    <p:sldId id="378" r:id="rId31"/>
    <p:sldId id="379" r:id="rId32"/>
    <p:sldId id="263" r:id="rId33"/>
    <p:sldId id="327" r:id="rId34"/>
    <p:sldId id="32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58" r:id="rId52"/>
    <p:sldId id="294" r:id="rId53"/>
  </p:sldIdLst>
  <p:sldSz cx="9906000" cy="6858000" type="A4"/>
  <p:notesSz cx="6797675" cy="9928225"/>
  <p:defaultTextStyle>
    <a:defPPr>
      <a:defRPr lang="ru-RU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7" autoAdjust="0"/>
    <p:restoredTop sz="98629" autoAdjust="0"/>
  </p:normalViewPr>
  <p:slideViewPr>
    <p:cSldViewPr>
      <p:cViewPr>
        <p:scale>
          <a:sx n="117" d="100"/>
          <a:sy n="117" d="100"/>
        </p:scale>
        <p:origin x="-19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197966984482816E-2"/>
                  <c:y val="-0.122951285835965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1 692 </a:t>
                    </a:r>
                    <a:r>
                      <a:rPr lang="en-US" dirty="0" smtClean="0"/>
                      <a:t>154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56365961763012E-3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2768234139667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1692154.3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368118965777166E-2"/>
                  <c:y val="-0.134794546637675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1 703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4613723566112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82546384705101E-2"/>
                  <c:y val="-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Лист1!$B$3</c:f>
              <c:numCache>
                <c:formatCode>#,##0.00</c:formatCode>
                <c:ptCount val="1"/>
                <c:pt idx="0">
                  <c:v>1703779.7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Лист1!$B$4</c:f>
              <c:numCache>
                <c:formatCode>0.00</c:formatCode>
                <c:ptCount val="1"/>
                <c:pt idx="0">
                  <c:v>11625.4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02"/>
        <c:shape val="cone"/>
        <c:axId val="32110848"/>
        <c:axId val="31657984"/>
        <c:axId val="0"/>
      </c:bar3DChart>
      <c:catAx>
        <c:axId val="3211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57984"/>
        <c:crosses val="autoZero"/>
        <c:auto val="1"/>
        <c:lblAlgn val="ctr"/>
        <c:lblOffset val="100"/>
        <c:noMultiLvlLbl val="0"/>
      </c:catAx>
      <c:valAx>
        <c:axId val="31657984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2110848"/>
        <c:crosses val="autoZero"/>
        <c:crossBetween val="between"/>
        <c:majorUnit val="500000"/>
      </c:valAx>
    </c:plotArea>
    <c:legend>
      <c:legendPos val="b"/>
      <c:layout>
        <c:manualLayout>
          <c:xMode val="edge"/>
          <c:yMode val="edge"/>
          <c:x val="0.33169438283517172"/>
          <c:y val="0.89388280350691751"/>
          <c:w val="0.42133100250525041"/>
          <c:h val="0.10611717745647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Финансовая помощь</c:v>
                </c:pt>
              </c:strCache>
            </c:strRef>
          </c:tx>
          <c:invertIfNegative val="0"/>
          <c:cat>
            <c:strRef>
              <c:f>Лист1!$C$3:$D$3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Лист1!$C$4:$D$4</c:f>
              <c:numCache>
                <c:formatCode>#,##0</c:formatCode>
                <c:ptCount val="2"/>
                <c:pt idx="0">
                  <c:v>41263</c:v>
                </c:pt>
                <c:pt idx="1">
                  <c:v>56909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1231616"/>
        <c:axId val="161269248"/>
        <c:axId val="0"/>
      </c:bar3DChart>
      <c:catAx>
        <c:axId val="161231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269248"/>
        <c:crosses val="autoZero"/>
        <c:auto val="1"/>
        <c:lblAlgn val="ctr"/>
        <c:lblOffset val="100"/>
        <c:noMultiLvlLbl val="0"/>
      </c:catAx>
      <c:valAx>
        <c:axId val="1612692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612316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Средняя заработная плата (рублей)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55838242055524"/>
          <c:y val="0.11208203000918518"/>
          <c:w val="0.89344161757944474"/>
          <c:h val="0.50491690281674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2017  - фактическая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Педагогические работники общего образования</c:v>
                </c:pt>
                <c:pt idx="1">
                  <c:v>Педагогические работники дошкольного  образования</c:v>
                </c:pt>
                <c:pt idx="2">
                  <c:v>Педагогические работники дополнительного  образования</c:v>
                </c:pt>
                <c:pt idx="3">
                  <c:v>Работники культуры</c:v>
                </c:pt>
                <c:pt idx="4">
                  <c:v>Социальные работники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29719</c:v>
                </c:pt>
                <c:pt idx="1">
                  <c:v>27837</c:v>
                </c:pt>
                <c:pt idx="2">
                  <c:v>26905</c:v>
                </c:pt>
                <c:pt idx="3">
                  <c:v>17963</c:v>
                </c:pt>
                <c:pt idx="4">
                  <c:v>20900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2017 - планируемая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Педагогические работники общего образования</c:v>
                </c:pt>
                <c:pt idx="1">
                  <c:v>Педагогические работники дошкольного  образования</c:v>
                </c:pt>
                <c:pt idx="2">
                  <c:v>Педагогические работники дополнительного  образования</c:v>
                </c:pt>
                <c:pt idx="3">
                  <c:v>Работники культуры</c:v>
                </c:pt>
                <c:pt idx="4">
                  <c:v>Социальные работники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27881</c:v>
                </c:pt>
                <c:pt idx="1">
                  <c:v>25859</c:v>
                </c:pt>
                <c:pt idx="2">
                  <c:v>25953</c:v>
                </c:pt>
                <c:pt idx="3">
                  <c:v>17961</c:v>
                </c:pt>
                <c:pt idx="4">
                  <c:v>22740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168782848"/>
        <c:axId val="169909248"/>
        <c:axId val="0"/>
      </c:bar3DChart>
      <c:catAx>
        <c:axId val="16878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9909248"/>
        <c:crosses val="autoZero"/>
        <c:auto val="1"/>
        <c:lblAlgn val="ctr"/>
        <c:lblOffset val="100"/>
        <c:noMultiLvlLbl val="0"/>
      </c:catAx>
      <c:valAx>
        <c:axId val="16990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782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132292875876041E-3"/>
          <c:w val="0.77942887550348605"/>
          <c:h val="0.76142706049271247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97441025071289"/>
          <c:y val="0.24339158184703125"/>
          <c:w val="0.72802558974928711"/>
          <c:h val="0.71816895701047467"/>
        </c:manualLayout>
      </c:layout>
      <c:pie3DChart>
        <c:varyColors val="1"/>
        <c:ser>
          <c:idx val="0"/>
          <c:order val="0"/>
          <c:explosion val="27"/>
          <c:dLbls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PowerPoint]Лист1'!$B$4:$B$18</c:f>
              <c:strCache>
                <c:ptCount val="15"/>
                <c:pt idx="0">
                  <c:v>Поддержка малого и среднего предпринимательства </c:v>
                </c:pt>
                <c:pt idx="1">
                  <c:v>Поддержка  агропромышленного  комплекса </c:v>
                </c:pt>
                <c:pt idx="2">
                  <c:v>Информационное обеспечение населения</c:v>
                </c:pt>
                <c:pt idx="3">
                  <c:v>Социальная поддержка населения</c:v>
                </c:pt>
                <c:pt idx="4">
                  <c:v>Развитие и укрепление материально-технической базы</c:v>
                </c:pt>
                <c:pt idx="5">
                  <c:v>Развитие системы образования и воспитания детей</c:v>
                </c:pt>
                <c:pt idx="6">
                  <c:v>Модернизация объектов коммунальной инфраструктуры и поддержка жилищно-коммунального хозяйства, энергосбережение и повышение энергетической эффективности экономики, реконструкция и строительство автомобильных дорог</c:v>
                </c:pt>
                <c:pt idx="7">
                  <c:v>Развитие культуры, молодежной политики, спорта и туризма</c:v>
                </c:pt>
                <c:pt idx="8">
                  <c:v>Обеспечение безопасности жизнедеятельности населения и предприятий</c:v>
                </c:pt>
                <c:pt idx="9">
                  <c:v>Жилище</c:v>
                </c:pt>
                <c:pt idx="10">
                  <c:v>Кадры</c:v>
                </c:pt>
                <c:pt idx="11">
                  <c:v>Управление муниципальными финансами</c:v>
                </c:pt>
                <c:pt idx="12">
                  <c:v>Функционирование муниципального автономного учреждения «Многофункциональный центр предоставления государственных и муниципальных услуг»</c:v>
                </c:pt>
                <c:pt idx="13">
                  <c:v>Функционирование органов местного самоуправления</c:v>
                </c:pt>
                <c:pt idx="14">
                  <c:v>Непрограммное направление</c:v>
                </c:pt>
              </c:strCache>
            </c:strRef>
          </c:cat>
          <c:val>
            <c:numRef>
              <c:f>'[Диаграмма в Microsoft PowerPoint]Лист1'!$C$4:$C$18</c:f>
              <c:numCache>
                <c:formatCode>General</c:formatCode>
                <c:ptCount val="15"/>
                <c:pt idx="0">
                  <c:v>74</c:v>
                </c:pt>
                <c:pt idx="1">
                  <c:v>16</c:v>
                </c:pt>
                <c:pt idx="2">
                  <c:v>851</c:v>
                </c:pt>
                <c:pt idx="3">
                  <c:v>300606</c:v>
                </c:pt>
                <c:pt idx="4">
                  <c:v>5830</c:v>
                </c:pt>
                <c:pt idx="5">
                  <c:v>751756</c:v>
                </c:pt>
                <c:pt idx="6">
                  <c:v>263683</c:v>
                </c:pt>
                <c:pt idx="7">
                  <c:v>136540</c:v>
                </c:pt>
                <c:pt idx="8">
                  <c:v>1628</c:v>
                </c:pt>
                <c:pt idx="9">
                  <c:v>158837</c:v>
                </c:pt>
                <c:pt idx="10">
                  <c:v>211</c:v>
                </c:pt>
                <c:pt idx="11">
                  <c:v>40132</c:v>
                </c:pt>
                <c:pt idx="12">
                  <c:v>5122</c:v>
                </c:pt>
                <c:pt idx="13">
                  <c:v>36276</c:v>
                </c:pt>
                <c:pt idx="14">
                  <c:v>2218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62864382589972"/>
          <c:y val="8.5049192065079188E-2"/>
          <c:w val="0.42439771649303926"/>
          <c:h val="0.841590324840449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Финансовое управление по Промышленновскому району</c:v>
                </c:pt>
                <c:pt idx="1">
                  <c:v>Администрация Промышленновского муниципального района</c:v>
                </c:pt>
                <c:pt idx="2">
                  <c:v>Совет народных депутатов</c:v>
                </c:pt>
                <c:pt idx="3">
                  <c:v>Комитет по управлению муниципальным имуществом</c:v>
                </c:pt>
                <c:pt idx="4">
                  <c:v>Управление образования</c:v>
                </c:pt>
                <c:pt idx="5">
                  <c:v>Управление культуры</c:v>
                </c:pt>
                <c:pt idx="6">
                  <c:v>Управление сельского хозяйства</c:v>
                </c:pt>
                <c:pt idx="7">
                  <c:v>Управление социальной защитой населения</c:v>
                </c:pt>
                <c:pt idx="8">
                  <c:v>Управление по жизнеобеспечению и строительству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41521</c:v>
                </c:pt>
                <c:pt idx="1">
                  <c:v>34203</c:v>
                </c:pt>
                <c:pt idx="2">
                  <c:v>1653</c:v>
                </c:pt>
                <c:pt idx="3">
                  <c:v>18100</c:v>
                </c:pt>
                <c:pt idx="4">
                  <c:v>761501</c:v>
                </c:pt>
                <c:pt idx="5">
                  <c:v>136911</c:v>
                </c:pt>
                <c:pt idx="6">
                  <c:v>3720</c:v>
                </c:pt>
                <c:pt idx="7">
                  <c:v>293519</c:v>
                </c:pt>
                <c:pt idx="8">
                  <c:v>412652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2941568"/>
        <c:axId val="162955648"/>
      </c:barChart>
      <c:catAx>
        <c:axId val="1629415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62955648"/>
        <c:crosses val="autoZero"/>
        <c:auto val="1"/>
        <c:lblAlgn val="ctr"/>
        <c:lblOffset val="100"/>
        <c:noMultiLvlLbl val="0"/>
      </c:catAx>
      <c:valAx>
        <c:axId val="1629556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6294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Оплата труда</c:v>
                </c:pt>
                <c:pt idx="1">
                  <c:v>Социальное обеспечение населения</c:v>
                </c:pt>
                <c:pt idx="2">
                  <c:v>Муниципальные закупки</c:v>
                </c:pt>
                <c:pt idx="3">
                  <c:v>Капитальные вложения</c:v>
                </c:pt>
                <c:pt idx="4">
                  <c:v>Межбюджетные трансферты</c:v>
                </c:pt>
                <c:pt idx="5">
                  <c:v>Субсидии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117705</c:v>
                </c:pt>
                <c:pt idx="1">
                  <c:v>280584</c:v>
                </c:pt>
                <c:pt idx="2">
                  <c:v>271550</c:v>
                </c:pt>
                <c:pt idx="3">
                  <c:v>179846</c:v>
                </c:pt>
                <c:pt idx="4">
                  <c:v>58630</c:v>
                </c:pt>
                <c:pt idx="5">
                  <c:v>793001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36000388378887"/>
          <c:y val="0.17494002167927289"/>
          <c:w val="0.36874742675650418"/>
          <c:h val="0.609602686788555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60842515239437E-2"/>
          <c:y val="8.2856017191717438E-2"/>
          <c:w val="0.42276571946855218"/>
          <c:h val="0.68761505514854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67208181557826E-3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8753309049251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69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2016</c:v>
                </c:pt>
                <c:pt idx="1">
                  <c:v>Уточненный 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201698</c:v>
                </c:pt>
                <c:pt idx="1">
                  <c:v>201128</c:v>
                </c:pt>
                <c:pt idx="2">
                  <c:v>201228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73441636311565E-2"/>
                  <c:y val="-0.2623773877737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08129963573878E-2"/>
                  <c:y val="-0.26698049983997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69E-2"/>
                  <c:y val="-0.25317116364135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2016</c:v>
                </c:pt>
                <c:pt idx="1">
                  <c:v>Уточненный 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Лист1!$B$5:$D$5</c:f>
              <c:numCache>
                <c:formatCode>#,##0</c:formatCode>
                <c:ptCount val="3"/>
                <c:pt idx="0">
                  <c:v>1401984</c:v>
                </c:pt>
                <c:pt idx="1">
                  <c:v>1567746</c:v>
                </c:pt>
                <c:pt idx="2">
                  <c:v>1490926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31972736"/>
        <c:axId val="31896704"/>
        <c:axId val="0"/>
      </c:bar3DChart>
      <c:catAx>
        <c:axId val="31972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1896704"/>
        <c:crosses val="autoZero"/>
        <c:auto val="1"/>
        <c:lblAlgn val="ctr"/>
        <c:lblOffset val="100"/>
        <c:noMultiLvlLbl val="0"/>
      </c:catAx>
      <c:valAx>
        <c:axId val="318967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197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461937933589003E-3"/>
          <c:y val="0.91026758579095424"/>
          <c:w val="0.49389027186975426"/>
          <c:h val="8.05261900766327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Структура межбюджетных трансфертов из вышестоящих бюджетов за </a:t>
            </a:r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18400920706915244"/>
          <c:y val="2.0427235633269416E-5"/>
        </c:manualLayout>
      </c:layout>
      <c:overlay val="0"/>
    </c:title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33393586527735E-2"/>
          <c:y val="0.13575191803231249"/>
          <c:w val="0.98946650982548623"/>
          <c:h val="0.84695302208743073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F14124">
                      <a:shade val="51000"/>
                      <a:satMod val="130000"/>
                    </a:srgbClr>
                  </a:gs>
                  <a:gs pos="80000">
                    <a:srgbClr val="F14124">
                      <a:shade val="93000"/>
                      <a:satMod val="130000"/>
                    </a:srgbClr>
                  </a:gs>
                  <a:gs pos="100000">
                    <a:srgbClr val="F1412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8326278986182451"/>
                  <c:y val="-0.2741931239285169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Дотация на выравнивание бюджетной обеспеченности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64748408182447"/>
                  <c:y val="-0.1979740786315961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845980054128643"/>
                  <c:y val="0.16946894391524461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Субвенции бюджетам муниципальных образований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861719515663508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Иные трансферты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Лист1!$B$2:$B$5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Субсидии бюджетам бюджетной системы</c:v>
                </c:pt>
                <c:pt idx="2">
                  <c:v>Субвенции бюджетам муниципальных образований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525645</c:v>
                </c:pt>
                <c:pt idx="1">
                  <c:v>136963</c:v>
                </c:pt>
                <c:pt idx="2">
                  <c:v>794680</c:v>
                </c:pt>
                <c:pt idx="3">
                  <c:v>33734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Лист1!$B$2:$B$5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Субсидии бюджетам бюджетной системы</c:v>
                </c:pt>
                <c:pt idx="2">
                  <c:v>Субвенции бюджетам муниципальных образований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35.254006983129692</c:v>
                </c:pt>
                <c:pt idx="1">
                  <c:v>9.1858470230486198</c:v>
                </c:pt>
                <c:pt idx="2">
                  <c:v>53.297670993452819</c:v>
                </c:pt>
                <c:pt idx="3">
                  <c:v>2.2624750003688745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2016, %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Лист1!$B$3:$B$11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муниципальной собственности</c:v>
                </c:pt>
                <c:pt idx="8">
                  <c:v>Штрафы, санкции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71</c:v>
                </c:pt>
                <c:pt idx="1">
                  <c:v>0.8</c:v>
                </c:pt>
                <c:pt idx="2">
                  <c:v>9.5</c:v>
                </c:pt>
                <c:pt idx="3">
                  <c:v>2.4</c:v>
                </c:pt>
                <c:pt idx="4">
                  <c:v>7.6</c:v>
                </c:pt>
                <c:pt idx="5">
                  <c:v>0.4</c:v>
                </c:pt>
                <c:pt idx="6">
                  <c:v>3.6</c:v>
                </c:pt>
                <c:pt idx="7">
                  <c:v>3.8</c:v>
                </c:pt>
                <c:pt idx="8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2017, %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Лист1!$B$3:$B$11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муниципальной собственности</c:v>
                </c:pt>
                <c:pt idx="8">
                  <c:v>Штрафы, санкции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70</c:v>
                </c:pt>
                <c:pt idx="1">
                  <c:v>0.8</c:v>
                </c:pt>
                <c:pt idx="2">
                  <c:v>7.1</c:v>
                </c:pt>
                <c:pt idx="3">
                  <c:v>3.2</c:v>
                </c:pt>
                <c:pt idx="4">
                  <c:v>6.2</c:v>
                </c:pt>
                <c:pt idx="5">
                  <c:v>0.7</c:v>
                </c:pt>
                <c:pt idx="6">
                  <c:v>0.9</c:v>
                </c:pt>
                <c:pt idx="7">
                  <c:v>7.1</c:v>
                </c:pt>
                <c:pt idx="8">
                  <c:v>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891840"/>
        <c:axId val="33890304"/>
      </c:barChart>
      <c:valAx>
        <c:axId val="3389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891840"/>
        <c:crosses val="autoZero"/>
        <c:crossBetween val="between"/>
      </c:valAx>
      <c:catAx>
        <c:axId val="33891840"/>
        <c:scaling>
          <c:orientation val="minMax"/>
        </c:scaling>
        <c:delete val="0"/>
        <c:axPos val="b"/>
        <c:majorTickMark val="none"/>
        <c:minorTickMark val="none"/>
        <c:tickLblPos val="low"/>
        <c:crossAx val="338903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37786248510488"/>
          <c:y val="3.0146540305613975E-2"/>
          <c:w val="0.59360773249807797"/>
          <c:h val="0.893135353401081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Лист1!$E$4:$E$5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rgbClr val="B4DCFA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285530529939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640370877158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04191030804307E-2"/>
                  <c:y val="-2.2745938981649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87486446781788E-2"/>
                  <c:y val="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64037087715851E-2"/>
                  <c:y val="-4.6379292777868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Лист1!$D$6:$D$13</c:f>
              <c:strCache>
                <c:ptCount val="7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Субсидии бюджетам бюджетной системы</c:v>
                </c:pt>
                <c:pt idx="3">
                  <c:v>Субвенции бюджетам муниципальных образований</c:v>
                </c:pt>
                <c:pt idx="4">
                  <c:v>Иные трансферты</c:v>
                </c:pt>
                <c:pt idx="5">
                  <c:v>Прочие безвозмездные поступления</c:v>
                </c:pt>
                <c:pt idx="6">
                  <c:v>Возврат  остатков субсидий, субвенций, иных трансфертов, имеющих целевое назначение, прошлых лет</c:v>
                </c:pt>
              </c:strCache>
            </c:strRef>
          </c:cat>
          <c:val>
            <c:numRef>
              <c:f>Лист1!$E$6:$E$13</c:f>
              <c:numCache>
                <c:formatCode>#,##0</c:formatCode>
                <c:ptCount val="7"/>
                <c:pt idx="0">
                  <c:v>1259128</c:v>
                </c:pt>
                <c:pt idx="1">
                  <c:v>341944</c:v>
                </c:pt>
                <c:pt idx="2">
                  <c:v>11213</c:v>
                </c:pt>
                <c:pt idx="3">
                  <c:v>815464</c:v>
                </c:pt>
                <c:pt idx="4">
                  <c:v>20457</c:v>
                </c:pt>
                <c:pt idx="5">
                  <c:v>70050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Лист1!$F$4:$F$5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109358058477235E-3"/>
                  <c:y val="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31229670172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-4.251386058929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Лист1!$D$6:$D$13</c:f>
              <c:strCache>
                <c:ptCount val="7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Субсидии бюджетам бюджетной системы</c:v>
                </c:pt>
                <c:pt idx="3">
                  <c:v>Субвенции бюджетам муниципальных образований</c:v>
                </c:pt>
                <c:pt idx="4">
                  <c:v>Иные трансферты</c:v>
                </c:pt>
                <c:pt idx="5">
                  <c:v>Прочие безвозмездные поступления</c:v>
                </c:pt>
                <c:pt idx="6">
                  <c:v>Возврат  остатков субсидий, субвенций, иных трансфертов, имеющих целевое назначение, прошлых лет</c:v>
                </c:pt>
              </c:strCache>
            </c:strRef>
          </c:cat>
          <c:val>
            <c:numRef>
              <c:f>Лист1!$F$6:$F$13</c:f>
              <c:numCache>
                <c:formatCode>#,##0</c:formatCode>
                <c:ptCount val="7"/>
                <c:pt idx="0">
                  <c:v>1567746</c:v>
                </c:pt>
                <c:pt idx="1">
                  <c:v>525645</c:v>
                </c:pt>
                <c:pt idx="2">
                  <c:v>137010</c:v>
                </c:pt>
                <c:pt idx="3">
                  <c:v>799270</c:v>
                </c:pt>
                <c:pt idx="4">
                  <c:v>33734</c:v>
                </c:pt>
                <c:pt idx="5">
                  <c:v>72087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Лист1!$G$4:$G$5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731229670172681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42165476020308E-2"/>
                  <c:y val="-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2.318964638893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31489201300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5233206189764E-3"/>
                  <c:y val="-8.070362134630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Лист1!$D$6:$D$13</c:f>
              <c:strCache>
                <c:ptCount val="7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Субсидии бюджетам бюджетной системы</c:v>
                </c:pt>
                <c:pt idx="3">
                  <c:v>Субвенции бюджетам муниципальных образований</c:v>
                </c:pt>
                <c:pt idx="4">
                  <c:v>Иные трансферты</c:v>
                </c:pt>
                <c:pt idx="5">
                  <c:v>Прочие безвозмездные поступления</c:v>
                </c:pt>
                <c:pt idx="6">
                  <c:v>Возврат  остатков субсидий, субвенций, иных трансфертов, имеющих целевое назначение, прошлых лет</c:v>
                </c:pt>
              </c:strCache>
            </c:strRef>
          </c:cat>
          <c:val>
            <c:numRef>
              <c:f>Лист1!$G$6:$G$13</c:f>
              <c:numCache>
                <c:formatCode>#,##0</c:formatCode>
                <c:ptCount val="7"/>
                <c:pt idx="0">
                  <c:v>1490926</c:v>
                </c:pt>
                <c:pt idx="1">
                  <c:v>525645</c:v>
                </c:pt>
                <c:pt idx="2">
                  <c:v>136963</c:v>
                </c:pt>
                <c:pt idx="3">
                  <c:v>794680</c:v>
                </c:pt>
                <c:pt idx="4">
                  <c:v>33734</c:v>
                </c:pt>
                <c:pt idx="5">
                  <c:v>1260</c:v>
                </c:pt>
                <c:pt idx="6">
                  <c:v>-1356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5427072"/>
        <c:axId val="115504256"/>
        <c:axId val="0"/>
      </c:bar3DChart>
      <c:catAx>
        <c:axId val="1254270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15504256"/>
        <c:crosses val="autoZero"/>
        <c:auto val="1"/>
        <c:lblAlgn val="ctr"/>
        <c:lblOffset val="100"/>
        <c:noMultiLvlLbl val="0"/>
      </c:catAx>
      <c:valAx>
        <c:axId val="1155042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25427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1215420508832351E-2"/>
          <c:y val="0.1197196677282706"/>
          <c:w val="0.92326408176869235"/>
          <c:h val="0.700796261610600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доходы,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025179020512873E-2"/>
                  <c:y val="-1.29339332666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2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05834031908914E-2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Лист1!$C$2:$E$2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Лист1!$C$3:$E$3</c:f>
              <c:numCache>
                <c:formatCode>#,##0</c:formatCode>
                <c:ptCount val="3"/>
                <c:pt idx="0">
                  <c:v>4813</c:v>
                </c:pt>
                <c:pt idx="1">
                  <c:v>4958</c:v>
                </c:pt>
                <c:pt idx="2">
                  <c:v>4997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Неналоговые доходы,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402960277140923E-2"/>
                  <c:y val="-4.14966752665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8869586880919E-2"/>
                  <c:y val="-3.77640653096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61133948079843E-2"/>
                  <c:y val="-2.115864277991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Лист1!$C$2:$E$2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841</c:v>
                </c:pt>
                <c:pt idx="1">
                  <c:v>966</c:v>
                </c:pt>
                <c:pt idx="2">
                  <c:v>1068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Безвозмездные поступления, руб.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0167860136752481E-3"/>
                  <c:y val="-3.266098005571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25179020512873E-2"/>
                  <c:y val="-4.572537207799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16786013675151E-3"/>
                  <c:y val="-2.93948820501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Лист1!$C$2:$E$2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Лист1!$C$5:$E$5</c:f>
              <c:numCache>
                <c:formatCode>#,##0</c:formatCode>
                <c:ptCount val="3"/>
                <c:pt idx="0">
                  <c:v>28223</c:v>
                </c:pt>
                <c:pt idx="1">
                  <c:v>28655</c:v>
                </c:pt>
                <c:pt idx="2">
                  <c:v>30657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5253888"/>
        <c:axId val="125263872"/>
        <c:axId val="0"/>
      </c:bar3DChart>
      <c:catAx>
        <c:axId val="125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263872"/>
        <c:crosses val="autoZero"/>
        <c:auto val="1"/>
        <c:lblAlgn val="ctr"/>
        <c:lblOffset val="100"/>
        <c:noMultiLvlLbl val="0"/>
      </c:catAx>
      <c:valAx>
        <c:axId val="1252638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25253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683375247868089E-2"/>
          <c:y val="0.88085471984594299"/>
          <c:w val="0.83863324950426388"/>
          <c:h val="0.1050357367699885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6410658824732E-2"/>
          <c:y val="5.5341420397733584E-2"/>
          <c:w val="0.89404600092917419"/>
          <c:h val="0.47566103766248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Лист1!$D$3:$D$4</c:f>
              <c:strCache>
                <c:ptCount val="1"/>
                <c:pt idx="0">
                  <c:v>Первоначальный план</c:v>
                </c:pt>
              </c:strCache>
            </c:strRef>
          </c:tx>
          <c:invertIfNegative val="0"/>
          <c:cat>
            <c:strRef>
              <c:f>Лист1!$C$5:$C$15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Лист1!$D$5:$D$15</c:f>
              <c:numCache>
                <c:formatCode>General</c:formatCode>
                <c:ptCount val="11"/>
                <c:pt idx="0">
                  <c:v>51363</c:v>
                </c:pt>
                <c:pt idx="1">
                  <c:v>1669</c:v>
                </c:pt>
                <c:pt idx="2">
                  <c:v>43182</c:v>
                </c:pt>
                <c:pt idx="3">
                  <c:v>117837</c:v>
                </c:pt>
                <c:pt idx="4">
                  <c:v>781869</c:v>
                </c:pt>
                <c:pt idx="5">
                  <c:v>158334</c:v>
                </c:pt>
                <c:pt idx="6">
                  <c:v>386080</c:v>
                </c:pt>
                <c:pt idx="7">
                  <c:v>480</c:v>
                </c:pt>
                <c:pt idx="8">
                  <c:v>900</c:v>
                </c:pt>
                <c:pt idx="9">
                  <c:v>60</c:v>
                </c:pt>
                <c:pt idx="10">
                  <c:v>30906</c:v>
                </c:pt>
              </c:numCache>
            </c:numRef>
          </c:val>
        </c:ser>
        <c:ser>
          <c:idx val="1"/>
          <c:order val="1"/>
          <c:tx>
            <c:strRef>
              <c:f>Лист1!$E$3:$E$4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Лист1!$E$5:$E$15</c:f>
              <c:numCache>
                <c:formatCode>General</c:formatCode>
                <c:ptCount val="11"/>
                <c:pt idx="0">
                  <c:v>49063</c:v>
                </c:pt>
                <c:pt idx="1">
                  <c:v>1676</c:v>
                </c:pt>
                <c:pt idx="2">
                  <c:v>111110</c:v>
                </c:pt>
                <c:pt idx="3">
                  <c:v>322074</c:v>
                </c:pt>
                <c:pt idx="4">
                  <c:v>751217</c:v>
                </c:pt>
                <c:pt idx="5">
                  <c:v>135170</c:v>
                </c:pt>
                <c:pt idx="6">
                  <c:v>357813</c:v>
                </c:pt>
                <c:pt idx="7">
                  <c:v>484</c:v>
                </c:pt>
                <c:pt idx="8">
                  <c:v>851</c:v>
                </c:pt>
                <c:pt idx="9">
                  <c:v>58</c:v>
                </c:pt>
                <c:pt idx="10">
                  <c:v>44814</c:v>
                </c:pt>
              </c:numCache>
            </c:numRef>
          </c:val>
        </c:ser>
        <c:ser>
          <c:idx val="2"/>
          <c:order val="2"/>
          <c:tx>
            <c:strRef>
              <c:f>Лист1!$F$3:$F$4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Лист1!$F$5:$F$15</c:f>
              <c:numCache>
                <c:formatCode>General</c:formatCode>
                <c:ptCount val="11"/>
                <c:pt idx="0">
                  <c:v>45477</c:v>
                </c:pt>
                <c:pt idx="1">
                  <c:v>1676</c:v>
                </c:pt>
                <c:pt idx="2">
                  <c:v>109606</c:v>
                </c:pt>
                <c:pt idx="3">
                  <c:v>308297</c:v>
                </c:pt>
                <c:pt idx="4">
                  <c:v>716659</c:v>
                </c:pt>
                <c:pt idx="5">
                  <c:v>125788</c:v>
                </c:pt>
                <c:pt idx="6">
                  <c:v>355147</c:v>
                </c:pt>
                <c:pt idx="7">
                  <c:v>375</c:v>
                </c:pt>
                <c:pt idx="8">
                  <c:v>851</c:v>
                </c:pt>
                <c:pt idx="9">
                  <c:v>58</c:v>
                </c:pt>
                <c:pt idx="10">
                  <c:v>39845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145472"/>
        <c:axId val="125147008"/>
        <c:axId val="0"/>
      </c:bar3DChart>
      <c:catAx>
        <c:axId val="12514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5147008"/>
        <c:crosses val="autoZero"/>
        <c:auto val="1"/>
        <c:lblAlgn val="ctr"/>
        <c:lblOffset val="100"/>
        <c:noMultiLvlLbl val="0"/>
      </c:catAx>
      <c:valAx>
        <c:axId val="1251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4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4966640248971"/>
          <c:y val="0.8039627541384291"/>
          <c:w val="0.14582843356328345"/>
          <c:h val="0.1813269011776469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40507436570429"/>
          <c:y val="5.1400554097404488E-2"/>
          <c:w val="0.81989766192221214"/>
          <c:h val="0.7211245990084572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Всего по муниципальным программам</c:v>
                </c:pt>
              </c:strCache>
            </c:strRef>
          </c:tx>
          <c:spPr>
            <a:solidFill>
              <a:srgbClr val="5ECCF3">
                <a:lumMod val="50000"/>
              </a:srgbClr>
            </a:solidFill>
          </c:spPr>
          <c:invertIfNegative val="0"/>
          <c:cat>
            <c:strRef>
              <c:f>Лист1!$C$2:$E$3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1587093</c:v>
                </c:pt>
                <c:pt idx="1">
                  <c:v>1772112</c:v>
                </c:pt>
                <c:pt idx="2">
                  <c:v>1701562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Непрограммное направление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79811993678706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780659291824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9749324904942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Лист1!$C$2:$E$3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3608</c:v>
                </c:pt>
                <c:pt idx="1">
                  <c:v>2218</c:v>
                </c:pt>
                <c:pt idx="2">
                  <c:v>2218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68080896"/>
        <c:axId val="168400384"/>
        <c:axId val="0"/>
      </c:bar3DChart>
      <c:catAx>
        <c:axId val="16808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8400384"/>
        <c:crosses val="autoZero"/>
        <c:auto val="1"/>
        <c:lblAlgn val="ctr"/>
        <c:lblOffset val="100"/>
        <c:noMultiLvlLbl val="0"/>
      </c:catAx>
      <c:valAx>
        <c:axId val="1684003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68080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1342592592592593"/>
          <c:w val="0.90694444444444444"/>
          <c:h val="0.88657407407407407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PowerPoint]Лист1'!$B$4:$B$14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'[Диаграмма в Microsoft PowerPoint]Лист1'!$C$4:$C$14</c:f>
              <c:numCache>
                <c:formatCode>General</c:formatCode>
                <c:ptCount val="11"/>
                <c:pt idx="0">
                  <c:v>45477</c:v>
                </c:pt>
                <c:pt idx="1">
                  <c:v>1676</c:v>
                </c:pt>
                <c:pt idx="2">
                  <c:v>109606</c:v>
                </c:pt>
                <c:pt idx="3">
                  <c:v>308298</c:v>
                </c:pt>
                <c:pt idx="4">
                  <c:v>716659</c:v>
                </c:pt>
                <c:pt idx="5">
                  <c:v>125788</c:v>
                </c:pt>
                <c:pt idx="6">
                  <c:v>355147</c:v>
                </c:pt>
                <c:pt idx="7">
                  <c:v>376</c:v>
                </c:pt>
                <c:pt idx="8">
                  <c:v>850</c:v>
                </c:pt>
                <c:pt idx="9">
                  <c:v>58</c:v>
                </c:pt>
                <c:pt idx="10">
                  <c:v>39845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4518A-0D0E-4023-A06A-8C3850C4DF7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E24BC8-86A4-4FEF-A41B-8DEFA505215C}">
      <dgm:prSet/>
      <dgm:spPr/>
      <dgm:t>
        <a:bodyPr lIns="0" rIns="720000"/>
        <a:lstStyle/>
        <a:p>
          <a:pPr algn="ctr" rtl="0"/>
          <a:r>
            <a:rPr lang="ru-RU" i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Промышленновский муниципальный район на 01.01.2017г.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647AC79B-6C9D-4A3C-A3FE-B4315B6A8689}" type="parTrans" cxnId="{8125FA03-7972-4CCB-AABA-45B71A27B978}">
      <dgm:prSet/>
      <dgm:spPr/>
      <dgm:t>
        <a:bodyPr/>
        <a:lstStyle/>
        <a:p>
          <a:endParaRPr lang="ru-RU"/>
        </a:p>
      </dgm:t>
    </dgm:pt>
    <dgm:pt modelId="{5966A2C2-ACB2-4F96-9873-04A95AE393B5}" type="sibTrans" cxnId="{8125FA03-7972-4CCB-AABA-45B71A27B978}">
      <dgm:prSet/>
      <dgm:spPr/>
      <dgm:t>
        <a:bodyPr/>
        <a:lstStyle/>
        <a:p>
          <a:endParaRPr lang="ru-RU"/>
        </a:p>
      </dgm:t>
    </dgm:pt>
    <dgm:pt modelId="{8030815B-3227-41C0-81EC-F696A63083FD}" type="pres">
      <dgm:prSet presAssocID="{D704518A-0D0E-4023-A06A-8C3850C4DF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8B9F4-6F91-49D6-B8CA-C38B9EC982AC}" type="pres">
      <dgm:prSet presAssocID="{61E24BC8-86A4-4FEF-A41B-8DEFA505215C}" presName="comp" presStyleCnt="0"/>
      <dgm:spPr/>
    </dgm:pt>
    <dgm:pt modelId="{B7D65E5A-3C78-4D55-852B-D6510224B8D7}" type="pres">
      <dgm:prSet presAssocID="{61E24BC8-86A4-4FEF-A41B-8DEFA505215C}" presName="box" presStyleLbl="node1" presStyleIdx="0" presStyleCnt="1"/>
      <dgm:spPr/>
      <dgm:t>
        <a:bodyPr/>
        <a:lstStyle/>
        <a:p>
          <a:endParaRPr lang="ru-RU"/>
        </a:p>
      </dgm:t>
    </dgm:pt>
    <dgm:pt modelId="{E76D11C5-C2FE-41E7-A7B9-DB87735F10A2}" type="pres">
      <dgm:prSet presAssocID="{61E24BC8-86A4-4FEF-A41B-8DEFA505215C}" presName="img" presStyleLbl="fgImgPlace1" presStyleIdx="0" presStyleCnt="1" custScaleX="35544" custScaleY="125000" custLinFactNeighborX="-35244" custLinFactNeighborY="982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570427-C759-41B1-B83A-9A182BDC36A2}" type="pres">
      <dgm:prSet presAssocID="{61E24BC8-86A4-4FEF-A41B-8DEFA50521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5FA03-7972-4CCB-AABA-45B71A27B978}" srcId="{D704518A-0D0E-4023-A06A-8C3850C4DF7B}" destId="{61E24BC8-86A4-4FEF-A41B-8DEFA505215C}" srcOrd="0" destOrd="0" parTransId="{647AC79B-6C9D-4A3C-A3FE-B4315B6A8689}" sibTransId="{5966A2C2-ACB2-4F96-9873-04A95AE393B5}"/>
    <dgm:cxn modelId="{F3BFA934-FEE2-4B22-B920-79681D16C7D5}" type="presOf" srcId="{61E24BC8-86A4-4FEF-A41B-8DEFA505215C}" destId="{B7D65E5A-3C78-4D55-852B-D6510224B8D7}" srcOrd="0" destOrd="0" presId="urn:microsoft.com/office/officeart/2005/8/layout/vList4"/>
    <dgm:cxn modelId="{0CF05800-0795-4B35-A25E-1919743F4B87}" type="presOf" srcId="{61E24BC8-86A4-4FEF-A41B-8DEFA505215C}" destId="{B4570427-C759-41B1-B83A-9A182BDC36A2}" srcOrd="1" destOrd="0" presId="urn:microsoft.com/office/officeart/2005/8/layout/vList4"/>
    <dgm:cxn modelId="{0FCD89D6-380F-4E78-AF2E-7F5FA9633A1C}" type="presOf" srcId="{D704518A-0D0E-4023-A06A-8C3850C4DF7B}" destId="{8030815B-3227-41C0-81EC-F696A63083FD}" srcOrd="0" destOrd="0" presId="urn:microsoft.com/office/officeart/2005/8/layout/vList4"/>
    <dgm:cxn modelId="{FDE38505-B1BF-4377-8DF6-654ADD186783}" type="presParOf" srcId="{8030815B-3227-41C0-81EC-F696A63083FD}" destId="{C648B9F4-6F91-49D6-B8CA-C38B9EC982AC}" srcOrd="0" destOrd="0" presId="urn:microsoft.com/office/officeart/2005/8/layout/vList4"/>
    <dgm:cxn modelId="{EFFA6CBD-979A-46B7-BD72-0ED4DFEEC08C}" type="presParOf" srcId="{C648B9F4-6F91-49D6-B8CA-C38B9EC982AC}" destId="{B7D65E5A-3C78-4D55-852B-D6510224B8D7}" srcOrd="0" destOrd="0" presId="urn:microsoft.com/office/officeart/2005/8/layout/vList4"/>
    <dgm:cxn modelId="{C257F467-1A3E-4112-A469-7CA84A4C6D0F}" type="presParOf" srcId="{C648B9F4-6F91-49D6-B8CA-C38B9EC982AC}" destId="{E76D11C5-C2FE-41E7-A7B9-DB87735F10A2}" srcOrd="1" destOrd="0" presId="urn:microsoft.com/office/officeart/2005/8/layout/vList4"/>
    <dgm:cxn modelId="{6654ACA0-22E6-48C4-8F6E-D0E374E9A613}" type="presParOf" srcId="{C648B9F4-6F91-49D6-B8CA-C38B9EC982AC}" destId="{B4570427-C759-41B1-B83A-9A182BDC36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14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имущественному налогу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38074" custLinFactNeighborY="12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28867-4B83-460F-8E81-5307A0594C8B}" type="presOf" srcId="{B1FE1208-7CDA-4798-939E-4BF3BD31D06A}" destId="{5440E549-6A30-4450-90C7-51D127B4258D}" srcOrd="0" destOrd="0" presId="urn:microsoft.com/office/officeart/2005/8/layout/vList4"/>
    <dgm:cxn modelId="{18B17C96-C517-414B-9CA4-08FCC24CC6B4}" type="presOf" srcId="{B1FE1208-7CDA-4798-939E-4BF3BD31D06A}" destId="{F455CD82-BFB0-44FF-BD5B-C7F767317FFA}" srcOrd="1" destOrd="0" presId="urn:microsoft.com/office/officeart/2005/8/layout/vList4"/>
    <dgm:cxn modelId="{B5A076C6-E3DD-4B6E-A169-E82319944742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A7CD0E1D-6B2F-4D86-9ADA-5F20AF349209}" type="presParOf" srcId="{4F482896-80D3-44F6-90AD-C38272A847AF}" destId="{DBD1F858-01EF-41A5-9A8C-9EFB0516BE8D}" srcOrd="0" destOrd="0" presId="urn:microsoft.com/office/officeart/2005/8/layout/vList4"/>
    <dgm:cxn modelId="{C3948C74-0F02-4256-9FF0-8059CAEAE9CC}" type="presParOf" srcId="{DBD1F858-01EF-41A5-9A8C-9EFB0516BE8D}" destId="{5440E549-6A30-4450-90C7-51D127B4258D}" srcOrd="0" destOrd="0" presId="urn:microsoft.com/office/officeart/2005/8/layout/vList4"/>
    <dgm:cxn modelId="{F8EC3F66-E0CB-4E72-80F5-E75B13830AAA}" type="presParOf" srcId="{DBD1F858-01EF-41A5-9A8C-9EFB0516BE8D}" destId="{39828CF3-6CAF-4EC6-AEFD-560C8A43EF1C}" srcOrd="1" destOrd="0" presId="urn:microsoft.com/office/officeart/2005/8/layout/vList4"/>
    <dgm:cxn modelId="{BFF7968B-E750-4075-B15E-45CD18120231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14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имущественному налогу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43742" custLinFactNeighborY="12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E255D-02D7-45D1-8708-726EC55056BB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385D14D5-C4B6-4F57-A142-6354C053E0E1}" type="presOf" srcId="{B1FE1208-7CDA-4798-939E-4BF3BD31D06A}" destId="{F455CD82-BFB0-44FF-BD5B-C7F767317FFA}" srcOrd="1" destOrd="0" presId="urn:microsoft.com/office/officeart/2005/8/layout/vList4"/>
    <dgm:cxn modelId="{97A7D6AE-E1C4-4133-A77C-C8974ECC25B6}" type="presOf" srcId="{B1FE1208-7CDA-4798-939E-4BF3BD31D06A}" destId="{5440E549-6A30-4450-90C7-51D127B4258D}" srcOrd="0" destOrd="0" presId="urn:microsoft.com/office/officeart/2005/8/layout/vList4"/>
    <dgm:cxn modelId="{BEAB96C4-D0B6-4D80-8C5D-274D4F6F5889}" type="presParOf" srcId="{4F482896-80D3-44F6-90AD-C38272A847AF}" destId="{DBD1F858-01EF-41A5-9A8C-9EFB0516BE8D}" srcOrd="0" destOrd="0" presId="urn:microsoft.com/office/officeart/2005/8/layout/vList4"/>
    <dgm:cxn modelId="{7AD0A8AD-7BEB-43BA-A46D-4012E659FA82}" type="presParOf" srcId="{DBD1F858-01EF-41A5-9A8C-9EFB0516BE8D}" destId="{5440E549-6A30-4450-90C7-51D127B4258D}" srcOrd="0" destOrd="0" presId="urn:microsoft.com/office/officeart/2005/8/layout/vList4"/>
    <dgm:cxn modelId="{1AEEAF82-B307-45B9-8E03-8977F1806170}" type="presParOf" srcId="{DBD1F858-01EF-41A5-9A8C-9EFB0516BE8D}" destId="{39828CF3-6CAF-4EC6-AEFD-560C8A43EF1C}" srcOrd="1" destOrd="0" presId="urn:microsoft.com/office/officeart/2005/8/layout/vList4"/>
    <dgm:cxn modelId="{1B89A34E-8DAF-4C5E-9470-000783464709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консолидированного бюджета, тыс. руб.</a:t>
          </a:r>
          <a:endParaRPr lang="ru-RU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9" custScaleY="125000" custLinFactNeighborX="-4318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B21F0-A372-48A6-89E6-75C5346D0AAB}" type="presOf" srcId="{B1FE1208-7CDA-4798-939E-4BF3BD31D06A}" destId="{F455CD82-BFB0-44FF-BD5B-C7F767317FFA}" srcOrd="1" destOrd="0" presId="urn:microsoft.com/office/officeart/2005/8/layout/vList4"/>
    <dgm:cxn modelId="{9FA87766-1871-48C0-9478-7B08E9EC1A94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1666CEDD-4592-458E-904D-A65EC8947BEC}" type="presOf" srcId="{B1FE1208-7CDA-4798-939E-4BF3BD31D06A}" destId="{5440E549-6A30-4450-90C7-51D127B4258D}" srcOrd="0" destOrd="0" presId="urn:microsoft.com/office/officeart/2005/8/layout/vList4"/>
    <dgm:cxn modelId="{77F7AE55-1343-47FE-9CAA-112FDE12D407}" type="presParOf" srcId="{4F482896-80D3-44F6-90AD-C38272A847AF}" destId="{DBD1F858-01EF-41A5-9A8C-9EFB0516BE8D}" srcOrd="0" destOrd="0" presId="urn:microsoft.com/office/officeart/2005/8/layout/vList4"/>
    <dgm:cxn modelId="{7461A5CF-7A9C-4FCC-942A-FC043B444727}" type="presParOf" srcId="{DBD1F858-01EF-41A5-9A8C-9EFB0516BE8D}" destId="{5440E549-6A30-4450-90C7-51D127B4258D}" srcOrd="0" destOrd="0" presId="urn:microsoft.com/office/officeart/2005/8/layout/vList4"/>
    <dgm:cxn modelId="{F9836530-BCCF-4FED-84DF-428BC847BB84}" type="presParOf" srcId="{DBD1F858-01EF-41A5-9A8C-9EFB0516BE8D}" destId="{39828CF3-6CAF-4EC6-AEFD-560C8A43EF1C}" srcOrd="1" destOrd="0" presId="urn:microsoft.com/office/officeart/2005/8/layout/vList4"/>
    <dgm:cxn modelId="{48A85FC6-479F-4A93-A084-BB0581D7F9C4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b="1" dirty="0" smtClean="0"/>
            <a:t>Доходы консолидированного бюджета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4318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1669B-620B-433E-9962-BD902B8345A5}" type="presOf" srcId="{B1FE1208-7CDA-4798-939E-4BF3BD31D06A}" destId="{F455CD82-BFB0-44FF-BD5B-C7F767317FFA}" srcOrd="1" destOrd="0" presId="urn:microsoft.com/office/officeart/2005/8/layout/vList4"/>
    <dgm:cxn modelId="{22BF6A77-6EE9-4051-ADB3-83CF39730578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A06C62-9325-40F2-8884-205AC30A0BB4}" type="presOf" srcId="{79FA11E6-0595-4A30-BAB4-0A87B279B13F}" destId="{4F482896-80D3-44F6-90AD-C38272A847AF}" srcOrd="0" destOrd="0" presId="urn:microsoft.com/office/officeart/2005/8/layout/vList4"/>
    <dgm:cxn modelId="{718BA1A2-51A3-4294-B11E-91B6A30A81C5}" type="presParOf" srcId="{4F482896-80D3-44F6-90AD-C38272A847AF}" destId="{DBD1F858-01EF-41A5-9A8C-9EFB0516BE8D}" srcOrd="0" destOrd="0" presId="urn:microsoft.com/office/officeart/2005/8/layout/vList4"/>
    <dgm:cxn modelId="{E4D32556-ACCA-4902-BB16-E1E7F5E85096}" type="presParOf" srcId="{DBD1F858-01EF-41A5-9A8C-9EFB0516BE8D}" destId="{5440E549-6A30-4450-90C7-51D127B4258D}" srcOrd="0" destOrd="0" presId="urn:microsoft.com/office/officeart/2005/8/layout/vList4"/>
    <dgm:cxn modelId="{9C4055E0-FC56-43ED-97BD-D00A6968CC38}" type="presParOf" srcId="{DBD1F858-01EF-41A5-9A8C-9EFB0516BE8D}" destId="{39828CF3-6CAF-4EC6-AEFD-560C8A43EF1C}" srcOrd="1" destOrd="0" presId="urn:microsoft.com/office/officeart/2005/8/layout/vList4"/>
    <dgm:cxn modelId="{B623404A-6CEE-4CE8-8F84-EB98B1381F89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Динамика расходов районного бюджета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E5179-C330-4EC8-A9E5-35AFD72BB01F}" type="presOf" srcId="{B1FE1208-7CDA-4798-939E-4BF3BD31D06A}" destId="{5440E549-6A30-4450-90C7-51D127B4258D}" srcOrd="0" destOrd="0" presId="urn:microsoft.com/office/officeart/2005/8/layout/vList4"/>
    <dgm:cxn modelId="{A5563385-5F83-4F8D-8282-778D69F239B0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B545F99-C8BF-40C1-AF6B-7E51A8CB4587}" type="presOf" srcId="{B1FE1208-7CDA-4798-939E-4BF3BD31D06A}" destId="{F455CD82-BFB0-44FF-BD5B-C7F767317FFA}" srcOrd="1" destOrd="0" presId="urn:microsoft.com/office/officeart/2005/8/layout/vList4"/>
    <dgm:cxn modelId="{7E02DB00-716B-49A8-AE4C-A26CB066F794}" type="presParOf" srcId="{4F482896-80D3-44F6-90AD-C38272A847AF}" destId="{DBD1F858-01EF-41A5-9A8C-9EFB0516BE8D}" srcOrd="0" destOrd="0" presId="urn:microsoft.com/office/officeart/2005/8/layout/vList4"/>
    <dgm:cxn modelId="{6C4ADD1D-C907-447D-8EE7-3E365E9A4001}" type="presParOf" srcId="{DBD1F858-01EF-41A5-9A8C-9EFB0516BE8D}" destId="{5440E549-6A30-4450-90C7-51D127B4258D}" srcOrd="0" destOrd="0" presId="urn:microsoft.com/office/officeart/2005/8/layout/vList4"/>
    <dgm:cxn modelId="{6B86C02B-8363-40E8-9D55-627508EB5B74}" type="presParOf" srcId="{DBD1F858-01EF-41A5-9A8C-9EFB0516BE8D}" destId="{39828CF3-6CAF-4EC6-AEFD-560C8A43EF1C}" srcOrd="1" destOrd="0" presId="urn:microsoft.com/office/officeart/2005/8/layout/vList4"/>
    <dgm:cxn modelId="{966165F4-7966-4473-A57C-FAE1ECBB5C5D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по разделам, подразделам классификации расходов,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CCEC1BDB-8D55-45D0-8800-19194803333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B0B92-17FB-459B-B8D4-03A34EBA9FA9}" type="pres">
      <dgm:prSet presAssocID="{B1FE1208-7CDA-4798-939E-4BF3BD31D06A}" presName="comp" presStyleCnt="0"/>
      <dgm:spPr/>
    </dgm:pt>
    <dgm:pt modelId="{921D3924-352B-47F9-9A83-5BDCDE930634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095D0457-EA69-440B-A668-61F9DC938A42}" type="pres">
      <dgm:prSet presAssocID="{B1FE1208-7CDA-4798-939E-4BF3BD31D06A}" presName="img" presStyleLbl="fgImgPlace1" presStyleIdx="0" presStyleCnt="1" custScaleX="30560" custScaleY="125000" custLinFactNeighborX="-3860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CC196F-3718-4605-87AB-5465EA21ECC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A11BB-701D-4D95-A9ED-50C0EE40F13D}" type="presOf" srcId="{B1FE1208-7CDA-4798-939E-4BF3BD31D06A}" destId="{FCCC196F-3718-4605-87AB-5465EA21ECCA}" srcOrd="1" destOrd="0" presId="urn:microsoft.com/office/officeart/2005/8/layout/vList4"/>
    <dgm:cxn modelId="{CA1BDBB2-A187-48D1-B283-E32F9A36966D}" type="presOf" srcId="{B1FE1208-7CDA-4798-939E-4BF3BD31D06A}" destId="{921D3924-352B-47F9-9A83-5BDCDE930634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E36E478D-B958-4D4B-AA96-67BFC6A69A43}" type="presOf" srcId="{79FA11E6-0595-4A30-BAB4-0A87B279B13F}" destId="{CCEC1BDB-8D55-45D0-8800-191948033334}" srcOrd="0" destOrd="0" presId="urn:microsoft.com/office/officeart/2005/8/layout/vList4"/>
    <dgm:cxn modelId="{6EEF9DF9-99ED-441A-BE3E-9E36DBE12B56}" type="presParOf" srcId="{CCEC1BDB-8D55-45D0-8800-191948033334}" destId="{CF1B0B92-17FB-459B-B8D4-03A34EBA9FA9}" srcOrd="0" destOrd="0" presId="urn:microsoft.com/office/officeart/2005/8/layout/vList4"/>
    <dgm:cxn modelId="{6D2B00FF-9896-4EBA-B5CA-1A4DB0B5E9C4}" type="presParOf" srcId="{CF1B0B92-17FB-459B-B8D4-03A34EBA9FA9}" destId="{921D3924-352B-47F9-9A83-5BDCDE930634}" srcOrd="0" destOrd="0" presId="urn:microsoft.com/office/officeart/2005/8/layout/vList4"/>
    <dgm:cxn modelId="{325F11AD-A102-4E3D-AA5C-968FD337690B}" type="presParOf" srcId="{CF1B0B92-17FB-459B-B8D4-03A34EBA9FA9}" destId="{095D0457-EA69-440B-A668-61F9DC938A42}" srcOrd="1" destOrd="0" presId="urn:microsoft.com/office/officeart/2005/8/layout/vList4"/>
    <dgm:cxn modelId="{FEB7A49B-0EC6-42B3-9647-C375B7750DD5}" type="presParOf" srcId="{CF1B0B92-17FB-459B-B8D4-03A34EBA9FA9}" destId="{FCCC196F-3718-4605-87AB-5465EA21EC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tIns="144000" rIns="720000" bIns="180000"/>
        <a:lstStyle/>
        <a:p>
          <a:pPr algn="ctr" rtl="0"/>
          <a:r>
            <a: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по разделам, </a:t>
          </a:r>
        </a:p>
        <a:p>
          <a:pPr algn="ctr" rtl="0"/>
          <a:r>
            <a:rPr lang="ru-RU" sz="20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подразделам классификации расходов, тыс. руб.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74EE2CE1-2244-4901-BA6E-C80DF2ED46E1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9BFF9-FBF1-490C-A101-2088F31873BB}" type="pres">
      <dgm:prSet presAssocID="{B1FE1208-7CDA-4798-939E-4BF3BD31D06A}" presName="comp" presStyleCnt="0"/>
      <dgm:spPr/>
    </dgm:pt>
    <dgm:pt modelId="{E09D30B3-FD24-48C9-9C8E-95E7D5E0C356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BCDC179-35DB-4D59-8210-0F4C6B23600D}" type="pres">
      <dgm:prSet presAssocID="{B1FE1208-7CDA-4798-939E-4BF3BD31D06A}" presName="img" presStyleLbl="fgImgPlace1" presStyleIdx="0" presStyleCnt="1" custScaleX="29735" custScaleY="125000" custLinFactNeighborX="-42692" custLinFactNeighborY="34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3B9CA6-7BD3-4BC0-A6B7-61D4F50AD597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0ED9155E-B91E-4447-AF0F-D442520796D6}" type="presOf" srcId="{B1FE1208-7CDA-4798-939E-4BF3BD31D06A}" destId="{BC3B9CA6-7BD3-4BC0-A6B7-61D4F50AD597}" srcOrd="1" destOrd="0" presId="urn:microsoft.com/office/officeart/2005/8/layout/vList4"/>
    <dgm:cxn modelId="{6CA7CE58-F917-4525-9A25-D1C299937BE3}" type="presOf" srcId="{79FA11E6-0595-4A30-BAB4-0A87B279B13F}" destId="{74EE2CE1-2244-4901-BA6E-C80DF2ED46E1}" srcOrd="0" destOrd="0" presId="urn:microsoft.com/office/officeart/2005/8/layout/vList4"/>
    <dgm:cxn modelId="{49C4051E-CDFF-4CD5-AB20-A85076B1594C}" type="presOf" srcId="{B1FE1208-7CDA-4798-939E-4BF3BD31D06A}" destId="{E09D30B3-FD24-48C9-9C8E-95E7D5E0C356}" srcOrd="0" destOrd="0" presId="urn:microsoft.com/office/officeart/2005/8/layout/vList4"/>
    <dgm:cxn modelId="{8E343885-7BFC-4B91-9A0F-A44B67603AD2}" type="presParOf" srcId="{74EE2CE1-2244-4901-BA6E-C80DF2ED46E1}" destId="{EE79BFF9-FBF1-490C-A101-2088F31873BB}" srcOrd="0" destOrd="0" presId="urn:microsoft.com/office/officeart/2005/8/layout/vList4"/>
    <dgm:cxn modelId="{14F5C595-0AA3-4CE1-A994-18D72983E911}" type="presParOf" srcId="{EE79BFF9-FBF1-490C-A101-2088F31873BB}" destId="{E09D30B3-FD24-48C9-9C8E-95E7D5E0C356}" srcOrd="0" destOrd="0" presId="urn:microsoft.com/office/officeart/2005/8/layout/vList4"/>
    <dgm:cxn modelId="{6D625908-9CB4-4907-B747-7EDE2A66594F}" type="presParOf" srcId="{EE79BFF9-FBF1-490C-A101-2088F31873BB}" destId="{3BCDC179-35DB-4D59-8210-0F4C6B23600D}" srcOrd="1" destOrd="0" presId="urn:microsoft.com/office/officeart/2005/8/layout/vList4"/>
    <dgm:cxn modelId="{B97F02F9-908E-42CD-B40D-88EF90282AA7}" type="presParOf" srcId="{EE79BFF9-FBF1-490C-A101-2088F31873BB}" destId="{BC3B9CA6-7BD3-4BC0-A6B7-61D4F50AD5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по разделам, подразделам классификации расходов,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09535F5-396D-41C9-A4F1-6351B975FE61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49841-9BF6-4C0F-919E-881D316AC12B}" type="pres">
      <dgm:prSet presAssocID="{B1FE1208-7CDA-4798-939E-4BF3BD31D06A}" presName="comp" presStyleCnt="0"/>
      <dgm:spPr/>
    </dgm:pt>
    <dgm:pt modelId="{C8113927-A37B-466B-A051-0CFEB34855C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4745A5C1-F445-4F95-8D6B-D9A617E2FE64}" type="pres">
      <dgm:prSet presAssocID="{B1FE1208-7CDA-4798-939E-4BF3BD31D06A}" presName="img" presStyleLbl="fgImgPlace1" presStyleIdx="0" presStyleCnt="1" custScaleX="31256" custScaleY="125000" custLinFactNeighborX="-382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70F594-F68E-4CB6-BF3F-7E9E927FC3A9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62B19-496F-4C69-B2AB-0700503DFFE2}" type="presOf" srcId="{79FA11E6-0595-4A30-BAB4-0A87B279B13F}" destId="{109535F5-396D-41C9-A4F1-6351B975FE61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C83F36C5-61FC-4B89-9BF8-1398BF084917}" type="presOf" srcId="{B1FE1208-7CDA-4798-939E-4BF3BD31D06A}" destId="{C8113927-A37B-466B-A051-0CFEB34855C3}" srcOrd="0" destOrd="0" presId="urn:microsoft.com/office/officeart/2005/8/layout/vList4"/>
    <dgm:cxn modelId="{DFE4EE20-625A-4A3B-889F-3195C79F5FA7}" type="presOf" srcId="{B1FE1208-7CDA-4798-939E-4BF3BD31D06A}" destId="{F770F594-F68E-4CB6-BF3F-7E9E927FC3A9}" srcOrd="1" destOrd="0" presId="urn:microsoft.com/office/officeart/2005/8/layout/vList4"/>
    <dgm:cxn modelId="{CE61124F-7C09-4494-806F-565F456E891E}" type="presParOf" srcId="{109535F5-396D-41C9-A4F1-6351B975FE61}" destId="{6C849841-9BF6-4C0F-919E-881D316AC12B}" srcOrd="0" destOrd="0" presId="urn:microsoft.com/office/officeart/2005/8/layout/vList4"/>
    <dgm:cxn modelId="{DF18FEAC-7942-40AD-8410-D5EE412B2E19}" type="presParOf" srcId="{6C849841-9BF6-4C0F-919E-881D316AC12B}" destId="{C8113927-A37B-466B-A051-0CFEB34855C3}" srcOrd="0" destOrd="0" presId="urn:microsoft.com/office/officeart/2005/8/layout/vList4"/>
    <dgm:cxn modelId="{01C3382B-B450-442C-9025-28B671B8DEB5}" type="presParOf" srcId="{6C849841-9BF6-4C0F-919E-881D316AC12B}" destId="{4745A5C1-F445-4F95-8D6B-D9A617E2FE64}" srcOrd="1" destOrd="0" presId="urn:microsoft.com/office/officeart/2005/8/layout/vList4"/>
    <dgm:cxn modelId="{11C35141-6C03-4B47-A255-2FFE8A4AF205}" type="presParOf" srcId="{6C849841-9BF6-4C0F-919E-881D316AC12B}" destId="{F770F594-F68E-4CB6-BF3F-7E9E927FC3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/>
            <a:t>Структура расходов районного бюджета за 2017 год, </a:t>
          </a:r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C9C7B503-5B46-459C-AD5A-83EF48899899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49D54-072E-416D-BDF7-605D2305A234}" type="pres">
      <dgm:prSet presAssocID="{B1FE1208-7CDA-4798-939E-4BF3BD31D06A}" presName="comp" presStyleCnt="0"/>
      <dgm:spPr/>
    </dgm:pt>
    <dgm:pt modelId="{04F00D06-DF23-443E-B3FA-27AF915817D8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1AAEA8CD-8997-4E06-B753-B5C9FF2059F4}" type="pres">
      <dgm:prSet presAssocID="{B1FE1208-7CDA-4798-939E-4BF3BD31D06A}" presName="img" presStyleLbl="fgImgPlace1" presStyleIdx="0" presStyleCnt="1" custScaleX="29735" custScaleY="125000" custLinFactNeighborX="-386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9ADAFE-349A-43C9-A2A5-BFE0422C76FE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F74E6E-45A5-416D-BFA7-0C85CE3A4976}" type="presOf" srcId="{79FA11E6-0595-4A30-BAB4-0A87B279B13F}" destId="{C9C7B503-5B46-459C-AD5A-83EF48899899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A1E3F745-19C5-4A02-976F-7F35B8A775C4}" type="presOf" srcId="{B1FE1208-7CDA-4798-939E-4BF3BD31D06A}" destId="{04F00D06-DF23-443E-B3FA-27AF915817D8}" srcOrd="0" destOrd="0" presId="urn:microsoft.com/office/officeart/2005/8/layout/vList4"/>
    <dgm:cxn modelId="{B14D160E-BC91-4A44-91A3-16EB06166FAD}" type="presOf" srcId="{B1FE1208-7CDA-4798-939E-4BF3BD31D06A}" destId="{899ADAFE-349A-43C9-A2A5-BFE0422C76FE}" srcOrd="1" destOrd="0" presId="urn:microsoft.com/office/officeart/2005/8/layout/vList4"/>
    <dgm:cxn modelId="{20CFC300-EBD0-40EF-85C9-9E0A9B9BE4E2}" type="presParOf" srcId="{C9C7B503-5B46-459C-AD5A-83EF48899899}" destId="{41549D54-072E-416D-BDF7-605D2305A234}" srcOrd="0" destOrd="0" presId="urn:microsoft.com/office/officeart/2005/8/layout/vList4"/>
    <dgm:cxn modelId="{BD33E1FD-69BC-4050-BC6C-B86FF8C12973}" type="presParOf" srcId="{41549D54-072E-416D-BDF7-605D2305A234}" destId="{04F00D06-DF23-443E-B3FA-27AF915817D8}" srcOrd="0" destOrd="0" presId="urn:microsoft.com/office/officeart/2005/8/layout/vList4"/>
    <dgm:cxn modelId="{2F42E280-FCED-485E-ACFB-EACB96D81F28}" type="presParOf" srcId="{41549D54-072E-416D-BDF7-605D2305A234}" destId="{1AAEA8CD-8997-4E06-B753-B5C9FF2059F4}" srcOrd="1" destOrd="0" presId="urn:microsoft.com/office/officeart/2005/8/layout/vList4"/>
    <dgm:cxn modelId="{8758644E-09A7-4BE6-BC14-8F0F05E26840}" type="presParOf" srcId="{41549D54-072E-416D-BDF7-605D2305A234}" destId="{899ADAFE-349A-43C9-A2A5-BFE0422C76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dirty="0" smtClean="0"/>
            <a:t>Финансовая помощь бюджетам городского и сельских поселений Промышленновского муниципального района,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C9C7B503-5B46-459C-AD5A-83EF48899899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49D54-072E-416D-BDF7-605D2305A234}" type="pres">
      <dgm:prSet presAssocID="{B1FE1208-7CDA-4798-939E-4BF3BD31D06A}" presName="comp" presStyleCnt="0"/>
      <dgm:spPr/>
    </dgm:pt>
    <dgm:pt modelId="{04F00D06-DF23-443E-B3FA-27AF915817D8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1AAEA8CD-8997-4E06-B753-B5C9FF2059F4}" type="pres">
      <dgm:prSet presAssocID="{B1FE1208-7CDA-4798-939E-4BF3BD31D06A}" presName="img" presStyleLbl="fgImgPlace1" presStyleIdx="0" presStyleCnt="1" custScaleX="29735" custScaleY="125000" custLinFactNeighborX="-386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9ADAFE-349A-43C9-A2A5-BFE0422C76FE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9E4F8-5D87-487A-88D5-E305E722A92B}" type="presOf" srcId="{79FA11E6-0595-4A30-BAB4-0A87B279B13F}" destId="{C9C7B503-5B46-459C-AD5A-83EF48899899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3AC31F3-16D9-4975-8930-751074742A69}" type="presOf" srcId="{B1FE1208-7CDA-4798-939E-4BF3BD31D06A}" destId="{04F00D06-DF23-443E-B3FA-27AF915817D8}" srcOrd="0" destOrd="0" presId="urn:microsoft.com/office/officeart/2005/8/layout/vList4"/>
    <dgm:cxn modelId="{D94E3FE9-FE53-4344-B0E6-40C439C2B658}" type="presOf" srcId="{B1FE1208-7CDA-4798-939E-4BF3BD31D06A}" destId="{899ADAFE-349A-43C9-A2A5-BFE0422C76FE}" srcOrd="1" destOrd="0" presId="urn:microsoft.com/office/officeart/2005/8/layout/vList4"/>
    <dgm:cxn modelId="{67B86DA5-48C3-4C50-994C-01F4ED2C26C5}" type="presParOf" srcId="{C9C7B503-5B46-459C-AD5A-83EF48899899}" destId="{41549D54-072E-416D-BDF7-605D2305A234}" srcOrd="0" destOrd="0" presId="urn:microsoft.com/office/officeart/2005/8/layout/vList4"/>
    <dgm:cxn modelId="{1B4755D9-AE92-4BA6-A111-0977635C27FC}" type="presParOf" srcId="{41549D54-072E-416D-BDF7-605D2305A234}" destId="{04F00D06-DF23-443E-B3FA-27AF915817D8}" srcOrd="0" destOrd="0" presId="urn:microsoft.com/office/officeart/2005/8/layout/vList4"/>
    <dgm:cxn modelId="{632E4FDC-143F-4E42-BC9E-E4D3A45D4EB5}" type="presParOf" srcId="{41549D54-072E-416D-BDF7-605D2305A234}" destId="{1AAEA8CD-8997-4E06-B753-B5C9FF2059F4}" srcOrd="1" destOrd="0" presId="urn:microsoft.com/office/officeart/2005/8/layout/vList4"/>
    <dgm:cxn modelId="{22FBBD1C-86CE-424B-8075-D0B18632642C}" type="presParOf" srcId="{41549D54-072E-416D-BDF7-605D2305A234}" destId="{899ADAFE-349A-43C9-A2A5-BFE0422C76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C776E-F37E-4B85-ACCC-3DC0C45B62C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776DC-5870-4E81-BF35-06E45680C978}">
      <dgm:prSet custT="1"/>
      <dgm:spPr/>
      <dgm:t>
        <a:bodyPr lIns="0" rIns="720000"/>
        <a:lstStyle/>
        <a:p>
          <a:pPr algn="ctr" rtl="0"/>
          <a:r>
            <a:rPr lang="ru-RU" sz="1900" i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Основные показатели развития экономики </a:t>
          </a:r>
        </a:p>
        <a:p>
          <a:pPr algn="ctr" rtl="0"/>
          <a:r>
            <a:rPr lang="ru-RU" sz="1900" i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Промышленновского муниципального района.</a:t>
          </a:r>
          <a:endParaRPr lang="ru-RU" sz="1900" i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EDA15304-BE29-4895-B22D-B39519B5232A}" type="parTrans" cxnId="{26359F4B-79F7-40FA-A780-7FC622E354E4}">
      <dgm:prSet/>
      <dgm:spPr/>
      <dgm:t>
        <a:bodyPr/>
        <a:lstStyle/>
        <a:p>
          <a:endParaRPr lang="ru-RU"/>
        </a:p>
      </dgm:t>
    </dgm:pt>
    <dgm:pt modelId="{9D86FA66-DA00-4951-82C2-DD7A8203B405}" type="sibTrans" cxnId="{26359F4B-79F7-40FA-A780-7FC622E354E4}">
      <dgm:prSet/>
      <dgm:spPr/>
      <dgm:t>
        <a:bodyPr/>
        <a:lstStyle/>
        <a:p>
          <a:endParaRPr lang="ru-RU"/>
        </a:p>
      </dgm:t>
    </dgm:pt>
    <dgm:pt modelId="{07D8E036-23E0-4A4C-89AC-0ADA584D91C0}" type="pres">
      <dgm:prSet presAssocID="{BE3C776E-F37E-4B85-ACCC-3DC0C45B62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D2ECD-DBE5-41FD-A5C6-9E80974C05F6}" type="pres">
      <dgm:prSet presAssocID="{37F776DC-5870-4E81-BF35-06E45680C978}" presName="comp" presStyleCnt="0"/>
      <dgm:spPr/>
    </dgm:pt>
    <dgm:pt modelId="{BB3BE11D-F16A-417E-AF41-FD7B581EAE85}" type="pres">
      <dgm:prSet presAssocID="{37F776DC-5870-4E81-BF35-06E45680C978}" presName="box" presStyleLbl="node1" presStyleIdx="0" presStyleCnt="1" custLinFactNeighborX="6"/>
      <dgm:spPr/>
      <dgm:t>
        <a:bodyPr/>
        <a:lstStyle/>
        <a:p>
          <a:endParaRPr lang="ru-RU"/>
        </a:p>
      </dgm:t>
    </dgm:pt>
    <dgm:pt modelId="{4A176317-87BC-4B25-8504-16788AE534F2}" type="pres">
      <dgm:prSet presAssocID="{37F776DC-5870-4E81-BF35-06E45680C978}" presName="img" presStyleLbl="fgImgPlace1" presStyleIdx="0" presStyleCnt="1" custScaleX="30429" custScaleY="125000" custLinFactNeighborX="-387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25E866-122C-4011-AB5A-A4901E5E80C4}" type="pres">
      <dgm:prSet presAssocID="{37F776DC-5870-4E81-BF35-06E45680C97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82CFB-E47B-4FC2-AB9D-A2659BFB057A}" type="presOf" srcId="{37F776DC-5870-4E81-BF35-06E45680C978}" destId="{BB3BE11D-F16A-417E-AF41-FD7B581EAE85}" srcOrd="0" destOrd="0" presId="urn:microsoft.com/office/officeart/2005/8/layout/vList4"/>
    <dgm:cxn modelId="{597F3296-8F81-42F3-945F-27E9079C4879}" type="presOf" srcId="{37F776DC-5870-4E81-BF35-06E45680C978}" destId="{9C25E866-122C-4011-AB5A-A4901E5E80C4}" srcOrd="1" destOrd="0" presId="urn:microsoft.com/office/officeart/2005/8/layout/vList4"/>
    <dgm:cxn modelId="{A20D4A6F-7D69-4DF8-9F63-AE1FF26BD332}" type="presOf" srcId="{BE3C776E-F37E-4B85-ACCC-3DC0C45B62C5}" destId="{07D8E036-23E0-4A4C-89AC-0ADA584D91C0}" srcOrd="0" destOrd="0" presId="urn:microsoft.com/office/officeart/2005/8/layout/vList4"/>
    <dgm:cxn modelId="{26359F4B-79F7-40FA-A780-7FC622E354E4}" srcId="{BE3C776E-F37E-4B85-ACCC-3DC0C45B62C5}" destId="{37F776DC-5870-4E81-BF35-06E45680C978}" srcOrd="0" destOrd="0" parTransId="{EDA15304-BE29-4895-B22D-B39519B5232A}" sibTransId="{9D86FA66-DA00-4951-82C2-DD7A8203B405}"/>
    <dgm:cxn modelId="{38F288F2-A21A-45B0-9298-8A8B667E4BE7}" type="presParOf" srcId="{07D8E036-23E0-4A4C-89AC-0ADA584D91C0}" destId="{F4BD2ECD-DBE5-41FD-A5C6-9E80974C05F6}" srcOrd="0" destOrd="0" presId="urn:microsoft.com/office/officeart/2005/8/layout/vList4"/>
    <dgm:cxn modelId="{624A8761-DB32-48A5-9AE1-881019687457}" type="presParOf" srcId="{F4BD2ECD-DBE5-41FD-A5C6-9E80974C05F6}" destId="{BB3BE11D-F16A-417E-AF41-FD7B581EAE85}" srcOrd="0" destOrd="0" presId="urn:microsoft.com/office/officeart/2005/8/layout/vList4"/>
    <dgm:cxn modelId="{1F1ABE56-6F89-4A77-903D-8112F65975D1}" type="presParOf" srcId="{F4BD2ECD-DBE5-41FD-A5C6-9E80974C05F6}" destId="{4A176317-87BC-4B25-8504-16788AE534F2}" srcOrd="1" destOrd="0" presId="urn:microsoft.com/office/officeart/2005/8/layout/vList4"/>
    <dgm:cxn modelId="{0CBC52D8-C3C5-4DD2-B95F-B8F59EE7FECC}" type="presParOf" srcId="{F4BD2ECD-DBE5-41FD-A5C6-9E80974C05F6}" destId="{9C25E866-122C-4011-AB5A-A4901E5E80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/>
            <a:t>Достижение запланированных целевых показателей повышения заработной платы в соответствии с Указами Президента Российской Федерации по категориям работников</a:t>
          </a:r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0287C20-2B63-46F5-BDC4-69B98A2C4608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29ABE8-881C-4373-82DB-68D09EAF08BC}" type="pres">
      <dgm:prSet presAssocID="{B1FE1208-7CDA-4798-939E-4BF3BD31D06A}" presName="comp" presStyleCnt="0"/>
      <dgm:spPr/>
    </dgm:pt>
    <dgm:pt modelId="{E3D5DE1D-5AA6-47A1-9160-5D2D6FB1B8D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F8D7EAE0-007E-4B74-8EFF-812EBD4C5C32}" type="pres">
      <dgm:prSet presAssocID="{B1FE1208-7CDA-4798-939E-4BF3BD31D06A}" presName="img" presStyleLbl="fgImgPlace1" presStyleIdx="0" presStyleCnt="1" custScaleX="31744" custScaleY="125000" custLinFactNeighborX="-381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257E69-1811-4AAD-9DC5-DCC79FA68A07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012E3A31-21D2-4A06-A448-BCF55DD22C31}" type="presOf" srcId="{B1FE1208-7CDA-4798-939E-4BF3BD31D06A}" destId="{4A257E69-1811-4AAD-9DC5-DCC79FA68A07}" srcOrd="1" destOrd="0" presId="urn:microsoft.com/office/officeart/2005/8/layout/vList4"/>
    <dgm:cxn modelId="{4AD5903F-912A-4DCC-986A-FD87B9830591}" type="presOf" srcId="{B1FE1208-7CDA-4798-939E-4BF3BD31D06A}" destId="{E3D5DE1D-5AA6-47A1-9160-5D2D6FB1B8D3}" srcOrd="0" destOrd="0" presId="urn:microsoft.com/office/officeart/2005/8/layout/vList4"/>
    <dgm:cxn modelId="{E9F27A2F-FDB8-48E0-888D-70079FC056E2}" type="presOf" srcId="{79FA11E6-0595-4A30-BAB4-0A87B279B13F}" destId="{40287C20-2B63-46F5-BDC4-69B98A2C4608}" srcOrd="0" destOrd="0" presId="urn:microsoft.com/office/officeart/2005/8/layout/vList4"/>
    <dgm:cxn modelId="{06E4B768-736B-407B-ADE8-48E3F15A7D40}" type="presParOf" srcId="{40287C20-2B63-46F5-BDC4-69B98A2C4608}" destId="{5829ABE8-881C-4373-82DB-68D09EAF08BC}" srcOrd="0" destOrd="0" presId="urn:microsoft.com/office/officeart/2005/8/layout/vList4"/>
    <dgm:cxn modelId="{707BFDD3-AA31-4D8D-8C58-FB566CAEC0AA}" type="presParOf" srcId="{5829ABE8-881C-4373-82DB-68D09EAF08BC}" destId="{E3D5DE1D-5AA6-47A1-9160-5D2D6FB1B8D3}" srcOrd="0" destOrd="0" presId="urn:microsoft.com/office/officeart/2005/8/layout/vList4"/>
    <dgm:cxn modelId="{9D4B4B18-D184-4722-8FB4-9FC428A26FF5}" type="presParOf" srcId="{5829ABE8-881C-4373-82DB-68D09EAF08BC}" destId="{F8D7EAE0-007E-4B74-8EFF-812EBD4C5C32}" srcOrd="1" destOrd="0" presId="urn:microsoft.com/office/officeart/2005/8/layout/vList4"/>
    <dgm:cxn modelId="{A12DE528-AFDA-46E6-BD14-EDAE0E231B34}" type="presParOf" srcId="{5829ABE8-881C-4373-82DB-68D09EAF08BC}" destId="{4A257E69-1811-4AAD-9DC5-DCC79FA68A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в разрезе муниципальных программ Промышленновского муниципального района,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8EADA9E4-CA59-4445-9C75-908C1753303D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D0343-4BF4-4ED9-95CA-75A591785EEE}" type="pres">
      <dgm:prSet presAssocID="{B1FE1208-7CDA-4798-939E-4BF3BD31D06A}" presName="comp" presStyleCnt="0"/>
      <dgm:spPr/>
    </dgm:pt>
    <dgm:pt modelId="{898B99F5-A1C6-4BE3-A08F-A884BAF67F55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294E1517-695E-41F4-9B33-34EDD0B70D4D}" type="pres">
      <dgm:prSet presAssocID="{B1FE1208-7CDA-4798-939E-4BF3BD31D06A}" presName="img" presStyleLbl="fgImgPlace1" presStyleIdx="0" presStyleCnt="1" custScaleX="38410" custScaleY="125000" custLinFactNeighborX="-351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2C46F7-F6B4-4698-8A31-35EACEA6B4E6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7053DACC-6B81-47EB-8379-4336D654B0C5}" type="presOf" srcId="{B1FE1208-7CDA-4798-939E-4BF3BD31D06A}" destId="{898B99F5-A1C6-4BE3-A08F-A884BAF67F55}" srcOrd="0" destOrd="0" presId="urn:microsoft.com/office/officeart/2005/8/layout/vList4"/>
    <dgm:cxn modelId="{14400374-E2D9-42CF-806E-56388AFFA3E1}" type="presOf" srcId="{79FA11E6-0595-4A30-BAB4-0A87B279B13F}" destId="{8EADA9E4-CA59-4445-9C75-908C1753303D}" srcOrd="0" destOrd="0" presId="urn:microsoft.com/office/officeart/2005/8/layout/vList4"/>
    <dgm:cxn modelId="{020D7B9C-467A-4345-9EBE-73B31010BF79}" type="presOf" srcId="{B1FE1208-7CDA-4798-939E-4BF3BD31D06A}" destId="{E42C46F7-F6B4-4698-8A31-35EACEA6B4E6}" srcOrd="1" destOrd="0" presId="urn:microsoft.com/office/officeart/2005/8/layout/vList4"/>
    <dgm:cxn modelId="{0E7AC7FE-3425-4AEE-BECB-FABB190191A6}" type="presParOf" srcId="{8EADA9E4-CA59-4445-9C75-908C1753303D}" destId="{817D0343-4BF4-4ED9-95CA-75A591785EEE}" srcOrd="0" destOrd="0" presId="urn:microsoft.com/office/officeart/2005/8/layout/vList4"/>
    <dgm:cxn modelId="{405327F8-69F3-4A51-B0DF-29243119DA06}" type="presParOf" srcId="{817D0343-4BF4-4ED9-95CA-75A591785EEE}" destId="{898B99F5-A1C6-4BE3-A08F-A884BAF67F55}" srcOrd="0" destOrd="0" presId="urn:microsoft.com/office/officeart/2005/8/layout/vList4"/>
    <dgm:cxn modelId="{F2304C38-2595-439F-B925-4DC0EE5F2B2F}" type="presParOf" srcId="{817D0343-4BF4-4ED9-95CA-75A591785EEE}" destId="{294E1517-695E-41F4-9B33-34EDD0B70D4D}" srcOrd="1" destOrd="0" presId="urn:microsoft.com/office/officeart/2005/8/layout/vList4"/>
    <dgm:cxn modelId="{AA250ACB-C2FC-4102-8268-EB75D9A1458F}" type="presParOf" srcId="{817D0343-4BF4-4ED9-95CA-75A591785EEE}" destId="{E42C46F7-F6B4-4698-8A31-35EACEA6B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в разрезе муниципальных программ Промышленновского муниципального района,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8EADA9E4-CA59-4445-9C75-908C1753303D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D0343-4BF4-4ED9-95CA-75A591785EEE}" type="pres">
      <dgm:prSet presAssocID="{B1FE1208-7CDA-4798-939E-4BF3BD31D06A}" presName="comp" presStyleCnt="0"/>
      <dgm:spPr/>
    </dgm:pt>
    <dgm:pt modelId="{898B99F5-A1C6-4BE3-A08F-A884BAF67F55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294E1517-695E-41F4-9B33-34EDD0B70D4D}" type="pres">
      <dgm:prSet presAssocID="{B1FE1208-7CDA-4798-939E-4BF3BD31D06A}" presName="img" presStyleLbl="fgImgPlace1" presStyleIdx="0" presStyleCnt="1" custScaleX="38410" custScaleY="125000" custLinFactNeighborX="-351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2C46F7-F6B4-4698-8A31-35EACEA6B4E6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F3C42-E245-48C5-A638-7A177FD1AC49}" type="presOf" srcId="{B1FE1208-7CDA-4798-939E-4BF3BD31D06A}" destId="{898B99F5-A1C6-4BE3-A08F-A884BAF67F55}" srcOrd="0" destOrd="0" presId="urn:microsoft.com/office/officeart/2005/8/layout/vList4"/>
    <dgm:cxn modelId="{9029B83D-E6D2-4A2C-B5C6-D4B4017FD571}" type="presOf" srcId="{B1FE1208-7CDA-4798-939E-4BF3BD31D06A}" destId="{E42C46F7-F6B4-4698-8A31-35EACEA6B4E6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3DC1A13F-AD51-4436-977F-1CE1D3486136}" type="presOf" srcId="{79FA11E6-0595-4A30-BAB4-0A87B279B13F}" destId="{8EADA9E4-CA59-4445-9C75-908C1753303D}" srcOrd="0" destOrd="0" presId="urn:microsoft.com/office/officeart/2005/8/layout/vList4"/>
    <dgm:cxn modelId="{4B52A2FC-A1F2-45A2-86CA-F8BF778F74D7}" type="presParOf" srcId="{8EADA9E4-CA59-4445-9C75-908C1753303D}" destId="{817D0343-4BF4-4ED9-95CA-75A591785EEE}" srcOrd="0" destOrd="0" presId="urn:microsoft.com/office/officeart/2005/8/layout/vList4"/>
    <dgm:cxn modelId="{38E3BE6F-C560-4F18-B807-DA2CE6E5F005}" type="presParOf" srcId="{817D0343-4BF4-4ED9-95CA-75A591785EEE}" destId="{898B99F5-A1C6-4BE3-A08F-A884BAF67F55}" srcOrd="0" destOrd="0" presId="urn:microsoft.com/office/officeart/2005/8/layout/vList4"/>
    <dgm:cxn modelId="{09B54139-A7AB-41C0-8FB9-F58143761B7B}" type="presParOf" srcId="{817D0343-4BF4-4ED9-95CA-75A591785EEE}" destId="{294E1517-695E-41F4-9B33-34EDD0B70D4D}" srcOrd="1" destOrd="0" presId="urn:microsoft.com/office/officeart/2005/8/layout/vList4"/>
    <dgm:cxn modelId="{2B36A652-BFAA-4C75-BA4E-F50ABBE8E774}" type="presParOf" srcId="{817D0343-4BF4-4ED9-95CA-75A591785EEE}" destId="{E42C46F7-F6B4-4698-8A31-35EACEA6B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районного бюджета в разрезе муниципальных программ Промышленновского муниципального района,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8EADA9E4-CA59-4445-9C75-908C1753303D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D0343-4BF4-4ED9-95CA-75A591785EEE}" type="pres">
      <dgm:prSet presAssocID="{B1FE1208-7CDA-4798-939E-4BF3BD31D06A}" presName="comp" presStyleCnt="0"/>
      <dgm:spPr/>
    </dgm:pt>
    <dgm:pt modelId="{898B99F5-A1C6-4BE3-A08F-A884BAF67F55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294E1517-695E-41F4-9B33-34EDD0B70D4D}" type="pres">
      <dgm:prSet presAssocID="{B1FE1208-7CDA-4798-939E-4BF3BD31D06A}" presName="img" presStyleLbl="fgImgPlace1" presStyleIdx="0" presStyleCnt="1" custScaleX="30732" custScaleY="125000" custLinFactNeighborX="-385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2C46F7-F6B4-4698-8A31-35EACEA6B4E6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56B1C3CD-EE9A-468A-B2BA-28BC52F3ECD9}" type="presOf" srcId="{79FA11E6-0595-4A30-BAB4-0A87B279B13F}" destId="{8EADA9E4-CA59-4445-9C75-908C1753303D}" srcOrd="0" destOrd="0" presId="urn:microsoft.com/office/officeart/2005/8/layout/vList4"/>
    <dgm:cxn modelId="{C88D9796-24EF-46A2-BA82-440C3DE04C81}" type="presOf" srcId="{B1FE1208-7CDA-4798-939E-4BF3BD31D06A}" destId="{898B99F5-A1C6-4BE3-A08F-A884BAF67F55}" srcOrd="0" destOrd="0" presId="urn:microsoft.com/office/officeart/2005/8/layout/vList4"/>
    <dgm:cxn modelId="{55E4B960-BBE9-495F-B147-0BF0B5157ABE}" type="presOf" srcId="{B1FE1208-7CDA-4798-939E-4BF3BD31D06A}" destId="{E42C46F7-F6B4-4698-8A31-35EACEA6B4E6}" srcOrd="1" destOrd="0" presId="urn:microsoft.com/office/officeart/2005/8/layout/vList4"/>
    <dgm:cxn modelId="{54BBA920-1956-47C6-9286-C6DEC616E773}" type="presParOf" srcId="{8EADA9E4-CA59-4445-9C75-908C1753303D}" destId="{817D0343-4BF4-4ED9-95CA-75A591785EEE}" srcOrd="0" destOrd="0" presId="urn:microsoft.com/office/officeart/2005/8/layout/vList4"/>
    <dgm:cxn modelId="{02524F5C-32D2-4607-89CA-268D4A7B3BF3}" type="presParOf" srcId="{817D0343-4BF4-4ED9-95CA-75A591785EEE}" destId="{898B99F5-A1C6-4BE3-A08F-A884BAF67F55}" srcOrd="0" destOrd="0" presId="urn:microsoft.com/office/officeart/2005/8/layout/vList4"/>
    <dgm:cxn modelId="{B1F2D63C-3A93-414B-AA94-4A2B18A4AB70}" type="presParOf" srcId="{817D0343-4BF4-4ED9-95CA-75A591785EEE}" destId="{294E1517-695E-41F4-9B33-34EDD0B70D4D}" srcOrd="1" destOrd="0" presId="urn:microsoft.com/office/officeart/2005/8/layout/vList4"/>
    <dgm:cxn modelId="{1B3B7062-A565-4EAE-8E4D-354E11A1EADA}" type="presParOf" srcId="{817D0343-4BF4-4ED9-95CA-75A591785EEE}" destId="{E42C46F7-F6B4-4698-8A31-35EACEA6B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Структура расходов районного бюджета на 2017 год в разрезе муниципальных программ,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4E5E9-1F62-4C2C-98BA-4AEFCA956F01}" type="presOf" srcId="{B1FE1208-7CDA-4798-939E-4BF3BD31D06A}" destId="{EC589129-CADE-4828-9CD6-620E6BF7649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F808BA2F-828B-4949-B732-9E29E14957F6}" type="presOf" srcId="{B1FE1208-7CDA-4798-939E-4BF3BD31D06A}" destId="{145171BC-7D26-4D97-AFFB-DB8009919638}" srcOrd="1" destOrd="0" presId="urn:microsoft.com/office/officeart/2005/8/layout/vList4"/>
    <dgm:cxn modelId="{D4F5A28B-E24D-47DC-A15D-7EBACC059568}" type="presOf" srcId="{79FA11E6-0595-4A30-BAB4-0A87B279B13F}" destId="{EDCF348A-2451-47B1-A03F-62A53BAA3CD4}" srcOrd="0" destOrd="0" presId="urn:microsoft.com/office/officeart/2005/8/layout/vList4"/>
    <dgm:cxn modelId="{8EB5CB90-5BC4-40CE-88CF-FBC0104E8390}" type="presParOf" srcId="{EDCF348A-2451-47B1-A03F-62A53BAA3CD4}" destId="{B6BBFAE0-1086-42B7-94AE-FCA35A1AA217}" srcOrd="0" destOrd="0" presId="urn:microsoft.com/office/officeart/2005/8/layout/vList4"/>
    <dgm:cxn modelId="{B38F07EC-98DD-4F65-A8C2-61E49C4CB852}" type="presParOf" srcId="{B6BBFAE0-1086-42B7-94AE-FCA35A1AA217}" destId="{EC589129-CADE-4828-9CD6-620E6BF7649F}" srcOrd="0" destOrd="0" presId="urn:microsoft.com/office/officeart/2005/8/layout/vList4"/>
    <dgm:cxn modelId="{E7562D22-E605-41EF-BA3E-80CFCED3F227}" type="presParOf" srcId="{B6BBFAE0-1086-42B7-94AE-FCA35A1AA217}" destId="{96E010AA-1D0C-45B1-848F-6DA32EBE960D}" srcOrd="1" destOrd="0" presId="urn:microsoft.com/office/officeart/2005/8/layout/vList4"/>
    <dgm:cxn modelId="{2F944649-3CE4-471D-BAAB-F3D8399DB464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Исполнение районного бюджета в ведомственной структуре за 2017 год,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5EA2F-36CE-48BF-86EF-69D8D6BD4D57}" type="presOf" srcId="{B1FE1208-7CDA-4798-939E-4BF3BD31D06A}" destId="{EC589129-CADE-4828-9CD6-620E6BF7649F}" srcOrd="0" destOrd="0" presId="urn:microsoft.com/office/officeart/2005/8/layout/vList4"/>
    <dgm:cxn modelId="{E7AA2DD2-EB16-4020-87AC-019C705C6068}" type="presOf" srcId="{B1FE1208-7CDA-4798-939E-4BF3BD31D06A}" destId="{145171BC-7D26-4D97-AFFB-DB800991963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ACB0E394-A2AC-44BB-916D-D3D8E983F7CB}" type="presOf" srcId="{79FA11E6-0595-4A30-BAB4-0A87B279B13F}" destId="{EDCF348A-2451-47B1-A03F-62A53BAA3CD4}" srcOrd="0" destOrd="0" presId="urn:microsoft.com/office/officeart/2005/8/layout/vList4"/>
    <dgm:cxn modelId="{3F7D2C5B-7B00-4867-B087-3F69FA6E41DF}" type="presParOf" srcId="{EDCF348A-2451-47B1-A03F-62A53BAA3CD4}" destId="{B6BBFAE0-1086-42B7-94AE-FCA35A1AA217}" srcOrd="0" destOrd="0" presId="urn:microsoft.com/office/officeart/2005/8/layout/vList4"/>
    <dgm:cxn modelId="{49675A22-36D6-4968-ABFF-CBBE944D7205}" type="presParOf" srcId="{B6BBFAE0-1086-42B7-94AE-FCA35A1AA217}" destId="{EC589129-CADE-4828-9CD6-620E6BF7649F}" srcOrd="0" destOrd="0" presId="urn:microsoft.com/office/officeart/2005/8/layout/vList4"/>
    <dgm:cxn modelId="{11DFE15A-C2CF-4482-BC00-00F77CDB88A8}" type="presParOf" srcId="{B6BBFAE0-1086-42B7-94AE-FCA35A1AA217}" destId="{96E010AA-1D0C-45B1-848F-6DA32EBE960D}" srcOrd="1" destOrd="0" presId="urn:microsoft.com/office/officeart/2005/8/layout/vList4"/>
    <dgm:cxn modelId="{F2C69BA1-43D2-4CF2-B0D9-D1EA97C127E6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Структура районного бюджета за 2017 год по основным направлениям расходов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X="768" custLinFactNeighborY="-1409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C91F-2B9F-4562-AA5F-44E9018A1AF5}" type="presOf" srcId="{B1FE1208-7CDA-4798-939E-4BF3BD31D06A}" destId="{145171BC-7D26-4D97-AFFB-DB800991963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1FE1350-7C4C-44FA-BF5D-4B48422B25D4}" type="presOf" srcId="{79FA11E6-0595-4A30-BAB4-0A87B279B13F}" destId="{EDCF348A-2451-47B1-A03F-62A53BAA3CD4}" srcOrd="0" destOrd="0" presId="urn:microsoft.com/office/officeart/2005/8/layout/vList4"/>
    <dgm:cxn modelId="{9B3B22C6-88D9-456C-BF54-5E77E564C0ED}" type="presOf" srcId="{B1FE1208-7CDA-4798-939E-4BF3BD31D06A}" destId="{EC589129-CADE-4828-9CD6-620E6BF7649F}" srcOrd="0" destOrd="0" presId="urn:microsoft.com/office/officeart/2005/8/layout/vList4"/>
    <dgm:cxn modelId="{9F87062A-C1F5-435C-BD6B-98D480C74D73}" type="presParOf" srcId="{EDCF348A-2451-47B1-A03F-62A53BAA3CD4}" destId="{B6BBFAE0-1086-42B7-94AE-FCA35A1AA217}" srcOrd="0" destOrd="0" presId="urn:microsoft.com/office/officeart/2005/8/layout/vList4"/>
    <dgm:cxn modelId="{34D0E735-4D36-4189-9772-637620C79192}" type="presParOf" srcId="{B6BBFAE0-1086-42B7-94AE-FCA35A1AA217}" destId="{EC589129-CADE-4828-9CD6-620E6BF7649F}" srcOrd="0" destOrd="0" presId="urn:microsoft.com/office/officeart/2005/8/layout/vList4"/>
    <dgm:cxn modelId="{F097F6EE-D767-4B2A-AB9B-F01535F43B0D}" type="presParOf" srcId="{B6BBFAE0-1086-42B7-94AE-FCA35A1AA217}" destId="{96E010AA-1D0C-45B1-848F-6DA32EBE960D}" srcOrd="1" destOrd="0" presId="urn:microsoft.com/office/officeart/2005/8/layout/vList4"/>
    <dgm:cxn modelId="{85E6445F-755D-4F9F-B9AE-7729B9485D8D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Расходы на одного жителя района в 2017г. по отдельным отраслям,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753E4C83-F4F6-47B8-A901-BE91A763AA54}" type="presOf" srcId="{B1FE1208-7CDA-4798-939E-4BF3BD31D06A}" destId="{145171BC-7D26-4D97-AFFB-DB8009919638}" srcOrd="1" destOrd="0" presId="urn:microsoft.com/office/officeart/2005/8/layout/vList4"/>
    <dgm:cxn modelId="{BCEA5A49-51BB-414D-B49D-BED5515FABD8}" type="presOf" srcId="{79FA11E6-0595-4A30-BAB4-0A87B279B13F}" destId="{EDCF348A-2451-47B1-A03F-62A53BAA3CD4}" srcOrd="0" destOrd="0" presId="urn:microsoft.com/office/officeart/2005/8/layout/vList4"/>
    <dgm:cxn modelId="{A284CE72-645B-4975-87E2-B62D9E54A8FE}" type="presOf" srcId="{B1FE1208-7CDA-4798-939E-4BF3BD31D06A}" destId="{EC589129-CADE-4828-9CD6-620E6BF7649F}" srcOrd="0" destOrd="0" presId="urn:microsoft.com/office/officeart/2005/8/layout/vList4"/>
    <dgm:cxn modelId="{90B80138-6CA2-42D0-BF4D-7EBA6456A40C}" type="presParOf" srcId="{EDCF348A-2451-47B1-A03F-62A53BAA3CD4}" destId="{B6BBFAE0-1086-42B7-94AE-FCA35A1AA217}" srcOrd="0" destOrd="0" presId="urn:microsoft.com/office/officeart/2005/8/layout/vList4"/>
    <dgm:cxn modelId="{25CDF163-0CD8-4CD9-B928-03E4292AF2E6}" type="presParOf" srcId="{B6BBFAE0-1086-42B7-94AE-FCA35A1AA217}" destId="{EC589129-CADE-4828-9CD6-620E6BF7649F}" srcOrd="0" destOrd="0" presId="urn:microsoft.com/office/officeart/2005/8/layout/vList4"/>
    <dgm:cxn modelId="{BE6C77F3-796C-48B0-9353-7A2F5B429D0B}" type="presParOf" srcId="{B6BBFAE0-1086-42B7-94AE-FCA35A1AA217}" destId="{96E010AA-1D0C-45B1-848F-6DA32EBE960D}" srcOrd="1" destOrd="0" presId="urn:microsoft.com/office/officeart/2005/8/layout/vList4"/>
    <dgm:cxn modelId="{49BC942C-3B02-4FD9-AA2D-443D19E5C588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Межбюджетные трансферты, предоставляемые в районный бюджет в 2017г.,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D45096DD-2029-4450-8416-4DCAFA1867BB}" type="presOf" srcId="{B1FE1208-7CDA-4798-939E-4BF3BD31D06A}" destId="{EC589129-CADE-4828-9CD6-620E6BF7649F}" srcOrd="0" destOrd="0" presId="urn:microsoft.com/office/officeart/2005/8/layout/vList4"/>
    <dgm:cxn modelId="{79E01DF3-C2EE-48BB-BE3B-B497A0CB8480}" type="presOf" srcId="{B1FE1208-7CDA-4798-939E-4BF3BD31D06A}" destId="{145171BC-7D26-4D97-AFFB-DB8009919638}" srcOrd="1" destOrd="0" presId="urn:microsoft.com/office/officeart/2005/8/layout/vList4"/>
    <dgm:cxn modelId="{D33979D4-2B53-4C02-9C32-A5D81F7A01D4}" type="presOf" srcId="{79FA11E6-0595-4A30-BAB4-0A87B279B13F}" destId="{EDCF348A-2451-47B1-A03F-62A53BAA3CD4}" srcOrd="0" destOrd="0" presId="urn:microsoft.com/office/officeart/2005/8/layout/vList4"/>
    <dgm:cxn modelId="{02917437-C345-4F52-B10D-8C0E0732A312}" type="presParOf" srcId="{EDCF348A-2451-47B1-A03F-62A53BAA3CD4}" destId="{B6BBFAE0-1086-42B7-94AE-FCA35A1AA217}" srcOrd="0" destOrd="0" presId="urn:microsoft.com/office/officeart/2005/8/layout/vList4"/>
    <dgm:cxn modelId="{AD059DD2-C16F-48D6-9BFE-5FB190FE1315}" type="presParOf" srcId="{B6BBFAE0-1086-42B7-94AE-FCA35A1AA217}" destId="{EC589129-CADE-4828-9CD6-620E6BF7649F}" srcOrd="0" destOrd="0" presId="urn:microsoft.com/office/officeart/2005/8/layout/vList4"/>
    <dgm:cxn modelId="{1BDAA32E-DA25-41E5-8CA4-05D683D753DA}" type="presParOf" srcId="{B6BBFAE0-1086-42B7-94AE-FCA35A1AA217}" destId="{96E010AA-1D0C-45B1-848F-6DA32EBE960D}" srcOrd="1" destOrd="0" presId="urn:microsoft.com/office/officeart/2005/8/layout/vList4"/>
    <dgm:cxn modelId="{19D8B75D-5C91-4F0C-9087-92D7F8D16D05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152CE94-8EC3-4E42-AB82-5B3C70702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0ED42-31EB-4CB7-AB3D-229BA52C4879}">
      <dgm:prSet custT="1"/>
      <dgm:spPr/>
      <dgm:t>
        <a:bodyPr/>
        <a:lstStyle/>
        <a:p>
          <a:pPr algn="ctr" rtl="0"/>
          <a:r>
            <a:rPr lang="ru-RU" sz="2000" b="1" dirty="0" smtClean="0"/>
            <a:t>Из областного бюджета в районный бюджет</a:t>
          </a:r>
          <a:endParaRPr lang="ru-RU" sz="2000" dirty="0"/>
        </a:p>
      </dgm:t>
    </dgm:pt>
    <dgm:pt modelId="{FF103BAB-EDAF-422F-B47D-D1C583C1D20B}" type="parTrans" cxnId="{37B5CAF7-8A92-473A-A174-FA2267C76AAE}">
      <dgm:prSet/>
      <dgm:spPr/>
      <dgm:t>
        <a:bodyPr/>
        <a:lstStyle/>
        <a:p>
          <a:endParaRPr lang="ru-RU"/>
        </a:p>
      </dgm:t>
    </dgm:pt>
    <dgm:pt modelId="{E0509D58-53C8-4995-9C71-4E2615C1F3CF}" type="sibTrans" cxnId="{37B5CAF7-8A92-473A-A174-FA2267C76AAE}">
      <dgm:prSet/>
      <dgm:spPr/>
      <dgm:t>
        <a:bodyPr/>
        <a:lstStyle/>
        <a:p>
          <a:endParaRPr lang="ru-RU"/>
        </a:p>
      </dgm:t>
    </dgm:pt>
    <dgm:pt modelId="{FDD331E3-A4BB-46B4-9E47-0928B5E71E6E}" type="pres">
      <dgm:prSet presAssocID="{6152CE94-8EC3-4E42-AB82-5B3C70702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FB4A3-1122-410B-BF72-E3857F269DCD}" type="pres">
      <dgm:prSet presAssocID="{4210ED42-31EB-4CB7-AB3D-229BA52C4879}" presName="parentText" presStyleLbl="node1" presStyleIdx="0" presStyleCnt="1" custLinFactNeighborY="-7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CAF7-8A92-473A-A174-FA2267C76AAE}" srcId="{6152CE94-8EC3-4E42-AB82-5B3C7070266A}" destId="{4210ED42-31EB-4CB7-AB3D-229BA52C4879}" srcOrd="0" destOrd="0" parTransId="{FF103BAB-EDAF-422F-B47D-D1C583C1D20B}" sibTransId="{E0509D58-53C8-4995-9C71-4E2615C1F3CF}"/>
    <dgm:cxn modelId="{DDFB1133-59C4-4922-9E18-9965E528BDD3}" type="presOf" srcId="{4210ED42-31EB-4CB7-AB3D-229BA52C4879}" destId="{016FB4A3-1122-410B-BF72-E3857F269DCD}" srcOrd="0" destOrd="0" presId="urn:microsoft.com/office/officeart/2005/8/layout/vList2"/>
    <dgm:cxn modelId="{E71C6F25-B1A0-4A44-8FC9-4EA6B239E06F}" type="presOf" srcId="{6152CE94-8EC3-4E42-AB82-5B3C7070266A}" destId="{FDD331E3-A4BB-46B4-9E47-0928B5E71E6E}" srcOrd="0" destOrd="0" presId="urn:microsoft.com/office/officeart/2005/8/layout/vList2"/>
    <dgm:cxn modelId="{CE56D119-43EC-44CC-8FB8-9F65D703604E}" type="presParOf" srcId="{FDD331E3-A4BB-46B4-9E47-0928B5E71E6E}" destId="{016FB4A3-1122-410B-BF72-E3857F269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360000"/>
        <a:lstStyle/>
        <a:p>
          <a:pPr rtl="0"/>
          <a:r>
            <a:rPr lang="ru-RU" i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Основные параметры районного бюджета за 2017 год. 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98B27E5-60CA-481B-9491-16BB385898E6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C5B6F-29AB-488F-B6D6-9B081A660271}" type="pres">
      <dgm:prSet presAssocID="{B1FE1208-7CDA-4798-939E-4BF3BD31D06A}" presName="comp" presStyleCnt="0"/>
      <dgm:spPr/>
    </dgm:pt>
    <dgm:pt modelId="{616F5824-547E-42F5-A915-27486CAB812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760A5AB3-866A-4674-9D34-CAFC63FA35EC}" type="pres">
      <dgm:prSet presAssocID="{B1FE1208-7CDA-4798-939E-4BF3BD31D06A}" presName="img" presStyleLbl="fgImgPlace1" presStyleIdx="0" presStyleCnt="1" custScaleX="30335" custScaleY="125000" custLinFactNeighborX="-3839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D755EA-D071-4926-8F65-4D368ADD155F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CD2A4-A9B5-48DC-A2C5-DB1BF8E13B1A}" type="presOf" srcId="{B1FE1208-7CDA-4798-939E-4BF3BD31D06A}" destId="{616F5824-547E-42F5-A915-27486CAB8123}" srcOrd="0" destOrd="0" presId="urn:microsoft.com/office/officeart/2005/8/layout/vList4"/>
    <dgm:cxn modelId="{3B709B2C-890E-4DC0-94DD-766B87566A3D}" type="presOf" srcId="{B1FE1208-7CDA-4798-939E-4BF3BD31D06A}" destId="{18D755EA-D071-4926-8F65-4D368ADD155F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DB20C410-3DBE-4F1C-BBC6-806B745AC3F9}" type="presOf" srcId="{79FA11E6-0595-4A30-BAB4-0A87B279B13F}" destId="{198B27E5-60CA-481B-9491-16BB385898E6}" srcOrd="0" destOrd="0" presId="urn:microsoft.com/office/officeart/2005/8/layout/vList4"/>
    <dgm:cxn modelId="{44AB2C45-02EF-470B-8BBB-E653AC9E8A77}" type="presParOf" srcId="{198B27E5-60CA-481B-9491-16BB385898E6}" destId="{8F1C5B6F-29AB-488F-B6D6-9B081A660271}" srcOrd="0" destOrd="0" presId="urn:microsoft.com/office/officeart/2005/8/layout/vList4"/>
    <dgm:cxn modelId="{46637C29-4BC5-4CBF-8F96-CD89B392EA9A}" type="presParOf" srcId="{8F1C5B6F-29AB-488F-B6D6-9B081A660271}" destId="{616F5824-547E-42F5-A915-27486CAB8123}" srcOrd="0" destOrd="0" presId="urn:microsoft.com/office/officeart/2005/8/layout/vList4"/>
    <dgm:cxn modelId="{75694F17-CAD2-4BBE-B2D4-85DD053EA743}" type="presParOf" srcId="{8F1C5B6F-29AB-488F-B6D6-9B081A660271}" destId="{760A5AB3-866A-4674-9D34-CAFC63FA35EC}" srcOrd="1" destOrd="0" presId="urn:microsoft.com/office/officeart/2005/8/layout/vList4"/>
    <dgm:cxn modelId="{7113834B-F84B-4697-86D5-727E75B2DE3E}" type="presParOf" srcId="{8F1C5B6F-29AB-488F-B6D6-9B081A660271}" destId="{18D755EA-D071-4926-8F65-4D368ADD15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Субвенция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799 270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smtClean="0"/>
            <a:t>Факт 794 680</a:t>
          </a:r>
          <a:endParaRPr lang="ru-RU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smtClean="0"/>
            <a:t>99%</a:t>
          </a:r>
          <a:endParaRPr lang="ru-RU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509" custLinFactNeighborY="-4994"/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56E531BE-0184-4F45-8FBF-E4AD9A810BC4}" type="presOf" srcId="{F8A57722-93BB-4E77-AD12-D77C58AB1A71}" destId="{257D43B9-EF51-4090-8BEF-4E57A4DB0BC2}" srcOrd="0" destOrd="0" presId="urn:microsoft.com/office/officeart/2005/8/layout/pyramid2"/>
    <dgm:cxn modelId="{21E4120B-1FD4-46C3-9F30-939D136A6EC5}" type="presOf" srcId="{2208D1B8-6F59-42BA-B01D-B7E1B29571AA}" destId="{4A9C0B56-6759-4022-8A88-39E47537849C}" srcOrd="0" destOrd="0" presId="urn:microsoft.com/office/officeart/2005/8/layout/pyramid2"/>
    <dgm:cxn modelId="{136E037E-EF9D-408B-B79B-20AB502ACB5D}" type="presOf" srcId="{718B1524-D232-421C-BD0F-CA20ACD3C5E2}" destId="{6ECEFD99-A664-4680-86A1-0A72EFA00105}" srcOrd="0" destOrd="0" presId="urn:microsoft.com/office/officeart/2005/8/layout/pyramid2"/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C0A9508F-8F38-44C6-99FD-72F02DC16FF3}" type="presOf" srcId="{EFB348C9-21F9-4FD1-97D1-A066D8AB965E}" destId="{2778847F-F4C2-49B0-BB02-B0F2CB14776D}" srcOrd="0" destOrd="0" presId="urn:microsoft.com/office/officeart/2005/8/layout/pyramid2"/>
    <dgm:cxn modelId="{DBDA68A9-B37F-44CB-A99A-5E8872FE57BE}" type="presOf" srcId="{B416209B-C473-47CF-A630-1E2596682F3D}" destId="{2949C10E-D488-452A-B802-BA1A2359BB76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D0E8FA3C-4270-402B-8767-5DAC1DA9102E}" type="presParOf" srcId="{6ECEFD99-A664-4680-86A1-0A72EFA00105}" destId="{34104C8D-81FC-4338-B5DE-BA7619B5721B}" srcOrd="0" destOrd="0" presId="urn:microsoft.com/office/officeart/2005/8/layout/pyramid2"/>
    <dgm:cxn modelId="{12351157-72D3-4C70-831D-DB8CE088CA6C}" type="presParOf" srcId="{6ECEFD99-A664-4680-86A1-0A72EFA00105}" destId="{3F59AE29-4EEA-48DD-A492-1E9804BFF638}" srcOrd="1" destOrd="0" presId="urn:microsoft.com/office/officeart/2005/8/layout/pyramid2"/>
    <dgm:cxn modelId="{2BD49805-779A-4D0F-B888-8DC28B68D6E2}" type="presParOf" srcId="{3F59AE29-4EEA-48DD-A492-1E9804BFF638}" destId="{4A9C0B56-6759-4022-8A88-39E47537849C}" srcOrd="0" destOrd="0" presId="urn:microsoft.com/office/officeart/2005/8/layout/pyramid2"/>
    <dgm:cxn modelId="{179DE68A-9845-4788-8900-24B1468160DA}" type="presParOf" srcId="{3F59AE29-4EEA-48DD-A492-1E9804BFF638}" destId="{C7549387-B4BC-47C2-A778-4524A729BFE2}" srcOrd="1" destOrd="0" presId="urn:microsoft.com/office/officeart/2005/8/layout/pyramid2"/>
    <dgm:cxn modelId="{4CD29ECE-A017-4AA7-BC5E-C75E5DFEEB2C}" type="presParOf" srcId="{3F59AE29-4EEA-48DD-A492-1E9804BFF638}" destId="{257D43B9-EF51-4090-8BEF-4E57A4DB0BC2}" srcOrd="2" destOrd="0" presId="urn:microsoft.com/office/officeart/2005/8/layout/pyramid2"/>
    <dgm:cxn modelId="{E7E41A3A-D124-4A2E-A77F-C8DC4DE8A2A8}" type="presParOf" srcId="{3F59AE29-4EEA-48DD-A492-1E9804BFF638}" destId="{C801D286-01F0-4055-A608-1BEA4DD48CA0}" srcOrd="3" destOrd="0" presId="urn:microsoft.com/office/officeart/2005/8/layout/pyramid2"/>
    <dgm:cxn modelId="{A3E0DA87-6983-48CD-82BE-B496F3C0AF43}" type="presParOf" srcId="{3F59AE29-4EEA-48DD-A492-1E9804BFF638}" destId="{2778847F-F4C2-49B0-BB02-B0F2CB14776D}" srcOrd="4" destOrd="0" presId="urn:microsoft.com/office/officeart/2005/8/layout/pyramid2"/>
    <dgm:cxn modelId="{F55A6E2B-AA45-405E-A321-718D324B7645}" type="presParOf" srcId="{3F59AE29-4EEA-48DD-A492-1E9804BFF638}" destId="{27E5A966-0ED8-4BEB-8786-61B0EBD7030B}" srcOrd="5" destOrd="0" presId="urn:microsoft.com/office/officeart/2005/8/layout/pyramid2"/>
    <dgm:cxn modelId="{D4923CCB-A878-4E5A-8780-0CAE2DD01CAD}" type="presParOf" srcId="{3F59AE29-4EEA-48DD-A492-1E9804BFF638}" destId="{2949C10E-D488-452A-B802-BA1A2359BB76}" srcOrd="6" destOrd="0" presId="urn:microsoft.com/office/officeart/2005/8/layout/pyramid2"/>
    <dgm:cxn modelId="{4902D89C-4978-416C-86BC-9D619A5A3299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E77F64C-CC53-4597-A3AC-0E5AE222D68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A0549E-D740-4C58-BDE6-FEBA10172316}">
      <dgm:prSet/>
      <dgm:spPr/>
      <dgm:t>
        <a:bodyPr/>
        <a:lstStyle/>
        <a:p>
          <a:pPr rtl="0"/>
          <a:r>
            <a:rPr lang="ru-RU" dirty="0" smtClean="0"/>
            <a:t>Субсидии</a:t>
          </a:r>
          <a:endParaRPr lang="ru-RU" dirty="0"/>
        </a:p>
      </dgm:t>
    </dgm:pt>
    <dgm:pt modelId="{87C65F84-D14A-49A6-863E-8B103AD101C3}" type="parTrans" cxnId="{C9319BF4-874E-46CE-A929-05CA22C40F3E}">
      <dgm:prSet/>
      <dgm:spPr/>
      <dgm:t>
        <a:bodyPr/>
        <a:lstStyle/>
        <a:p>
          <a:endParaRPr lang="ru-RU"/>
        </a:p>
      </dgm:t>
    </dgm:pt>
    <dgm:pt modelId="{DF9E6BFD-6F9B-47EB-9021-11435B1F7B45}" type="sibTrans" cxnId="{C9319BF4-874E-46CE-A929-05CA22C40F3E}">
      <dgm:prSet/>
      <dgm:spPr/>
      <dgm:t>
        <a:bodyPr/>
        <a:lstStyle/>
        <a:p>
          <a:endParaRPr lang="ru-RU"/>
        </a:p>
      </dgm:t>
    </dgm:pt>
    <dgm:pt modelId="{37236C58-3BB5-47C6-AE39-2CED1329EC3F}">
      <dgm:prSet/>
      <dgm:spPr/>
      <dgm:t>
        <a:bodyPr/>
        <a:lstStyle/>
        <a:p>
          <a:pPr rtl="0"/>
          <a:r>
            <a:rPr lang="ru-RU" smtClean="0"/>
            <a:t>План 137 010</a:t>
          </a:r>
          <a:endParaRPr lang="ru-RU"/>
        </a:p>
      </dgm:t>
    </dgm:pt>
    <dgm:pt modelId="{6EEA0CDF-22E2-4AB9-A911-385E4ACA074E}" type="parTrans" cxnId="{F98CF481-4F54-4354-908E-844069BA90C1}">
      <dgm:prSet/>
      <dgm:spPr/>
      <dgm:t>
        <a:bodyPr/>
        <a:lstStyle/>
        <a:p>
          <a:endParaRPr lang="ru-RU"/>
        </a:p>
      </dgm:t>
    </dgm:pt>
    <dgm:pt modelId="{BEB9D982-40DB-4A03-A1C7-109661DAFF9C}" type="sibTrans" cxnId="{F98CF481-4F54-4354-908E-844069BA90C1}">
      <dgm:prSet/>
      <dgm:spPr/>
      <dgm:t>
        <a:bodyPr/>
        <a:lstStyle/>
        <a:p>
          <a:endParaRPr lang="ru-RU"/>
        </a:p>
      </dgm:t>
    </dgm:pt>
    <dgm:pt modelId="{8B444EDA-E37F-4A85-BEF6-D00467893043}">
      <dgm:prSet/>
      <dgm:spPr/>
      <dgm:t>
        <a:bodyPr/>
        <a:lstStyle/>
        <a:p>
          <a:pPr rtl="0"/>
          <a:r>
            <a:rPr lang="ru-RU" smtClean="0"/>
            <a:t>Факт 136 963</a:t>
          </a:r>
          <a:endParaRPr lang="ru-RU"/>
        </a:p>
      </dgm:t>
    </dgm:pt>
    <dgm:pt modelId="{A771C1F0-DA5C-4E4F-BF3B-CE885733C650}" type="parTrans" cxnId="{C0D5EF1C-6530-4ACD-A4FE-4F5291109EF2}">
      <dgm:prSet/>
      <dgm:spPr/>
      <dgm:t>
        <a:bodyPr/>
        <a:lstStyle/>
        <a:p>
          <a:endParaRPr lang="ru-RU"/>
        </a:p>
      </dgm:t>
    </dgm:pt>
    <dgm:pt modelId="{301DEC70-F51E-4A1F-8711-E6597A8556D5}" type="sibTrans" cxnId="{C0D5EF1C-6530-4ACD-A4FE-4F5291109EF2}">
      <dgm:prSet/>
      <dgm:spPr/>
      <dgm:t>
        <a:bodyPr/>
        <a:lstStyle/>
        <a:p>
          <a:endParaRPr lang="ru-RU"/>
        </a:p>
      </dgm:t>
    </dgm:pt>
    <dgm:pt modelId="{B17BEC9B-2ECB-4F0E-8485-187FBEAF84A4}">
      <dgm:prSet/>
      <dgm:spPr/>
      <dgm:t>
        <a:bodyPr/>
        <a:lstStyle/>
        <a:p>
          <a:pPr rtl="0"/>
          <a:r>
            <a:rPr lang="ru-RU" smtClean="0"/>
            <a:t>99%</a:t>
          </a:r>
          <a:endParaRPr lang="ru-RU"/>
        </a:p>
      </dgm:t>
    </dgm:pt>
    <dgm:pt modelId="{402CCFA1-5F7A-4995-8A1F-01101B8719FF}" type="parTrans" cxnId="{A5FFB23F-0BB5-4997-A1D3-F503D018DEDF}">
      <dgm:prSet/>
      <dgm:spPr/>
      <dgm:t>
        <a:bodyPr/>
        <a:lstStyle/>
        <a:p>
          <a:endParaRPr lang="ru-RU"/>
        </a:p>
      </dgm:t>
    </dgm:pt>
    <dgm:pt modelId="{A5643C22-B76E-4E6B-B3CB-E51A9A6E100A}" type="sibTrans" cxnId="{A5FFB23F-0BB5-4997-A1D3-F503D018DEDF}">
      <dgm:prSet/>
      <dgm:spPr/>
      <dgm:t>
        <a:bodyPr/>
        <a:lstStyle/>
        <a:p>
          <a:endParaRPr lang="ru-RU"/>
        </a:p>
      </dgm:t>
    </dgm:pt>
    <dgm:pt modelId="{8DFEB29D-62EC-4EE2-9340-835761A33EF5}" type="pres">
      <dgm:prSet presAssocID="{DE77F64C-CC53-4597-A3AC-0E5AE222D68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94DC92-3AC3-46C8-B86A-17CC93186EE9}" type="pres">
      <dgm:prSet presAssocID="{DE77F64C-CC53-4597-A3AC-0E5AE222D68B}" presName="pyramid" presStyleLbl="node1" presStyleIdx="0" presStyleCnt="1"/>
      <dgm:spPr/>
    </dgm:pt>
    <dgm:pt modelId="{A877C6CE-EFD8-4814-8261-065B5B05061E}" type="pres">
      <dgm:prSet presAssocID="{DE77F64C-CC53-4597-A3AC-0E5AE222D68B}" presName="theList" presStyleCnt="0"/>
      <dgm:spPr/>
    </dgm:pt>
    <dgm:pt modelId="{9387E7D8-8411-4EFB-9740-9525A95139F9}" type="pres">
      <dgm:prSet presAssocID="{3EA0549E-D740-4C58-BDE6-FEBA1017231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D5A8-7475-490F-9500-558E11E07040}" type="pres">
      <dgm:prSet presAssocID="{3EA0549E-D740-4C58-BDE6-FEBA10172316}" presName="aSpace" presStyleCnt="0"/>
      <dgm:spPr/>
    </dgm:pt>
    <dgm:pt modelId="{DF506DD9-52A1-4DF1-A8AB-9DDC45E84402}" type="pres">
      <dgm:prSet presAssocID="{37236C58-3BB5-47C6-AE39-2CED1329EC3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36509-1031-4B10-9718-E5F396F83E41}" type="pres">
      <dgm:prSet presAssocID="{37236C58-3BB5-47C6-AE39-2CED1329EC3F}" presName="aSpace" presStyleCnt="0"/>
      <dgm:spPr/>
    </dgm:pt>
    <dgm:pt modelId="{3DE77289-2E91-48F9-8E4B-6B45E0FF990B}" type="pres">
      <dgm:prSet presAssocID="{8B444EDA-E37F-4A85-BEF6-D0046789304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2D999-93B4-4E55-8A06-D81A90133D65}" type="pres">
      <dgm:prSet presAssocID="{8B444EDA-E37F-4A85-BEF6-D00467893043}" presName="aSpace" presStyleCnt="0"/>
      <dgm:spPr/>
    </dgm:pt>
    <dgm:pt modelId="{3EEA4178-D507-44C9-AFEB-7AA99FF9D7CF}" type="pres">
      <dgm:prSet presAssocID="{B17BEC9B-2ECB-4F0E-8485-187FBEAF84A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644A-684E-403D-8B07-58FE1895CEB4}" type="pres">
      <dgm:prSet presAssocID="{B17BEC9B-2ECB-4F0E-8485-187FBEAF84A4}" presName="aSpace" presStyleCnt="0"/>
      <dgm:spPr/>
    </dgm:pt>
  </dgm:ptLst>
  <dgm:cxnLst>
    <dgm:cxn modelId="{563EB549-49D9-447C-8F82-2A83F00EFD00}" type="presOf" srcId="{B17BEC9B-2ECB-4F0E-8485-187FBEAF84A4}" destId="{3EEA4178-D507-44C9-AFEB-7AA99FF9D7CF}" srcOrd="0" destOrd="0" presId="urn:microsoft.com/office/officeart/2005/8/layout/pyramid2"/>
    <dgm:cxn modelId="{A5FFB23F-0BB5-4997-A1D3-F503D018DEDF}" srcId="{DE77F64C-CC53-4597-A3AC-0E5AE222D68B}" destId="{B17BEC9B-2ECB-4F0E-8485-187FBEAF84A4}" srcOrd="3" destOrd="0" parTransId="{402CCFA1-5F7A-4995-8A1F-01101B8719FF}" sibTransId="{A5643C22-B76E-4E6B-B3CB-E51A9A6E100A}"/>
    <dgm:cxn modelId="{8B055ED8-1DEB-462E-B2D6-35A16094C442}" type="presOf" srcId="{8B444EDA-E37F-4A85-BEF6-D00467893043}" destId="{3DE77289-2E91-48F9-8E4B-6B45E0FF990B}" srcOrd="0" destOrd="0" presId="urn:microsoft.com/office/officeart/2005/8/layout/pyramid2"/>
    <dgm:cxn modelId="{F98CF481-4F54-4354-908E-844069BA90C1}" srcId="{DE77F64C-CC53-4597-A3AC-0E5AE222D68B}" destId="{37236C58-3BB5-47C6-AE39-2CED1329EC3F}" srcOrd="1" destOrd="0" parTransId="{6EEA0CDF-22E2-4AB9-A911-385E4ACA074E}" sibTransId="{BEB9D982-40DB-4A03-A1C7-109661DAFF9C}"/>
    <dgm:cxn modelId="{0A167E33-BA4E-4635-8C07-32C6EA4E8228}" type="presOf" srcId="{3EA0549E-D740-4C58-BDE6-FEBA10172316}" destId="{9387E7D8-8411-4EFB-9740-9525A95139F9}" srcOrd="0" destOrd="0" presId="urn:microsoft.com/office/officeart/2005/8/layout/pyramid2"/>
    <dgm:cxn modelId="{C9319BF4-874E-46CE-A929-05CA22C40F3E}" srcId="{DE77F64C-CC53-4597-A3AC-0E5AE222D68B}" destId="{3EA0549E-D740-4C58-BDE6-FEBA10172316}" srcOrd="0" destOrd="0" parTransId="{87C65F84-D14A-49A6-863E-8B103AD101C3}" sibTransId="{DF9E6BFD-6F9B-47EB-9021-11435B1F7B45}"/>
    <dgm:cxn modelId="{C0D5EF1C-6530-4ACD-A4FE-4F5291109EF2}" srcId="{DE77F64C-CC53-4597-A3AC-0E5AE222D68B}" destId="{8B444EDA-E37F-4A85-BEF6-D00467893043}" srcOrd="2" destOrd="0" parTransId="{A771C1F0-DA5C-4E4F-BF3B-CE885733C650}" sibTransId="{301DEC70-F51E-4A1F-8711-E6597A8556D5}"/>
    <dgm:cxn modelId="{3DF947B3-71B8-42E0-94FA-0F6EC6B0B58B}" type="presOf" srcId="{DE77F64C-CC53-4597-A3AC-0E5AE222D68B}" destId="{8DFEB29D-62EC-4EE2-9340-835761A33EF5}" srcOrd="0" destOrd="0" presId="urn:microsoft.com/office/officeart/2005/8/layout/pyramid2"/>
    <dgm:cxn modelId="{FF8635E1-B67A-409B-8CD3-B3A0FD1F0517}" type="presOf" srcId="{37236C58-3BB5-47C6-AE39-2CED1329EC3F}" destId="{DF506DD9-52A1-4DF1-A8AB-9DDC45E84402}" srcOrd="0" destOrd="0" presId="urn:microsoft.com/office/officeart/2005/8/layout/pyramid2"/>
    <dgm:cxn modelId="{82B92A78-73D8-498D-89DC-506A69EB5DAB}" type="presParOf" srcId="{8DFEB29D-62EC-4EE2-9340-835761A33EF5}" destId="{1894DC92-3AC3-46C8-B86A-17CC93186EE9}" srcOrd="0" destOrd="0" presId="urn:microsoft.com/office/officeart/2005/8/layout/pyramid2"/>
    <dgm:cxn modelId="{6A0CFC28-C080-40A8-8BAC-426D4436A623}" type="presParOf" srcId="{8DFEB29D-62EC-4EE2-9340-835761A33EF5}" destId="{A877C6CE-EFD8-4814-8261-065B5B05061E}" srcOrd="1" destOrd="0" presId="urn:microsoft.com/office/officeart/2005/8/layout/pyramid2"/>
    <dgm:cxn modelId="{4DC774CA-F8BE-42E8-BA9E-A55E125ECD7F}" type="presParOf" srcId="{A877C6CE-EFD8-4814-8261-065B5B05061E}" destId="{9387E7D8-8411-4EFB-9740-9525A95139F9}" srcOrd="0" destOrd="0" presId="urn:microsoft.com/office/officeart/2005/8/layout/pyramid2"/>
    <dgm:cxn modelId="{347E9B21-25D1-48C3-B77F-1C1B5320A65D}" type="presParOf" srcId="{A877C6CE-EFD8-4814-8261-065B5B05061E}" destId="{51A3D5A8-7475-490F-9500-558E11E07040}" srcOrd="1" destOrd="0" presId="urn:microsoft.com/office/officeart/2005/8/layout/pyramid2"/>
    <dgm:cxn modelId="{9BB56854-B35B-4A0F-8422-2754A0C49ED4}" type="presParOf" srcId="{A877C6CE-EFD8-4814-8261-065B5B05061E}" destId="{DF506DD9-52A1-4DF1-A8AB-9DDC45E84402}" srcOrd="2" destOrd="0" presId="urn:microsoft.com/office/officeart/2005/8/layout/pyramid2"/>
    <dgm:cxn modelId="{100BCFD3-A0EE-40CD-9D82-EB57D48D4DD5}" type="presParOf" srcId="{A877C6CE-EFD8-4814-8261-065B5B05061E}" destId="{AB336509-1031-4B10-9718-E5F396F83E41}" srcOrd="3" destOrd="0" presId="urn:microsoft.com/office/officeart/2005/8/layout/pyramid2"/>
    <dgm:cxn modelId="{0E7D5726-F9A4-4417-8DD4-D031E4A87013}" type="presParOf" srcId="{A877C6CE-EFD8-4814-8261-065B5B05061E}" destId="{3DE77289-2E91-48F9-8E4B-6B45E0FF990B}" srcOrd="4" destOrd="0" presId="urn:microsoft.com/office/officeart/2005/8/layout/pyramid2"/>
    <dgm:cxn modelId="{2B17877C-31F3-46EA-AA8B-28EC53E5FA8A}" type="presParOf" srcId="{A877C6CE-EFD8-4814-8261-065B5B05061E}" destId="{3EF2D999-93B4-4E55-8A06-D81A90133D65}" srcOrd="5" destOrd="0" presId="urn:microsoft.com/office/officeart/2005/8/layout/pyramid2"/>
    <dgm:cxn modelId="{2602E300-E16C-4B19-BE48-3A28B97702F0}" type="presParOf" srcId="{A877C6CE-EFD8-4814-8261-065B5B05061E}" destId="{3EEA4178-D507-44C9-AFEB-7AA99FF9D7CF}" srcOrd="6" destOrd="0" presId="urn:microsoft.com/office/officeart/2005/8/layout/pyramid2"/>
    <dgm:cxn modelId="{338F540A-E788-4A4B-BF8D-407A56C0BFAC}" type="presParOf" srcId="{A877C6CE-EFD8-4814-8261-065B5B05061E}" destId="{A929644A-684E-403D-8B07-58FE1895CEB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8AB13C6-598C-4B72-A9B6-B6CB85395B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69416-2AB3-46FD-9BAC-7CBC380511FB}">
      <dgm:prSet custT="1"/>
      <dgm:spPr/>
      <dgm:t>
        <a:bodyPr/>
        <a:lstStyle/>
        <a:p>
          <a:pPr rtl="0"/>
          <a:r>
            <a:rPr lang="ru-RU" sz="1100" dirty="0" smtClean="0"/>
            <a:t>Иные трансферты</a:t>
          </a:r>
          <a:endParaRPr lang="ru-RU" sz="1100" dirty="0"/>
        </a:p>
      </dgm:t>
    </dgm:pt>
    <dgm:pt modelId="{3F925B31-628B-48E2-B982-733EC54E31D8}" type="parTrans" cxnId="{5AF0AE4F-195F-4FFF-9883-FAB668BFB8C0}">
      <dgm:prSet/>
      <dgm:spPr/>
      <dgm:t>
        <a:bodyPr/>
        <a:lstStyle/>
        <a:p>
          <a:endParaRPr lang="ru-RU"/>
        </a:p>
      </dgm:t>
    </dgm:pt>
    <dgm:pt modelId="{4B8A148D-13ED-4BA2-8E28-0F28989603D9}" type="sibTrans" cxnId="{5AF0AE4F-195F-4FFF-9883-FAB668BFB8C0}">
      <dgm:prSet/>
      <dgm:spPr/>
      <dgm:t>
        <a:bodyPr/>
        <a:lstStyle/>
        <a:p>
          <a:endParaRPr lang="ru-RU"/>
        </a:p>
      </dgm:t>
    </dgm:pt>
    <dgm:pt modelId="{98F0E486-1796-4B69-88DE-081B70A23345}">
      <dgm:prSet/>
      <dgm:spPr/>
      <dgm:t>
        <a:bodyPr/>
        <a:lstStyle/>
        <a:p>
          <a:pPr rtl="0"/>
          <a:r>
            <a:rPr lang="ru-RU" smtClean="0"/>
            <a:t>План 700</a:t>
          </a:r>
          <a:endParaRPr lang="ru-RU"/>
        </a:p>
      </dgm:t>
    </dgm:pt>
    <dgm:pt modelId="{CC5583D7-62F3-4736-AF74-8598B9245DB1}" type="parTrans" cxnId="{F6795B44-3BE4-4A40-A84C-E10C266AC390}">
      <dgm:prSet/>
      <dgm:spPr/>
      <dgm:t>
        <a:bodyPr/>
        <a:lstStyle/>
        <a:p>
          <a:endParaRPr lang="ru-RU"/>
        </a:p>
      </dgm:t>
    </dgm:pt>
    <dgm:pt modelId="{4B6DB41F-70A9-47AD-9990-EF22E4E1ADFA}" type="sibTrans" cxnId="{F6795B44-3BE4-4A40-A84C-E10C266AC390}">
      <dgm:prSet/>
      <dgm:spPr/>
      <dgm:t>
        <a:bodyPr/>
        <a:lstStyle/>
        <a:p>
          <a:endParaRPr lang="ru-RU"/>
        </a:p>
      </dgm:t>
    </dgm:pt>
    <dgm:pt modelId="{C9238A04-5CB7-4A99-BEE0-2EEB22E46EDE}">
      <dgm:prSet/>
      <dgm:spPr/>
      <dgm:t>
        <a:bodyPr/>
        <a:lstStyle/>
        <a:p>
          <a:pPr rtl="0"/>
          <a:r>
            <a:rPr lang="ru-RU" smtClean="0"/>
            <a:t>Факт 700</a:t>
          </a:r>
          <a:endParaRPr lang="ru-RU"/>
        </a:p>
      </dgm:t>
    </dgm:pt>
    <dgm:pt modelId="{61299E4F-2956-4701-8F2C-ED701823C665}" type="parTrans" cxnId="{89A71662-86C2-4236-B5E4-C3449F99D8C0}">
      <dgm:prSet/>
      <dgm:spPr/>
      <dgm:t>
        <a:bodyPr/>
        <a:lstStyle/>
        <a:p>
          <a:endParaRPr lang="ru-RU"/>
        </a:p>
      </dgm:t>
    </dgm:pt>
    <dgm:pt modelId="{2CA1AB12-17D3-4F65-9D9C-5474A6DED932}" type="sibTrans" cxnId="{89A71662-86C2-4236-B5E4-C3449F99D8C0}">
      <dgm:prSet/>
      <dgm:spPr/>
      <dgm:t>
        <a:bodyPr/>
        <a:lstStyle/>
        <a:p>
          <a:endParaRPr lang="ru-RU"/>
        </a:p>
      </dgm:t>
    </dgm:pt>
    <dgm:pt modelId="{6122912D-2438-40A4-BB78-E94F54379CE5}">
      <dgm:prSet/>
      <dgm:spPr/>
      <dgm:t>
        <a:bodyPr/>
        <a:lstStyle/>
        <a:p>
          <a:pPr rtl="0"/>
          <a:r>
            <a:rPr lang="ru-RU" smtClean="0"/>
            <a:t>100%</a:t>
          </a:r>
          <a:endParaRPr lang="ru-RU"/>
        </a:p>
      </dgm:t>
    </dgm:pt>
    <dgm:pt modelId="{EE6768B7-05C8-4244-8294-DCC63458A9ED}" type="parTrans" cxnId="{D63E26B4-FC98-4111-A314-FC9C02F1E378}">
      <dgm:prSet/>
      <dgm:spPr/>
      <dgm:t>
        <a:bodyPr/>
        <a:lstStyle/>
        <a:p>
          <a:endParaRPr lang="ru-RU"/>
        </a:p>
      </dgm:t>
    </dgm:pt>
    <dgm:pt modelId="{1AF41D5A-1BC2-447F-B90C-D27103777654}" type="sibTrans" cxnId="{D63E26B4-FC98-4111-A314-FC9C02F1E378}">
      <dgm:prSet/>
      <dgm:spPr/>
      <dgm:t>
        <a:bodyPr/>
        <a:lstStyle/>
        <a:p>
          <a:endParaRPr lang="ru-RU"/>
        </a:p>
      </dgm:t>
    </dgm:pt>
    <dgm:pt modelId="{21CCC154-667B-4C6D-B7E2-D36CFB7C2073}" type="pres">
      <dgm:prSet presAssocID="{58AB13C6-598C-4B72-A9B6-B6CB85395B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15F9DC-E6CB-4D3F-8B51-BBDC16DDD31A}" type="pres">
      <dgm:prSet presAssocID="{58AB13C6-598C-4B72-A9B6-B6CB85395BA0}" presName="pyramid" presStyleLbl="node1" presStyleIdx="0" presStyleCnt="1"/>
      <dgm:spPr/>
    </dgm:pt>
    <dgm:pt modelId="{D7D97F24-0C1A-4CEA-B4D7-44F609A9FE0E}" type="pres">
      <dgm:prSet presAssocID="{58AB13C6-598C-4B72-A9B6-B6CB85395BA0}" presName="theList" presStyleCnt="0"/>
      <dgm:spPr/>
    </dgm:pt>
    <dgm:pt modelId="{BC919BD6-4500-42F1-84D6-846BEAF41FCE}" type="pres">
      <dgm:prSet presAssocID="{2A769416-2AB3-46FD-9BAC-7CBC380511F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0E3F-F0B8-4FA5-80D5-61979B97687C}" type="pres">
      <dgm:prSet presAssocID="{2A769416-2AB3-46FD-9BAC-7CBC380511FB}" presName="aSpace" presStyleCnt="0"/>
      <dgm:spPr/>
    </dgm:pt>
    <dgm:pt modelId="{E9E40A43-D413-4106-B9E5-8E7EBE4F9F75}" type="pres">
      <dgm:prSet presAssocID="{98F0E486-1796-4B69-88DE-081B70A2334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542A-8E07-44C2-9E1D-318652742003}" type="pres">
      <dgm:prSet presAssocID="{98F0E486-1796-4B69-88DE-081B70A23345}" presName="aSpace" presStyleCnt="0"/>
      <dgm:spPr/>
    </dgm:pt>
    <dgm:pt modelId="{24F294E8-A4F9-4BE6-B1C6-3249EF6C6BE9}" type="pres">
      <dgm:prSet presAssocID="{C9238A04-5CB7-4A99-BEE0-2EEB22E46ED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EEFB-3F9D-449B-BED1-52EA5888F3AB}" type="pres">
      <dgm:prSet presAssocID="{C9238A04-5CB7-4A99-BEE0-2EEB22E46EDE}" presName="aSpace" presStyleCnt="0"/>
      <dgm:spPr/>
    </dgm:pt>
    <dgm:pt modelId="{E39C5F2C-7E20-439A-B746-C1D202840EA1}" type="pres">
      <dgm:prSet presAssocID="{6122912D-2438-40A4-BB78-E94F54379CE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708F3-18D5-49B8-A175-4DD0E7DD1F7D}" type="pres">
      <dgm:prSet presAssocID="{6122912D-2438-40A4-BB78-E94F54379CE5}" presName="aSpace" presStyleCnt="0"/>
      <dgm:spPr/>
    </dgm:pt>
  </dgm:ptLst>
  <dgm:cxnLst>
    <dgm:cxn modelId="{89A71662-86C2-4236-B5E4-C3449F99D8C0}" srcId="{58AB13C6-598C-4B72-A9B6-B6CB85395BA0}" destId="{C9238A04-5CB7-4A99-BEE0-2EEB22E46EDE}" srcOrd="2" destOrd="0" parTransId="{61299E4F-2956-4701-8F2C-ED701823C665}" sibTransId="{2CA1AB12-17D3-4F65-9D9C-5474A6DED932}"/>
    <dgm:cxn modelId="{7CD4D755-BFBF-4698-8A98-093E771FCABA}" type="presOf" srcId="{2A769416-2AB3-46FD-9BAC-7CBC380511FB}" destId="{BC919BD6-4500-42F1-84D6-846BEAF41FCE}" srcOrd="0" destOrd="0" presId="urn:microsoft.com/office/officeart/2005/8/layout/pyramid2"/>
    <dgm:cxn modelId="{476CD225-6A00-4756-9FAA-24C3387D38F0}" type="presOf" srcId="{6122912D-2438-40A4-BB78-E94F54379CE5}" destId="{E39C5F2C-7E20-439A-B746-C1D202840EA1}" srcOrd="0" destOrd="0" presId="urn:microsoft.com/office/officeart/2005/8/layout/pyramid2"/>
    <dgm:cxn modelId="{6B299CE9-393F-4944-9E04-CBD02DB75C1B}" type="presOf" srcId="{98F0E486-1796-4B69-88DE-081B70A23345}" destId="{E9E40A43-D413-4106-B9E5-8E7EBE4F9F75}" srcOrd="0" destOrd="0" presId="urn:microsoft.com/office/officeart/2005/8/layout/pyramid2"/>
    <dgm:cxn modelId="{F6795B44-3BE4-4A40-A84C-E10C266AC390}" srcId="{58AB13C6-598C-4B72-A9B6-B6CB85395BA0}" destId="{98F0E486-1796-4B69-88DE-081B70A23345}" srcOrd="1" destOrd="0" parTransId="{CC5583D7-62F3-4736-AF74-8598B9245DB1}" sibTransId="{4B6DB41F-70A9-47AD-9990-EF22E4E1ADFA}"/>
    <dgm:cxn modelId="{2215587B-85E1-447B-AFCE-6F9D31C2E9AC}" type="presOf" srcId="{58AB13C6-598C-4B72-A9B6-B6CB85395BA0}" destId="{21CCC154-667B-4C6D-B7E2-D36CFB7C2073}" srcOrd="0" destOrd="0" presId="urn:microsoft.com/office/officeart/2005/8/layout/pyramid2"/>
    <dgm:cxn modelId="{61E3A340-4414-4EC8-AE0D-437C32263D90}" type="presOf" srcId="{C9238A04-5CB7-4A99-BEE0-2EEB22E46EDE}" destId="{24F294E8-A4F9-4BE6-B1C6-3249EF6C6BE9}" srcOrd="0" destOrd="0" presId="urn:microsoft.com/office/officeart/2005/8/layout/pyramid2"/>
    <dgm:cxn modelId="{D63E26B4-FC98-4111-A314-FC9C02F1E378}" srcId="{58AB13C6-598C-4B72-A9B6-B6CB85395BA0}" destId="{6122912D-2438-40A4-BB78-E94F54379CE5}" srcOrd="3" destOrd="0" parTransId="{EE6768B7-05C8-4244-8294-DCC63458A9ED}" sibTransId="{1AF41D5A-1BC2-447F-B90C-D27103777654}"/>
    <dgm:cxn modelId="{5AF0AE4F-195F-4FFF-9883-FAB668BFB8C0}" srcId="{58AB13C6-598C-4B72-A9B6-B6CB85395BA0}" destId="{2A769416-2AB3-46FD-9BAC-7CBC380511FB}" srcOrd="0" destOrd="0" parTransId="{3F925B31-628B-48E2-B982-733EC54E31D8}" sibTransId="{4B8A148D-13ED-4BA2-8E28-0F28989603D9}"/>
    <dgm:cxn modelId="{DCF62553-B4DB-49FE-84E5-58642A3D5FD5}" type="presParOf" srcId="{21CCC154-667B-4C6D-B7E2-D36CFB7C2073}" destId="{DA15F9DC-E6CB-4D3F-8B51-BBDC16DDD31A}" srcOrd="0" destOrd="0" presId="urn:microsoft.com/office/officeart/2005/8/layout/pyramid2"/>
    <dgm:cxn modelId="{497882E7-A93A-4C73-B4B4-7F51A6B2168A}" type="presParOf" srcId="{21CCC154-667B-4C6D-B7E2-D36CFB7C2073}" destId="{D7D97F24-0C1A-4CEA-B4D7-44F609A9FE0E}" srcOrd="1" destOrd="0" presId="urn:microsoft.com/office/officeart/2005/8/layout/pyramid2"/>
    <dgm:cxn modelId="{EF99872C-A391-4330-851E-2D412DA368CC}" type="presParOf" srcId="{D7D97F24-0C1A-4CEA-B4D7-44F609A9FE0E}" destId="{BC919BD6-4500-42F1-84D6-846BEAF41FCE}" srcOrd="0" destOrd="0" presId="urn:microsoft.com/office/officeart/2005/8/layout/pyramid2"/>
    <dgm:cxn modelId="{D13986DC-407A-40FF-8210-D8AE7B5678F6}" type="presParOf" srcId="{D7D97F24-0C1A-4CEA-B4D7-44F609A9FE0E}" destId="{04C30E3F-F0B8-4FA5-80D5-61979B97687C}" srcOrd="1" destOrd="0" presId="urn:microsoft.com/office/officeart/2005/8/layout/pyramid2"/>
    <dgm:cxn modelId="{8F4E0AA8-B033-4CE4-A216-7BE807E24183}" type="presParOf" srcId="{D7D97F24-0C1A-4CEA-B4D7-44F609A9FE0E}" destId="{E9E40A43-D413-4106-B9E5-8E7EBE4F9F75}" srcOrd="2" destOrd="0" presId="urn:microsoft.com/office/officeart/2005/8/layout/pyramid2"/>
    <dgm:cxn modelId="{047CBA72-EB7B-4963-ABD3-723AF6C6E69D}" type="presParOf" srcId="{D7D97F24-0C1A-4CEA-B4D7-44F609A9FE0E}" destId="{5851542A-8E07-44C2-9E1D-318652742003}" srcOrd="3" destOrd="0" presId="urn:microsoft.com/office/officeart/2005/8/layout/pyramid2"/>
    <dgm:cxn modelId="{2F57C177-0FD1-4651-ACAD-44006EB19A9B}" type="presParOf" srcId="{D7D97F24-0C1A-4CEA-B4D7-44F609A9FE0E}" destId="{24F294E8-A4F9-4BE6-B1C6-3249EF6C6BE9}" srcOrd="4" destOrd="0" presId="urn:microsoft.com/office/officeart/2005/8/layout/pyramid2"/>
    <dgm:cxn modelId="{6F660C27-08E5-4B6B-8520-000AFA3ACC84}" type="presParOf" srcId="{D7D97F24-0C1A-4CEA-B4D7-44F609A9FE0E}" destId="{7452EEFB-3F9D-449B-BED1-52EA5888F3AB}" srcOrd="5" destOrd="0" presId="urn:microsoft.com/office/officeart/2005/8/layout/pyramid2"/>
    <dgm:cxn modelId="{230F8D86-5E7C-4F93-8BD9-BF19FE72DA05}" type="presParOf" srcId="{D7D97F24-0C1A-4CEA-B4D7-44F609A9FE0E}" destId="{E39C5F2C-7E20-439A-B746-C1D202840EA1}" srcOrd="6" destOrd="0" presId="urn:microsoft.com/office/officeart/2005/8/layout/pyramid2"/>
    <dgm:cxn modelId="{334E48B1-8E81-4A7E-AC60-90AB2839B6D1}" type="presParOf" srcId="{D7D97F24-0C1A-4CEA-B4D7-44F609A9FE0E}" destId="{630708F3-18D5-49B8-A175-4DD0E7DD1F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Дотация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525 645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dirty="0" smtClean="0"/>
            <a:t>Факт 525 645</a:t>
          </a:r>
          <a:endParaRPr lang="ru-RU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dirty="0" smtClean="0"/>
            <a:t>100%</a:t>
          </a:r>
          <a:endParaRPr lang="ru-RU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509" custLinFactNeighborY="-4994"/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 custLinFactNeighborX="3507" custLinFactNeighborY="3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0E90AC0E-A270-4497-8377-DFFAE9EC64E9}" type="presOf" srcId="{B416209B-C473-47CF-A630-1E2596682F3D}" destId="{2949C10E-D488-452A-B802-BA1A2359BB76}" srcOrd="0" destOrd="0" presId="urn:microsoft.com/office/officeart/2005/8/layout/pyramid2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3E0B1B85-4518-41AD-8161-95F755A248CD}" type="presOf" srcId="{2208D1B8-6F59-42BA-B01D-B7E1B29571AA}" destId="{4A9C0B56-6759-4022-8A88-39E47537849C}" srcOrd="0" destOrd="0" presId="urn:microsoft.com/office/officeart/2005/8/layout/pyramid2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165E2515-3826-4175-B844-273D1A958ACC}" type="presOf" srcId="{718B1524-D232-421C-BD0F-CA20ACD3C5E2}" destId="{6ECEFD99-A664-4680-86A1-0A72EFA00105}" srcOrd="0" destOrd="0" presId="urn:microsoft.com/office/officeart/2005/8/layout/pyramid2"/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9B7D3BC3-B249-4FD1-A8BB-5974B927956C}" type="presOf" srcId="{F8A57722-93BB-4E77-AD12-D77C58AB1A71}" destId="{257D43B9-EF51-4090-8BEF-4E57A4DB0BC2}" srcOrd="0" destOrd="0" presId="urn:microsoft.com/office/officeart/2005/8/layout/pyramid2"/>
    <dgm:cxn modelId="{EFE54CE5-DE94-4994-BA72-4A40FE368AA6}" type="presOf" srcId="{EFB348C9-21F9-4FD1-97D1-A066D8AB965E}" destId="{2778847F-F4C2-49B0-BB02-B0F2CB14776D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85B38D0E-9B99-4B8A-B160-8B34FD945794}" type="presParOf" srcId="{6ECEFD99-A664-4680-86A1-0A72EFA00105}" destId="{34104C8D-81FC-4338-B5DE-BA7619B5721B}" srcOrd="0" destOrd="0" presId="urn:microsoft.com/office/officeart/2005/8/layout/pyramid2"/>
    <dgm:cxn modelId="{686E8C9E-204E-4A67-AF22-F21B4B838888}" type="presParOf" srcId="{6ECEFD99-A664-4680-86A1-0A72EFA00105}" destId="{3F59AE29-4EEA-48DD-A492-1E9804BFF638}" srcOrd="1" destOrd="0" presId="urn:microsoft.com/office/officeart/2005/8/layout/pyramid2"/>
    <dgm:cxn modelId="{EA721D9C-790A-443B-9ADC-41F7680770DF}" type="presParOf" srcId="{3F59AE29-4EEA-48DD-A492-1E9804BFF638}" destId="{4A9C0B56-6759-4022-8A88-39E47537849C}" srcOrd="0" destOrd="0" presId="urn:microsoft.com/office/officeart/2005/8/layout/pyramid2"/>
    <dgm:cxn modelId="{F3D6EF4B-1158-42EA-A7D1-C8E800529632}" type="presParOf" srcId="{3F59AE29-4EEA-48DD-A492-1E9804BFF638}" destId="{C7549387-B4BC-47C2-A778-4524A729BFE2}" srcOrd="1" destOrd="0" presId="urn:microsoft.com/office/officeart/2005/8/layout/pyramid2"/>
    <dgm:cxn modelId="{9831B7B0-B789-4C71-B831-10F14C003CAD}" type="presParOf" srcId="{3F59AE29-4EEA-48DD-A492-1E9804BFF638}" destId="{257D43B9-EF51-4090-8BEF-4E57A4DB0BC2}" srcOrd="2" destOrd="0" presId="urn:microsoft.com/office/officeart/2005/8/layout/pyramid2"/>
    <dgm:cxn modelId="{D8EE6158-ABCB-4626-96B4-253B70F04571}" type="presParOf" srcId="{3F59AE29-4EEA-48DD-A492-1E9804BFF638}" destId="{C801D286-01F0-4055-A608-1BEA4DD48CA0}" srcOrd="3" destOrd="0" presId="urn:microsoft.com/office/officeart/2005/8/layout/pyramid2"/>
    <dgm:cxn modelId="{76FB7FFC-C372-4079-B641-5530C8226DB0}" type="presParOf" srcId="{3F59AE29-4EEA-48DD-A492-1E9804BFF638}" destId="{2778847F-F4C2-49B0-BB02-B0F2CB14776D}" srcOrd="4" destOrd="0" presId="urn:microsoft.com/office/officeart/2005/8/layout/pyramid2"/>
    <dgm:cxn modelId="{FCA89F05-8EDA-4420-81EA-2C0AA220D478}" type="presParOf" srcId="{3F59AE29-4EEA-48DD-A492-1E9804BFF638}" destId="{27E5A966-0ED8-4BEB-8786-61B0EBD7030B}" srcOrd="5" destOrd="0" presId="urn:microsoft.com/office/officeart/2005/8/layout/pyramid2"/>
    <dgm:cxn modelId="{0FDF8335-D038-430D-84F1-0C9AD336F6DB}" type="presParOf" srcId="{3F59AE29-4EEA-48DD-A492-1E9804BFF638}" destId="{2949C10E-D488-452A-B802-BA1A2359BB76}" srcOrd="6" destOrd="0" presId="urn:microsoft.com/office/officeart/2005/8/layout/pyramid2"/>
    <dgm:cxn modelId="{C4799A27-A1CB-465F-BB00-1B19CFC78AAA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Межбюджетные трансферты, предоставляемые из районного бюджета в 2017г.,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297DBDD8-2E57-4069-8F85-57AF5E96CF4A}" type="presOf" srcId="{B1FE1208-7CDA-4798-939E-4BF3BD31D06A}" destId="{EC589129-CADE-4828-9CD6-620E6BF7649F}" srcOrd="0" destOrd="0" presId="urn:microsoft.com/office/officeart/2005/8/layout/vList4"/>
    <dgm:cxn modelId="{12749251-B524-4E4A-8081-39485E255FBA}" type="presOf" srcId="{79FA11E6-0595-4A30-BAB4-0A87B279B13F}" destId="{EDCF348A-2451-47B1-A03F-62A53BAA3CD4}" srcOrd="0" destOrd="0" presId="urn:microsoft.com/office/officeart/2005/8/layout/vList4"/>
    <dgm:cxn modelId="{087B18EC-B603-4DC5-8F0C-24F598E8CA8D}" type="presOf" srcId="{B1FE1208-7CDA-4798-939E-4BF3BD31D06A}" destId="{145171BC-7D26-4D97-AFFB-DB8009919638}" srcOrd="1" destOrd="0" presId="urn:microsoft.com/office/officeart/2005/8/layout/vList4"/>
    <dgm:cxn modelId="{900435E9-5DEF-4EC1-B41F-BC77D5D01618}" type="presParOf" srcId="{EDCF348A-2451-47B1-A03F-62A53BAA3CD4}" destId="{B6BBFAE0-1086-42B7-94AE-FCA35A1AA217}" srcOrd="0" destOrd="0" presId="urn:microsoft.com/office/officeart/2005/8/layout/vList4"/>
    <dgm:cxn modelId="{272B62AC-5AE9-4E58-8110-24DC0916283A}" type="presParOf" srcId="{B6BBFAE0-1086-42B7-94AE-FCA35A1AA217}" destId="{EC589129-CADE-4828-9CD6-620E6BF7649F}" srcOrd="0" destOrd="0" presId="urn:microsoft.com/office/officeart/2005/8/layout/vList4"/>
    <dgm:cxn modelId="{8B1B932E-2A2B-458C-B8AE-9C8AB8AB6727}" type="presParOf" srcId="{B6BBFAE0-1086-42B7-94AE-FCA35A1AA217}" destId="{96E010AA-1D0C-45B1-848F-6DA32EBE960D}" srcOrd="1" destOrd="0" presId="urn:microsoft.com/office/officeart/2005/8/layout/vList4"/>
    <dgm:cxn modelId="{8AC15127-50FE-40E2-ABAE-1A4EBCE16B53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152CE94-8EC3-4E42-AB82-5B3C70702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0ED42-31EB-4CB7-AB3D-229BA52C48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Из районного бюджета в бюджеты поселений</a:t>
          </a:r>
          <a:endParaRPr lang="ru-RU" sz="2000" dirty="0"/>
        </a:p>
      </dgm:t>
    </dgm:pt>
    <dgm:pt modelId="{FF103BAB-EDAF-422F-B47D-D1C583C1D20B}" type="parTrans" cxnId="{37B5CAF7-8A92-473A-A174-FA2267C76AAE}">
      <dgm:prSet/>
      <dgm:spPr/>
      <dgm:t>
        <a:bodyPr/>
        <a:lstStyle/>
        <a:p>
          <a:endParaRPr lang="ru-RU"/>
        </a:p>
      </dgm:t>
    </dgm:pt>
    <dgm:pt modelId="{E0509D58-53C8-4995-9C71-4E2615C1F3CF}" type="sibTrans" cxnId="{37B5CAF7-8A92-473A-A174-FA2267C76AAE}">
      <dgm:prSet/>
      <dgm:spPr/>
      <dgm:t>
        <a:bodyPr/>
        <a:lstStyle/>
        <a:p>
          <a:endParaRPr lang="ru-RU"/>
        </a:p>
      </dgm:t>
    </dgm:pt>
    <dgm:pt modelId="{FDD331E3-A4BB-46B4-9E47-0928B5E71E6E}" type="pres">
      <dgm:prSet presAssocID="{6152CE94-8EC3-4E42-AB82-5B3C70702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FB4A3-1122-410B-BF72-E3857F269DCD}" type="pres">
      <dgm:prSet presAssocID="{4210ED42-31EB-4CB7-AB3D-229BA52C4879}" presName="parentText" presStyleLbl="node1" presStyleIdx="0" presStyleCnt="1" custLinFactNeighborY="-7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CAF7-8A92-473A-A174-FA2267C76AAE}" srcId="{6152CE94-8EC3-4E42-AB82-5B3C7070266A}" destId="{4210ED42-31EB-4CB7-AB3D-229BA52C4879}" srcOrd="0" destOrd="0" parTransId="{FF103BAB-EDAF-422F-B47D-D1C583C1D20B}" sibTransId="{E0509D58-53C8-4995-9C71-4E2615C1F3CF}"/>
    <dgm:cxn modelId="{B9051BD4-EE85-4AF0-B26A-0AB6F98357D9}" type="presOf" srcId="{4210ED42-31EB-4CB7-AB3D-229BA52C4879}" destId="{016FB4A3-1122-410B-BF72-E3857F269DCD}" srcOrd="0" destOrd="0" presId="urn:microsoft.com/office/officeart/2005/8/layout/vList2"/>
    <dgm:cxn modelId="{416A3169-F734-4F63-BCD9-399BF1FEEB49}" type="presOf" srcId="{6152CE94-8EC3-4E42-AB82-5B3C7070266A}" destId="{FDD331E3-A4BB-46B4-9E47-0928B5E71E6E}" srcOrd="0" destOrd="0" presId="urn:microsoft.com/office/officeart/2005/8/layout/vList2"/>
    <dgm:cxn modelId="{8F743F8D-4A8C-49AB-B8E9-60487EE3A1BE}" type="presParOf" srcId="{FDD331E3-A4BB-46B4-9E47-0928B5E71E6E}" destId="{016FB4A3-1122-410B-BF72-E3857F269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Субвенция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1 721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dirty="0" smtClean="0"/>
            <a:t>Факт 1 721</a:t>
          </a:r>
          <a:endParaRPr lang="ru-RU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dirty="0" smtClean="0"/>
            <a:t>100%</a:t>
          </a:r>
          <a:endParaRPr lang="ru-RU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-32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8E716F74-AFDE-4850-974E-2C82F8AE2504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6274D5BC-3279-4C26-B72C-DAC406293257}" type="presOf" srcId="{B416209B-C473-47CF-A630-1E2596682F3D}" destId="{2949C10E-D488-452A-B802-BA1A2359BB76}" srcOrd="0" destOrd="0" presId="urn:microsoft.com/office/officeart/2005/8/layout/pyramid2"/>
    <dgm:cxn modelId="{6212FD54-346F-4B69-A2AC-0770B52B758E}" type="presOf" srcId="{EFB348C9-21F9-4FD1-97D1-A066D8AB965E}" destId="{2778847F-F4C2-49B0-BB02-B0F2CB14776D}" srcOrd="0" destOrd="0" presId="urn:microsoft.com/office/officeart/2005/8/layout/pyramid2"/>
    <dgm:cxn modelId="{CD1DC417-AAB7-45E7-B89F-7F0D8E4E8777}" type="presOf" srcId="{F8A57722-93BB-4E77-AD12-D77C58AB1A71}" destId="{257D43B9-EF51-4090-8BEF-4E57A4DB0BC2}" srcOrd="0" destOrd="0" presId="urn:microsoft.com/office/officeart/2005/8/layout/pyramid2"/>
    <dgm:cxn modelId="{265E68F9-1C5B-4D4C-BC17-782D2AA1F0EC}" type="presOf" srcId="{2208D1B8-6F59-42BA-B01D-B7E1B29571AA}" destId="{4A9C0B56-6759-4022-8A88-39E47537849C}" srcOrd="0" destOrd="0" presId="urn:microsoft.com/office/officeart/2005/8/layout/pyramid2"/>
    <dgm:cxn modelId="{318F1FBD-44E8-4A11-B1BB-368E5B127719}" type="presParOf" srcId="{6ECEFD99-A664-4680-86A1-0A72EFA00105}" destId="{34104C8D-81FC-4338-B5DE-BA7619B5721B}" srcOrd="0" destOrd="0" presId="urn:microsoft.com/office/officeart/2005/8/layout/pyramid2"/>
    <dgm:cxn modelId="{B279364B-B171-4B55-B0FB-EA13DEA17115}" type="presParOf" srcId="{6ECEFD99-A664-4680-86A1-0A72EFA00105}" destId="{3F59AE29-4EEA-48DD-A492-1E9804BFF638}" srcOrd="1" destOrd="0" presId="urn:microsoft.com/office/officeart/2005/8/layout/pyramid2"/>
    <dgm:cxn modelId="{2397AB88-6542-479E-930D-31539C6EF165}" type="presParOf" srcId="{3F59AE29-4EEA-48DD-A492-1E9804BFF638}" destId="{4A9C0B56-6759-4022-8A88-39E47537849C}" srcOrd="0" destOrd="0" presId="urn:microsoft.com/office/officeart/2005/8/layout/pyramid2"/>
    <dgm:cxn modelId="{5D385CD3-0BE2-4F65-9EF6-C98890E46283}" type="presParOf" srcId="{3F59AE29-4EEA-48DD-A492-1E9804BFF638}" destId="{C7549387-B4BC-47C2-A778-4524A729BFE2}" srcOrd="1" destOrd="0" presId="urn:microsoft.com/office/officeart/2005/8/layout/pyramid2"/>
    <dgm:cxn modelId="{7CD28DF3-0C72-4744-8DE0-2693C70C0AF1}" type="presParOf" srcId="{3F59AE29-4EEA-48DD-A492-1E9804BFF638}" destId="{257D43B9-EF51-4090-8BEF-4E57A4DB0BC2}" srcOrd="2" destOrd="0" presId="urn:microsoft.com/office/officeart/2005/8/layout/pyramid2"/>
    <dgm:cxn modelId="{1AE35BA4-561E-4B71-8783-84F1C74F476D}" type="presParOf" srcId="{3F59AE29-4EEA-48DD-A492-1E9804BFF638}" destId="{C801D286-01F0-4055-A608-1BEA4DD48CA0}" srcOrd="3" destOrd="0" presId="urn:microsoft.com/office/officeart/2005/8/layout/pyramid2"/>
    <dgm:cxn modelId="{618E28E9-1187-4DEE-B491-1B8334176B4C}" type="presParOf" srcId="{3F59AE29-4EEA-48DD-A492-1E9804BFF638}" destId="{2778847F-F4C2-49B0-BB02-B0F2CB14776D}" srcOrd="4" destOrd="0" presId="urn:microsoft.com/office/officeart/2005/8/layout/pyramid2"/>
    <dgm:cxn modelId="{7643B1B3-748B-42AE-A895-4D03370DD7D2}" type="presParOf" srcId="{3F59AE29-4EEA-48DD-A492-1E9804BFF638}" destId="{27E5A966-0ED8-4BEB-8786-61B0EBD7030B}" srcOrd="5" destOrd="0" presId="urn:microsoft.com/office/officeart/2005/8/layout/pyramid2"/>
    <dgm:cxn modelId="{07F438A0-C030-41C8-93E5-C2B5539C3D17}" type="presParOf" srcId="{3F59AE29-4EEA-48DD-A492-1E9804BFF638}" destId="{2949C10E-D488-452A-B802-BA1A2359BB76}" srcOrd="6" destOrd="0" presId="urn:microsoft.com/office/officeart/2005/8/layout/pyramid2"/>
    <dgm:cxn modelId="{51369B33-B59C-4B09-9351-F1E74D30BD16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8AB13C6-598C-4B72-A9B6-B6CB85395B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69416-2AB3-46FD-9BAC-7CBC380511FB}">
      <dgm:prSet custT="1"/>
      <dgm:spPr/>
      <dgm:t>
        <a:bodyPr/>
        <a:lstStyle/>
        <a:p>
          <a:pPr rtl="0"/>
          <a:r>
            <a:rPr lang="ru-RU" sz="1500" dirty="0" smtClean="0"/>
            <a:t>Иные трансферты</a:t>
          </a:r>
          <a:endParaRPr lang="ru-RU" sz="1500" dirty="0"/>
        </a:p>
      </dgm:t>
    </dgm:pt>
    <dgm:pt modelId="{3F925B31-628B-48E2-B982-733EC54E31D8}" type="parTrans" cxnId="{5AF0AE4F-195F-4FFF-9883-FAB668BFB8C0}">
      <dgm:prSet/>
      <dgm:spPr/>
      <dgm:t>
        <a:bodyPr/>
        <a:lstStyle/>
        <a:p>
          <a:endParaRPr lang="ru-RU"/>
        </a:p>
      </dgm:t>
    </dgm:pt>
    <dgm:pt modelId="{4B8A148D-13ED-4BA2-8E28-0F28989603D9}" type="sibTrans" cxnId="{5AF0AE4F-195F-4FFF-9883-FAB668BFB8C0}">
      <dgm:prSet/>
      <dgm:spPr/>
      <dgm:t>
        <a:bodyPr/>
        <a:lstStyle/>
        <a:p>
          <a:endParaRPr lang="ru-RU"/>
        </a:p>
      </dgm:t>
    </dgm:pt>
    <dgm:pt modelId="{98F0E486-1796-4B69-88DE-081B70A23345}">
      <dgm:prSet/>
      <dgm:spPr/>
      <dgm:t>
        <a:bodyPr/>
        <a:lstStyle/>
        <a:p>
          <a:pPr rtl="0"/>
          <a:r>
            <a:rPr lang="ru-RU" dirty="0" smtClean="0"/>
            <a:t>План 17 064</a:t>
          </a:r>
          <a:endParaRPr lang="ru-RU" dirty="0"/>
        </a:p>
      </dgm:t>
    </dgm:pt>
    <dgm:pt modelId="{CC5583D7-62F3-4736-AF74-8598B9245DB1}" type="parTrans" cxnId="{F6795B44-3BE4-4A40-A84C-E10C266AC390}">
      <dgm:prSet/>
      <dgm:spPr/>
      <dgm:t>
        <a:bodyPr/>
        <a:lstStyle/>
        <a:p>
          <a:endParaRPr lang="ru-RU"/>
        </a:p>
      </dgm:t>
    </dgm:pt>
    <dgm:pt modelId="{4B6DB41F-70A9-47AD-9990-EF22E4E1ADFA}" type="sibTrans" cxnId="{F6795B44-3BE4-4A40-A84C-E10C266AC390}">
      <dgm:prSet/>
      <dgm:spPr/>
      <dgm:t>
        <a:bodyPr/>
        <a:lstStyle/>
        <a:p>
          <a:endParaRPr lang="ru-RU"/>
        </a:p>
      </dgm:t>
    </dgm:pt>
    <dgm:pt modelId="{C9238A04-5CB7-4A99-BEE0-2EEB22E46EDE}">
      <dgm:prSet/>
      <dgm:spPr/>
      <dgm:t>
        <a:bodyPr/>
        <a:lstStyle/>
        <a:p>
          <a:pPr rtl="0"/>
          <a:r>
            <a:rPr lang="ru-RU" dirty="0" smtClean="0"/>
            <a:t>Факт 17 064</a:t>
          </a:r>
          <a:endParaRPr lang="ru-RU" dirty="0"/>
        </a:p>
      </dgm:t>
    </dgm:pt>
    <dgm:pt modelId="{61299E4F-2956-4701-8F2C-ED701823C665}" type="parTrans" cxnId="{89A71662-86C2-4236-B5E4-C3449F99D8C0}">
      <dgm:prSet/>
      <dgm:spPr/>
      <dgm:t>
        <a:bodyPr/>
        <a:lstStyle/>
        <a:p>
          <a:endParaRPr lang="ru-RU"/>
        </a:p>
      </dgm:t>
    </dgm:pt>
    <dgm:pt modelId="{2CA1AB12-17D3-4F65-9D9C-5474A6DED932}" type="sibTrans" cxnId="{89A71662-86C2-4236-B5E4-C3449F99D8C0}">
      <dgm:prSet/>
      <dgm:spPr/>
      <dgm:t>
        <a:bodyPr/>
        <a:lstStyle/>
        <a:p>
          <a:endParaRPr lang="ru-RU"/>
        </a:p>
      </dgm:t>
    </dgm:pt>
    <dgm:pt modelId="{6122912D-2438-40A4-BB78-E94F54379CE5}">
      <dgm:prSet/>
      <dgm:spPr/>
      <dgm:t>
        <a:bodyPr/>
        <a:lstStyle/>
        <a:p>
          <a:pPr rtl="0"/>
          <a:r>
            <a:rPr lang="ru-RU" smtClean="0"/>
            <a:t>100%</a:t>
          </a:r>
          <a:endParaRPr lang="ru-RU"/>
        </a:p>
      </dgm:t>
    </dgm:pt>
    <dgm:pt modelId="{EE6768B7-05C8-4244-8294-DCC63458A9ED}" type="parTrans" cxnId="{D63E26B4-FC98-4111-A314-FC9C02F1E378}">
      <dgm:prSet/>
      <dgm:spPr/>
      <dgm:t>
        <a:bodyPr/>
        <a:lstStyle/>
        <a:p>
          <a:endParaRPr lang="ru-RU"/>
        </a:p>
      </dgm:t>
    </dgm:pt>
    <dgm:pt modelId="{1AF41D5A-1BC2-447F-B90C-D27103777654}" type="sibTrans" cxnId="{D63E26B4-FC98-4111-A314-FC9C02F1E378}">
      <dgm:prSet/>
      <dgm:spPr/>
      <dgm:t>
        <a:bodyPr/>
        <a:lstStyle/>
        <a:p>
          <a:endParaRPr lang="ru-RU"/>
        </a:p>
      </dgm:t>
    </dgm:pt>
    <dgm:pt modelId="{21CCC154-667B-4C6D-B7E2-D36CFB7C2073}" type="pres">
      <dgm:prSet presAssocID="{58AB13C6-598C-4B72-A9B6-B6CB85395B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15F9DC-E6CB-4D3F-8B51-BBDC16DDD31A}" type="pres">
      <dgm:prSet presAssocID="{58AB13C6-598C-4B72-A9B6-B6CB85395BA0}" presName="pyramid" presStyleLbl="node1" presStyleIdx="0" presStyleCnt="1" custLinFactNeighborX="-1546" custLinFactNeighborY="337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D97F24-0C1A-4CEA-B4D7-44F609A9FE0E}" type="pres">
      <dgm:prSet presAssocID="{58AB13C6-598C-4B72-A9B6-B6CB85395BA0}" presName="theList" presStyleCnt="0"/>
      <dgm:spPr/>
    </dgm:pt>
    <dgm:pt modelId="{BC919BD6-4500-42F1-84D6-846BEAF41FCE}" type="pres">
      <dgm:prSet presAssocID="{2A769416-2AB3-46FD-9BAC-7CBC380511F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0E3F-F0B8-4FA5-80D5-61979B97687C}" type="pres">
      <dgm:prSet presAssocID="{2A769416-2AB3-46FD-9BAC-7CBC380511FB}" presName="aSpace" presStyleCnt="0"/>
      <dgm:spPr/>
    </dgm:pt>
    <dgm:pt modelId="{E9E40A43-D413-4106-B9E5-8E7EBE4F9F75}" type="pres">
      <dgm:prSet presAssocID="{98F0E486-1796-4B69-88DE-081B70A2334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542A-8E07-44C2-9E1D-318652742003}" type="pres">
      <dgm:prSet presAssocID="{98F0E486-1796-4B69-88DE-081B70A23345}" presName="aSpace" presStyleCnt="0"/>
      <dgm:spPr/>
    </dgm:pt>
    <dgm:pt modelId="{24F294E8-A4F9-4BE6-B1C6-3249EF6C6BE9}" type="pres">
      <dgm:prSet presAssocID="{C9238A04-5CB7-4A99-BEE0-2EEB22E46ED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EEFB-3F9D-449B-BED1-52EA5888F3AB}" type="pres">
      <dgm:prSet presAssocID="{C9238A04-5CB7-4A99-BEE0-2EEB22E46EDE}" presName="aSpace" presStyleCnt="0"/>
      <dgm:spPr/>
    </dgm:pt>
    <dgm:pt modelId="{E39C5F2C-7E20-439A-B746-C1D202840EA1}" type="pres">
      <dgm:prSet presAssocID="{6122912D-2438-40A4-BB78-E94F54379CE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708F3-18D5-49B8-A175-4DD0E7DD1F7D}" type="pres">
      <dgm:prSet presAssocID="{6122912D-2438-40A4-BB78-E94F54379CE5}" presName="aSpace" presStyleCnt="0"/>
      <dgm:spPr/>
    </dgm:pt>
  </dgm:ptLst>
  <dgm:cxnLst>
    <dgm:cxn modelId="{89A71662-86C2-4236-B5E4-C3449F99D8C0}" srcId="{58AB13C6-598C-4B72-A9B6-B6CB85395BA0}" destId="{C9238A04-5CB7-4A99-BEE0-2EEB22E46EDE}" srcOrd="2" destOrd="0" parTransId="{61299E4F-2956-4701-8F2C-ED701823C665}" sibTransId="{2CA1AB12-17D3-4F65-9D9C-5474A6DED932}"/>
    <dgm:cxn modelId="{C52B27AD-2468-422B-9A3D-44B63306FBBF}" type="presOf" srcId="{98F0E486-1796-4B69-88DE-081B70A23345}" destId="{E9E40A43-D413-4106-B9E5-8E7EBE4F9F75}" srcOrd="0" destOrd="0" presId="urn:microsoft.com/office/officeart/2005/8/layout/pyramid2"/>
    <dgm:cxn modelId="{59F5E715-6AAD-49D4-8EC6-F4444E825FC7}" type="presOf" srcId="{58AB13C6-598C-4B72-A9B6-B6CB85395BA0}" destId="{21CCC154-667B-4C6D-B7E2-D36CFB7C2073}" srcOrd="0" destOrd="0" presId="urn:microsoft.com/office/officeart/2005/8/layout/pyramid2"/>
    <dgm:cxn modelId="{F6795B44-3BE4-4A40-A84C-E10C266AC390}" srcId="{58AB13C6-598C-4B72-A9B6-B6CB85395BA0}" destId="{98F0E486-1796-4B69-88DE-081B70A23345}" srcOrd="1" destOrd="0" parTransId="{CC5583D7-62F3-4736-AF74-8598B9245DB1}" sibTransId="{4B6DB41F-70A9-47AD-9990-EF22E4E1ADFA}"/>
    <dgm:cxn modelId="{5AF0AE4F-195F-4FFF-9883-FAB668BFB8C0}" srcId="{58AB13C6-598C-4B72-A9B6-B6CB85395BA0}" destId="{2A769416-2AB3-46FD-9BAC-7CBC380511FB}" srcOrd="0" destOrd="0" parTransId="{3F925B31-628B-48E2-B982-733EC54E31D8}" sibTransId="{4B8A148D-13ED-4BA2-8E28-0F28989603D9}"/>
    <dgm:cxn modelId="{D63E26B4-FC98-4111-A314-FC9C02F1E378}" srcId="{58AB13C6-598C-4B72-A9B6-B6CB85395BA0}" destId="{6122912D-2438-40A4-BB78-E94F54379CE5}" srcOrd="3" destOrd="0" parTransId="{EE6768B7-05C8-4244-8294-DCC63458A9ED}" sibTransId="{1AF41D5A-1BC2-447F-B90C-D27103777654}"/>
    <dgm:cxn modelId="{F8E4BF77-A988-40CB-B199-C9C685BE3CA0}" type="presOf" srcId="{2A769416-2AB3-46FD-9BAC-7CBC380511FB}" destId="{BC919BD6-4500-42F1-84D6-846BEAF41FCE}" srcOrd="0" destOrd="0" presId="urn:microsoft.com/office/officeart/2005/8/layout/pyramid2"/>
    <dgm:cxn modelId="{890E360F-08F0-47BE-B5E0-FF091EE80FB8}" type="presOf" srcId="{C9238A04-5CB7-4A99-BEE0-2EEB22E46EDE}" destId="{24F294E8-A4F9-4BE6-B1C6-3249EF6C6BE9}" srcOrd="0" destOrd="0" presId="urn:microsoft.com/office/officeart/2005/8/layout/pyramid2"/>
    <dgm:cxn modelId="{2E0425EC-8F4B-462E-B6FF-8322B9D333D2}" type="presOf" srcId="{6122912D-2438-40A4-BB78-E94F54379CE5}" destId="{E39C5F2C-7E20-439A-B746-C1D202840EA1}" srcOrd="0" destOrd="0" presId="urn:microsoft.com/office/officeart/2005/8/layout/pyramid2"/>
    <dgm:cxn modelId="{DD815956-FD78-433E-90A1-5C90671003BA}" type="presParOf" srcId="{21CCC154-667B-4C6D-B7E2-D36CFB7C2073}" destId="{DA15F9DC-E6CB-4D3F-8B51-BBDC16DDD31A}" srcOrd="0" destOrd="0" presId="urn:microsoft.com/office/officeart/2005/8/layout/pyramid2"/>
    <dgm:cxn modelId="{C9FB440E-2370-411A-8F19-D851FB6C11F3}" type="presParOf" srcId="{21CCC154-667B-4C6D-B7E2-D36CFB7C2073}" destId="{D7D97F24-0C1A-4CEA-B4D7-44F609A9FE0E}" srcOrd="1" destOrd="0" presId="urn:microsoft.com/office/officeart/2005/8/layout/pyramid2"/>
    <dgm:cxn modelId="{C0D89C23-4379-477F-A6E4-94BDD901B210}" type="presParOf" srcId="{D7D97F24-0C1A-4CEA-B4D7-44F609A9FE0E}" destId="{BC919BD6-4500-42F1-84D6-846BEAF41FCE}" srcOrd="0" destOrd="0" presId="urn:microsoft.com/office/officeart/2005/8/layout/pyramid2"/>
    <dgm:cxn modelId="{8503765B-A8EF-43BF-88DF-A79371A3515E}" type="presParOf" srcId="{D7D97F24-0C1A-4CEA-B4D7-44F609A9FE0E}" destId="{04C30E3F-F0B8-4FA5-80D5-61979B97687C}" srcOrd="1" destOrd="0" presId="urn:microsoft.com/office/officeart/2005/8/layout/pyramid2"/>
    <dgm:cxn modelId="{125F13AF-C2E2-449F-87F9-D7F735785B55}" type="presParOf" srcId="{D7D97F24-0C1A-4CEA-B4D7-44F609A9FE0E}" destId="{E9E40A43-D413-4106-B9E5-8E7EBE4F9F75}" srcOrd="2" destOrd="0" presId="urn:microsoft.com/office/officeart/2005/8/layout/pyramid2"/>
    <dgm:cxn modelId="{1FB16217-A2D0-4768-A148-2D149EEC486A}" type="presParOf" srcId="{D7D97F24-0C1A-4CEA-B4D7-44F609A9FE0E}" destId="{5851542A-8E07-44C2-9E1D-318652742003}" srcOrd="3" destOrd="0" presId="urn:microsoft.com/office/officeart/2005/8/layout/pyramid2"/>
    <dgm:cxn modelId="{FAEAA779-A1C4-4634-8AF4-A9F5BAD32946}" type="presParOf" srcId="{D7D97F24-0C1A-4CEA-B4D7-44F609A9FE0E}" destId="{24F294E8-A4F9-4BE6-B1C6-3249EF6C6BE9}" srcOrd="4" destOrd="0" presId="urn:microsoft.com/office/officeart/2005/8/layout/pyramid2"/>
    <dgm:cxn modelId="{56DC8836-FEDB-4F96-AFCF-BA5167A2357C}" type="presParOf" srcId="{D7D97F24-0C1A-4CEA-B4D7-44F609A9FE0E}" destId="{7452EEFB-3F9D-449B-BED1-52EA5888F3AB}" srcOrd="5" destOrd="0" presId="urn:microsoft.com/office/officeart/2005/8/layout/pyramid2"/>
    <dgm:cxn modelId="{801EF338-5E02-4BFA-86C1-8691F1A9BB83}" type="presParOf" srcId="{D7D97F24-0C1A-4CEA-B4D7-44F609A9FE0E}" destId="{E39C5F2C-7E20-439A-B746-C1D202840EA1}" srcOrd="6" destOrd="0" presId="urn:microsoft.com/office/officeart/2005/8/layout/pyramid2"/>
    <dgm:cxn modelId="{17C77CD8-E050-4587-BF34-836348637D7C}" type="presParOf" srcId="{D7D97F24-0C1A-4CEA-B4D7-44F609A9FE0E}" destId="{630708F3-18D5-49B8-A175-4DD0E7DD1F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Дотация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44 814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dirty="0" smtClean="0"/>
            <a:t>Факт 39 845</a:t>
          </a:r>
          <a:endParaRPr lang="ru-RU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dirty="0" smtClean="0"/>
            <a:t>89%</a:t>
          </a:r>
          <a:endParaRPr lang="ru-RU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570" custLinFactNeighborY="7228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 custLinFactNeighborX="3507" custLinFactNeighborY="3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2B1C1A1E-CA18-492B-991E-431597CDBBCD}" type="presOf" srcId="{2208D1B8-6F59-42BA-B01D-B7E1B29571AA}" destId="{4A9C0B56-6759-4022-8A88-39E47537849C}" srcOrd="0" destOrd="0" presId="urn:microsoft.com/office/officeart/2005/8/layout/pyramid2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36EB6AC7-EB69-4471-AD8E-8F937B4AADCA}" type="presOf" srcId="{EFB348C9-21F9-4FD1-97D1-A066D8AB965E}" destId="{2778847F-F4C2-49B0-BB02-B0F2CB14776D}" srcOrd="0" destOrd="0" presId="urn:microsoft.com/office/officeart/2005/8/layout/pyramid2"/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191F392A-8F21-4CD4-A9C6-63052765B486}" type="presOf" srcId="{F8A57722-93BB-4E77-AD12-D77C58AB1A71}" destId="{257D43B9-EF51-4090-8BEF-4E57A4DB0BC2}" srcOrd="0" destOrd="0" presId="urn:microsoft.com/office/officeart/2005/8/layout/pyramid2"/>
    <dgm:cxn modelId="{516C75B8-D95D-4679-82A6-CEBECAA21E41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056E9AD0-CC08-41A0-90C4-C45683BF0E51}" type="presOf" srcId="{B416209B-C473-47CF-A630-1E2596682F3D}" destId="{2949C10E-D488-452A-B802-BA1A2359BB76}" srcOrd="0" destOrd="0" presId="urn:microsoft.com/office/officeart/2005/8/layout/pyramid2"/>
    <dgm:cxn modelId="{EDBB11FE-3D2A-40FA-9C8F-CBA63D337B62}" type="presParOf" srcId="{6ECEFD99-A664-4680-86A1-0A72EFA00105}" destId="{34104C8D-81FC-4338-B5DE-BA7619B5721B}" srcOrd="0" destOrd="0" presId="urn:microsoft.com/office/officeart/2005/8/layout/pyramid2"/>
    <dgm:cxn modelId="{15D30A30-80E8-41E9-AFB3-05715A31FFF1}" type="presParOf" srcId="{6ECEFD99-A664-4680-86A1-0A72EFA00105}" destId="{3F59AE29-4EEA-48DD-A492-1E9804BFF638}" srcOrd="1" destOrd="0" presId="urn:microsoft.com/office/officeart/2005/8/layout/pyramid2"/>
    <dgm:cxn modelId="{A39E7C3E-5A37-4D78-96A8-0580DC62A8ED}" type="presParOf" srcId="{3F59AE29-4EEA-48DD-A492-1E9804BFF638}" destId="{4A9C0B56-6759-4022-8A88-39E47537849C}" srcOrd="0" destOrd="0" presId="urn:microsoft.com/office/officeart/2005/8/layout/pyramid2"/>
    <dgm:cxn modelId="{0C12C85F-0631-4DA7-8B36-6C2B859308FC}" type="presParOf" srcId="{3F59AE29-4EEA-48DD-A492-1E9804BFF638}" destId="{C7549387-B4BC-47C2-A778-4524A729BFE2}" srcOrd="1" destOrd="0" presId="urn:microsoft.com/office/officeart/2005/8/layout/pyramid2"/>
    <dgm:cxn modelId="{69310639-1BAE-4E2A-9246-21655F303355}" type="presParOf" srcId="{3F59AE29-4EEA-48DD-A492-1E9804BFF638}" destId="{257D43B9-EF51-4090-8BEF-4E57A4DB0BC2}" srcOrd="2" destOrd="0" presId="urn:microsoft.com/office/officeart/2005/8/layout/pyramid2"/>
    <dgm:cxn modelId="{BC818347-0F16-4F7E-9C6E-D8F12C099942}" type="presParOf" srcId="{3F59AE29-4EEA-48DD-A492-1E9804BFF638}" destId="{C801D286-01F0-4055-A608-1BEA4DD48CA0}" srcOrd="3" destOrd="0" presId="urn:microsoft.com/office/officeart/2005/8/layout/pyramid2"/>
    <dgm:cxn modelId="{F151E42E-C0B3-436E-9F0A-45E0AFCA044C}" type="presParOf" srcId="{3F59AE29-4EEA-48DD-A492-1E9804BFF638}" destId="{2778847F-F4C2-49B0-BB02-B0F2CB14776D}" srcOrd="4" destOrd="0" presId="urn:microsoft.com/office/officeart/2005/8/layout/pyramid2"/>
    <dgm:cxn modelId="{748EDAAD-1EE1-44F9-A616-9E989EF6A0D0}" type="presParOf" srcId="{3F59AE29-4EEA-48DD-A492-1E9804BFF638}" destId="{27E5A966-0ED8-4BEB-8786-61B0EBD7030B}" srcOrd="5" destOrd="0" presId="urn:microsoft.com/office/officeart/2005/8/layout/pyramid2"/>
    <dgm:cxn modelId="{CC4DEA70-CE38-4D1B-A43F-9A52151D106B}" type="presParOf" srcId="{3F59AE29-4EEA-48DD-A492-1E9804BFF638}" destId="{2949C10E-D488-452A-B802-BA1A2359BB76}" srcOrd="6" destOrd="0" presId="urn:microsoft.com/office/officeart/2005/8/layout/pyramid2"/>
    <dgm:cxn modelId="{047BA55D-C6EC-49E0-903F-AD85501D7FEE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«Поддержка малого и среднего предпринимательства в Промышленновском районе»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A04B1DFA-DDEB-438F-8AC5-78F656FE2A6A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BD07E-C967-4011-91E2-D229A6842DB0}" type="pres">
      <dgm:prSet presAssocID="{4E9DD6CF-E0DA-411E-B5C0-0F20267082B7}" presName="comp" presStyleCnt="0"/>
      <dgm:spPr/>
    </dgm:pt>
    <dgm:pt modelId="{DF29E85E-4FEC-4FD4-9C19-640428D490FF}" type="pres">
      <dgm:prSet presAssocID="{4E9DD6CF-E0DA-411E-B5C0-0F20267082B7}" presName="box" presStyleLbl="node1" presStyleIdx="0" presStyleCnt="1" custLinFactNeighborY="1485"/>
      <dgm:spPr/>
      <dgm:t>
        <a:bodyPr/>
        <a:lstStyle/>
        <a:p>
          <a:endParaRPr lang="ru-RU"/>
        </a:p>
      </dgm:t>
    </dgm:pt>
    <dgm:pt modelId="{BFB56D4C-E00A-4C3A-9CEE-EA5A0A71B665}" type="pres">
      <dgm:prSet presAssocID="{4E9DD6CF-E0DA-411E-B5C0-0F20267082B7}" presName="img" presStyleLbl="fgImgPlace1" presStyleIdx="0" presStyleCnt="1" custScaleX="37973" custScaleY="125000" custLinFactNeighborX="-353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B2EED5-25D0-4EB4-8DB7-E152C79CE0E8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73A8C02D-26BE-4B02-BEA4-7DF633423E6B}" type="presOf" srcId="{4D494605-0841-4703-B7B3-4E6873EA3982}" destId="{A04B1DFA-DDEB-438F-8AC5-78F656FE2A6A}" srcOrd="0" destOrd="0" presId="urn:microsoft.com/office/officeart/2005/8/layout/vList4"/>
    <dgm:cxn modelId="{09136CDB-1871-479A-A379-BA1C906A5C43}" type="presOf" srcId="{4E9DD6CF-E0DA-411E-B5C0-0F20267082B7}" destId="{DF29E85E-4FEC-4FD4-9C19-640428D490FF}" srcOrd="0" destOrd="0" presId="urn:microsoft.com/office/officeart/2005/8/layout/vList4"/>
    <dgm:cxn modelId="{C695921F-FA87-49B4-9866-21273E6D1E68}" type="presOf" srcId="{4E9DD6CF-E0DA-411E-B5C0-0F20267082B7}" destId="{AFB2EED5-25D0-4EB4-8DB7-E152C79CE0E8}" srcOrd="1" destOrd="0" presId="urn:microsoft.com/office/officeart/2005/8/layout/vList4"/>
    <dgm:cxn modelId="{7ADDC517-3C84-4B0B-910B-2F6932492A60}" type="presParOf" srcId="{A04B1DFA-DDEB-438F-8AC5-78F656FE2A6A}" destId="{0FFBD07E-C967-4011-91E2-D229A6842DB0}" srcOrd="0" destOrd="0" presId="urn:microsoft.com/office/officeart/2005/8/layout/vList4"/>
    <dgm:cxn modelId="{9890ADA0-B22E-4123-9549-DEC79FD3D930}" type="presParOf" srcId="{0FFBD07E-C967-4011-91E2-D229A6842DB0}" destId="{DF29E85E-4FEC-4FD4-9C19-640428D490FF}" srcOrd="0" destOrd="0" presId="urn:microsoft.com/office/officeart/2005/8/layout/vList4"/>
    <dgm:cxn modelId="{53FE1451-931C-4B7D-8033-2694961A59B2}" type="presParOf" srcId="{0FFBD07E-C967-4011-91E2-D229A6842DB0}" destId="{BFB56D4C-E00A-4C3A-9CEE-EA5A0A71B665}" srcOrd="1" destOrd="0" presId="urn:microsoft.com/office/officeart/2005/8/layout/vList4"/>
    <dgm:cxn modelId="{439D9E87-C69F-42D4-AC60-F9435D6A1110}" type="presParOf" srcId="{0FFBD07E-C967-4011-91E2-D229A6842DB0}" destId="{AFB2EED5-25D0-4EB4-8DB7-E152C79CE0E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tIns="0" rIns="720000" bIns="0"/>
        <a:lstStyle/>
        <a:p>
          <a:pPr rtl="0"/>
          <a:r>
            <a:rPr lang="ru-RU" dirty="0" smtClean="0"/>
            <a:t>Доходы районного бюджета, тыс. руб.</a:t>
          </a:r>
          <a:endParaRPr lang="ru-RU" dirty="0"/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FE54FFDA-0FC8-4CE0-A9DC-534449DC0720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13115-FA6E-45DC-89F3-0DD78E1EC0C3}" type="pres">
      <dgm:prSet presAssocID="{B1FE1208-7CDA-4798-939E-4BF3BD31D06A}" presName="comp" presStyleCnt="0"/>
      <dgm:spPr/>
      <dgm:t>
        <a:bodyPr/>
        <a:lstStyle/>
        <a:p>
          <a:endParaRPr lang="ru-RU"/>
        </a:p>
      </dgm:t>
    </dgm:pt>
    <dgm:pt modelId="{92BE2A3D-9970-42F4-BA8F-CFE5C98CDF69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F745020D-E77C-4460-B4A0-D0D7EBA64132}" type="pres">
      <dgm:prSet presAssocID="{B1FE1208-7CDA-4798-939E-4BF3BD31D06A}" presName="img" presStyleLbl="fgImgPlace1" presStyleIdx="0" presStyleCnt="1" custScaleX="29755" custScaleY="125000" custLinFactNeighborX="-4058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9297EF-1BD2-4034-981B-D4A9A807646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CE440-F481-484B-98D5-2D16C4D6BB8F}" type="presOf" srcId="{B1FE1208-7CDA-4798-939E-4BF3BD31D06A}" destId="{9B9297EF-1BD2-4034-981B-D4A9A807646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78C5070-3121-4727-9A9C-CF963A354A26}" type="presOf" srcId="{B1FE1208-7CDA-4798-939E-4BF3BD31D06A}" destId="{92BE2A3D-9970-42F4-BA8F-CFE5C98CDF69}" srcOrd="0" destOrd="0" presId="urn:microsoft.com/office/officeart/2005/8/layout/vList4"/>
    <dgm:cxn modelId="{33EC9305-0889-42B7-9AC2-5CE8B9AC0C17}" type="presOf" srcId="{79FA11E6-0595-4A30-BAB4-0A87B279B13F}" destId="{FE54FFDA-0FC8-4CE0-A9DC-534449DC0720}" srcOrd="0" destOrd="0" presId="urn:microsoft.com/office/officeart/2005/8/layout/vList4"/>
    <dgm:cxn modelId="{31862FF1-4961-4E15-AD53-9548D1EE99C6}" type="presParOf" srcId="{FE54FFDA-0FC8-4CE0-A9DC-534449DC0720}" destId="{8D513115-FA6E-45DC-89F3-0DD78E1EC0C3}" srcOrd="0" destOrd="0" presId="urn:microsoft.com/office/officeart/2005/8/layout/vList4"/>
    <dgm:cxn modelId="{AF328845-980C-468F-A2D6-F5D2AE36CB42}" type="presParOf" srcId="{8D513115-FA6E-45DC-89F3-0DD78E1EC0C3}" destId="{92BE2A3D-9970-42F4-BA8F-CFE5C98CDF69}" srcOrd="0" destOrd="0" presId="urn:microsoft.com/office/officeart/2005/8/layout/vList4"/>
    <dgm:cxn modelId="{387611A8-DB8B-46A2-BFED-C727547C522A}" type="presParOf" srcId="{8D513115-FA6E-45DC-89F3-0DD78E1EC0C3}" destId="{F745020D-E77C-4460-B4A0-D0D7EBA64132}" srcOrd="1" destOrd="0" presId="urn:microsoft.com/office/officeart/2005/8/layout/vList4"/>
    <dgm:cxn modelId="{5D519D43-D8F6-42F0-9B93-55130B9E9B4C}" type="presParOf" srcId="{8D513115-FA6E-45DC-89F3-0DD78E1EC0C3}" destId="{9B9297EF-1BD2-4034-981B-D4A9A80764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«Поддержка агропромышленного  комплекса в  Промышленновском  районе»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A94EAD7-2E99-469C-986D-A5162F85E252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5721E-F250-41B2-BE53-733933C02658}" type="pres">
      <dgm:prSet presAssocID="{4E9DD6CF-E0DA-411E-B5C0-0F20267082B7}" presName="comp" presStyleCnt="0"/>
      <dgm:spPr/>
    </dgm:pt>
    <dgm:pt modelId="{3E625853-08F2-4037-BBAD-702A24A5E4A2}" type="pres">
      <dgm:prSet presAssocID="{4E9DD6CF-E0DA-411E-B5C0-0F20267082B7}" presName="box" presStyleLbl="node1" presStyleIdx="0" presStyleCnt="1" custLinFactNeighborX="-31" custLinFactNeighborY="560"/>
      <dgm:spPr/>
      <dgm:t>
        <a:bodyPr/>
        <a:lstStyle/>
        <a:p>
          <a:endParaRPr lang="ru-RU"/>
        </a:p>
      </dgm:t>
    </dgm:pt>
    <dgm:pt modelId="{1F7EFEA1-B02D-4A69-BEEB-054D9D539A49}" type="pres">
      <dgm:prSet presAssocID="{4E9DD6CF-E0DA-411E-B5C0-0F20267082B7}" presName="img" presStyleLbl="fgImgPlace1" presStyleIdx="0" presStyleCnt="1" custScaleX="36998" custScaleY="125000" custLinFactNeighborX="-4110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5570D8-CAB1-46C9-968B-4EE8DAD5AA0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6C835EC2-B18E-4DDE-8002-CD1736A8A7EF}" type="presOf" srcId="{4E9DD6CF-E0DA-411E-B5C0-0F20267082B7}" destId="{2D5570D8-CAB1-46C9-968B-4EE8DAD5AA07}" srcOrd="1" destOrd="0" presId="urn:microsoft.com/office/officeart/2005/8/layout/vList4"/>
    <dgm:cxn modelId="{7B557F32-6109-431E-9839-3B0509EE7829}" type="presOf" srcId="{4D494605-0841-4703-B7B3-4E6873EA3982}" destId="{EA94EAD7-2E99-469C-986D-A5162F85E252}" srcOrd="0" destOrd="0" presId="urn:microsoft.com/office/officeart/2005/8/layout/vList4"/>
    <dgm:cxn modelId="{95D0A633-5831-4121-A1FF-61A06C033207}" type="presOf" srcId="{4E9DD6CF-E0DA-411E-B5C0-0F20267082B7}" destId="{3E625853-08F2-4037-BBAD-702A24A5E4A2}" srcOrd="0" destOrd="0" presId="urn:microsoft.com/office/officeart/2005/8/layout/vList4"/>
    <dgm:cxn modelId="{4972D4F0-CBFF-417A-9E39-BF4408AE0815}" type="presParOf" srcId="{EA94EAD7-2E99-469C-986D-A5162F85E252}" destId="{9AE5721E-F250-41B2-BE53-733933C02658}" srcOrd="0" destOrd="0" presId="urn:microsoft.com/office/officeart/2005/8/layout/vList4"/>
    <dgm:cxn modelId="{6D9CFC1E-3E71-4F10-A5C9-0823683637F3}" type="presParOf" srcId="{9AE5721E-F250-41B2-BE53-733933C02658}" destId="{3E625853-08F2-4037-BBAD-702A24A5E4A2}" srcOrd="0" destOrd="0" presId="urn:microsoft.com/office/officeart/2005/8/layout/vList4"/>
    <dgm:cxn modelId="{30305516-C062-4259-AF8C-B256BA259138}" type="presParOf" srcId="{9AE5721E-F250-41B2-BE53-733933C02658}" destId="{1F7EFEA1-B02D-4A69-BEEB-054D9D539A49}" srcOrd="1" destOrd="0" presId="urn:microsoft.com/office/officeart/2005/8/layout/vList4"/>
    <dgm:cxn modelId="{2FF4F472-6C2B-4AD3-A667-54D0B9B361B2}" type="presParOf" srcId="{9AE5721E-F250-41B2-BE53-733933C02658}" destId="{2D5570D8-CAB1-46C9-968B-4EE8DAD5AA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/>
        <a:lstStyle/>
        <a:p>
          <a:pPr algn="ctr" rtl="0"/>
          <a:r>
            <a:rPr lang="ru-RU" b="1" dirty="0" smtClean="0"/>
            <a:t>Муниципальная программа «Информационное обеспечение населения </a:t>
          </a:r>
          <a:endParaRPr lang="ru-RU" dirty="0" smtClean="0"/>
        </a:p>
        <a:p>
          <a:pPr algn="ctr"/>
          <a:r>
            <a:rPr lang="ru-RU" b="1" dirty="0" smtClean="0"/>
            <a:t>Промышленновского 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BAE3F05-D212-4611-B0ED-14E7CC5E25FE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BD61B-3BEA-4B49-B092-816DE7C1F676}" type="pres">
      <dgm:prSet presAssocID="{4E9DD6CF-E0DA-411E-B5C0-0F20267082B7}" presName="comp" presStyleCnt="0"/>
      <dgm:spPr/>
    </dgm:pt>
    <dgm:pt modelId="{5CFB4096-F589-4BD5-85B6-53A1E21EDDC6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4D24541C-1949-4EF4-8465-A84229FBC543}" type="pres">
      <dgm:prSet presAssocID="{4E9DD6CF-E0DA-411E-B5C0-0F20267082B7}" presName="img" presStyleLbl="fgImgPlace1" presStyleIdx="0" presStyleCnt="1" custScaleX="37489" custScaleY="125000" custLinFactNeighborX="-33591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79FAE-3BD0-468B-96AD-76C491A33946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8B7D2542-2EC6-4893-82D5-FF2EFD69AFD0}" type="presOf" srcId="{4E9DD6CF-E0DA-411E-B5C0-0F20267082B7}" destId="{5CFB4096-F589-4BD5-85B6-53A1E21EDDC6}" srcOrd="0" destOrd="0" presId="urn:microsoft.com/office/officeart/2005/8/layout/vList4"/>
    <dgm:cxn modelId="{668DC451-1136-4DD4-9C04-CDDDBC742165}" type="presOf" srcId="{4E9DD6CF-E0DA-411E-B5C0-0F20267082B7}" destId="{D8979FAE-3BD0-468B-96AD-76C491A33946}" srcOrd="1" destOrd="0" presId="urn:microsoft.com/office/officeart/2005/8/layout/vList4"/>
    <dgm:cxn modelId="{548F4BC5-9CC9-414F-9046-C8CF3DB3D7CA}" type="presOf" srcId="{4D494605-0841-4703-B7B3-4E6873EA3982}" destId="{EBAE3F05-D212-4611-B0ED-14E7CC5E25FE}" srcOrd="0" destOrd="0" presId="urn:microsoft.com/office/officeart/2005/8/layout/vList4"/>
    <dgm:cxn modelId="{FECBF1D6-3AE8-43E2-A62F-45074A968F66}" type="presParOf" srcId="{EBAE3F05-D212-4611-B0ED-14E7CC5E25FE}" destId="{5E5BD61B-3BEA-4B49-B092-816DE7C1F676}" srcOrd="0" destOrd="0" presId="urn:microsoft.com/office/officeart/2005/8/layout/vList4"/>
    <dgm:cxn modelId="{20B3EB0E-FDB5-4DED-9287-DD5C9D4C1610}" type="presParOf" srcId="{5E5BD61B-3BEA-4B49-B092-816DE7C1F676}" destId="{5CFB4096-F589-4BD5-85B6-53A1E21EDDC6}" srcOrd="0" destOrd="0" presId="urn:microsoft.com/office/officeart/2005/8/layout/vList4"/>
    <dgm:cxn modelId="{4C994EE3-4100-444B-8AA6-352F6AC840D5}" type="presParOf" srcId="{5E5BD61B-3BEA-4B49-B092-816DE7C1F676}" destId="{4D24541C-1949-4EF4-8465-A84229FBC543}" srcOrd="1" destOrd="0" presId="urn:microsoft.com/office/officeart/2005/8/layout/vList4"/>
    <dgm:cxn modelId="{FC980F55-96A2-48B4-81FB-80CAB7B36A6D}" type="presParOf" srcId="{5E5BD61B-3BEA-4B49-B092-816DE7C1F676}" destId="{D8979FAE-3BD0-468B-96AD-76C491A339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«Социальная поддержка населения Промышленновского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1388A98C-0B58-4038-8010-1008C3FEBE3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4A829-0233-4F85-A84F-D57249B8E8D1}" type="pres">
      <dgm:prSet presAssocID="{4E9DD6CF-E0DA-411E-B5C0-0F20267082B7}" presName="comp" presStyleCnt="0"/>
      <dgm:spPr/>
    </dgm:pt>
    <dgm:pt modelId="{4AEA308F-87D8-4E12-ADE7-96D2F203DC13}" type="pres">
      <dgm:prSet presAssocID="{4E9DD6CF-E0DA-411E-B5C0-0F20267082B7}" presName="box" presStyleLbl="node1" presStyleIdx="0" presStyleCnt="1" custLinFactNeighborX="-327" custLinFactNeighborY="2044"/>
      <dgm:spPr/>
      <dgm:t>
        <a:bodyPr/>
        <a:lstStyle/>
        <a:p>
          <a:endParaRPr lang="ru-RU"/>
        </a:p>
      </dgm:t>
    </dgm:pt>
    <dgm:pt modelId="{29DB2B4D-C86C-4D4A-B48F-4A56D0722D35}" type="pres">
      <dgm:prSet presAssocID="{4E9DD6CF-E0DA-411E-B5C0-0F20267082B7}" presName="img" presStyleLbl="fgImgPlace1" presStyleIdx="0" presStyleCnt="1" custScaleX="31166" custScaleY="125000" custLinFactNeighborX="-3832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E35B7E-08E1-4DE4-8C01-1C153849996E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0C183-4091-4AC5-9EE1-BDDD6A06AD28}" type="presOf" srcId="{4D494605-0841-4703-B7B3-4E6873EA3982}" destId="{1388A98C-0B58-4038-8010-1008C3FEBE35}" srcOrd="0" destOrd="0" presId="urn:microsoft.com/office/officeart/2005/8/layout/vList4#1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00F27A9C-286A-46DC-AE01-A1EC293C9B98}" type="presOf" srcId="{4E9DD6CF-E0DA-411E-B5C0-0F20267082B7}" destId="{4AEA308F-87D8-4E12-ADE7-96D2F203DC13}" srcOrd="0" destOrd="0" presId="urn:microsoft.com/office/officeart/2005/8/layout/vList4#1"/>
    <dgm:cxn modelId="{B51B6F4C-C134-4C00-983B-F900D4B890FF}" type="presOf" srcId="{4E9DD6CF-E0DA-411E-B5C0-0F20267082B7}" destId="{74E35B7E-08E1-4DE4-8C01-1C153849996E}" srcOrd="1" destOrd="0" presId="urn:microsoft.com/office/officeart/2005/8/layout/vList4#1"/>
    <dgm:cxn modelId="{6BBD46C4-894A-4472-A157-C0DC506F0782}" type="presParOf" srcId="{1388A98C-0B58-4038-8010-1008C3FEBE35}" destId="{7B84A829-0233-4F85-A84F-D57249B8E8D1}" srcOrd="0" destOrd="0" presId="urn:microsoft.com/office/officeart/2005/8/layout/vList4#1"/>
    <dgm:cxn modelId="{21301FEB-E857-4A48-AA98-4CE96AA0E3C4}" type="presParOf" srcId="{7B84A829-0233-4F85-A84F-D57249B8E8D1}" destId="{4AEA308F-87D8-4E12-ADE7-96D2F203DC13}" srcOrd="0" destOrd="0" presId="urn:microsoft.com/office/officeart/2005/8/layout/vList4#1"/>
    <dgm:cxn modelId="{B24336E8-8FFF-417E-8063-58E310205532}" type="presParOf" srcId="{7B84A829-0233-4F85-A84F-D57249B8E8D1}" destId="{29DB2B4D-C86C-4D4A-B48F-4A56D0722D35}" srcOrd="1" destOrd="0" presId="urn:microsoft.com/office/officeart/2005/8/layout/vList4#1"/>
    <dgm:cxn modelId="{40D7E0FB-DA30-4BD2-8AC2-FB41BE423418}" type="presParOf" srcId="{7B84A829-0233-4F85-A84F-D57249B8E8D1}" destId="{74E35B7E-08E1-4DE4-8C01-1C15384999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«Социальная поддержка населения Промышленновского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5D787D40-E404-40C5-9DA9-A36B2C390346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60212-E755-4B4F-BEFF-488EAABADBB8}" type="pres">
      <dgm:prSet presAssocID="{4E9DD6CF-E0DA-411E-B5C0-0F20267082B7}" presName="comp" presStyleCnt="0"/>
      <dgm:spPr/>
    </dgm:pt>
    <dgm:pt modelId="{BF10DD33-83DF-4984-A24A-B8E8377EB597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E74D5B3B-62B3-4179-9D40-44466C64401D}" type="pres">
      <dgm:prSet presAssocID="{4E9DD6CF-E0DA-411E-B5C0-0F20267082B7}" presName="img" presStyleLbl="fgImgPlace1" presStyleIdx="0" presStyleCnt="1" custScaleX="30237" custScaleY="125000" custLinFactNeighborX="-37973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CDEE8A-A634-4AB1-9D75-55E6CCE65058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3B81518A-25BA-4F7C-AFE3-ABA7F71A1825}" type="presOf" srcId="{4E9DD6CF-E0DA-411E-B5C0-0F20267082B7}" destId="{BF10DD33-83DF-4984-A24A-B8E8377EB597}" srcOrd="0" destOrd="0" presId="urn:microsoft.com/office/officeart/2005/8/layout/vList4#2"/>
    <dgm:cxn modelId="{D09379FF-FC9A-4C4A-AD48-1C04F7B3F803}" type="presOf" srcId="{4D494605-0841-4703-B7B3-4E6873EA3982}" destId="{5D787D40-E404-40C5-9DA9-A36B2C390346}" srcOrd="0" destOrd="0" presId="urn:microsoft.com/office/officeart/2005/8/layout/vList4#2"/>
    <dgm:cxn modelId="{2E52B731-C1D9-4B5A-9AE0-3DB38FFDA444}" type="presOf" srcId="{4E9DD6CF-E0DA-411E-B5C0-0F20267082B7}" destId="{23CDEE8A-A634-4AB1-9D75-55E6CCE65058}" srcOrd="1" destOrd="0" presId="urn:microsoft.com/office/officeart/2005/8/layout/vList4#2"/>
    <dgm:cxn modelId="{4C7FDA6F-7C11-40FF-AB14-8EEF93BAF9AF}" type="presParOf" srcId="{5D787D40-E404-40C5-9DA9-A36B2C390346}" destId="{60D60212-E755-4B4F-BEFF-488EAABADBB8}" srcOrd="0" destOrd="0" presId="urn:microsoft.com/office/officeart/2005/8/layout/vList4#2"/>
    <dgm:cxn modelId="{BF967176-C8BF-4D61-B5A6-CA8BEC7D2720}" type="presParOf" srcId="{60D60212-E755-4B4F-BEFF-488EAABADBB8}" destId="{BF10DD33-83DF-4984-A24A-B8E8377EB597}" srcOrd="0" destOrd="0" presId="urn:microsoft.com/office/officeart/2005/8/layout/vList4#2"/>
    <dgm:cxn modelId="{5353EA2B-E2F4-4DA4-85B4-3F54AA808B72}" type="presParOf" srcId="{60D60212-E755-4B4F-BEFF-488EAABADBB8}" destId="{E74D5B3B-62B3-4179-9D40-44466C64401D}" srcOrd="1" destOrd="0" presId="urn:microsoft.com/office/officeart/2005/8/layout/vList4#2"/>
    <dgm:cxn modelId="{4FB9A117-E376-45CE-B7BD-DD7119B9E8C3}" type="presParOf" srcId="{60D60212-E755-4B4F-BEFF-488EAABADBB8}" destId="{23CDEE8A-A634-4AB1-9D75-55E6CCE6505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800" b="1" dirty="0" smtClean="0"/>
            <a:t>Муниципальная программа «Социальная поддержка населения Промышленновского района»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401C6C6-11D3-4F18-B535-E57022909A8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78F2E-76A8-4493-9DB7-7F68AE50C9A6}" type="pres">
      <dgm:prSet presAssocID="{4E9DD6CF-E0DA-411E-B5C0-0F20267082B7}" presName="comp" presStyleCnt="0"/>
      <dgm:spPr/>
    </dgm:pt>
    <dgm:pt modelId="{E0058E32-CB13-4383-9B6A-040CF996DE02}" type="pres">
      <dgm:prSet presAssocID="{4E9DD6CF-E0DA-411E-B5C0-0F20267082B7}" presName="box" presStyleLbl="node1" presStyleIdx="0" presStyleCnt="1" custLinFactNeighborY="-1485"/>
      <dgm:spPr/>
      <dgm:t>
        <a:bodyPr/>
        <a:lstStyle/>
        <a:p>
          <a:endParaRPr lang="ru-RU"/>
        </a:p>
      </dgm:t>
    </dgm:pt>
    <dgm:pt modelId="{CE4CA13A-3F49-40C8-BF21-E7BDD79F65FF}" type="pres">
      <dgm:prSet presAssocID="{4E9DD6CF-E0DA-411E-B5C0-0F20267082B7}" presName="img" presStyleLbl="fgImgPlace1" presStyleIdx="0" presStyleCnt="1" custScaleX="31659" custScaleY="125000" custLinFactNeighborX="-37827" custLinFactNeighborY="12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50EE16-6D0B-4E59-A609-1FEE98EFB1AC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C89BB-D3F0-4A86-ABAB-8B2818B14C8C}" type="presOf" srcId="{4E9DD6CF-E0DA-411E-B5C0-0F20267082B7}" destId="{E0058E32-CB13-4383-9B6A-040CF996DE02}" srcOrd="0" destOrd="0" presId="urn:microsoft.com/office/officeart/2005/8/layout/vList4#3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448A6979-3DA9-4934-BECE-6227FB3C7535}" type="presOf" srcId="{4E9DD6CF-E0DA-411E-B5C0-0F20267082B7}" destId="{2550EE16-6D0B-4E59-A609-1FEE98EFB1AC}" srcOrd="1" destOrd="0" presId="urn:microsoft.com/office/officeart/2005/8/layout/vList4#3"/>
    <dgm:cxn modelId="{C2BFB11E-8DAF-495E-9F34-F3ACCB19A1D0}" type="presOf" srcId="{4D494605-0841-4703-B7B3-4E6873EA3982}" destId="{E401C6C6-11D3-4F18-B535-E57022909A85}" srcOrd="0" destOrd="0" presId="urn:microsoft.com/office/officeart/2005/8/layout/vList4#3"/>
    <dgm:cxn modelId="{C35C4F06-8F36-4539-88D8-7F0FDF365730}" type="presParOf" srcId="{E401C6C6-11D3-4F18-B535-E57022909A85}" destId="{A9A78F2E-76A8-4493-9DB7-7F68AE50C9A6}" srcOrd="0" destOrd="0" presId="urn:microsoft.com/office/officeart/2005/8/layout/vList4#3"/>
    <dgm:cxn modelId="{FA8E1357-7C31-4599-A199-E4EA7F9C8257}" type="presParOf" srcId="{A9A78F2E-76A8-4493-9DB7-7F68AE50C9A6}" destId="{E0058E32-CB13-4383-9B6A-040CF996DE02}" srcOrd="0" destOrd="0" presId="urn:microsoft.com/office/officeart/2005/8/layout/vList4#3"/>
    <dgm:cxn modelId="{53DF91F1-51EC-4F2D-BC8A-3D645D594102}" type="presParOf" srcId="{A9A78F2E-76A8-4493-9DB7-7F68AE50C9A6}" destId="{CE4CA13A-3F49-40C8-BF21-E7BDD79F65FF}" srcOrd="1" destOrd="0" presId="urn:microsoft.com/office/officeart/2005/8/layout/vList4#3"/>
    <dgm:cxn modelId="{792BBB71-58AF-4FC2-9BB3-A9110A3F9610}" type="presParOf" srcId="{A9A78F2E-76A8-4493-9DB7-7F68AE50C9A6}" destId="{2550EE16-6D0B-4E59-A609-1FEE98EFB1A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800" b="1" dirty="0" smtClean="0"/>
            <a:t>Муниципальная программа «Социальная поддержка населения Промышленновского района»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08DE46A0-5710-4316-8C35-ED7BA6A119B6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83445-5E21-4824-8F0E-B621E294DD21}" type="pres">
      <dgm:prSet presAssocID="{4E9DD6CF-E0DA-411E-B5C0-0F20267082B7}" presName="comp" presStyleCnt="0"/>
      <dgm:spPr/>
    </dgm:pt>
    <dgm:pt modelId="{F67A3E40-0203-44D4-9B10-9BBD17E63765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AE5F9257-681B-416D-8D33-FF08F617C088}" type="pres">
      <dgm:prSet presAssocID="{4E9DD6CF-E0DA-411E-B5C0-0F20267082B7}" presName="img" presStyleLbl="fgImgPlace1" presStyleIdx="0" presStyleCnt="1" custScaleX="29824" custScaleY="125000" custLinFactNeighborX="-3907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F26B4F-2D81-4F91-9693-E3BC961C9B4F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5B6C4496-1DB3-4A03-A539-BE7B56E23CE3}" type="presOf" srcId="{4E9DD6CF-E0DA-411E-B5C0-0F20267082B7}" destId="{F67A3E40-0203-44D4-9B10-9BBD17E63765}" srcOrd="0" destOrd="0" presId="urn:microsoft.com/office/officeart/2005/8/layout/vList4#4"/>
    <dgm:cxn modelId="{59A8B6B4-8FAB-49BB-8848-1F03951C1DB0}" type="presOf" srcId="{4E9DD6CF-E0DA-411E-B5C0-0F20267082B7}" destId="{AFF26B4F-2D81-4F91-9693-E3BC961C9B4F}" srcOrd="1" destOrd="0" presId="urn:microsoft.com/office/officeart/2005/8/layout/vList4#4"/>
    <dgm:cxn modelId="{6B1840E7-A12A-4F57-9363-86366D1586D0}" type="presOf" srcId="{4D494605-0841-4703-B7B3-4E6873EA3982}" destId="{08DE46A0-5710-4316-8C35-ED7BA6A119B6}" srcOrd="0" destOrd="0" presId="urn:microsoft.com/office/officeart/2005/8/layout/vList4#4"/>
    <dgm:cxn modelId="{738CF0DB-5FB5-4471-8722-2360108EB3C2}" type="presParOf" srcId="{08DE46A0-5710-4316-8C35-ED7BA6A119B6}" destId="{60883445-5E21-4824-8F0E-B621E294DD21}" srcOrd="0" destOrd="0" presId="urn:microsoft.com/office/officeart/2005/8/layout/vList4#4"/>
    <dgm:cxn modelId="{783B7B65-67D8-4158-A6C8-E658602AEB47}" type="presParOf" srcId="{60883445-5E21-4824-8F0E-B621E294DD21}" destId="{F67A3E40-0203-44D4-9B10-9BBD17E63765}" srcOrd="0" destOrd="0" presId="urn:microsoft.com/office/officeart/2005/8/layout/vList4#4"/>
    <dgm:cxn modelId="{C2C3D977-F028-4D93-9C2E-492EB013507E}" type="presParOf" srcId="{60883445-5E21-4824-8F0E-B621E294DD21}" destId="{AE5F9257-681B-416D-8D33-FF08F617C088}" srcOrd="1" destOrd="0" presId="urn:microsoft.com/office/officeart/2005/8/layout/vList4#4"/>
    <dgm:cxn modelId="{1B698A5A-3E0B-4A97-95A4-A75944683E07}" type="presParOf" srcId="{60883445-5E21-4824-8F0E-B621E294DD21}" destId="{AFF26B4F-2D81-4F91-9693-E3BC961C9B4F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800" b="1" dirty="0" smtClean="0"/>
            <a:t>Муниципальная программа «Социальная поддержка населения Промышленновского района»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4CB751B7-B7D1-4CAB-BD18-7456D9E963A8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B24F3-C5DD-4E5F-A55B-E4B4475D801B}" type="pres">
      <dgm:prSet presAssocID="{4E9DD6CF-E0DA-411E-B5C0-0F20267082B7}" presName="comp" presStyleCnt="0"/>
      <dgm:spPr/>
    </dgm:pt>
    <dgm:pt modelId="{E875088E-2276-4A9A-8717-D96D48970CBA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790A5687-FF60-4CF1-A26D-682A9105A40A}" type="pres">
      <dgm:prSet presAssocID="{4E9DD6CF-E0DA-411E-B5C0-0F20267082B7}" presName="img" presStyleLbl="fgImgPlace1" presStyleIdx="0" presStyleCnt="1" custScaleX="30237" custScaleY="125000" custLinFactNeighborX="-3883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AC97C1-1DD4-448D-B5A0-3A4D46AF134E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BCA0CFDB-FF95-4353-BFFD-60D0FC81BBF4}" type="presOf" srcId="{4E9DD6CF-E0DA-411E-B5C0-0F20267082B7}" destId="{25AC97C1-1DD4-448D-B5A0-3A4D46AF134E}" srcOrd="1" destOrd="0" presId="urn:microsoft.com/office/officeart/2005/8/layout/vList4#5"/>
    <dgm:cxn modelId="{07227BE1-F3B4-44BD-9825-25E2B31E4953}" type="presOf" srcId="{4E9DD6CF-E0DA-411E-B5C0-0F20267082B7}" destId="{E875088E-2276-4A9A-8717-D96D48970CBA}" srcOrd="0" destOrd="0" presId="urn:microsoft.com/office/officeart/2005/8/layout/vList4#5"/>
    <dgm:cxn modelId="{BDB91B02-2A5E-4DC3-B4C9-6151513DA36E}" type="presOf" srcId="{4D494605-0841-4703-B7B3-4E6873EA3982}" destId="{4CB751B7-B7D1-4CAB-BD18-7456D9E963A8}" srcOrd="0" destOrd="0" presId="urn:microsoft.com/office/officeart/2005/8/layout/vList4#5"/>
    <dgm:cxn modelId="{C4F61B7A-E6D6-455A-94C2-4BFE38EB4EAF}" type="presParOf" srcId="{4CB751B7-B7D1-4CAB-BD18-7456D9E963A8}" destId="{B5CB24F3-C5DD-4E5F-A55B-E4B4475D801B}" srcOrd="0" destOrd="0" presId="urn:microsoft.com/office/officeart/2005/8/layout/vList4#5"/>
    <dgm:cxn modelId="{33830517-5D35-4C2F-9E3C-9B01BA016110}" type="presParOf" srcId="{B5CB24F3-C5DD-4E5F-A55B-E4B4475D801B}" destId="{E875088E-2276-4A9A-8717-D96D48970CBA}" srcOrd="0" destOrd="0" presId="urn:microsoft.com/office/officeart/2005/8/layout/vList4#5"/>
    <dgm:cxn modelId="{CA5157C4-6A3C-4993-B980-6181BC47DE08}" type="presParOf" srcId="{B5CB24F3-C5DD-4E5F-A55B-E4B4475D801B}" destId="{790A5687-FF60-4CF1-A26D-682A9105A40A}" srcOrd="1" destOrd="0" presId="urn:microsoft.com/office/officeart/2005/8/layout/vList4#5"/>
    <dgm:cxn modelId="{8A206785-5543-430B-9370-F707B86E73A7}" type="presParOf" srcId="{B5CB24F3-C5DD-4E5F-A55B-E4B4475D801B}" destId="{25AC97C1-1DD4-448D-B5A0-3A4D46AF134E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800" b="1" dirty="0" smtClean="0"/>
            <a:t>Муниципальная программа «Социальная поддержка населения Промышленновского района»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2B2CC836-F683-409F-A52A-E0663FCCF62C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30C3E-8221-4EEE-B23F-20D41631DD4E}" type="pres">
      <dgm:prSet presAssocID="{4E9DD6CF-E0DA-411E-B5C0-0F20267082B7}" presName="comp" presStyleCnt="0"/>
      <dgm:spPr/>
    </dgm:pt>
    <dgm:pt modelId="{C7F3721D-6E5E-4FE9-AD3A-D72499CF277F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2911B785-98EC-4372-BCFB-D7C0E81B4412}" type="pres">
      <dgm:prSet presAssocID="{4E9DD6CF-E0DA-411E-B5C0-0F20267082B7}" presName="img" presStyleLbl="fgImgPlace1" presStyleIdx="0" presStyleCnt="1" custScaleX="30532" custScaleY="125000" custLinFactNeighborX="-3871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CCB3B3-1B8E-4505-B593-13830EC57EA1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A2289-F03F-47CB-B57B-E28C52D218E3}" type="presOf" srcId="{4E9DD6CF-E0DA-411E-B5C0-0F20267082B7}" destId="{19CCB3B3-1B8E-4505-B593-13830EC57EA1}" srcOrd="1" destOrd="0" presId="urn:microsoft.com/office/officeart/2005/8/layout/vList4#6"/>
    <dgm:cxn modelId="{8AAD188D-42E5-4BAE-86C5-DBC6E35C7FDC}" type="presOf" srcId="{4D494605-0841-4703-B7B3-4E6873EA3982}" destId="{2B2CC836-F683-409F-A52A-E0663FCCF62C}" srcOrd="0" destOrd="0" presId="urn:microsoft.com/office/officeart/2005/8/layout/vList4#6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53C93FBE-6BBE-44A1-AB6E-A1C0E8E1C705}" type="presOf" srcId="{4E9DD6CF-E0DA-411E-B5C0-0F20267082B7}" destId="{C7F3721D-6E5E-4FE9-AD3A-D72499CF277F}" srcOrd="0" destOrd="0" presId="urn:microsoft.com/office/officeart/2005/8/layout/vList4#6"/>
    <dgm:cxn modelId="{19146EE3-DE79-48B9-ACA5-BADC25A4E98E}" type="presParOf" srcId="{2B2CC836-F683-409F-A52A-E0663FCCF62C}" destId="{5CB30C3E-8221-4EEE-B23F-20D41631DD4E}" srcOrd="0" destOrd="0" presId="urn:microsoft.com/office/officeart/2005/8/layout/vList4#6"/>
    <dgm:cxn modelId="{3EFD98E4-BADE-4C8A-AF4D-54987D07165F}" type="presParOf" srcId="{5CB30C3E-8221-4EEE-B23F-20D41631DD4E}" destId="{C7F3721D-6E5E-4FE9-AD3A-D72499CF277F}" srcOrd="0" destOrd="0" presId="urn:microsoft.com/office/officeart/2005/8/layout/vList4#6"/>
    <dgm:cxn modelId="{416CBC0B-0C7A-44A0-A029-C9A1115A1F34}" type="presParOf" srcId="{5CB30C3E-8221-4EEE-B23F-20D41631DD4E}" destId="{2911B785-98EC-4372-BCFB-D7C0E81B4412}" srcOrd="1" destOrd="0" presId="urn:microsoft.com/office/officeart/2005/8/layout/vList4#6"/>
    <dgm:cxn modelId="{B8E55547-F056-4A78-A84A-C234FA19C845}" type="presParOf" srcId="{5CB30C3E-8221-4EEE-B23F-20D41631DD4E}" destId="{19CCB3B3-1B8E-4505-B593-13830EC57EA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800" b="1" dirty="0" smtClean="0"/>
            <a:t>Муниципальная программа «Социальная поддержка населения Промышленновского района»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C56BB358-26C9-4D8E-ADBC-F6BE16722F31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ACBD9-6A51-4C5A-90F2-FEA3DC2CAF87}" type="pres">
      <dgm:prSet presAssocID="{4E9DD6CF-E0DA-411E-B5C0-0F20267082B7}" presName="comp" presStyleCnt="0"/>
      <dgm:spPr/>
    </dgm:pt>
    <dgm:pt modelId="{79E392AE-BA4D-4995-92BF-E132BD2A0F98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F96DF623-EF7A-4617-ACAF-5EED89241A53}" type="pres">
      <dgm:prSet presAssocID="{4E9DD6CF-E0DA-411E-B5C0-0F20267082B7}" presName="img" presStyleLbl="fgImgPlace1" presStyleIdx="0" presStyleCnt="1" custScaleX="31530" custScaleY="125000" custLinFactNeighborX="-443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8E81F2-1F89-4124-ACA4-AFEAA0E0E964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A5900CB3-9567-4D0A-99D1-57A68A730D1B}" type="presOf" srcId="{4E9DD6CF-E0DA-411E-B5C0-0F20267082B7}" destId="{D18E81F2-1F89-4124-ACA4-AFEAA0E0E964}" srcOrd="1" destOrd="0" presId="urn:microsoft.com/office/officeart/2005/8/layout/vList4#7"/>
    <dgm:cxn modelId="{5DA1E95B-2623-494E-97E0-F0EF61FE7E90}" type="presOf" srcId="{4D494605-0841-4703-B7B3-4E6873EA3982}" destId="{C56BB358-26C9-4D8E-ADBC-F6BE16722F31}" srcOrd="0" destOrd="0" presId="urn:microsoft.com/office/officeart/2005/8/layout/vList4#7"/>
    <dgm:cxn modelId="{F71EF7ED-BFED-4C58-AB81-765FD36060C2}" type="presOf" srcId="{4E9DD6CF-E0DA-411E-B5C0-0F20267082B7}" destId="{79E392AE-BA4D-4995-92BF-E132BD2A0F98}" srcOrd="0" destOrd="0" presId="urn:microsoft.com/office/officeart/2005/8/layout/vList4#7"/>
    <dgm:cxn modelId="{3B129E7E-70A7-4BB1-87EC-40F7464436F0}" type="presParOf" srcId="{C56BB358-26C9-4D8E-ADBC-F6BE16722F31}" destId="{451ACBD9-6A51-4C5A-90F2-FEA3DC2CAF87}" srcOrd="0" destOrd="0" presId="urn:microsoft.com/office/officeart/2005/8/layout/vList4#7"/>
    <dgm:cxn modelId="{85BF5E31-2701-4861-9385-20D4672DDC2B}" type="presParOf" srcId="{451ACBD9-6A51-4C5A-90F2-FEA3DC2CAF87}" destId="{79E392AE-BA4D-4995-92BF-E132BD2A0F98}" srcOrd="0" destOrd="0" presId="urn:microsoft.com/office/officeart/2005/8/layout/vList4#7"/>
    <dgm:cxn modelId="{333C6222-FB52-4CD8-8F88-197356577850}" type="presParOf" srcId="{451ACBD9-6A51-4C5A-90F2-FEA3DC2CAF87}" destId="{F96DF623-EF7A-4617-ACAF-5EED89241A53}" srcOrd="1" destOrd="0" presId="urn:microsoft.com/office/officeart/2005/8/layout/vList4#7"/>
    <dgm:cxn modelId="{CE05C900-2F9B-44F5-A974-336FC0F7277A}" type="presParOf" srcId="{451ACBD9-6A51-4C5A-90F2-FEA3DC2CAF87}" destId="{D18E81F2-1F89-4124-ACA4-AFEAA0E0E964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«Развитие и укрепление материально – технической базы Промышленновского 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343CB0AF-6A09-4BD1-8109-9BCDBE8F5BC3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55128-3680-427E-8DE7-F5FE59189E5D}" type="pres">
      <dgm:prSet presAssocID="{4E9DD6CF-E0DA-411E-B5C0-0F20267082B7}" presName="comp" presStyleCnt="0"/>
      <dgm:spPr/>
    </dgm:pt>
    <dgm:pt modelId="{2CF3271E-EBB7-4352-A6F4-BAD1E3FB018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32A8B6D3-CDE3-48E1-BF50-B81190461CBD}" type="pres">
      <dgm:prSet presAssocID="{4E9DD6CF-E0DA-411E-B5C0-0F20267082B7}" presName="img" presStyleLbl="fgImgPlace1" presStyleIdx="0" presStyleCnt="1" custScaleX="31299" custScaleY="125000" custLinFactNeighborX="-4289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6DB78-AB8F-497F-A3C0-ADC110B1DE8D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445A1-2AEF-4EAD-A4F6-DA1D21984D2D}" type="presOf" srcId="{4E9DD6CF-E0DA-411E-B5C0-0F20267082B7}" destId="{2CF3271E-EBB7-4352-A6F4-BAD1E3FB0180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6557191-2B05-4182-ADDD-5A3C99ACAEBF}" type="presOf" srcId="{4D494605-0841-4703-B7B3-4E6873EA3982}" destId="{343CB0AF-6A09-4BD1-8109-9BCDBE8F5BC3}" srcOrd="0" destOrd="0" presId="urn:microsoft.com/office/officeart/2005/8/layout/vList4"/>
    <dgm:cxn modelId="{06D1635F-16EE-436C-849E-D39E65687D05}" type="presOf" srcId="{4E9DD6CF-E0DA-411E-B5C0-0F20267082B7}" destId="{30B6DB78-AB8F-497F-A3C0-ADC110B1DE8D}" srcOrd="1" destOrd="0" presId="urn:microsoft.com/office/officeart/2005/8/layout/vList4"/>
    <dgm:cxn modelId="{96858277-3A6B-49BC-B39F-B582B4269446}" type="presParOf" srcId="{343CB0AF-6A09-4BD1-8109-9BCDBE8F5BC3}" destId="{A5E55128-3680-427E-8DE7-F5FE59189E5D}" srcOrd="0" destOrd="0" presId="urn:microsoft.com/office/officeart/2005/8/layout/vList4"/>
    <dgm:cxn modelId="{D9291624-203A-4219-A70C-0E2D1F600533}" type="presParOf" srcId="{A5E55128-3680-427E-8DE7-F5FE59189E5D}" destId="{2CF3271E-EBB7-4352-A6F4-BAD1E3FB0180}" srcOrd="0" destOrd="0" presId="urn:microsoft.com/office/officeart/2005/8/layout/vList4"/>
    <dgm:cxn modelId="{C45326BC-F583-426E-B704-32A8851072D8}" type="presParOf" srcId="{A5E55128-3680-427E-8DE7-F5FE59189E5D}" destId="{32A8B6D3-CDE3-48E1-BF50-B81190461CBD}" srcOrd="1" destOrd="0" presId="urn:microsoft.com/office/officeart/2005/8/layout/vList4"/>
    <dgm:cxn modelId="{157D5FA9-C51B-410F-B661-5D4F17E47299}" type="presParOf" srcId="{A5E55128-3680-427E-8DE7-F5FE59189E5D}" destId="{30B6DB78-AB8F-497F-A3C0-ADC110B1D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районного бюджета,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9F934-130C-4DFE-A21D-3E62A2FDAD2D}" type="presOf" srcId="{B1FE1208-7CDA-4798-939E-4BF3BD31D06A}" destId="{F455CD82-BFB0-44FF-BD5B-C7F767317FFA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8D5A0D16-71B2-4065-8A9E-2A5EC9560C45}" type="presOf" srcId="{B1FE1208-7CDA-4798-939E-4BF3BD31D06A}" destId="{5440E549-6A30-4450-90C7-51D127B4258D}" srcOrd="0" destOrd="0" presId="urn:microsoft.com/office/officeart/2005/8/layout/vList4"/>
    <dgm:cxn modelId="{D5499460-CFB1-4461-B7A3-4E5D3BBA10A9}" type="presOf" srcId="{79FA11E6-0595-4A30-BAB4-0A87B279B13F}" destId="{4F482896-80D3-44F6-90AD-C38272A847AF}" srcOrd="0" destOrd="0" presId="urn:microsoft.com/office/officeart/2005/8/layout/vList4"/>
    <dgm:cxn modelId="{422D3899-4A73-41DF-9DC6-22CE2E1CBEB9}" type="presParOf" srcId="{4F482896-80D3-44F6-90AD-C38272A847AF}" destId="{DBD1F858-01EF-41A5-9A8C-9EFB0516BE8D}" srcOrd="0" destOrd="0" presId="urn:microsoft.com/office/officeart/2005/8/layout/vList4"/>
    <dgm:cxn modelId="{A59AF126-655D-4574-8080-23BD59B2284F}" type="presParOf" srcId="{DBD1F858-01EF-41A5-9A8C-9EFB0516BE8D}" destId="{5440E549-6A30-4450-90C7-51D127B4258D}" srcOrd="0" destOrd="0" presId="urn:microsoft.com/office/officeart/2005/8/layout/vList4"/>
    <dgm:cxn modelId="{55F87507-A3AB-4799-8E89-5BFCA60591FF}" type="presParOf" srcId="{DBD1F858-01EF-41A5-9A8C-9EFB0516BE8D}" destId="{39828CF3-6CAF-4EC6-AEFD-560C8A43EF1C}" srcOrd="1" destOrd="0" presId="urn:microsoft.com/office/officeart/2005/8/layout/vList4"/>
    <dgm:cxn modelId="{B8F58146-5A5D-427D-B283-27A3B2337228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«Развитие системы образования и воспитания детей в Промышленновском районе»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963F2577-09A2-42A6-B25F-2A8F0E73C76A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8261E-EB75-431C-9D6C-6084C6AC1B1C}" type="pres">
      <dgm:prSet presAssocID="{4E9DD6CF-E0DA-411E-B5C0-0F20267082B7}" presName="comp" presStyleCnt="0"/>
      <dgm:spPr/>
    </dgm:pt>
    <dgm:pt modelId="{34F8518E-13E6-4D9C-8F8B-856E0F86893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2F1035EB-615E-4B78-AC1E-5E45E15C705B}" type="pres">
      <dgm:prSet presAssocID="{4E9DD6CF-E0DA-411E-B5C0-0F20267082B7}" presName="img" presStyleLbl="fgImgPlace1" presStyleIdx="0" presStyleCnt="1" custScaleX="30237" custScaleY="125000" custLinFactNeighborX="-37973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11AE2-FD8C-4A19-A3D1-F1DD33AA323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E8BD1E5D-D3A6-46D9-ABB0-9A60696CCB39}" type="presOf" srcId="{4E9DD6CF-E0DA-411E-B5C0-0F20267082B7}" destId="{34F8518E-13E6-4D9C-8F8B-856E0F868930}" srcOrd="0" destOrd="0" presId="urn:microsoft.com/office/officeart/2005/8/layout/vList4"/>
    <dgm:cxn modelId="{96D1E04A-0A63-439F-A33C-DF26F6875ABA}" type="presOf" srcId="{4E9DD6CF-E0DA-411E-B5C0-0F20267082B7}" destId="{6B411AE2-FD8C-4A19-A3D1-F1DD33AA3237}" srcOrd="1" destOrd="0" presId="urn:microsoft.com/office/officeart/2005/8/layout/vList4"/>
    <dgm:cxn modelId="{27766BA4-D31C-4FDA-A490-931B6A8B3562}" type="presOf" srcId="{4D494605-0841-4703-B7B3-4E6873EA3982}" destId="{963F2577-09A2-42A6-B25F-2A8F0E73C76A}" srcOrd="0" destOrd="0" presId="urn:microsoft.com/office/officeart/2005/8/layout/vList4"/>
    <dgm:cxn modelId="{A04EE16B-9DFE-4532-A945-99F6826A37B8}" type="presParOf" srcId="{963F2577-09A2-42A6-B25F-2A8F0E73C76A}" destId="{A678261E-EB75-431C-9D6C-6084C6AC1B1C}" srcOrd="0" destOrd="0" presId="urn:microsoft.com/office/officeart/2005/8/layout/vList4"/>
    <dgm:cxn modelId="{F06350D4-33BF-4C8D-ABC0-427D5850B63E}" type="presParOf" srcId="{A678261E-EB75-431C-9D6C-6084C6AC1B1C}" destId="{34F8518E-13E6-4D9C-8F8B-856E0F868930}" srcOrd="0" destOrd="0" presId="urn:microsoft.com/office/officeart/2005/8/layout/vList4"/>
    <dgm:cxn modelId="{10E2B62C-B5DF-481C-94BB-C06DB4131673}" type="presParOf" srcId="{A678261E-EB75-431C-9D6C-6084C6AC1B1C}" destId="{2F1035EB-615E-4B78-AC1E-5E45E15C705B}" srcOrd="1" destOrd="0" presId="urn:microsoft.com/office/officeart/2005/8/layout/vList4"/>
    <dgm:cxn modelId="{730600EA-5C29-406E-BDEC-39C62BE211DB}" type="presParOf" srcId="{A678261E-EB75-431C-9D6C-6084C6AC1B1C}" destId="{6B411AE2-FD8C-4A19-A3D1-F1DD33AA32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«Модернизация объектов коммунальной инфраструктуры и поддержка жилищно-коммунального хозяйства, энергосбережение и повышение энергетической эффективности экономики, реконструкция и строительство автомобильных дорог Промышленновского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B1B9A720-B965-46A0-BB5F-0E7BC1FD3CB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FAD70-ED19-4A4D-A2AC-1742BA5754FC}" type="pres">
      <dgm:prSet presAssocID="{4E9DD6CF-E0DA-411E-B5C0-0F20267082B7}" presName="comp" presStyleCnt="0"/>
      <dgm:spPr/>
    </dgm:pt>
    <dgm:pt modelId="{1FAE5C56-57D1-474B-A1B3-C93169872AC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00D96B66-BC24-4A38-9CE6-14CC9BBCA64F}" type="pres">
      <dgm:prSet presAssocID="{4E9DD6CF-E0DA-411E-B5C0-0F20267082B7}" presName="img" presStyleLbl="fgImgPlace1" presStyleIdx="0" presStyleCnt="1" custScaleX="29135" custScaleY="125000" custLinFactNeighborX="-436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391A56-777F-475B-80F9-F36A1390979C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0AB7D-45D7-4BD8-A6D3-E1DAB1339B99}" type="presOf" srcId="{4D494605-0841-4703-B7B3-4E6873EA3982}" destId="{B1B9A720-B965-46A0-BB5F-0E7BC1FD3CB5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DFD8067-A77B-496B-A129-5C2315E2B47C}" type="presOf" srcId="{4E9DD6CF-E0DA-411E-B5C0-0F20267082B7}" destId="{42391A56-777F-475B-80F9-F36A1390979C}" srcOrd="1" destOrd="0" presId="urn:microsoft.com/office/officeart/2005/8/layout/vList4"/>
    <dgm:cxn modelId="{0DE7658E-168C-4CAE-8271-81EE98FFBC2D}" type="presOf" srcId="{4E9DD6CF-E0DA-411E-B5C0-0F20267082B7}" destId="{1FAE5C56-57D1-474B-A1B3-C93169872AC0}" srcOrd="0" destOrd="0" presId="urn:microsoft.com/office/officeart/2005/8/layout/vList4"/>
    <dgm:cxn modelId="{0D191F2F-3558-482B-B5C9-3D3C78A82E04}" type="presParOf" srcId="{B1B9A720-B965-46A0-BB5F-0E7BC1FD3CB5}" destId="{126FAD70-ED19-4A4D-A2AC-1742BA5754FC}" srcOrd="0" destOrd="0" presId="urn:microsoft.com/office/officeart/2005/8/layout/vList4"/>
    <dgm:cxn modelId="{344C93B3-F28D-4C9D-BCAC-E376C3B506E7}" type="presParOf" srcId="{126FAD70-ED19-4A4D-A2AC-1742BA5754FC}" destId="{1FAE5C56-57D1-474B-A1B3-C93169872AC0}" srcOrd="0" destOrd="0" presId="urn:microsoft.com/office/officeart/2005/8/layout/vList4"/>
    <dgm:cxn modelId="{B18D78FF-6F25-47CA-8F4E-670644D9545B}" type="presParOf" srcId="{126FAD70-ED19-4A4D-A2AC-1742BA5754FC}" destId="{00D96B66-BC24-4A38-9CE6-14CC9BBCA64F}" srcOrd="1" destOrd="0" presId="urn:microsoft.com/office/officeart/2005/8/layout/vList4"/>
    <dgm:cxn modelId="{9EC40879-FF76-4587-AB20-8D595D3493E4}" type="presParOf" srcId="{126FAD70-ED19-4A4D-A2AC-1742BA5754FC}" destId="{42391A56-777F-475B-80F9-F36A139097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/>
        <a:lstStyle/>
        <a:p>
          <a:pPr algn="ctr" rtl="0"/>
          <a:r>
            <a:rPr lang="ru-RU" b="1" dirty="0" smtClean="0"/>
            <a:t>Муниципальная программа «Развитие культуры, молодежной политики, спорта и туризма в Промышленновском районе»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212B2444-BABD-4324-B217-548B61F66449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3FDC8-6BC4-40D5-BD08-ECD638382751}" type="pres">
      <dgm:prSet presAssocID="{4E9DD6CF-E0DA-411E-B5C0-0F20267082B7}" presName="comp" presStyleCnt="0"/>
      <dgm:spPr/>
    </dgm:pt>
    <dgm:pt modelId="{3212B642-4C3C-4923-AF18-2567789EF510}" type="pres">
      <dgm:prSet presAssocID="{4E9DD6CF-E0DA-411E-B5C0-0F20267082B7}" presName="box" presStyleLbl="node1" presStyleIdx="0" presStyleCnt="1" custLinFactNeighborX="-428" custLinFactNeighborY="7304"/>
      <dgm:spPr/>
      <dgm:t>
        <a:bodyPr/>
        <a:lstStyle/>
        <a:p>
          <a:endParaRPr lang="ru-RU"/>
        </a:p>
      </dgm:t>
    </dgm:pt>
    <dgm:pt modelId="{F76FC8B7-9086-4005-AB52-9FECD2495331}" type="pres">
      <dgm:prSet presAssocID="{4E9DD6CF-E0DA-411E-B5C0-0F20267082B7}" presName="img" presStyleLbl="fgImgPlace1" presStyleIdx="0" presStyleCnt="1" custScaleX="29134" custScaleY="125000" custLinFactNeighborX="-4367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A4C5C4-BB11-4D86-83CD-B586B6FB5736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54B41DEF-C3AF-42B3-9D7E-BD09C402BBF6}" type="presOf" srcId="{4E9DD6CF-E0DA-411E-B5C0-0F20267082B7}" destId="{3212B642-4C3C-4923-AF18-2567789EF510}" srcOrd="0" destOrd="0" presId="urn:microsoft.com/office/officeart/2005/8/layout/vList4"/>
    <dgm:cxn modelId="{360DF911-9ED6-402C-BFBB-3974545D1635}" type="presOf" srcId="{4D494605-0841-4703-B7B3-4E6873EA3982}" destId="{212B2444-BABD-4324-B217-548B61F66449}" srcOrd="0" destOrd="0" presId="urn:microsoft.com/office/officeart/2005/8/layout/vList4"/>
    <dgm:cxn modelId="{A5104EB5-594C-4427-B5B0-132EAB00389B}" type="presOf" srcId="{4E9DD6CF-E0DA-411E-B5C0-0F20267082B7}" destId="{89A4C5C4-BB11-4D86-83CD-B586B6FB5736}" srcOrd="1" destOrd="0" presId="urn:microsoft.com/office/officeart/2005/8/layout/vList4"/>
    <dgm:cxn modelId="{DDB83B54-F907-4213-9911-DD42284FD4E2}" type="presParOf" srcId="{212B2444-BABD-4324-B217-548B61F66449}" destId="{52E3FDC8-6BC4-40D5-BD08-ECD638382751}" srcOrd="0" destOrd="0" presId="urn:microsoft.com/office/officeart/2005/8/layout/vList4"/>
    <dgm:cxn modelId="{34EC8F68-1166-4E41-AC68-2C0068F414E1}" type="presParOf" srcId="{52E3FDC8-6BC4-40D5-BD08-ECD638382751}" destId="{3212B642-4C3C-4923-AF18-2567789EF510}" srcOrd="0" destOrd="0" presId="urn:microsoft.com/office/officeart/2005/8/layout/vList4"/>
    <dgm:cxn modelId="{C8FD905A-B24E-4D5F-B2C4-0705DB815B59}" type="presParOf" srcId="{52E3FDC8-6BC4-40D5-BD08-ECD638382751}" destId="{F76FC8B7-9086-4005-AB52-9FECD2495331}" srcOrd="1" destOrd="0" presId="urn:microsoft.com/office/officeart/2005/8/layout/vList4"/>
    <dgm:cxn modelId="{C2EE2B2F-0733-44FE-922E-8C47F0AEB15A}" type="presParOf" srcId="{52E3FDC8-6BC4-40D5-BD08-ECD638382751}" destId="{89A4C5C4-BB11-4D86-83CD-B586B6FB57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«Жилище в Промышленновском районе» 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3B78D01E-A388-4D46-BF13-7C04496DFE8E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F1AE2-91C3-4936-8F50-5891BE22C2FC}" type="pres">
      <dgm:prSet presAssocID="{4E9DD6CF-E0DA-411E-B5C0-0F20267082B7}" presName="comp" presStyleCnt="0"/>
      <dgm:spPr/>
    </dgm:pt>
    <dgm:pt modelId="{6F542894-B667-433F-ADD3-89E54717020D}" type="pres">
      <dgm:prSet presAssocID="{4E9DD6CF-E0DA-411E-B5C0-0F20267082B7}" presName="box" presStyleLbl="node1" presStyleIdx="0" presStyleCnt="1" custScaleY="80859"/>
      <dgm:spPr/>
      <dgm:t>
        <a:bodyPr/>
        <a:lstStyle/>
        <a:p>
          <a:endParaRPr lang="ru-RU"/>
        </a:p>
      </dgm:t>
    </dgm:pt>
    <dgm:pt modelId="{98D19D72-14FD-4939-9F53-927360F7A222}" type="pres">
      <dgm:prSet presAssocID="{4E9DD6CF-E0DA-411E-B5C0-0F20267082B7}" presName="img" presStyleLbl="fgImgPlace1" presStyleIdx="0" presStyleCnt="1" custScaleX="35693" custScaleY="102370" custLinFactNeighborX="-35855" custLinFactNeighborY="-724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35F746-AB1F-4D29-B48B-1F9395ACA47C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7DC3C-45D4-410C-BA78-9D72C865ABFF}" type="presOf" srcId="{4E9DD6CF-E0DA-411E-B5C0-0F20267082B7}" destId="{6F542894-B667-433F-ADD3-89E54717020D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BFAD3827-8846-4590-8720-A81907B9E770}" type="presOf" srcId="{4D494605-0841-4703-B7B3-4E6873EA3982}" destId="{3B78D01E-A388-4D46-BF13-7C04496DFE8E}" srcOrd="0" destOrd="0" presId="urn:microsoft.com/office/officeart/2005/8/layout/vList4"/>
    <dgm:cxn modelId="{91B912B4-8BF4-4C58-AF35-BD0047D76783}" type="presOf" srcId="{4E9DD6CF-E0DA-411E-B5C0-0F20267082B7}" destId="{9835F746-AB1F-4D29-B48B-1F9395ACA47C}" srcOrd="1" destOrd="0" presId="urn:microsoft.com/office/officeart/2005/8/layout/vList4"/>
    <dgm:cxn modelId="{4878A449-3748-451D-9616-00B2945F760E}" type="presParOf" srcId="{3B78D01E-A388-4D46-BF13-7C04496DFE8E}" destId="{E04F1AE2-91C3-4936-8F50-5891BE22C2FC}" srcOrd="0" destOrd="0" presId="urn:microsoft.com/office/officeart/2005/8/layout/vList4"/>
    <dgm:cxn modelId="{8F468A35-BF1A-4C2D-A927-2CEBAB712570}" type="presParOf" srcId="{E04F1AE2-91C3-4936-8F50-5891BE22C2FC}" destId="{6F542894-B667-433F-ADD3-89E54717020D}" srcOrd="0" destOrd="0" presId="urn:microsoft.com/office/officeart/2005/8/layout/vList4"/>
    <dgm:cxn modelId="{FBE8EFF1-CC97-4A1B-B15E-2C4FC5E2926A}" type="presParOf" srcId="{E04F1AE2-91C3-4936-8F50-5891BE22C2FC}" destId="{98D19D72-14FD-4939-9F53-927360F7A222}" srcOrd="1" destOrd="0" presId="urn:microsoft.com/office/officeart/2005/8/layout/vList4"/>
    <dgm:cxn modelId="{60870DBF-B97C-4418-96BF-42B0CE400142}" type="presParOf" srcId="{E04F1AE2-91C3-4936-8F50-5891BE22C2FC}" destId="{9835F746-AB1F-4D29-B48B-1F9395ACA4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    Муниципальная программа </a:t>
          </a:r>
        </a:p>
        <a:p>
          <a:pPr algn="ctr" rtl="0"/>
          <a:r>
            <a:rPr lang="ru-RU" b="1" dirty="0" smtClean="0"/>
            <a:t>«Кадры в Промышленновском районе» 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79072F80-7600-4DB9-B2AB-80B08D1DB970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56904-7484-4E2F-91FE-824A361080A9}" type="pres">
      <dgm:prSet presAssocID="{4E9DD6CF-E0DA-411E-B5C0-0F20267082B7}" presName="comp" presStyleCnt="0"/>
      <dgm:spPr/>
    </dgm:pt>
    <dgm:pt modelId="{1AD0593F-F157-47C6-ACF0-A72EFC3DD3B3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2E39E870-C538-4000-807C-0B1D1A69DD4C}" type="pres">
      <dgm:prSet presAssocID="{4E9DD6CF-E0DA-411E-B5C0-0F20267082B7}" presName="img" presStyleLbl="fgImgPlace1" presStyleIdx="0" presStyleCnt="1" custScaleX="29134" custScaleY="125000" custLinFactNeighborX="-404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F0AFC2-642A-47B1-9F07-DB50AA78BC2A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EEDC5046-C650-49ED-8144-879C2BB0C273}" type="presOf" srcId="{4E9DD6CF-E0DA-411E-B5C0-0F20267082B7}" destId="{74F0AFC2-642A-47B1-9F07-DB50AA78BC2A}" srcOrd="1" destOrd="0" presId="urn:microsoft.com/office/officeart/2005/8/layout/vList4"/>
    <dgm:cxn modelId="{7ACB6DC3-7B4B-4979-AF87-FFB5CC47027E}" type="presOf" srcId="{4D494605-0841-4703-B7B3-4E6873EA3982}" destId="{79072F80-7600-4DB9-B2AB-80B08D1DB970}" srcOrd="0" destOrd="0" presId="urn:microsoft.com/office/officeart/2005/8/layout/vList4"/>
    <dgm:cxn modelId="{057604DA-C186-434A-9CB4-79C350C6ADAE}" type="presOf" srcId="{4E9DD6CF-E0DA-411E-B5C0-0F20267082B7}" destId="{1AD0593F-F157-47C6-ACF0-A72EFC3DD3B3}" srcOrd="0" destOrd="0" presId="urn:microsoft.com/office/officeart/2005/8/layout/vList4"/>
    <dgm:cxn modelId="{4F67FB9E-E751-4383-AE35-F55A40280761}" type="presParOf" srcId="{79072F80-7600-4DB9-B2AB-80B08D1DB970}" destId="{2E156904-7484-4E2F-91FE-824A361080A9}" srcOrd="0" destOrd="0" presId="urn:microsoft.com/office/officeart/2005/8/layout/vList4"/>
    <dgm:cxn modelId="{9B2844F3-935F-476C-A870-905CAA71187F}" type="presParOf" srcId="{2E156904-7484-4E2F-91FE-824A361080A9}" destId="{1AD0593F-F157-47C6-ACF0-A72EFC3DD3B3}" srcOrd="0" destOrd="0" presId="urn:microsoft.com/office/officeart/2005/8/layout/vList4"/>
    <dgm:cxn modelId="{42935F0E-A272-442E-9829-0C4DEF9A02F4}" type="presParOf" srcId="{2E156904-7484-4E2F-91FE-824A361080A9}" destId="{2E39E870-C538-4000-807C-0B1D1A69DD4C}" srcOrd="1" destOrd="0" presId="urn:microsoft.com/office/officeart/2005/8/layout/vList4"/>
    <dgm:cxn modelId="{22BA0C87-EA75-474F-BC5C-942901D0F897}" type="presParOf" srcId="{2E156904-7484-4E2F-91FE-824A361080A9}" destId="{74F0AFC2-642A-47B1-9F07-DB50AA78BC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«Управление муниципальными финансами Промышленновского района» 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A795FC46-CB83-47E8-983E-29C9C4F9DBE2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F8F2F-6286-46F6-B76C-35C25E8257DD}" type="pres">
      <dgm:prSet presAssocID="{4E9DD6CF-E0DA-411E-B5C0-0F20267082B7}" presName="comp" presStyleCnt="0"/>
      <dgm:spPr/>
    </dgm:pt>
    <dgm:pt modelId="{26CDA2AE-7D40-41FC-BE39-D9768A86A9BF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6DEEC5A1-9645-4F00-AC43-729299F224A4}" type="pres">
      <dgm:prSet presAssocID="{4E9DD6CF-E0DA-411E-B5C0-0F20267082B7}" presName="img" presStyleLbl="fgImgPlace1" presStyleIdx="0" presStyleCnt="1" custScaleX="39163" custScaleY="125000" custLinFactNeighborX="-398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A18D81-2689-4B4A-A44F-BF5A3132241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38859BCA-E29F-40A8-A4C1-2ACD2434BF44}" type="presOf" srcId="{4E9DD6CF-E0DA-411E-B5C0-0F20267082B7}" destId="{58A18D81-2689-4B4A-A44F-BF5A31322417}" srcOrd="1" destOrd="0" presId="urn:microsoft.com/office/officeart/2005/8/layout/vList4"/>
    <dgm:cxn modelId="{9967DA83-F09D-45EC-B774-BEFB74972822}" type="presOf" srcId="{4D494605-0841-4703-B7B3-4E6873EA3982}" destId="{A795FC46-CB83-47E8-983E-29C9C4F9DBE2}" srcOrd="0" destOrd="0" presId="urn:microsoft.com/office/officeart/2005/8/layout/vList4"/>
    <dgm:cxn modelId="{B2399331-E48C-42D6-A255-980F32D1D0F4}" type="presOf" srcId="{4E9DD6CF-E0DA-411E-B5C0-0F20267082B7}" destId="{26CDA2AE-7D40-41FC-BE39-D9768A86A9BF}" srcOrd="0" destOrd="0" presId="urn:microsoft.com/office/officeart/2005/8/layout/vList4"/>
    <dgm:cxn modelId="{ED95828F-18AA-4267-94B9-07896C8164D8}" type="presParOf" srcId="{A795FC46-CB83-47E8-983E-29C9C4F9DBE2}" destId="{38EF8F2F-6286-46F6-B76C-35C25E8257DD}" srcOrd="0" destOrd="0" presId="urn:microsoft.com/office/officeart/2005/8/layout/vList4"/>
    <dgm:cxn modelId="{E42E2490-5E6B-4FD0-A4C0-0E780A574A06}" type="presParOf" srcId="{38EF8F2F-6286-46F6-B76C-35C25E8257DD}" destId="{26CDA2AE-7D40-41FC-BE39-D9768A86A9BF}" srcOrd="0" destOrd="0" presId="urn:microsoft.com/office/officeart/2005/8/layout/vList4"/>
    <dgm:cxn modelId="{D234621F-34ED-4331-A455-1CFC9A45042E}" type="presParOf" srcId="{38EF8F2F-6286-46F6-B76C-35C25E8257DD}" destId="{6DEEC5A1-9645-4F00-AC43-729299F224A4}" srcOrd="1" destOrd="0" presId="urn:microsoft.com/office/officeart/2005/8/layout/vList4"/>
    <dgm:cxn modelId="{C116CFA2-6B91-42D8-AE50-A8537BDB11C1}" type="presParOf" srcId="{38EF8F2F-6286-46F6-B76C-35C25E8257DD}" destId="{58A18D81-2689-4B4A-A44F-BF5A3132241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«Функционирование муниципального автономного учреждения «Многофункциональный центр предоставления государственных и муниципальных услуг» в Промышленновском районе» 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F4535142-5336-44C7-95AC-1D9D99FC61A6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4509B9-9D61-47FD-B9B9-C19FBA3218B1}" type="pres">
      <dgm:prSet presAssocID="{4E9DD6CF-E0DA-411E-B5C0-0F20267082B7}" presName="comp" presStyleCnt="0"/>
      <dgm:spPr/>
    </dgm:pt>
    <dgm:pt modelId="{BAA02511-86AE-44B8-8F47-6821450F49B3}" type="pres">
      <dgm:prSet presAssocID="{4E9DD6CF-E0DA-411E-B5C0-0F20267082B7}" presName="box" presStyleLbl="node1" presStyleIdx="0" presStyleCnt="1" custLinFactNeighborY="1485"/>
      <dgm:spPr/>
      <dgm:t>
        <a:bodyPr/>
        <a:lstStyle/>
        <a:p>
          <a:endParaRPr lang="ru-RU"/>
        </a:p>
      </dgm:t>
    </dgm:pt>
    <dgm:pt modelId="{BD9C596A-B52B-4FC3-AB83-C674DDF9EBBA}" type="pres">
      <dgm:prSet presAssocID="{4E9DD6CF-E0DA-411E-B5C0-0F20267082B7}" presName="img" presStyleLbl="fgImgPlace1" presStyleIdx="0" presStyleCnt="1" custScaleX="38828" custScaleY="125000" custLinFactNeighborX="-349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B5FF30-F94E-48B6-A6E8-3DD436EA0008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AEB8684-000F-4761-84F5-6E2B160F0B88}" type="presOf" srcId="{4E9DD6CF-E0DA-411E-B5C0-0F20267082B7}" destId="{BAA02511-86AE-44B8-8F47-6821450F49B3}" srcOrd="0" destOrd="0" presId="urn:microsoft.com/office/officeart/2005/8/layout/vList4"/>
    <dgm:cxn modelId="{CC12E189-29A4-43AF-A262-8325A02B8A21}" type="presOf" srcId="{4E9DD6CF-E0DA-411E-B5C0-0F20267082B7}" destId="{90B5FF30-F94E-48B6-A6E8-3DD436EA0008}" srcOrd="1" destOrd="0" presId="urn:microsoft.com/office/officeart/2005/8/layout/vList4"/>
    <dgm:cxn modelId="{F7FCD22D-6F06-4DE7-8C65-321141844960}" type="presOf" srcId="{4D494605-0841-4703-B7B3-4E6873EA3982}" destId="{F4535142-5336-44C7-95AC-1D9D99FC61A6}" srcOrd="0" destOrd="0" presId="urn:microsoft.com/office/officeart/2005/8/layout/vList4"/>
    <dgm:cxn modelId="{E2F800A8-C40A-4B9D-844F-316D2EE5DB3B}" type="presParOf" srcId="{F4535142-5336-44C7-95AC-1D9D99FC61A6}" destId="{B54509B9-9D61-47FD-B9B9-C19FBA3218B1}" srcOrd="0" destOrd="0" presId="urn:microsoft.com/office/officeart/2005/8/layout/vList4"/>
    <dgm:cxn modelId="{4905F658-87A9-4C82-B504-026F7D0ACA65}" type="presParOf" srcId="{B54509B9-9D61-47FD-B9B9-C19FBA3218B1}" destId="{BAA02511-86AE-44B8-8F47-6821450F49B3}" srcOrd="0" destOrd="0" presId="urn:microsoft.com/office/officeart/2005/8/layout/vList4"/>
    <dgm:cxn modelId="{E192646D-0850-4C67-8E61-AE14A5B60C61}" type="presParOf" srcId="{B54509B9-9D61-47FD-B9B9-C19FBA3218B1}" destId="{BD9C596A-B52B-4FC3-AB83-C674DDF9EBBA}" srcOrd="1" destOrd="0" presId="urn:microsoft.com/office/officeart/2005/8/layout/vList4"/>
    <dgm:cxn modelId="{17F829CB-9E56-4F47-90FD-BB1F0E5820C6}" type="presParOf" srcId="{B54509B9-9D61-47FD-B9B9-C19FBA3218B1}" destId="{90B5FF30-F94E-48B6-A6E8-3DD436EA00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  Муниципальная программа   «Функционирование органов местного  самоуправления Промышленновского района»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8AF640F5-F15A-4A0D-8CE8-2F0603D57317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DCA8E8-CBFD-4489-938B-DA7B516F6F6A}" type="pres">
      <dgm:prSet presAssocID="{4E9DD6CF-E0DA-411E-B5C0-0F20267082B7}" presName="comp" presStyleCnt="0"/>
      <dgm:spPr/>
    </dgm:pt>
    <dgm:pt modelId="{DEAB14AA-AD7F-42BD-B4CB-E0B3D615608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E0204F6B-048F-4972-B4CE-DA35437F29AF}" type="pres">
      <dgm:prSet presAssocID="{4E9DD6CF-E0DA-411E-B5C0-0F20267082B7}" presName="img" presStyleLbl="fgImgPlace1" presStyleIdx="0" presStyleCnt="1" custScaleX="37768" custScaleY="125000" custLinFactNeighborX="-34875" custLinFactNeighborY="-491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C683B4-2CF8-496A-92D6-EBDF63973F30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86833-B673-4523-B672-C7011D43DF03}" type="presOf" srcId="{4D494605-0841-4703-B7B3-4E6873EA3982}" destId="{8AF640F5-F15A-4A0D-8CE8-2F0603D57317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D47A60BE-B8DD-4BAC-9456-5BC2D2EE5334}" type="presOf" srcId="{4E9DD6CF-E0DA-411E-B5C0-0F20267082B7}" destId="{DEAB14AA-AD7F-42BD-B4CB-E0B3D6156080}" srcOrd="0" destOrd="0" presId="urn:microsoft.com/office/officeart/2005/8/layout/vList4"/>
    <dgm:cxn modelId="{83EB25F8-B51A-48A3-819F-08D04EF20EEC}" type="presOf" srcId="{4E9DD6CF-E0DA-411E-B5C0-0F20267082B7}" destId="{5EC683B4-2CF8-496A-92D6-EBDF63973F30}" srcOrd="1" destOrd="0" presId="urn:microsoft.com/office/officeart/2005/8/layout/vList4"/>
    <dgm:cxn modelId="{128DD438-6219-446C-A870-C6F796F5587A}" type="presParOf" srcId="{8AF640F5-F15A-4A0D-8CE8-2F0603D57317}" destId="{B3DCA8E8-CBFD-4489-938B-DA7B516F6F6A}" srcOrd="0" destOrd="0" presId="urn:microsoft.com/office/officeart/2005/8/layout/vList4"/>
    <dgm:cxn modelId="{E9D83D7B-0EEB-44D9-A99E-6AA6C2B7A1A0}" type="presParOf" srcId="{B3DCA8E8-CBFD-4489-938B-DA7B516F6F6A}" destId="{DEAB14AA-AD7F-42BD-B4CB-E0B3D6156080}" srcOrd="0" destOrd="0" presId="urn:microsoft.com/office/officeart/2005/8/layout/vList4"/>
    <dgm:cxn modelId="{7F3AFB4E-77FB-4887-B307-10C8F6D1BD15}" type="presParOf" srcId="{B3DCA8E8-CBFD-4489-938B-DA7B516F6F6A}" destId="{E0204F6B-048F-4972-B4CE-DA35437F29AF}" srcOrd="1" destOrd="0" presId="urn:microsoft.com/office/officeart/2005/8/layout/vList4"/>
    <dgm:cxn modelId="{16300DA2-AB83-4E22-BE78-484B147255C6}" type="presParOf" srcId="{B3DCA8E8-CBFD-4489-938B-DA7B516F6F6A}" destId="{5EC683B4-2CF8-496A-92D6-EBDF63973F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«Обеспечение безопасности жизнедеятельности населения и предприятий в Промышленновском районе»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BB063F43-B8B5-4F7A-AFE0-6B12D6548DAA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FD217-EE2E-4923-97FE-0B0F0E92905F}" type="pres">
      <dgm:prSet presAssocID="{4E9DD6CF-E0DA-411E-B5C0-0F20267082B7}" presName="comp" presStyleCnt="0"/>
      <dgm:spPr/>
    </dgm:pt>
    <dgm:pt modelId="{2FAB3DDB-24BC-476D-898C-D6109CFB2F1B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CF94FA2F-379F-49FD-B797-4220647A69B4}" type="pres">
      <dgm:prSet presAssocID="{4E9DD6CF-E0DA-411E-B5C0-0F20267082B7}" presName="img" presStyleLbl="fgImgPlace1" presStyleIdx="0" presStyleCnt="1" custScaleX="37769" custScaleY="125000" custLinFactNeighborX="-34410" custLinFactNeighborY="1131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F562DA-CA34-435B-9A12-9F26E952867D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FE0A5-5AA7-4CE3-BE8E-6F348298A2BB}" type="presOf" srcId="{4D494605-0841-4703-B7B3-4E6873EA3982}" destId="{BB063F43-B8B5-4F7A-AFE0-6B12D6548DAA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AF0B5F1E-E692-4606-8341-4DB75C368C87}" type="presOf" srcId="{4E9DD6CF-E0DA-411E-B5C0-0F20267082B7}" destId="{2FAB3DDB-24BC-476D-898C-D6109CFB2F1B}" srcOrd="0" destOrd="0" presId="urn:microsoft.com/office/officeart/2005/8/layout/vList4"/>
    <dgm:cxn modelId="{5EF5B045-CF09-43E8-BDC5-DACAE4BB83BC}" type="presOf" srcId="{4E9DD6CF-E0DA-411E-B5C0-0F20267082B7}" destId="{96F562DA-CA34-435B-9A12-9F26E952867D}" srcOrd="1" destOrd="0" presId="urn:microsoft.com/office/officeart/2005/8/layout/vList4"/>
    <dgm:cxn modelId="{6E8222BA-6DAA-42C1-B8C9-02B79CE68042}" type="presParOf" srcId="{BB063F43-B8B5-4F7A-AFE0-6B12D6548DAA}" destId="{4F5FD217-EE2E-4923-97FE-0B0F0E92905F}" srcOrd="0" destOrd="0" presId="urn:microsoft.com/office/officeart/2005/8/layout/vList4"/>
    <dgm:cxn modelId="{E753F796-3C23-40D9-9FAE-198D1EBD7602}" type="presParOf" srcId="{4F5FD217-EE2E-4923-97FE-0B0F0E92905F}" destId="{2FAB3DDB-24BC-476D-898C-D6109CFB2F1B}" srcOrd="0" destOrd="0" presId="urn:microsoft.com/office/officeart/2005/8/layout/vList4"/>
    <dgm:cxn modelId="{FF75FB0C-5A27-4A0D-BC9A-3722EA675120}" type="presParOf" srcId="{4F5FD217-EE2E-4923-97FE-0B0F0E92905F}" destId="{CF94FA2F-379F-49FD-B797-4220647A69B4}" srcOrd="1" destOrd="0" presId="urn:microsoft.com/office/officeart/2005/8/layout/vList4"/>
    <dgm:cxn modelId="{1B458DB0-52CB-4CEE-AB1B-F7140C0E611A}" type="presParOf" srcId="{4F5FD217-EE2E-4923-97FE-0B0F0E92905F}" destId="{96F562DA-CA34-435B-9A12-9F26E952867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Структура собственных доходов районного бюджета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C75D8-8B89-4B8A-9D16-959E4C49CE10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571A13A8-3C09-4E13-ADB3-5816A6DC53C0}" type="presOf" srcId="{79FA11E6-0595-4A30-BAB4-0A87B279B13F}" destId="{4F482896-80D3-44F6-90AD-C38272A847AF}" srcOrd="0" destOrd="0" presId="urn:microsoft.com/office/officeart/2005/8/layout/vList4"/>
    <dgm:cxn modelId="{B299580A-B51D-4104-9C50-B72582221639}" type="presOf" srcId="{B1FE1208-7CDA-4798-939E-4BF3BD31D06A}" destId="{F455CD82-BFB0-44FF-BD5B-C7F767317FFA}" srcOrd="1" destOrd="0" presId="urn:microsoft.com/office/officeart/2005/8/layout/vList4"/>
    <dgm:cxn modelId="{F04ADD33-1CBB-4D2F-87A0-6804D716EBC0}" type="presParOf" srcId="{4F482896-80D3-44F6-90AD-C38272A847AF}" destId="{DBD1F858-01EF-41A5-9A8C-9EFB0516BE8D}" srcOrd="0" destOrd="0" presId="urn:microsoft.com/office/officeart/2005/8/layout/vList4"/>
    <dgm:cxn modelId="{3F74BFF3-6D77-497B-B908-18C8286D5163}" type="presParOf" srcId="{DBD1F858-01EF-41A5-9A8C-9EFB0516BE8D}" destId="{5440E549-6A30-4450-90C7-51D127B4258D}" srcOrd="0" destOrd="0" presId="urn:microsoft.com/office/officeart/2005/8/layout/vList4"/>
    <dgm:cxn modelId="{0255B93D-363E-409F-8721-2EAAEBA82167}" type="presParOf" srcId="{DBD1F858-01EF-41A5-9A8C-9EFB0516BE8D}" destId="{39828CF3-6CAF-4EC6-AEFD-560C8A43EF1C}" srcOrd="1" destOrd="0" presId="urn:microsoft.com/office/officeart/2005/8/layout/vList4"/>
    <dgm:cxn modelId="{5E956504-5801-4B1E-8960-6A85E3D8C2AC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районного бюджета,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8F7576-953C-4D7D-872F-17EEE55A1156}" type="presOf" srcId="{79FA11E6-0595-4A30-BAB4-0A87B279B13F}" destId="{4F482896-80D3-44F6-90AD-C38272A847AF}" srcOrd="0" destOrd="0" presId="urn:microsoft.com/office/officeart/2005/8/layout/vList4"/>
    <dgm:cxn modelId="{3AA51874-6109-48C0-A4DE-1100B28A9018}" type="presOf" srcId="{B1FE1208-7CDA-4798-939E-4BF3BD31D06A}" destId="{5440E549-6A30-4450-90C7-51D127B4258D}" srcOrd="0" destOrd="0" presId="urn:microsoft.com/office/officeart/2005/8/layout/vList4"/>
    <dgm:cxn modelId="{F402D410-69DF-4823-B944-94BE08CF0D4B}" type="presOf" srcId="{B1FE1208-7CDA-4798-939E-4BF3BD31D06A}" destId="{F455CD82-BFB0-44FF-BD5B-C7F767317FFA}" srcOrd="1" destOrd="0" presId="urn:microsoft.com/office/officeart/2005/8/layout/vList4"/>
    <dgm:cxn modelId="{9AAA6DF2-395E-4E44-AB05-C30CD05CDCE9}" type="presParOf" srcId="{4F482896-80D3-44F6-90AD-C38272A847AF}" destId="{DBD1F858-01EF-41A5-9A8C-9EFB0516BE8D}" srcOrd="0" destOrd="0" presId="urn:microsoft.com/office/officeart/2005/8/layout/vList4"/>
    <dgm:cxn modelId="{E1CFBE37-9D9D-473B-9E80-829024EFA853}" type="presParOf" srcId="{DBD1F858-01EF-41A5-9A8C-9EFB0516BE8D}" destId="{5440E549-6A30-4450-90C7-51D127B4258D}" srcOrd="0" destOrd="0" presId="urn:microsoft.com/office/officeart/2005/8/layout/vList4"/>
    <dgm:cxn modelId="{BD76C8DF-0042-47D0-82D2-30A3C8BD9A2D}" type="presParOf" srcId="{DBD1F858-01EF-41A5-9A8C-9EFB0516BE8D}" destId="{39828CF3-6CAF-4EC6-AEFD-560C8A43EF1C}" srcOrd="1" destOrd="0" presId="urn:microsoft.com/office/officeart/2005/8/layout/vList4"/>
    <dgm:cxn modelId="{0AADAF34-299A-47B9-B004-801035FFC90B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>
        <a:solidFill>
          <a:schemeClr val="bg2">
            <a:lumMod val="50000"/>
          </a:schemeClr>
        </a:solidFill>
      </dgm:spPr>
      <dgm:t>
        <a:bodyPr rIns="1728000"/>
        <a:lstStyle/>
        <a:p>
          <a:pPr algn="ctr" rtl="0"/>
          <a:r>
            <a:rPr lang="ru-RU" sz="2400" dirty="0" smtClean="0"/>
            <a:t>Доходы на 1 жителя, руб.</a:t>
          </a:r>
          <a:endParaRPr lang="ru-RU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9" custScaleY="125000" custLinFactNeighborX="-4318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12BF3FD4-2A85-4A19-9FC1-F29C19E63B64}" type="presOf" srcId="{B1FE1208-7CDA-4798-939E-4BF3BD31D06A}" destId="{5440E549-6A30-4450-90C7-51D127B4258D}" srcOrd="0" destOrd="0" presId="urn:microsoft.com/office/officeart/2005/8/layout/vList4"/>
    <dgm:cxn modelId="{E20B8864-C996-4F3B-B9B3-E962687FE2A8}" type="presOf" srcId="{B1FE1208-7CDA-4798-939E-4BF3BD31D06A}" destId="{F455CD82-BFB0-44FF-BD5B-C7F767317FFA}" srcOrd="1" destOrd="0" presId="urn:microsoft.com/office/officeart/2005/8/layout/vList4"/>
    <dgm:cxn modelId="{E0039C8A-3CCF-4DDE-A95A-5DDFFBE21E62}" type="presOf" srcId="{79FA11E6-0595-4A30-BAB4-0A87B279B13F}" destId="{4F482896-80D3-44F6-90AD-C38272A847AF}" srcOrd="0" destOrd="0" presId="urn:microsoft.com/office/officeart/2005/8/layout/vList4"/>
    <dgm:cxn modelId="{7BD251BF-AA08-410C-A685-0DD8FE0D8DB0}" type="presParOf" srcId="{4F482896-80D3-44F6-90AD-C38272A847AF}" destId="{DBD1F858-01EF-41A5-9A8C-9EFB0516BE8D}" srcOrd="0" destOrd="0" presId="urn:microsoft.com/office/officeart/2005/8/layout/vList4"/>
    <dgm:cxn modelId="{9E7CE227-9CD7-49C5-98A7-5765D811D9E7}" type="presParOf" srcId="{DBD1F858-01EF-41A5-9A8C-9EFB0516BE8D}" destId="{5440E549-6A30-4450-90C7-51D127B4258D}" srcOrd="0" destOrd="0" presId="urn:microsoft.com/office/officeart/2005/8/layout/vList4"/>
    <dgm:cxn modelId="{9FF67AE2-1743-4AAA-94DC-8B5B0BB47E64}" type="presParOf" srcId="{DBD1F858-01EF-41A5-9A8C-9EFB0516BE8D}" destId="{39828CF3-6CAF-4EC6-AEFD-560C8A43EF1C}" srcOrd="1" destOrd="0" presId="urn:microsoft.com/office/officeart/2005/8/layout/vList4"/>
    <dgm:cxn modelId="{0039E437-094B-4BEC-A257-AE5BEA80CD78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14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имущественным налогам</a:t>
          </a:r>
          <a:endParaRPr lang="ru-RU" sz="1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42620" custLinFactNeighborY="12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32E6B7-627D-448B-B12B-EE70BA01A3E7}" type="presOf" srcId="{B1FE1208-7CDA-4798-939E-4BF3BD31D06A}" destId="{F455CD82-BFB0-44FF-BD5B-C7F767317FFA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CE96F4FB-D421-4D51-98C0-33568E9874B8}" type="presOf" srcId="{79FA11E6-0595-4A30-BAB4-0A87B279B13F}" destId="{4F482896-80D3-44F6-90AD-C38272A847AF}" srcOrd="0" destOrd="0" presId="urn:microsoft.com/office/officeart/2005/8/layout/vList4"/>
    <dgm:cxn modelId="{F38EF3D0-5D47-4C58-85B8-F2431D4F19C1}" type="presOf" srcId="{B1FE1208-7CDA-4798-939E-4BF3BD31D06A}" destId="{5440E549-6A30-4450-90C7-51D127B4258D}" srcOrd="0" destOrd="0" presId="urn:microsoft.com/office/officeart/2005/8/layout/vList4"/>
    <dgm:cxn modelId="{2DC3B2B0-03EE-4F76-9B5E-C7B1D3B8569C}" type="presParOf" srcId="{4F482896-80D3-44F6-90AD-C38272A847AF}" destId="{DBD1F858-01EF-41A5-9A8C-9EFB0516BE8D}" srcOrd="0" destOrd="0" presId="urn:microsoft.com/office/officeart/2005/8/layout/vList4"/>
    <dgm:cxn modelId="{9ABDE820-6277-4C31-A0EF-D92F745D1F2E}" type="presParOf" srcId="{DBD1F858-01EF-41A5-9A8C-9EFB0516BE8D}" destId="{5440E549-6A30-4450-90C7-51D127B4258D}" srcOrd="0" destOrd="0" presId="urn:microsoft.com/office/officeart/2005/8/layout/vList4"/>
    <dgm:cxn modelId="{47DD5DD4-F80D-4869-B873-5092CCE212ED}" type="presParOf" srcId="{DBD1F858-01EF-41A5-9A8C-9EFB0516BE8D}" destId="{39828CF3-6CAF-4EC6-AEFD-560C8A43EF1C}" srcOrd="1" destOrd="0" presId="urn:microsoft.com/office/officeart/2005/8/layout/vList4"/>
    <dgm:cxn modelId="{888F61B9-2831-4E44-BAE6-6DF4AFE8CE26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5E5A-3C78-4D55-852B-D6510224B8D7}">
      <dsp:nvSpPr>
        <dsp:cNvPr id="0" name=""/>
        <dsp:cNvSpPr/>
      </dsp:nvSpPr>
      <dsp:spPr>
        <a:xfrm>
          <a:off x="0" y="0"/>
          <a:ext cx="9517327" cy="72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72000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Промышленновский муниципальный район на 01.01.2017г.</a:t>
          </a:r>
          <a:endParaRPr lang="ru-RU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75473" y="0"/>
        <a:ext cx="7541853" cy="720085"/>
      </dsp:txXfrm>
    </dsp:sp>
    <dsp:sp modelId="{E76D11C5-C2FE-41E7-A7B9-DB87735F10A2}">
      <dsp:nvSpPr>
        <dsp:cNvPr id="0" name=""/>
        <dsp:cNvSpPr/>
      </dsp:nvSpPr>
      <dsp:spPr>
        <a:xfrm>
          <a:off x="14599" y="0"/>
          <a:ext cx="676567" cy="720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72000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имущественному налогу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562"/>
          <a:ext cx="583415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72000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имущественному налогу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562"/>
          <a:ext cx="583415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BE11D-F16A-417E-AF41-FD7B581EAE85}">
      <dsp:nvSpPr>
        <dsp:cNvPr id="0" name=""/>
        <dsp:cNvSpPr/>
      </dsp:nvSpPr>
      <dsp:spPr>
        <a:xfrm>
          <a:off x="0" y="0"/>
          <a:ext cx="9445048" cy="647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72000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Основные показатели развития экономики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Промышленновского муниципального района.</a:t>
          </a:r>
          <a:endParaRPr lang="ru-RU" sz="1900" i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53753" y="0"/>
        <a:ext cx="7491294" cy="647441"/>
      </dsp:txXfrm>
    </dsp:sp>
    <dsp:sp modelId="{4A176317-87BC-4B25-8504-16788AE534F2}">
      <dsp:nvSpPr>
        <dsp:cNvPr id="0" name=""/>
        <dsp:cNvSpPr/>
      </dsp:nvSpPr>
      <dsp:spPr>
        <a:xfrm>
          <a:off x="0" y="0"/>
          <a:ext cx="574806" cy="647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F5824-547E-42F5-A915-27486CAB8123}">
      <dsp:nvSpPr>
        <dsp:cNvPr id="0" name=""/>
        <dsp:cNvSpPr/>
      </dsp:nvSpPr>
      <dsp:spPr>
        <a:xfrm>
          <a:off x="0" y="0"/>
          <a:ext cx="9373043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36000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Основные параметры районного бюджета за 2017 год. </a:t>
          </a:r>
          <a:endParaRPr lang="ru-RU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0922" y="0"/>
        <a:ext cx="7442121" cy="563134"/>
      </dsp:txXfrm>
    </dsp:sp>
    <dsp:sp modelId="{760A5AB3-866A-4674-9D34-CAFC63FA35EC}">
      <dsp:nvSpPr>
        <dsp:cNvPr id="0" name=""/>
        <dsp:cNvSpPr/>
      </dsp:nvSpPr>
      <dsp:spPr>
        <a:xfrm>
          <a:off x="0" y="0"/>
          <a:ext cx="568662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2A3D-9970-42F4-BA8F-CFE5C98CDF69}">
      <dsp:nvSpPr>
        <dsp:cNvPr id="0" name=""/>
        <dsp:cNvSpPr/>
      </dsp:nvSpPr>
      <dsp:spPr>
        <a:xfrm>
          <a:off x="0" y="0"/>
          <a:ext cx="9517057" cy="635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0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Доходы районного бюджета, тыс. руб.</a:t>
          </a:r>
          <a:endParaRPr lang="ru-RU" sz="2900" kern="1200" dirty="0"/>
        </a:p>
      </dsp:txBody>
      <dsp:txXfrm>
        <a:off x="1966999" y="0"/>
        <a:ext cx="7550057" cy="635880"/>
      </dsp:txXfrm>
    </dsp:sp>
    <dsp:sp modelId="{F745020D-E77C-4460-B4A0-D0D7EBA64132}">
      <dsp:nvSpPr>
        <dsp:cNvPr id="0" name=""/>
        <dsp:cNvSpPr/>
      </dsp:nvSpPr>
      <dsp:spPr>
        <a:xfrm>
          <a:off x="0" y="0"/>
          <a:ext cx="566360" cy="635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060" rIns="72000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районного бюджета, тыс. руб.</a:t>
          </a:r>
          <a:endParaRPr lang="ru-RU" sz="26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0921" y="0"/>
        <a:ext cx="7442120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12359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Структура собственных доходов районного бюджета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88" y="0"/>
        <a:ext cx="7440753" cy="576801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09622" cy="5768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060" rIns="72000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районного бюджета, тыс. руб.</a:t>
          </a:r>
          <a:endParaRPr lang="ru-RU" sz="26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0921" y="0"/>
        <a:ext cx="7442120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12359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80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172800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Доходы на 1 жителя, руб.</a:t>
          </a:r>
          <a:endParaRPr lang="ru-RU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88" y="0"/>
        <a:ext cx="7440753" cy="576801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583546" cy="5768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72000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льготы, установленные нормативно-правовыми актами городского и сельских поселений Промышленновского муниципального района по имущественным налогам</a:t>
          </a:r>
          <a:endParaRPr lang="ru-RU" sz="1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562"/>
          <a:ext cx="583415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0.68908</cdr:x>
      <cdr:y>0.16667</cdr:y>
    </cdr:from>
    <cdr:to>
      <cdr:x>0.80667</cdr:x>
      <cdr:y>0.2619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00183" y="504056"/>
          <a:ext cx="11263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0.65632</cdr:x>
      <cdr:y>0.40476</cdr:y>
    </cdr:from>
    <cdr:to>
      <cdr:x>0.76908</cdr:x>
      <cdr:y>0.52381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86379" y="122413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11 626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0.30011</cdr:x>
      <cdr:y>0.22042</cdr:y>
    </cdr:from>
    <cdr:to>
      <cdr:x>0.41444</cdr:x>
      <cdr:y>0.343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6474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53,3%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0.42873</cdr:x>
      <cdr:y>0.58815</cdr:y>
    </cdr:from>
    <cdr:to>
      <cdr:x>0.54305</cdr:x>
      <cdr:y>0.71073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172754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35,3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0.3144</cdr:x>
      <cdr:y>0.49009</cdr:y>
    </cdr:from>
    <cdr:to>
      <cdr:x>0.42873</cdr:x>
      <cdr:y>0.61267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143951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9,2%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0.80029</cdr:x>
      <cdr:y>0.26945</cdr:y>
    </cdr:from>
    <cdr:to>
      <cdr:x>0.91462</cdr:x>
      <cdr:y>0.39203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2448" y="79144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2,3%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350E8-D351-4074-A097-2A47E1A4069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D294-2DED-4C3E-ADDD-ED08584B3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BE824B-B2DF-4F10-95FB-F15421DB116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8.xml"/><Relationship Id="rId7" Type="http://schemas.openxmlformats.org/officeDocument/2006/relationships/chart" Target="../charts/chart6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chart" Target="../charts/chart1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Layout" Target="../diagrams/layout24.xml"/><Relationship Id="rId7" Type="http://schemas.openxmlformats.org/officeDocument/2006/relationships/chart" Target="../charts/chart12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chart" Target="../charts/chart15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18" Type="http://schemas.openxmlformats.org/officeDocument/2006/relationships/diagramLayout" Target="../diagrams/layout31.xml"/><Relationship Id="rId26" Type="http://schemas.microsoft.com/office/2007/relationships/diagramDrawing" Target="../diagrams/drawing32.xml"/><Relationship Id="rId3" Type="http://schemas.openxmlformats.org/officeDocument/2006/relationships/diagramLayout" Target="../diagrams/layout28.xml"/><Relationship Id="rId21" Type="http://schemas.microsoft.com/office/2007/relationships/diagramDrawing" Target="../diagrams/drawing31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diagramData" Target="../diagrams/data31.xml"/><Relationship Id="rId25" Type="http://schemas.openxmlformats.org/officeDocument/2006/relationships/diagramColors" Target="../diagrams/colors32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20" Type="http://schemas.openxmlformats.org/officeDocument/2006/relationships/diagramColors" Target="../diagrams/colors31.xml"/><Relationship Id="rId29" Type="http://schemas.openxmlformats.org/officeDocument/2006/relationships/diagramQuickStyle" Target="../diagrams/quickStyle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24" Type="http://schemas.openxmlformats.org/officeDocument/2006/relationships/diagramQuickStyle" Target="../diagrams/quickStyle32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23" Type="http://schemas.openxmlformats.org/officeDocument/2006/relationships/diagramLayout" Target="../diagrams/layout32.xml"/><Relationship Id="rId28" Type="http://schemas.openxmlformats.org/officeDocument/2006/relationships/diagramLayout" Target="../diagrams/layout33.xml"/><Relationship Id="rId10" Type="http://schemas.openxmlformats.org/officeDocument/2006/relationships/diagramColors" Target="../diagrams/colors29.xml"/><Relationship Id="rId19" Type="http://schemas.openxmlformats.org/officeDocument/2006/relationships/diagramQuickStyle" Target="../diagrams/quickStyle31.xml"/><Relationship Id="rId31" Type="http://schemas.microsoft.com/office/2007/relationships/diagramDrawing" Target="../diagrams/drawing33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Relationship Id="rId22" Type="http://schemas.openxmlformats.org/officeDocument/2006/relationships/diagramData" Target="../diagrams/data32.xml"/><Relationship Id="rId27" Type="http://schemas.openxmlformats.org/officeDocument/2006/relationships/diagramData" Target="../diagrams/data33.xml"/><Relationship Id="rId30" Type="http://schemas.openxmlformats.org/officeDocument/2006/relationships/diagramColors" Target="../diagrams/colors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18" Type="http://schemas.openxmlformats.org/officeDocument/2006/relationships/diagramLayout" Target="../diagrams/layout37.xml"/><Relationship Id="rId26" Type="http://schemas.microsoft.com/office/2007/relationships/diagramDrawing" Target="../diagrams/drawing38.xml"/><Relationship Id="rId3" Type="http://schemas.openxmlformats.org/officeDocument/2006/relationships/diagramLayout" Target="../diagrams/layout34.xml"/><Relationship Id="rId21" Type="http://schemas.microsoft.com/office/2007/relationships/diagramDrawing" Target="../diagrams/drawing37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17" Type="http://schemas.openxmlformats.org/officeDocument/2006/relationships/diagramData" Target="../diagrams/data37.xml"/><Relationship Id="rId25" Type="http://schemas.openxmlformats.org/officeDocument/2006/relationships/diagramColors" Target="../diagrams/colors38.xml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20" Type="http://schemas.openxmlformats.org/officeDocument/2006/relationships/diagramColors" Target="../diagrams/colors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24" Type="http://schemas.openxmlformats.org/officeDocument/2006/relationships/diagramQuickStyle" Target="../diagrams/quickStyle38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23" Type="http://schemas.openxmlformats.org/officeDocument/2006/relationships/diagramLayout" Target="../diagrams/layout38.xml"/><Relationship Id="rId10" Type="http://schemas.openxmlformats.org/officeDocument/2006/relationships/diagramColors" Target="../diagrams/colors35.xml"/><Relationship Id="rId19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Relationship Id="rId22" Type="http://schemas.openxmlformats.org/officeDocument/2006/relationships/diagramData" Target="../diagrams/data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prmrf@ofukem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5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914" y="1044115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6936" y="2348880"/>
            <a:ext cx="5553823" cy="340092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Бюджет для граждан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900" i="1" dirty="0">
                <a:solidFill>
                  <a:schemeClr val="accent1">
                    <a:lumMod val="75000"/>
                  </a:schemeClr>
                </a:solidFill>
              </a:rPr>
              <a:t>Промышленновского муниципального района  </a:t>
            </a:r>
            <a:endParaRPr lang="ru-RU" sz="2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за 2017 год</a:t>
            </a:r>
          </a:p>
          <a:p>
            <a:pPr algn="ctr"/>
            <a:endParaRPr lang="ru-RU" sz="2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подготовлен на основе решения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 14.06.2018г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. №378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Совета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народных депутатов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Промышленновского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муниципального района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 исполнении районного бюджета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 2017 год»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openclipart.org/image/800px/svg_to_png/68077/diagramma-a-torta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32656"/>
            <a:ext cx="4410505" cy="62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orik\Desktop\zdanie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7" y="1340768"/>
            <a:ext cx="42664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39052120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3348"/>
              </p:ext>
            </p:extLst>
          </p:nvPr>
        </p:nvGraphicFramePr>
        <p:xfrm>
          <a:off x="268003" y="980728"/>
          <a:ext cx="47525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076" name="Picture 4" descr="C:\Users\jorik\Desktop\koshele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1" y="1412776"/>
            <a:ext cx="4711671" cy="42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59862597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22152"/>
              </p:ext>
            </p:extLst>
          </p:nvPr>
        </p:nvGraphicFramePr>
        <p:xfrm>
          <a:off x="128464" y="973160"/>
          <a:ext cx="9618098" cy="583615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86823"/>
                <a:gridCol w="2930389"/>
                <a:gridCol w="1858295"/>
                <a:gridCol w="1572404"/>
                <a:gridCol w="1470187"/>
              </a:tblGrid>
              <a:tr h="51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поселения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Категории налогоплательщиков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Реквизиты решения Совета народных депутатов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Выпадающие доходы за </a:t>
                      </a:r>
                      <a:r>
                        <a:rPr lang="ru-RU" sz="1100" dirty="0" smtClean="0">
                          <a:effectLst/>
                        </a:rPr>
                        <a:t>2016 </a:t>
                      </a:r>
                      <a:r>
                        <a:rPr lang="ru-RU" sz="1100" dirty="0">
                          <a:effectLst/>
                        </a:rPr>
                        <a:t>год, тыс</a:t>
                      </a:r>
                      <a:r>
                        <a:rPr lang="ru-RU" sz="1100" dirty="0" smtClean="0">
                          <a:effectLst/>
                        </a:rPr>
                        <a:t>. 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Выпадающие доходы за </a:t>
                      </a:r>
                      <a:r>
                        <a:rPr lang="ru-RU" sz="1100" dirty="0" smtClean="0">
                          <a:effectLst/>
                        </a:rPr>
                        <a:t>2017 </a:t>
                      </a:r>
                      <a:r>
                        <a:rPr lang="ru-RU" sz="1100" dirty="0">
                          <a:effectLst/>
                        </a:rPr>
                        <a:t>год, тыс</a:t>
                      </a:r>
                      <a:r>
                        <a:rPr lang="ru-RU" sz="1100" dirty="0" smtClean="0">
                          <a:effectLst/>
                        </a:rPr>
                        <a:t>. 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Вагановское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№107 от 20.11.2013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45,57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8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Калинкинское</a:t>
                      </a:r>
                      <a:r>
                        <a:rPr lang="ru-RU" sz="1200" dirty="0" smtClean="0">
                          <a:effectLst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№46 от 14.11.2012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Лебедевское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№63 от 14.11.2012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32,88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1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Окуневское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№64 от 14.11.2012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30,17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Плотниковское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№104 от 22.11.2013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43,56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Семьи опекунов (попечителей)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0,64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9974847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8031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9084"/>
              </p:ext>
            </p:extLst>
          </p:nvPr>
        </p:nvGraphicFramePr>
        <p:xfrm>
          <a:off x="148984" y="1268760"/>
          <a:ext cx="9618098" cy="486341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86823"/>
                <a:gridCol w="2930389"/>
                <a:gridCol w="1728269"/>
                <a:gridCol w="1584176"/>
                <a:gridCol w="1588441"/>
              </a:tblGrid>
              <a:tr h="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поселения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Категории налогоплательщиков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Реквизиты решения Совета народных депутатов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Выпадающие доходы за </a:t>
                      </a:r>
                      <a:r>
                        <a:rPr lang="ru-RU" sz="1200" dirty="0" smtClean="0">
                          <a:effectLst/>
                        </a:rPr>
                        <a:t>2016 </a:t>
                      </a:r>
                      <a:r>
                        <a:rPr lang="ru-RU" sz="1200" dirty="0">
                          <a:effectLst/>
                        </a:rPr>
                        <a:t>год, тыс</a:t>
                      </a:r>
                      <a:r>
                        <a:rPr lang="ru-RU" sz="1200" dirty="0" smtClean="0">
                          <a:effectLst/>
                        </a:rPr>
                        <a:t>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Выпадающие доходы за </a:t>
                      </a:r>
                      <a:r>
                        <a:rPr lang="ru-RU" sz="1200" dirty="0" smtClean="0">
                          <a:effectLst/>
                        </a:rPr>
                        <a:t>2017 </a:t>
                      </a:r>
                      <a:r>
                        <a:rPr lang="ru-RU" sz="1200" dirty="0">
                          <a:effectLst/>
                        </a:rPr>
                        <a:t>год, тыс</a:t>
                      </a:r>
                      <a:r>
                        <a:rPr lang="ru-RU" sz="1200" dirty="0" smtClean="0">
                          <a:effectLst/>
                        </a:rPr>
                        <a:t>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1" marR="891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Падунское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сельское поселение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№104 от 22.11.2013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9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1,17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Промышленновское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городское поселение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№81 от 19.11.2012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113,52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Пушкинское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сельское поселение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№95 от 18.11.2013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49,06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Ветераны и инвалиды Великой отечественной войны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Семьи опекунов (попечителей)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Тарабаринское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сельское поселение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№60 от 13.11.2012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Семьи опекунов (попечителей)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74396456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5929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67007"/>
              </p:ext>
            </p:extLst>
          </p:nvPr>
        </p:nvGraphicFramePr>
        <p:xfrm>
          <a:off x="128463" y="1124744"/>
          <a:ext cx="9618100" cy="30746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56693"/>
                <a:gridCol w="2251821"/>
                <a:gridCol w="1728192"/>
                <a:gridCol w="1656184"/>
                <a:gridCol w="1625210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поселения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Категории налогоплательщиков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Реквизиты решения Совета народных депутатов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Выпадающие доходы за </a:t>
                      </a:r>
                      <a:r>
                        <a:rPr lang="ru-RU" sz="1200" dirty="0" smtClean="0">
                          <a:effectLst/>
                        </a:rPr>
                        <a:t>2016 </a:t>
                      </a:r>
                      <a:r>
                        <a:rPr lang="ru-RU" sz="1200" dirty="0">
                          <a:effectLst/>
                        </a:rPr>
                        <a:t>год, тыс</a:t>
                      </a:r>
                      <a:r>
                        <a:rPr lang="ru-RU" sz="1200" dirty="0" smtClean="0">
                          <a:effectLst/>
                        </a:rPr>
                        <a:t>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Выпадающие доходы за </a:t>
                      </a:r>
                      <a:r>
                        <a:rPr lang="ru-RU" sz="1200" dirty="0" smtClean="0">
                          <a:effectLst/>
                        </a:rPr>
                        <a:t>2017 </a:t>
                      </a:r>
                      <a:r>
                        <a:rPr lang="ru-RU" sz="1200" dirty="0">
                          <a:effectLst/>
                        </a:rPr>
                        <a:t>год, тыс</a:t>
                      </a:r>
                      <a:r>
                        <a:rPr lang="ru-RU" sz="1200" dirty="0" smtClean="0">
                          <a:effectLst/>
                        </a:rPr>
                        <a:t>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Тарасовское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№88 от 21.11.2013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Титовское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сельское поселение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Одиноко проживающие пенсионеры по старости (женщины, достигшие 55 лет, мужчины, достигшие 60 лет)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№59 от 12.11.2012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19,91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Семьи опекунов (попечителей)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12" marR="4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482459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51367"/>
              </p:ext>
            </p:extLst>
          </p:nvPr>
        </p:nvGraphicFramePr>
        <p:xfrm>
          <a:off x="117955" y="1124744"/>
          <a:ext cx="9628608" cy="532859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5322394"/>
                <a:gridCol w="1152128"/>
                <a:gridCol w="1008112"/>
                <a:gridCol w="864096"/>
                <a:gridCol w="1281878"/>
              </a:tblGrid>
              <a:tr h="37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Факт 2016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План 2017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Факт 2017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% </a:t>
                      </a:r>
                      <a:r>
                        <a:rPr lang="ru-RU" sz="1100" b="1" dirty="0" smtClean="0">
                          <a:effectLst/>
                        </a:rPr>
                        <a:t>2017г</a:t>
                      </a:r>
                      <a:r>
                        <a:rPr lang="ru-RU" sz="1100" b="1" dirty="0">
                          <a:effectLst/>
                        </a:rPr>
                        <a:t>. к </a:t>
                      </a:r>
                      <a:r>
                        <a:rPr lang="ru-RU" sz="1100" b="1" dirty="0" smtClean="0">
                          <a:effectLst/>
                        </a:rPr>
                        <a:t>2016г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</a:rPr>
                        <a:t>238 471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237 556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237 846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168 096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166 318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166 339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21 946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16 119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16 129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налог на вмененный доход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15 766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14 342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14 343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2 766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6 160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6 163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223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439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имущество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3 465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2 898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2 910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Транспортный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1 144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1 143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Земельный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19 196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23 670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23 905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Государственная пошлина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6 005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6 808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6 816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</a:rPr>
                        <a:t>46 445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50 688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50 838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439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20 755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17 327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17 409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1 367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1 369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439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4 651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1 972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1 976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14 440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25 111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25 123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Штрафы, возмещение ущерба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3 255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3 411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3 427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неналоговые 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1 500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1 534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</a:rPr>
                        <a:t>1 378 326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1 536 235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1 459 270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  <a:tr h="22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доходов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</a:rPr>
                        <a:t>1 663 242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1 824 479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1 747 954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3328" marR="333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84753088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936776" y="2273625"/>
            <a:ext cx="3744416" cy="2504105"/>
          </a:xfrm>
          <a:prstGeom prst="ellipse">
            <a:avLst/>
          </a:prstGeom>
          <a:solidFill>
            <a:schemeClr val="bg2"/>
          </a:solidFill>
          <a:ln w="60325" cap="sq" cmpd="sng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налогоплательщики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462840">
            <a:off x="5883829" y="4615463"/>
            <a:ext cx="3717705" cy="168074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Налог на имущество физических лиц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61 рубль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Промышленновского района в </a:t>
            </a:r>
            <a:r>
              <a:rPr lang="ru-RU" sz="900" dirty="0" smtClean="0">
                <a:solidFill>
                  <a:prstClr val="black"/>
                </a:solidFill>
              </a:rPr>
              <a:t>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3" name="Стрелка вправо 2"/>
          <p:cNvSpPr/>
          <p:nvPr/>
        </p:nvSpPr>
        <p:spPr>
          <a:xfrm rot="1682527">
            <a:off x="168290" y="1224030"/>
            <a:ext cx="3240308" cy="147052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prstClr val="black"/>
                </a:solidFill>
              </a:rPr>
              <a:t>Налог на доходы физических лиц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7 987 </a:t>
            </a:r>
            <a:r>
              <a:rPr lang="ru-RU" sz="900" dirty="0">
                <a:solidFill>
                  <a:prstClr val="black"/>
                </a:solidFill>
              </a:rPr>
              <a:t>рублей составляет сумма уплаченного налога в расчете на 1 гражданина Промышленновского района в </a:t>
            </a:r>
            <a:r>
              <a:rPr lang="ru-RU" sz="900" dirty="0" smtClean="0">
                <a:solidFill>
                  <a:prstClr val="black"/>
                </a:solidFill>
              </a:rPr>
              <a:t>2017 году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235067">
            <a:off x="456024" y="4559356"/>
            <a:ext cx="3243779" cy="15450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Транспортный налог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480 </a:t>
            </a:r>
            <a:r>
              <a:rPr lang="ru-RU" sz="900" dirty="0">
                <a:solidFill>
                  <a:prstClr val="black"/>
                </a:solidFill>
              </a:rPr>
              <a:t>рублей составляет сумма уплаченного налога в расчете на 1 гражданина Промышленновского района в </a:t>
            </a:r>
            <a:r>
              <a:rPr lang="ru-RU" sz="900" dirty="0" smtClean="0">
                <a:solidFill>
                  <a:prstClr val="black"/>
                </a:solidFill>
              </a:rPr>
              <a:t>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79" name="Стрелка влево 78"/>
          <p:cNvSpPr/>
          <p:nvPr/>
        </p:nvSpPr>
        <p:spPr>
          <a:xfrm rot="19997579">
            <a:off x="6308767" y="1260765"/>
            <a:ext cx="3239958" cy="164948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Земельный </a:t>
            </a:r>
            <a:r>
              <a:rPr lang="ru-RU" sz="900" b="1" u="sng" dirty="0" smtClean="0">
                <a:solidFill>
                  <a:prstClr val="black"/>
                </a:solidFill>
              </a:rPr>
              <a:t>налог</a:t>
            </a:r>
          </a:p>
          <a:p>
            <a:pPr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502 рубля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Промышленновского района в </a:t>
            </a:r>
            <a:r>
              <a:rPr lang="ru-RU" sz="900" dirty="0" smtClean="0">
                <a:solidFill>
                  <a:prstClr val="black"/>
                </a:solidFill>
              </a:rPr>
              <a:t>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  <a:endParaRPr lang="ru-RU" sz="900" dirty="0"/>
          </a:p>
          <a:p>
            <a:pPr algn="ctr"/>
            <a:endParaRPr lang="ru-RU" sz="9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790346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34677"/>
              </p:ext>
            </p:extLst>
          </p:nvPr>
        </p:nvGraphicFramePr>
        <p:xfrm>
          <a:off x="0" y="817254"/>
          <a:ext cx="984314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41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23334012"/>
              </p:ext>
            </p:extLst>
          </p:nvPr>
        </p:nvGraphicFramePr>
        <p:xfrm>
          <a:off x="272480" y="125580"/>
          <a:ext cx="9517059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51482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37253"/>
              </p:ext>
            </p:extLst>
          </p:nvPr>
        </p:nvGraphicFramePr>
        <p:xfrm>
          <a:off x="128465" y="953583"/>
          <a:ext cx="9628608" cy="5427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990"/>
                <a:gridCol w="870607"/>
                <a:gridCol w="943157"/>
                <a:gridCol w="943157"/>
                <a:gridCol w="870607"/>
                <a:gridCol w="995090"/>
              </a:tblGrid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подраздел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 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1590701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1 774 330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1 703 780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44 768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49 063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477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1 158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1 152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137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представительных органов муниципальных образований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1 700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1 653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Функционирование местных администраций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0104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22 984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25 146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22 786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общегосударственные вопросы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18 926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20 619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19 484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Национальная оборона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02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2 015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1 676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1 676 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Мобилизационная и вневойсковая подготовка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0203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2 015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Национальная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экономика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04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47 509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111 110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r>
                        <a:rPr lang="ru-RU" sz="1200" b="1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606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Топливно-энергетический комплекс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29 375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88 883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88 883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Сельское хозяйство и рыболовство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3 592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3 778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3 659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Водное хозяйство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Дорожное хозяйство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8 362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17 306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15 921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5 988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1 143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1 143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05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290 196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322 074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308 298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Жилищное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193 462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147 528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142 633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Коммунальное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96 551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174 143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165 262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r>
                        <a:rPr lang="ru-RU" sz="1200" dirty="0" smtClean="0">
                          <a:effectLst/>
                        </a:rPr>
                        <a:t>лагоустройство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08" marR="23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3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7243008"/>
              </p:ext>
            </p:extLst>
          </p:nvPr>
        </p:nvGraphicFramePr>
        <p:xfrm>
          <a:off x="344489" y="188640"/>
          <a:ext cx="9445050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1033280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83405"/>
              </p:ext>
            </p:extLst>
          </p:nvPr>
        </p:nvGraphicFramePr>
        <p:xfrm>
          <a:off x="128464" y="1398004"/>
          <a:ext cx="9628608" cy="4886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1440160"/>
                <a:gridCol w="864096"/>
                <a:gridCol w="936104"/>
                <a:gridCol w="864096"/>
                <a:gridCol w="987648"/>
              </a:tblGrid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подраздел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07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688 299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751 217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716 659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Дошкольное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178 719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185 275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179 468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 образование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445 442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458 030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431 742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25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Начальное профессиональное образование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0703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40 283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Молодежная </a:t>
                      </a:r>
                      <a:r>
                        <a:rPr lang="ru-RU" sz="1200" dirty="0">
                          <a:effectLst/>
                        </a:rPr>
                        <a:t>политика и оздоровление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1 554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63 427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66 075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65 940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08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105 793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135 170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125 788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культура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99 773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127 507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118 871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Другие вопросы в области культуры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7 663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917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Здравоохранение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27 964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Стационарная медицинская помощь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16 844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Амбулаторная помощь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9 999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здравоохранения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1 121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10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348 883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357 813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355 147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Пенсионное обеспечение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3 419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3 672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3 672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Социальное обслуживание населения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27 821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30 595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30 274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Социальное обеспечение населения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138 036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146 580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145 335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6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Охрана семьи и детства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166 197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163 849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162 751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вопросы в области социальной политики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13 410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13 117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13 115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340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  <a:tr h="1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1 101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80" marR="198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41587586"/>
              </p:ext>
            </p:extLst>
          </p:nvPr>
        </p:nvGraphicFramePr>
        <p:xfrm>
          <a:off x="344489" y="188640"/>
          <a:ext cx="9445050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23838" y="958145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44899"/>
              </p:ext>
            </p:extLst>
          </p:nvPr>
        </p:nvGraphicFramePr>
        <p:xfrm>
          <a:off x="101567" y="1124744"/>
          <a:ext cx="9628608" cy="290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1152128"/>
                <a:gridCol w="1080120"/>
                <a:gridCol w="1080120"/>
                <a:gridCol w="864096"/>
                <a:gridCol w="915640"/>
              </a:tblGrid>
              <a:tr h="28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подраздел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</a:tr>
              <a:tr h="28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28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Периодическая печать и издательства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21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38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Межбюджетные трансферты общего характера бюджетам бюджетной системы РФ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33 964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44 814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39 845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337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Дотации на выравнивание бюджетной обеспеченности муниципальных образований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33 964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43 020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  <a:tr h="337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Иные дотации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07116"/>
              </p:ext>
            </p:extLst>
          </p:nvPr>
        </p:nvGraphicFramePr>
        <p:xfrm>
          <a:off x="416496" y="4114800"/>
          <a:ext cx="9145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0752" y="4064282"/>
            <a:ext cx="3849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Динамика расходов районного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290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adm-promishl-rn.ru/files/images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88" y="980735"/>
            <a:ext cx="5179694" cy="361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8226634"/>
              </p:ext>
            </p:extLst>
          </p:nvPr>
        </p:nvGraphicFramePr>
        <p:xfrm>
          <a:off x="295254" y="116632"/>
          <a:ext cx="9517327" cy="7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129085" y="1556796"/>
            <a:ext cx="1873779" cy="63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/>
              <a:t>Территория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/>
              <a:t>3,1  </a:t>
            </a:r>
            <a:r>
              <a:rPr lang="ru-RU" sz="1800" b="1" i="1" dirty="0" err="1"/>
              <a:t>тыс.кв.км</a:t>
            </a:r>
            <a:r>
              <a:rPr lang="ru-RU" sz="1800" b="1" i="1" dirty="0"/>
              <a:t>.</a:t>
            </a:r>
            <a:endParaRPr lang="ru-RU" altLang="ru-RU" sz="1800" b="1" i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33597" y="2486872"/>
            <a:ext cx="2340636" cy="601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/>
              <a:t>Население     </a:t>
            </a:r>
            <a:r>
              <a:rPr lang="ru-RU" altLang="ru-RU" sz="1600" b="1" i="1" dirty="0"/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i="1" dirty="0" smtClean="0"/>
              <a:t>47,8 </a:t>
            </a:r>
            <a:r>
              <a:rPr lang="ru-RU" altLang="ru-RU" sz="1600" b="1" i="1" dirty="0"/>
              <a:t>тыс. человек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76536" y="4721278"/>
            <a:ext cx="4799939" cy="1001809"/>
          </a:xfrm>
          <a:prstGeom prst="rect">
            <a:avLst/>
          </a:prstGeom>
          <a:noFill/>
          <a:ln>
            <a:noFill/>
          </a:ln>
          <a:extLst/>
        </p:spPr>
        <p:txBody>
          <a:bodyPr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b="1" i="1" dirty="0"/>
              <a:t>1 городское поселение</a:t>
            </a:r>
            <a:endParaRPr lang="ru-RU" altLang="ru-RU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/>
              <a:t>10 сельских поселений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i="1" dirty="0" smtClean="0"/>
              <a:t>59 </a:t>
            </a:r>
            <a:r>
              <a:rPr lang="ru-RU" altLang="ru-RU" sz="2000" b="1" i="1" dirty="0"/>
              <a:t>населённых </a:t>
            </a:r>
            <a:r>
              <a:rPr lang="ru-RU" altLang="ru-RU" sz="2000" b="1" i="1" dirty="0" smtClean="0"/>
              <a:t>пунктов</a:t>
            </a:r>
            <a:endParaRPr lang="ru-RU" altLang="ru-RU" sz="2000" b="1" i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89918" y="3507550"/>
            <a:ext cx="4416084" cy="63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/>
          <a:lstStyle/>
          <a:p>
            <a:pPr marL="342888" indent="-3428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dirty="0">
                <a:solidFill>
                  <a:srgbClr val="000066"/>
                </a:solidFill>
              </a:rPr>
              <a:t>Мужчины</a:t>
            </a:r>
            <a:r>
              <a:rPr lang="en-US" altLang="ru-RU" sz="1400" dirty="0">
                <a:solidFill>
                  <a:srgbClr val="000066"/>
                </a:solidFill>
              </a:rPr>
              <a:t> </a:t>
            </a:r>
            <a:r>
              <a:rPr lang="ru-RU" altLang="ru-RU" sz="1400" dirty="0">
                <a:solidFill>
                  <a:srgbClr val="000066"/>
                </a:solidFill>
              </a:rPr>
              <a:t>  23,5 </a:t>
            </a:r>
            <a:r>
              <a:rPr lang="ru-RU" altLang="ru-RU" sz="1400" dirty="0" err="1">
                <a:solidFill>
                  <a:srgbClr val="000066"/>
                </a:solidFill>
              </a:rPr>
              <a:t>тыс.чел</a:t>
            </a:r>
            <a:r>
              <a:rPr lang="ru-RU" altLang="ru-RU" sz="1400" dirty="0">
                <a:solidFill>
                  <a:srgbClr val="000066"/>
                </a:solidFill>
              </a:rPr>
              <a:t>. – </a:t>
            </a:r>
            <a:r>
              <a:rPr lang="ru-RU" altLang="ru-RU" sz="1400" dirty="0" smtClean="0">
                <a:solidFill>
                  <a:srgbClr val="000066"/>
                </a:solidFill>
              </a:rPr>
              <a:t>47,5%    </a:t>
            </a:r>
            <a:endParaRPr lang="en-US" altLang="ru-RU" sz="1400" dirty="0">
              <a:solidFill>
                <a:srgbClr val="000066"/>
              </a:solidFill>
            </a:endParaRPr>
          </a:p>
          <a:p>
            <a:pPr marL="342888" indent="-3428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dirty="0">
                <a:solidFill>
                  <a:srgbClr val="000066"/>
                </a:solidFill>
              </a:rPr>
              <a:t>Женщины  25,9 </a:t>
            </a:r>
            <a:r>
              <a:rPr lang="ru-RU" altLang="ru-RU" sz="1400" dirty="0" err="1">
                <a:solidFill>
                  <a:srgbClr val="000066"/>
                </a:solidFill>
              </a:rPr>
              <a:t>тыс.чел</a:t>
            </a:r>
            <a:r>
              <a:rPr lang="ru-RU" altLang="ru-RU" sz="1400" dirty="0">
                <a:solidFill>
                  <a:srgbClr val="000066"/>
                </a:solidFill>
              </a:rPr>
              <a:t>. – </a:t>
            </a:r>
            <a:r>
              <a:rPr lang="ru-RU" altLang="ru-RU" sz="1400" dirty="0" smtClean="0">
                <a:solidFill>
                  <a:srgbClr val="000066"/>
                </a:solidFill>
              </a:rPr>
              <a:t>52,5%</a:t>
            </a:r>
            <a:endParaRPr lang="ru-RU" altLang="ru-RU" sz="1400" dirty="0">
              <a:solidFill>
                <a:srgbClr val="000066"/>
              </a:solidFill>
            </a:endParaRPr>
          </a:p>
        </p:txBody>
      </p:sp>
      <p:pic>
        <p:nvPicPr>
          <p:cNvPr id="12" name="Picture 10" descr="Женщины_dress копия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269" y="4201950"/>
            <a:ext cx="1731832" cy="24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Мужчины_dres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889" y="4228894"/>
            <a:ext cx="1492242" cy="2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6379" y="5026315"/>
            <a:ext cx="917218" cy="30777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52,5%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1021" y="5626517"/>
            <a:ext cx="946902" cy="307773"/>
          </a:xfrm>
          <a:prstGeom prst="rect">
            <a:avLst/>
          </a:prstGeom>
          <a:solidFill>
            <a:schemeClr val="tx1"/>
          </a:solidFill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47,5%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0006" y="5780416"/>
            <a:ext cx="5856373" cy="6940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2" tIns="38860" rIns="77722" bIns="3886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/>
              <a:t>городское население </a:t>
            </a:r>
            <a:r>
              <a:rPr lang="ru-RU" altLang="ru-RU" sz="2000" b="1" i="1" dirty="0" smtClean="0"/>
              <a:t>17,8 </a:t>
            </a:r>
            <a:r>
              <a:rPr lang="ru-RU" altLang="ru-RU" sz="2000" b="1" i="1" dirty="0"/>
              <a:t>тыс. 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/>
              <a:t>сельское население  </a:t>
            </a:r>
            <a:r>
              <a:rPr lang="ru-RU" altLang="ru-RU" sz="2000" b="1" i="1" dirty="0" smtClean="0"/>
              <a:t>30,0 </a:t>
            </a:r>
            <a:r>
              <a:rPr lang="ru-RU" altLang="ru-RU" sz="2000" b="1" i="1" dirty="0"/>
              <a:t>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9593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 autoUpdateAnimBg="0" advAuto="0"/>
      <p:bldP spid="11" grpId="0" build="p" autoUpdateAnimBg="0" advAuto="0"/>
      <p:bldP spid="16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07112376"/>
              </p:ext>
            </p:extLst>
          </p:nvPr>
        </p:nvGraphicFramePr>
        <p:xfrm>
          <a:off x="344489" y="155548"/>
          <a:ext cx="9445050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92661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828673"/>
              </p:ext>
            </p:extLst>
          </p:nvPr>
        </p:nvGraphicFramePr>
        <p:xfrm>
          <a:off x="128464" y="1052736"/>
          <a:ext cx="962860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27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43213486"/>
              </p:ext>
            </p:extLst>
          </p:nvPr>
        </p:nvGraphicFramePr>
        <p:xfrm>
          <a:off x="344489" y="155548"/>
          <a:ext cx="9445050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96051"/>
              </p:ext>
            </p:extLst>
          </p:nvPr>
        </p:nvGraphicFramePr>
        <p:xfrm>
          <a:off x="416496" y="4581128"/>
          <a:ext cx="9001000" cy="18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/>
                <a:gridCol w="936104"/>
                <a:gridCol w="1368152"/>
                <a:gridCol w="11521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финансовой помощи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. к </a:t>
                      </a:r>
                      <a:r>
                        <a:rPr lang="ru-RU" sz="1400" dirty="0" smtClean="0">
                          <a:effectLst/>
                        </a:rPr>
                        <a:t>2016г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Выравнивание бюджетной обеспеченности поселений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счет средств районного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</a:rPr>
                        <a:t>31 395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32147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Предоставление дотации бюджетам  поселений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счет средств областного 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</a:rPr>
                        <a:t>2 569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</a:rPr>
                        <a:t>7 299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17064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Поддержка</a:t>
                      </a:r>
                      <a:r>
                        <a:rPr lang="ru-RU" sz="1200" baseline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мер по обеспечению сбалансированности</a:t>
                      </a:r>
                      <a:endParaRPr lang="ru-RU" sz="12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06636"/>
              </p:ext>
            </p:extLst>
          </p:nvPr>
        </p:nvGraphicFramePr>
        <p:xfrm>
          <a:off x="1064568" y="980728"/>
          <a:ext cx="741682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48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0411875"/>
              </p:ext>
            </p:extLst>
          </p:nvPr>
        </p:nvGraphicFramePr>
        <p:xfrm>
          <a:off x="488505" y="188640"/>
          <a:ext cx="9301034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92661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75614"/>
              </p:ext>
            </p:extLst>
          </p:nvPr>
        </p:nvGraphicFramePr>
        <p:xfrm>
          <a:off x="128463" y="1196752"/>
          <a:ext cx="962860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796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66996704"/>
              </p:ext>
            </p:extLst>
          </p:nvPr>
        </p:nvGraphicFramePr>
        <p:xfrm>
          <a:off x="416497" y="115894"/>
          <a:ext cx="9373042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102120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93587"/>
              </p:ext>
            </p:extLst>
          </p:nvPr>
        </p:nvGraphicFramePr>
        <p:xfrm>
          <a:off x="128465" y="1268760"/>
          <a:ext cx="9577064" cy="511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4933"/>
                <a:gridCol w="1074338"/>
                <a:gridCol w="1074338"/>
                <a:gridCol w="1002717"/>
                <a:gridCol w="910738"/>
              </a:tblGrid>
              <a:tr h="46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26" marR="23126" marT="0" marB="0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муниципальным программам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1 587 093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1 774 330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1 703 780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малого и среднего предпринимательства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 агропромышленного  комплекса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обеспечение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4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298 108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302 197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300 606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88 837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78 254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77 151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203 719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217 549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217 061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6 394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6 394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7 139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5 830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7 139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5 830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образования и воспитания детей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720 690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786 859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751 756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5 056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8 730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8 601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483 098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486 457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483 535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  <a:tr h="23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232 536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291 672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259 620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26" marR="231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4714562"/>
              </p:ext>
            </p:extLst>
          </p:nvPr>
        </p:nvGraphicFramePr>
        <p:xfrm>
          <a:off x="416497" y="115894"/>
          <a:ext cx="9373042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92661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71937"/>
              </p:ext>
            </p:extLst>
          </p:nvPr>
        </p:nvGraphicFramePr>
        <p:xfrm>
          <a:off x="128464" y="1124744"/>
          <a:ext cx="9628609" cy="548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9"/>
                <a:gridCol w="936104"/>
                <a:gridCol w="936104"/>
                <a:gridCol w="1008112"/>
                <a:gridCol w="915640"/>
              </a:tblGrid>
              <a:tr h="12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</a:tr>
              <a:tr h="647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объектов коммунальной инфраструктуры и поддержка жилищно-коммунального хозяйства, энергосбережение и повышение энергетической эффективности экономики, реконструкция и строительство автомобильных дорог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137 259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273 949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263 683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121 259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258 949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248 683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94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молодежной политики, спорта и туризма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116 156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146 561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136 540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4 627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4 627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7 900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7 864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108 670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134 034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124 049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94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жизнедеятельности населения и предприятий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1 851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1 628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1 851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1 628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6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197 809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162 911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158 837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7 700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5 324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5 324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170 134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111 653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111 653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19 975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45 934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41 860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34 034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45 102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40 132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6 010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6 010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31 465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39 092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34 122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муниципального автономного учреждения «Многофункциональный центр предоставления государственных и муниципальных услуг»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4583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5 278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5 122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  <a:tr h="10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4583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5 278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5 122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62890389"/>
              </p:ext>
            </p:extLst>
          </p:nvPr>
        </p:nvGraphicFramePr>
        <p:xfrm>
          <a:off x="416497" y="115070"/>
          <a:ext cx="9373042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4253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5384"/>
              </p:ext>
            </p:extLst>
          </p:nvPr>
        </p:nvGraphicFramePr>
        <p:xfrm>
          <a:off x="108871" y="979166"/>
          <a:ext cx="9648202" cy="2593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9"/>
                <a:gridCol w="864096"/>
                <a:gridCol w="720080"/>
                <a:gridCol w="792089"/>
                <a:gridCol w="791218"/>
              </a:tblGrid>
              <a:tr h="40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15" marR="21115" marT="0" marB="0"/>
                </a:tc>
              </a:tr>
              <a:tr h="202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органов местного самоуправления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36765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39 110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36 276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1 097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1 094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244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1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36317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38 013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35 182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202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Непрограммное направление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2 218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2 218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3473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1 676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1 676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497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497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621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1590701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1 774 330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1 703 780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47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110788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98 611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97 379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41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909618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845 711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842 263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  <a:tr h="18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районного бюджета</a:t>
                      </a:r>
                      <a:endParaRPr lang="ru-RU" sz="11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570295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830 008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764 138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15" marR="211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7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2535169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690661"/>
              </p:ext>
            </p:extLst>
          </p:nvPr>
        </p:nvGraphicFramePr>
        <p:xfrm>
          <a:off x="128464" y="853048"/>
          <a:ext cx="9700617" cy="58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036531"/>
              </p:ext>
            </p:extLst>
          </p:nvPr>
        </p:nvGraphicFramePr>
        <p:xfrm>
          <a:off x="560512" y="1052736"/>
          <a:ext cx="90730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21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5913959"/>
              </p:ext>
            </p:extLst>
          </p:nvPr>
        </p:nvGraphicFramePr>
        <p:xfrm>
          <a:off x="272480" y="1340768"/>
          <a:ext cx="93610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2105435"/>
              </p:ext>
            </p:extLst>
          </p:nvPr>
        </p:nvGraphicFramePr>
        <p:xfrm>
          <a:off x="416496" y="116632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44858" y="844100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6287895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4485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572085"/>
              </p:ext>
            </p:extLst>
          </p:nvPr>
        </p:nvGraphicFramePr>
        <p:xfrm>
          <a:off x="560512" y="105273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6733312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4485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49233"/>
              </p:ext>
            </p:extLst>
          </p:nvPr>
        </p:nvGraphicFramePr>
        <p:xfrm>
          <a:off x="330002" y="1412776"/>
          <a:ext cx="9361040" cy="256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468052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отрасли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на одного жителя</a:t>
                      </a:r>
                      <a:endParaRPr lang="ru-RU" dirty="0"/>
                    </a:p>
                  </a:txBody>
                  <a:tcPr/>
                </a:tc>
              </a:tr>
              <a:tr h="599635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</a:tr>
              <a:tr h="558488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и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</a:tr>
              <a:tr h="75823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002" y="4332599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расчете показателей учитывалась численность постоянного населения на 01.01.2017г. – 47,8 тыс. человек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3980180"/>
              </p:ext>
            </p:extLst>
          </p:nvPr>
        </p:nvGraphicFramePr>
        <p:xfrm>
          <a:off x="326485" y="188640"/>
          <a:ext cx="9445048" cy="64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844858" y="98498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58743"/>
              </p:ext>
            </p:extLst>
          </p:nvPr>
        </p:nvGraphicFramePr>
        <p:xfrm>
          <a:off x="128464" y="1088636"/>
          <a:ext cx="9628611" cy="5719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228"/>
                <a:gridCol w="1321412"/>
                <a:gridCol w="1284453"/>
                <a:gridCol w="1163819"/>
                <a:gridCol w="1419699"/>
              </a:tblGrid>
              <a:tr h="368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 </a:t>
                      </a:r>
                      <a:r>
                        <a:rPr lang="ru-RU" sz="1400" dirty="0" smtClean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 2017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. к </a:t>
                      </a:r>
                      <a:r>
                        <a:rPr lang="ru-RU" sz="1400" dirty="0" smtClean="0">
                          <a:effectLst/>
                        </a:rPr>
                        <a:t>2016г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Среднегодовая численность, тыс</a:t>
                      </a:r>
                      <a:r>
                        <a:rPr lang="ru-RU" sz="1200" b="0" dirty="0" smtClean="0">
                          <a:effectLst/>
                        </a:rPr>
                        <a:t>. чел</a:t>
                      </a:r>
                      <a:r>
                        <a:rPr lang="ru-RU" sz="1200" b="0" dirty="0">
                          <a:effectLst/>
                        </a:rPr>
                        <a:t>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48,12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48,62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98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Объем инвестиций в основной капитал, млн</a:t>
                      </a:r>
                      <a:r>
                        <a:rPr lang="ru-RU" sz="1200" b="0" dirty="0" smtClean="0">
                          <a:effectLst/>
                        </a:rPr>
                        <a:t>. руб</a:t>
                      </a:r>
                      <a:r>
                        <a:rPr lang="ru-RU" sz="1200" b="0" dirty="0">
                          <a:effectLst/>
                        </a:rPr>
                        <a:t>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1580,5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1727,2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5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Производство </a:t>
                      </a:r>
                      <a:r>
                        <a:rPr lang="ru-RU" sz="1200" b="0" dirty="0" smtClean="0">
                          <a:effectLst/>
                        </a:rPr>
                        <a:t>сельскохозяйственной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продукции</a:t>
                      </a:r>
                      <a:r>
                        <a:rPr lang="ru-RU" sz="1200" b="0" dirty="0">
                          <a:effectLst/>
                        </a:rPr>
                        <a:t>, млн. руб.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4973,8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5014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5046,3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101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Оборот розничной торговли, млн. руб.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2347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2442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2448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100,2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Оборот общественного питания, млн. руб.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167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93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Объем реализации платных услуг, млн. руб.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869,5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903,2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878,0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Ввод в действие жилых домов, тыс. кв</a:t>
                      </a:r>
                      <a:r>
                        <a:rPr lang="ru-RU" sz="1200" b="0" dirty="0" smtClean="0">
                          <a:effectLst/>
                        </a:rPr>
                        <a:t>. м</a:t>
                      </a:r>
                      <a:r>
                        <a:rPr lang="ru-RU" sz="1200" b="0" dirty="0">
                          <a:effectLst/>
                        </a:rPr>
                        <a:t>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10,7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Среднемесячная заработная плата, тыс. руб.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23,06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23,9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24,6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103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2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Уровень официальной безработицы, %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2,5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53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Индекс потребительских цен, к соответствующему периоду предыдущего года (%)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106,5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112,5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104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92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48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Среднедушевые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денежные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доходы (в месяц), тыс. руб.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13,8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48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Средний размер назначенных пенсий, тыс. руб.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104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трудовых ресурсов, тыс. чел.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25,6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26,3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26,3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Среднесписочная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численность работников (без внешних совместителей), тыс. чел.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16,83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16,86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16,86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100,2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470" marR="404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5704957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4485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34532011"/>
              </p:ext>
            </p:extLst>
          </p:nvPr>
        </p:nvGraphicFramePr>
        <p:xfrm>
          <a:off x="2288704" y="1484784"/>
          <a:ext cx="619268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00517265"/>
              </p:ext>
            </p:extLst>
          </p:nvPr>
        </p:nvGraphicFramePr>
        <p:xfrm>
          <a:off x="2864768" y="2996952"/>
          <a:ext cx="1800200" cy="163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61449941"/>
              </p:ext>
            </p:extLst>
          </p:nvPr>
        </p:nvGraphicFramePr>
        <p:xfrm>
          <a:off x="5300964" y="2924944"/>
          <a:ext cx="1812275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56879143"/>
              </p:ext>
            </p:extLst>
          </p:nvPr>
        </p:nvGraphicFramePr>
        <p:xfrm>
          <a:off x="7617296" y="2924944"/>
          <a:ext cx="1944216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27506236"/>
              </p:ext>
            </p:extLst>
          </p:nvPr>
        </p:nvGraphicFramePr>
        <p:xfrm>
          <a:off x="668845" y="2924944"/>
          <a:ext cx="1800200" cy="163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H="1">
            <a:off x="2144688" y="1988840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88904" y="1988840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17096" y="1988840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257256" y="1988840"/>
            <a:ext cx="1008112" cy="835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5549618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44858" y="85304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92118647"/>
              </p:ext>
            </p:extLst>
          </p:nvPr>
        </p:nvGraphicFramePr>
        <p:xfrm>
          <a:off x="1424608" y="1484784"/>
          <a:ext cx="734481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6712430"/>
              </p:ext>
            </p:extLst>
          </p:nvPr>
        </p:nvGraphicFramePr>
        <p:xfrm>
          <a:off x="3586538" y="3933056"/>
          <a:ext cx="2736304" cy="19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90160097"/>
              </p:ext>
            </p:extLst>
          </p:nvPr>
        </p:nvGraphicFramePr>
        <p:xfrm>
          <a:off x="7308801" y="2996952"/>
          <a:ext cx="2448272" cy="2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65055557"/>
              </p:ext>
            </p:extLst>
          </p:nvPr>
        </p:nvGraphicFramePr>
        <p:xfrm>
          <a:off x="669267" y="2996952"/>
          <a:ext cx="2483955" cy="19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H="1">
            <a:off x="2144688" y="1988840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54690" y="2083059"/>
            <a:ext cx="0" cy="148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257256" y="1988840"/>
            <a:ext cx="1008112" cy="835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385710"/>
              </p:ext>
            </p:extLst>
          </p:nvPr>
        </p:nvGraphicFramePr>
        <p:xfrm>
          <a:off x="488505" y="154711"/>
          <a:ext cx="9307024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102194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8464" y="1235094"/>
            <a:ext cx="9632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400" b="1" u="sng" dirty="0" smtClean="0">
                <a:latin typeface="Times New Roman"/>
                <a:ea typeface="Times New Roman"/>
              </a:rPr>
              <a:t>2017 </a:t>
            </a:r>
            <a:r>
              <a:rPr lang="ru-RU" sz="1400" b="1" u="sng" dirty="0">
                <a:latin typeface="Times New Roman"/>
                <a:ea typeface="Times New Roman"/>
              </a:rPr>
              <a:t>году: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latin typeface="Times New Roman"/>
                <a:ea typeface="Times New Roman"/>
              </a:rPr>
              <a:t>Организация обучения субъектов малого и среднего предпринимательства – 24 тыс</a:t>
            </a:r>
            <a:r>
              <a:rPr lang="ru-RU" sz="1400" dirty="0">
                <a:latin typeface="Times New Roman"/>
                <a:ea typeface="Times New Roman"/>
              </a:rPr>
              <a:t>. руб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Информационная поддержка субъектов малого предпринимательства – 49,5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48568"/>
              </p:ext>
            </p:extLst>
          </p:nvPr>
        </p:nvGraphicFramePr>
        <p:xfrm>
          <a:off x="157050" y="2044810"/>
          <a:ext cx="9632902" cy="448448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83782"/>
                <a:gridCol w="792088"/>
                <a:gridCol w="864096"/>
                <a:gridCol w="748666"/>
                <a:gridCol w="864096"/>
                <a:gridCol w="720080"/>
                <a:gridCol w="792088"/>
                <a:gridCol w="792088"/>
                <a:gridCol w="77591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14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Число субъектов малого и среднего предпринимательства, ед. на 10 тыс. человек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5 914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оборота малых предприятий в общем объеме оборота организаций муниципального образования,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вновь созданных в течение года субъектов малого и среднего предпринимательства, которым оказана поддержка в рамках муниципальной программы развития малого и среднего предпринимательства,%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Количество субъектов малого и среднего</a:t>
                      </a:r>
                      <a:r>
                        <a:rPr lang="ru-RU" sz="11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предпринимательства, получивших финансовую поддержку, для возмещения части затрат на участие в выставках и ярмарках, </a:t>
                      </a:r>
                      <a:r>
                        <a:rPr lang="ru-RU" sz="1100" b="1" i="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ед</a:t>
                      </a:r>
                      <a:endParaRPr lang="ru-RU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199" marR="2199" marT="2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9" marR="2199" marT="2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7058625"/>
              </p:ext>
            </p:extLst>
          </p:nvPr>
        </p:nvGraphicFramePr>
        <p:xfrm>
          <a:off x="632521" y="112671"/>
          <a:ext cx="9163008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9041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8233" y="1245604"/>
            <a:ext cx="9560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 smtClean="0">
                <a:latin typeface="Times New Roman"/>
                <a:ea typeface="Times New Roman"/>
              </a:rPr>
              <a:t>Подпрограммы </a:t>
            </a:r>
            <a:r>
              <a:rPr lang="ru-RU" sz="1400" b="1" u="sng" dirty="0">
                <a:latin typeface="Times New Roman"/>
                <a:ea typeface="Times New Roman"/>
              </a:rPr>
              <a:t>(мероприятия) в </a:t>
            </a:r>
            <a:r>
              <a:rPr lang="ru-RU" sz="1400" b="1" u="sng" dirty="0" smtClean="0">
                <a:latin typeface="Times New Roman"/>
                <a:ea typeface="Times New Roman"/>
              </a:rPr>
              <a:t>2017 </a:t>
            </a:r>
            <a:r>
              <a:rPr lang="ru-RU" sz="1400" b="1" u="sng" dirty="0">
                <a:latin typeface="Times New Roman"/>
                <a:ea typeface="Times New Roman"/>
              </a:rPr>
              <a:t>году</a:t>
            </a:r>
            <a:r>
              <a:rPr lang="ru-RU" sz="14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Проведение </a:t>
            </a:r>
            <a:r>
              <a:rPr lang="ru-RU" sz="1400" dirty="0" smtClean="0">
                <a:latin typeface="Times New Roman"/>
                <a:ea typeface="Times New Roman"/>
              </a:rPr>
              <a:t>конкурсов - 16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  <a:endParaRPr lang="ru-RU" sz="1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01771"/>
              </p:ext>
            </p:extLst>
          </p:nvPr>
        </p:nvGraphicFramePr>
        <p:xfrm>
          <a:off x="200472" y="2204864"/>
          <a:ext cx="9553131" cy="34750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6575"/>
                <a:gridCol w="799849"/>
                <a:gridCol w="864096"/>
                <a:gridCol w="856335"/>
                <a:gridCol w="792088"/>
                <a:gridCol w="792088"/>
                <a:gridCol w="864096"/>
                <a:gridCol w="792088"/>
                <a:gridCol w="775916"/>
              </a:tblGrid>
              <a:tr h="262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196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Рост  объёма  продукции  сельского  хозяйства (в сопоставимых  ценах), в %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Рост производительности труда в хозяйствах общественного сектора,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9988077"/>
              </p:ext>
            </p:extLst>
          </p:nvPr>
        </p:nvGraphicFramePr>
        <p:xfrm>
          <a:off x="560513" y="123181"/>
          <a:ext cx="9235016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9042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0472" y="1268760"/>
            <a:ext cx="9560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400" b="1" u="sng" dirty="0" smtClean="0">
                <a:latin typeface="Times New Roman"/>
                <a:ea typeface="Times New Roman"/>
              </a:rPr>
              <a:t>2017 </a:t>
            </a:r>
            <a:r>
              <a:rPr lang="ru-RU" sz="1400" b="1" u="sng" dirty="0">
                <a:latin typeface="Times New Roman"/>
                <a:ea typeface="Times New Roman"/>
              </a:rPr>
              <a:t>году</a:t>
            </a:r>
            <a:r>
              <a:rPr lang="ru-RU" sz="14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Субсидирование затрат по возмещению недополученных доходов в связи с оказанием услуг средств массовой информации»  - </a:t>
            </a:r>
            <a:r>
              <a:rPr lang="ru-RU" sz="1400" dirty="0" smtClean="0">
                <a:latin typeface="Times New Roman"/>
                <a:ea typeface="Times New Roman"/>
              </a:rPr>
              <a:t>850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98411"/>
              </p:ext>
            </p:extLst>
          </p:nvPr>
        </p:nvGraphicFramePr>
        <p:xfrm>
          <a:off x="96869" y="2492896"/>
          <a:ext cx="9632907" cy="32027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40360"/>
                <a:gridCol w="864096"/>
                <a:gridCol w="792088"/>
                <a:gridCol w="792088"/>
                <a:gridCol w="720080"/>
                <a:gridCol w="864096"/>
                <a:gridCol w="864096"/>
                <a:gridCol w="864096"/>
                <a:gridCol w="631907"/>
              </a:tblGrid>
              <a:tr h="196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891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Выпуск пресс-релизов с информацией о деятельности органов местного самоуправления Промышленновского муниципального района, штук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625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Средняя посещаемость официального сайта администрации Промышленновского муниципального района, посетителей в день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Тираж газеты «Эхо», экз.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9255780"/>
              </p:ext>
            </p:extLst>
          </p:nvPr>
        </p:nvGraphicFramePr>
        <p:xfrm>
          <a:off x="488505" y="188639"/>
          <a:ext cx="9307024" cy="6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3786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2249" y="991238"/>
            <a:ext cx="9632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400" u="sng" dirty="0" smtClean="0">
                <a:latin typeface="Times New Roman"/>
                <a:ea typeface="Times New Roman"/>
              </a:rPr>
              <a:t>2017 </a:t>
            </a:r>
            <a:r>
              <a:rPr lang="ru-RU" sz="1400" u="sng" dirty="0">
                <a:latin typeface="Times New Roman"/>
                <a:ea typeface="Times New Roman"/>
              </a:rPr>
              <a:t>году: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Реализация мер социальной поддержки отдельных категорий граждан </a:t>
            </a:r>
            <a:r>
              <a:rPr lang="ru-RU" sz="1400" dirty="0" smtClean="0">
                <a:latin typeface="Times New Roman"/>
                <a:ea typeface="Times New Roman"/>
              </a:rPr>
              <a:t>-257049,4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Развитие социального обслуживания населения – </a:t>
            </a:r>
            <a:r>
              <a:rPr lang="ru-RU" sz="1400" dirty="0" smtClean="0">
                <a:latin typeface="Times New Roman"/>
                <a:ea typeface="Times New Roman"/>
              </a:rPr>
              <a:t>43389,3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Times New Roman"/>
              </a:rPr>
              <a:t>Доступная среда для инвалидов – </a:t>
            </a:r>
            <a:r>
              <a:rPr lang="ru-RU" sz="1400" dirty="0" smtClean="0">
                <a:latin typeface="Times New Roman"/>
                <a:ea typeface="Times New Roman"/>
              </a:rPr>
              <a:t>167,8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1451"/>
              </p:ext>
            </p:extLst>
          </p:nvPr>
        </p:nvGraphicFramePr>
        <p:xfrm>
          <a:off x="102249" y="2047214"/>
          <a:ext cx="9762565" cy="469415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33973"/>
                <a:gridCol w="576064"/>
                <a:gridCol w="416778"/>
                <a:gridCol w="591334"/>
                <a:gridCol w="648072"/>
                <a:gridCol w="864096"/>
                <a:gridCol w="792088"/>
                <a:gridCol w="792088"/>
                <a:gridCol w="648072"/>
              </a:tblGrid>
              <a:tr h="174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44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получающих социальную поддержку в общей численности населения района,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255985,8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258317,1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257049,4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предоставление мер социальной поддержки отдельным категориям граждан в денежной форме,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89,8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лиц, награжденных нагрудным знаком «Почетный донор России», получивших выплаты,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n-lt"/>
                        </a:rPr>
                        <a:t>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оказана мера социальной поддержки,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18124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16980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14993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многодетных семей, которым оказана мера социальной поддержки,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 получивших материнский (семейный) капитал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7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произведенных ежемесячных денежных выплат нуждающимся в поддержке семьям, 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5510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9648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 получивших пенсию Кемеровской области,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1133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1 150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920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 в общем объеме средств, предусмотренных на реализацию мероприятия «Обеспечение деятельности (оказание услуг) учреждений социального обслуживания граждан пожилого возраста, инвалидов и других категорий граждан, находящихся в трудной жизненной ситуации»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30595,5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30273,9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 в общем объеме средств, предусмотренных на реализацию мероприятия «Социальная поддержка и социальное обслуживание населения в части содержания органов местного самоуправления»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11660,4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13117,0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которым  оказана  социальная поддержка и реабилитация инвалидов,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6374596"/>
              </p:ext>
            </p:extLst>
          </p:nvPr>
        </p:nvGraphicFramePr>
        <p:xfrm>
          <a:off x="488505" y="142569"/>
          <a:ext cx="9307024" cy="58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2735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603" y="1052741"/>
            <a:ext cx="9748765" cy="5632307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indent="450199" algn="ctr"/>
            <a:r>
              <a:rPr lang="ru-RU" sz="1200" b="1" i="1" dirty="0" smtClean="0">
                <a:latin typeface="Times New Roman"/>
                <a:ea typeface="Times New Roman"/>
              </a:rPr>
              <a:t>Областной материнский (семейный) капитал</a:t>
            </a:r>
            <a:endParaRPr lang="ru-RU" sz="800" dirty="0" smtClean="0">
              <a:latin typeface="Times New Roman"/>
              <a:ea typeface="Times New Roman"/>
            </a:endParaRPr>
          </a:p>
          <a:p>
            <a:pPr indent="450199" algn="just"/>
            <a:r>
              <a:rPr lang="ru-RU" sz="1200" dirty="0" smtClean="0">
                <a:latin typeface="Times New Roman"/>
                <a:ea typeface="Times New Roman"/>
              </a:rPr>
              <a:t>Закон Кемеровской области  от 25.04.2011 № 51-ОЗ « О дополнительной мере социальной поддержки семей, имеющих детей» установлена  дополнительная мера социальной поддержки семей, имеющих детей  </a:t>
            </a:r>
            <a:r>
              <a:rPr lang="ru-RU" sz="1200" b="1" dirty="0" smtClean="0">
                <a:latin typeface="Times New Roman"/>
                <a:ea typeface="Times New Roman"/>
              </a:rPr>
              <a:t>областной материнский (семейный) капитал. </a:t>
            </a:r>
            <a:r>
              <a:rPr lang="ru-RU" sz="1200" dirty="0" smtClean="0">
                <a:latin typeface="Times New Roman"/>
                <a:ea typeface="Times New Roman"/>
              </a:rPr>
              <a:t>Указанная мера социальной поддержки предоставляется при рождении (усыновлении) третьего или последующего ребенка и может быть направлена в дополнение к федеральному материнскому (семейному) капиталу на улучшение жилищных условий семьи – приобретение (строительство) жилого помещения, строительство (реконструкцию) объекта индивидуального жилищного строительства. Право на получение областного материнского (семейного) капитала может быть реализовано однократно. Региональный материнский (семейный) капитал предоставляется в размере 130 000 рублей. Объем расходов на реализацию данного Закона Кемеровской области в 2018- 2020 годах  3 969 тыс. рублей ежегодно исходя из прогнозируемого роста численностей получателей  81 человек.  </a:t>
            </a:r>
            <a:endParaRPr lang="ru-RU" sz="800" dirty="0" smtClean="0">
              <a:latin typeface="Times New Roman"/>
              <a:ea typeface="Times New Roman"/>
            </a:endParaRPr>
          </a:p>
          <a:p>
            <a:pPr indent="450199" algn="ctr"/>
            <a:r>
              <a:rPr lang="ru-RU" sz="1200" dirty="0" smtClean="0">
                <a:latin typeface="Times New Roman"/>
                <a:ea typeface="Times New Roman"/>
              </a:rPr>
              <a:t> </a:t>
            </a:r>
            <a:r>
              <a:rPr lang="ru-RU" sz="1200" b="1" i="1" dirty="0" smtClean="0">
                <a:latin typeface="Times New Roman"/>
                <a:ea typeface="Times New Roman"/>
              </a:rPr>
              <a:t>Меры социальной поддержки многодетным семьям</a:t>
            </a:r>
            <a:endParaRPr lang="ru-RU" sz="800" dirty="0" smtClean="0">
              <a:latin typeface="Times New Roman"/>
              <a:ea typeface="Times New Roman"/>
            </a:endParaRPr>
          </a:p>
          <a:p>
            <a:pPr indent="450199" algn="just"/>
            <a:r>
              <a:rPr lang="ru-RU" sz="1200" dirty="0" smtClean="0">
                <a:latin typeface="Times New Roman"/>
                <a:ea typeface="Times New Roman"/>
              </a:rPr>
              <a:t>В соответствии с законом Кемеровской области от 14.11.2005 № 123-ОЗ «О мерах социальной поддержки многодетных семей в Кемеровской области» </a:t>
            </a:r>
            <a:r>
              <a:rPr lang="ru-RU" sz="1200" b="1" dirty="0" smtClean="0">
                <a:latin typeface="Times New Roman"/>
                <a:ea typeface="Times New Roman"/>
              </a:rPr>
              <a:t>многодетная семья – </a:t>
            </a:r>
            <a:r>
              <a:rPr lang="ru-RU" sz="1200" dirty="0" smtClean="0">
                <a:latin typeface="Times New Roman"/>
                <a:ea typeface="Times New Roman"/>
              </a:rPr>
              <a:t>это семья, имеющая в своем составе трех и более детей в возрасте до 18 лет, в том числе усыновленных и приемных. Многодетным семьям не зависимо от дохода семьи выплачивается ежемесячная денежная выплата в размере 1 000 рублей. Многодетным семьям, среднедушевой доход которых не превышает величины прожиточного минимума на душу населения, установленного в Кемеровской области, предоставляются следующие меры социальной поддержки:</a:t>
            </a:r>
            <a:endParaRPr lang="ru-RU" sz="800" dirty="0" smtClean="0">
              <a:latin typeface="Times New Roman"/>
              <a:ea typeface="Times New Roman"/>
            </a:endParaRPr>
          </a:p>
          <a:p>
            <a:pPr indent="450199" algn="ctr"/>
            <a:r>
              <a:rPr lang="ru-RU" sz="1200" dirty="0" smtClean="0">
                <a:latin typeface="Times New Roman"/>
                <a:ea typeface="Times New Roman"/>
              </a:rPr>
              <a:t> </a:t>
            </a:r>
            <a:r>
              <a:rPr lang="ru-RU" sz="1200" b="1" i="1" dirty="0" smtClean="0">
                <a:latin typeface="Times New Roman"/>
                <a:ea typeface="Times New Roman"/>
              </a:rPr>
              <a:t>Меры социальной поддержки, предоставляемые в натуральной форме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latin typeface="Times New Roman"/>
                <a:ea typeface="Times New Roman"/>
              </a:rPr>
              <a:t>Бесплатная выдача лекарств, приобретаемых по рецептам врачей, для детей в возрасте до 6 лет.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latin typeface="Times New Roman"/>
                <a:ea typeface="Times New Roman"/>
              </a:rPr>
              <a:t>Бесплатный проезд для обучающихся государственных или муниципальных общеобразовательных организаций на всех видах городского пассажирского транспорта общего пользования (кроме такси), а также  на автомобильном транспорте общего пользования в пригородном (внутрирайонном) сообщении.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latin typeface="Times New Roman"/>
                <a:ea typeface="Times New Roman"/>
              </a:rPr>
              <a:t>Бесплатное питание один раз в день в период обучения в государственных общеобразовательных организациях. Стоимость питания каждого ребенка – 50 рублей в день.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latin typeface="Times New Roman"/>
                <a:ea typeface="Times New Roman"/>
              </a:rPr>
              <a:t>Один раз в месяц бесплатное посещение парков культуры и отдыха, государственных музеев, находящихся в ведении Кемеровской области, а также выставок, организуемых в них.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latin typeface="Times New Roman"/>
                <a:ea typeface="Times New Roman"/>
              </a:rPr>
              <a:t>Первоочередной прием детей в муниципальные дошкольные образовательные организации.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ctr"/>
            <a:r>
              <a:rPr lang="ru-RU" sz="1200" dirty="0" smtClean="0">
                <a:latin typeface="Times New Roman"/>
                <a:ea typeface="Times New Roman"/>
              </a:rPr>
              <a:t> </a:t>
            </a:r>
            <a:r>
              <a:rPr lang="ru-RU" sz="1200" b="1" i="1" dirty="0" smtClean="0">
                <a:latin typeface="Times New Roman"/>
                <a:ea typeface="Times New Roman"/>
              </a:rPr>
              <a:t>Меры социальной поддержки, предоставляемые в денежной форме</a:t>
            </a:r>
            <a:endParaRPr lang="ru-RU" sz="8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200" b="1" dirty="0" smtClean="0">
                <a:latin typeface="Times New Roman"/>
                <a:ea typeface="Times New Roman"/>
              </a:rPr>
              <a:t>Снижение на 30% </a:t>
            </a:r>
            <a:r>
              <a:rPr lang="ru-RU" sz="1200" dirty="0" smtClean="0">
                <a:latin typeface="Times New Roman"/>
                <a:ea typeface="Times New Roman"/>
              </a:rPr>
              <a:t>размеров оплаты коммунальных услуг в пределах региональных стандартов нормативной площади жилого помещения и нормативов потребления и стоимости топлива, приобретаемого в пределах норм, установленных для продажи населению, проживающим в домах без центрального отопления.</a:t>
            </a:r>
            <a:endParaRPr lang="ru-RU" sz="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1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0435108"/>
              </p:ext>
            </p:extLst>
          </p:nvPr>
        </p:nvGraphicFramePr>
        <p:xfrm>
          <a:off x="488505" y="188640"/>
          <a:ext cx="930702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4837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6464" y="1041022"/>
            <a:ext cx="9644906" cy="526297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indent="449564" algn="ctr"/>
            <a:r>
              <a:rPr lang="ru-RU" sz="1200" b="1" i="1" dirty="0">
                <a:latin typeface="Times New Roman"/>
                <a:ea typeface="Times New Roman"/>
              </a:rPr>
              <a:t>Меры социальной поддержки, предоставляемые в денежной форме</a:t>
            </a:r>
            <a:endParaRPr lang="ru-RU" sz="1200" dirty="0">
              <a:latin typeface="Times New Roman"/>
              <a:ea typeface="Times New Roman"/>
            </a:endParaRPr>
          </a:p>
          <a:p>
            <a:pPr algn="just"/>
            <a:r>
              <a:rPr lang="ru-RU" sz="1200" b="1" dirty="0">
                <a:latin typeface="Times New Roman"/>
                <a:ea typeface="Times New Roman"/>
              </a:rPr>
              <a:t>      Снижение на 30% </a:t>
            </a:r>
            <a:r>
              <a:rPr lang="ru-RU" sz="1200" dirty="0">
                <a:latin typeface="Times New Roman"/>
                <a:ea typeface="Times New Roman"/>
              </a:rPr>
              <a:t>размеров оплаты коммунальных услуг в пределах региональных стандартов нормативной площади жилого помещения и нормативов потребления и стоимости топлива, приобретаемого в пределах норм, установленных для продажи населению, проживающим в домах без центрального отопления.</a:t>
            </a:r>
          </a:p>
          <a:p>
            <a:pPr algn="just"/>
            <a:r>
              <a:rPr lang="ru-RU" sz="1200" b="1" dirty="0">
                <a:latin typeface="Times New Roman"/>
                <a:ea typeface="Times New Roman"/>
              </a:rPr>
              <a:t>      Ежемесячная денежная выплата на хлеб на каждого ребенка до 18 лет </a:t>
            </a:r>
            <a:r>
              <a:rPr lang="ru-RU" sz="1200" dirty="0">
                <a:latin typeface="Times New Roman"/>
                <a:ea typeface="Times New Roman"/>
              </a:rPr>
              <a:t>(в случае неполучения ежемесячного пособия на ребенка в соответствии с Законом Кемеровской области от 18.11.2004№ 75-ОЗ) – 60 рублей;</a:t>
            </a:r>
          </a:p>
          <a:p>
            <a:pPr algn="just"/>
            <a:r>
              <a:rPr lang="ru-RU" sz="1200" b="1" dirty="0">
                <a:latin typeface="Times New Roman"/>
                <a:ea typeface="Times New Roman"/>
              </a:rPr>
              <a:t>      Ежеквартальная денежная выплата: </a:t>
            </a:r>
            <a:r>
              <a:rPr lang="ru-RU" sz="1200" dirty="0">
                <a:latin typeface="Times New Roman"/>
                <a:ea typeface="Times New Roman"/>
              </a:rPr>
              <a:t>для неполных многодетных семей, имеющих 3-х детей – 500 рублей; для неполных многодетных семей имеющих 4-х детей – 700 рублей; для неполных многодетных семей, имеющих 5 и более 1000 рублей; для полных многодетных семей, имеющих 6 и более – 700 рублей.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Объем расходов на реализацию Закона Кемеровской области № 123-ОЗ  в </a:t>
            </a:r>
            <a:r>
              <a:rPr lang="ru-RU" sz="1200" dirty="0" smtClean="0">
                <a:latin typeface="Times New Roman"/>
                <a:ea typeface="Times New Roman"/>
              </a:rPr>
              <a:t>2018-2020 </a:t>
            </a:r>
            <a:r>
              <a:rPr lang="ru-RU" sz="1200" dirty="0">
                <a:latin typeface="Times New Roman"/>
                <a:ea typeface="Times New Roman"/>
              </a:rPr>
              <a:t>г. составит  </a:t>
            </a:r>
            <a:r>
              <a:rPr lang="ru-RU" sz="1200" dirty="0" smtClean="0">
                <a:latin typeface="Times New Roman"/>
                <a:ea typeface="Times New Roman"/>
              </a:rPr>
              <a:t>19 430 </a:t>
            </a:r>
            <a:r>
              <a:rPr lang="ru-RU" sz="1200" dirty="0">
                <a:latin typeface="Times New Roman"/>
                <a:ea typeface="Times New Roman"/>
              </a:rPr>
              <a:t>тыс. рублей. 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Законом Кемеровской области от 09.07.2012  № 73-ОЗ «О ежемесячной денежной выплате отдельным категориям семей в случае рождения, усыновления (удочерения) третьего или последующих детей»</a:t>
            </a:r>
            <a:r>
              <a:rPr lang="ru-RU" sz="1200" dirty="0" smtClean="0"/>
              <a:t>, </a:t>
            </a:r>
            <a:r>
              <a:rPr lang="ru-RU" sz="1200" dirty="0" smtClean="0">
                <a:latin typeface="Times New Roman"/>
                <a:ea typeface="Times New Roman"/>
              </a:rPr>
              <a:t>принятым </a:t>
            </a:r>
            <a:r>
              <a:rPr lang="ru-RU" sz="1200" dirty="0">
                <a:latin typeface="Times New Roman"/>
                <a:ea typeface="Times New Roman"/>
              </a:rPr>
              <a:t>во исполнения Указа Президента РФ от 07.05.2012 № 606 «О мерах по реализации демографической политики Российской Федерации» </a:t>
            </a:r>
            <a:r>
              <a:rPr lang="ru-RU" sz="1200" b="1" dirty="0">
                <a:latin typeface="Times New Roman"/>
                <a:ea typeface="Times New Roman"/>
              </a:rPr>
              <a:t>ежемесячная денежная выплата </a:t>
            </a:r>
            <a:r>
              <a:rPr lang="ru-RU" sz="1200" dirty="0">
                <a:latin typeface="Times New Roman"/>
                <a:ea typeface="Times New Roman"/>
              </a:rPr>
              <a:t>предоставляется семьям, в которых в период с 01.01.2013 года по </a:t>
            </a:r>
            <a:r>
              <a:rPr lang="ru-RU" sz="1200" dirty="0" smtClean="0">
                <a:latin typeface="Times New Roman"/>
                <a:ea typeface="Times New Roman"/>
              </a:rPr>
              <a:t>31.12.2018 </a:t>
            </a:r>
            <a:r>
              <a:rPr lang="ru-RU" sz="1200" dirty="0">
                <a:latin typeface="Times New Roman"/>
                <a:ea typeface="Times New Roman"/>
              </a:rPr>
              <a:t>года родился третий ребенок или последующие дети. Выплата предоставляется до достижения ребенком возраста 3-х лет (ежемесячная денежная выплата  устанавливается в размере величины прожиточного минимума для детей, установленной в Кемеровской области за четвертый квартал года, предшествующего году, в котором назначается ежемесячная денежная выплата. Размер ежемесячной денежной выплаты изменяется в случае изменения размера величины прожиточного минимума для детей, установленной в Кемеровской области с 01 января очередного года).  Объем расходов на реализацию Закона Кемеровской области № 73-ОЗ  в </a:t>
            </a:r>
            <a:r>
              <a:rPr lang="ru-RU" sz="1200" dirty="0" smtClean="0">
                <a:latin typeface="Times New Roman"/>
                <a:ea typeface="Times New Roman"/>
              </a:rPr>
              <a:t>2018 </a:t>
            </a:r>
            <a:r>
              <a:rPr lang="ru-RU" sz="1200" dirty="0">
                <a:latin typeface="Times New Roman"/>
                <a:ea typeface="Times New Roman"/>
              </a:rPr>
              <a:t>году составит  </a:t>
            </a:r>
            <a:r>
              <a:rPr lang="ru-RU" sz="1200" dirty="0" smtClean="0">
                <a:latin typeface="Times New Roman"/>
                <a:ea typeface="Times New Roman"/>
              </a:rPr>
              <a:t>30 616 </a:t>
            </a:r>
            <a:r>
              <a:rPr lang="ru-RU" sz="1200" dirty="0">
                <a:latin typeface="Times New Roman"/>
                <a:ea typeface="Times New Roman"/>
              </a:rPr>
              <a:t>тыс. рублей, в </a:t>
            </a:r>
            <a:r>
              <a:rPr lang="ru-RU" sz="1200" dirty="0" smtClean="0">
                <a:latin typeface="Times New Roman"/>
                <a:ea typeface="Times New Roman"/>
              </a:rPr>
              <a:t>2019 </a:t>
            </a:r>
            <a:r>
              <a:rPr lang="ru-RU" sz="1200" dirty="0">
                <a:latin typeface="Times New Roman"/>
                <a:ea typeface="Times New Roman"/>
              </a:rPr>
              <a:t>году – </a:t>
            </a:r>
            <a:r>
              <a:rPr lang="ru-RU" sz="1200" dirty="0" smtClean="0">
                <a:latin typeface="Times New Roman"/>
                <a:ea typeface="Times New Roman"/>
              </a:rPr>
              <a:t>35 850 </a:t>
            </a:r>
            <a:r>
              <a:rPr lang="ru-RU" sz="1200" dirty="0">
                <a:latin typeface="Times New Roman"/>
                <a:ea typeface="Times New Roman"/>
              </a:rPr>
              <a:t>тыс. рублей, в </a:t>
            </a:r>
            <a:r>
              <a:rPr lang="ru-RU" sz="1200" dirty="0" smtClean="0">
                <a:latin typeface="Times New Roman"/>
                <a:ea typeface="Times New Roman"/>
              </a:rPr>
              <a:t>2020 </a:t>
            </a:r>
            <a:r>
              <a:rPr lang="ru-RU" sz="1200" dirty="0">
                <a:latin typeface="Times New Roman"/>
                <a:ea typeface="Times New Roman"/>
              </a:rPr>
              <a:t>году – </a:t>
            </a:r>
            <a:r>
              <a:rPr lang="ru-RU" sz="1200" dirty="0" smtClean="0">
                <a:latin typeface="Times New Roman"/>
                <a:ea typeface="Times New Roman"/>
              </a:rPr>
              <a:t>31 163 </a:t>
            </a:r>
            <a:r>
              <a:rPr lang="ru-RU" sz="1200" dirty="0">
                <a:latin typeface="Times New Roman"/>
                <a:ea typeface="Times New Roman"/>
              </a:rPr>
              <a:t>тыс. рублей. 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b="1" dirty="0">
                <a:latin typeface="Times New Roman"/>
                <a:ea typeface="Times New Roman"/>
              </a:rPr>
              <a:t>      Ветераны труда</a:t>
            </a:r>
            <a:r>
              <a:rPr lang="ru-RU" sz="1200" dirty="0">
                <a:latin typeface="Times New Roman"/>
                <a:ea typeface="Times New Roman"/>
              </a:rPr>
              <a:t> – лица, имеющие удостоверение «Ветеран труда»; лица, награжденные орденами или медалями, либо удостоенные почетных званий СССР или Российской Федерации, либо награжденные ведомственными знаками отличия в труде и имеющие трудовой стаж, необходимый для назначения пенсии по старости или за выслугу лет; лица начавшие трудовую деятельность в несовершеннолетнем возрасте в период Великой Отечественной войны и имеющие трудовой стаж не менее 40 лет для мужчин и 35 лет для женщин; граждане, имеющие стаж работы, учитываемый при установлении трудовой пенсии, не менее 45 лет для мужчин и 40 лет для женщин и достигшие возраста, необходимого для назначения трудовой пенсии по старости; граждане, имеющие стаж не менее 40 лет для мужчин и 35 лет для женщин, из них соответственно не менее 10 лет и 7 лет 6 месяцев на работах в соответствии со Списком №1 производств работ, профессий, должностей и показателей на подземных работах, на работах с особо вредными и особо тяжелыми условиями труда, занятость в которых дает право на пенсию по возрасту (по старости) на льготных условиях, утвержденным Постановлением Кабинета Министров СССР от 26.01.1991 № 10.</a:t>
            </a:r>
          </a:p>
        </p:txBody>
      </p:sp>
    </p:spTree>
    <p:extLst>
      <p:ext uri="{BB962C8B-B14F-4D97-AF65-F5344CB8AC3E}">
        <p14:creationId xmlns:p14="http://schemas.microsoft.com/office/powerpoint/2010/main" val="18044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0956029"/>
              </p:ext>
            </p:extLst>
          </p:nvPr>
        </p:nvGraphicFramePr>
        <p:xfrm>
          <a:off x="560513" y="116631"/>
          <a:ext cx="9235016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7480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9404" y="983993"/>
            <a:ext cx="9644906" cy="526297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Граждане, приравненные к ветеранам труда по состоянию на 31 декабря 2004 года, - ветераны военной службы, ветераны государственной службы, достигшие возраста 60 и 55 лет (соответственно мужчины и женщины).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Данной категории граждан в соответствии с Законами Кемеровской области от 20.12.2004 № 105-ОЗ «О мерах социальной поддержки отдельной категории ветеранов Великой Отечественной войны и ветеранов труда» и от 17.01.2005 № 2-ОЗ «О мерах социальной поддержки отдельных категорий граждан по оплате жилья и (или) коммунальных услуг» предоставляются меры социальной поддержки: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 обслуживания в поликлиниках и других медицинских учреждениях, к которым указанные лица были прикреплены в период работы до выхода на пенсию;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бесплатный проезд городским пассажирским транспортом;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бесплатный проезд автомобильным транспортом пригородного и междугороднего сообщения;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50% оплаты проезда железнодорожным и водным транспортом пригородного сообщения;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бесплатное изготовление и ремонт зубных протезов (при достижении возраста, дающего право на получение пенсии по старости);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бесплатное обеспечение протезами и протезно-ортопедическими изделиями;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денежная компенсация на оплату жилого помещения и коммунальных услуг в размере 50%, в том числе по оплате твердого топлива;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ежегодная денежная выплата в размере 60 рублей за пользование кабельным и (или) эфирным телевещанием;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ежегодная денежная выплата в размере 100 рублей за пользование радио;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ежемесячная денежная выплата за пользование телефоном в размере 120 рублей;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ежемесячная денежная выплата вместо натуральных мер социальной поддержки в размере 420 рублей.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Объем расходов на реализацию полномочий субъекта по предоставлению данных мер социальной поддержки на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2018-2020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годы составит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7536,8 тыс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рублей, ежегодно исходя из прогнозной численности получателей – 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1800 человек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предоставляемых им мер социальной поддержки.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Труженики тыла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лица, проработавшие в тылу в период Великой Отечественной войны 1941 – 1945 годов не менее шести месяцев, исключая период работы на временно оккупированных территориях СССР, либо награжденные орденами или медалями СССР за службу и самоотверженный труд в период Великой Отечественной войны.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категории граждан в соответствии с Законами Кемеровской области от 20.12.2004 № 105-ОЗ «О мерах социальной поддержки отдельной категории ветеранов Великой Отечественной войны и ветеранов труда», от 14.01.1999 № 8-ОЗ «О пенсиях Кемеровской области» и от 12.12.2006 № 156-ОЗ «О денежной выплате отдельным категориям граждан» предоставляются меры социальной поддержки: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обслуживания в поликлиниках и других медицинских учреждениях, к которым они были прикреплены в период работы до выхода на пенсию;</a:t>
            </a:r>
          </a:p>
        </p:txBody>
      </p:sp>
    </p:spTree>
    <p:extLst>
      <p:ext uri="{BB962C8B-B14F-4D97-AF65-F5344CB8AC3E}">
        <p14:creationId xmlns:p14="http://schemas.microsoft.com/office/powerpoint/2010/main" val="4253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5498446"/>
              </p:ext>
            </p:extLst>
          </p:nvPr>
        </p:nvGraphicFramePr>
        <p:xfrm>
          <a:off x="488505" y="116631"/>
          <a:ext cx="9307024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7480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6464" y="1124745"/>
            <a:ext cx="9644906" cy="5447641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городским пассажирским транспортом;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автомобильным транспортом пригородного и междугороднего сообщения;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оплаты проезда железнодорожным и водным транспортом пригородного сообщения;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протезов.</a:t>
            </a:r>
          </a:p>
          <a:p>
            <a:pPr indent="90166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обеспечение протезами и протезно-ортопедическими изделиями;</a:t>
            </a:r>
          </a:p>
          <a:p>
            <a:pPr indent="90166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оплаты лекарств (по рецепту врачей);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преимущество при приеме на социальное обслуживание учреждениями социального обслуживания   Кемеровской области;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пенсия Кемеровской области в размере 750 рублей;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ежегодная денежная выплата взамен предоставления продуктового набора в размере 1500 рублей;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ежемесячная денежная выплата вместо натуральных мер социальной поддержки в размере 629 рублей.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объем расходов на реализацию полномочий субъекта по предоставлению мер социальной поддержки труженикам тыла на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2018-2020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годы составит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1 144,3 тыс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рублей, ежегодно исходя из численности получателей 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124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человек и предоставляемых данной категории мер социальной поддержки. </a:t>
            </a:r>
          </a:p>
          <a:p>
            <a:pPr algn="just" defTabSz="226800"/>
            <a:r>
              <a:rPr lang="ru-RU" sz="1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Реабилитированные </a:t>
            </a: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лица и лица, признанные пострадавшими от политических репрессий.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данной категории граждан в соответствии с Законами Кемеровской области от 20.12.2004 №114 – ОЗ  «О мерах социальной поддержки реабилитированных лиц и лиц, признанных пострадавшими от политических репрессий»  и от 17.01.2005 № 2-ОЗ «ОО мерах социальной поддержки отдельных категорий граждан по оплате жилья и (или) коммунальных услуг» предоставляются меры социальной поддержки: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снижение стоимости лекарств по рецепту врача на 50%;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внеочередное оказание медицинской помощи в учреждениях здравоохранения;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бесплатный проезд городским пассажирским транспортом;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бесплатный проезд автомобильным и водным транспортом в пределах муниципального района, в котором проживают;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бесплатный проезд автомобильным, железнодорожным и водным транспортом пригородного сообщения;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проезд один раз в год (туда и обратно) по территории Российской федерации железнодорожным транспортом со снижением стоимости на 100% или водным воздушным, междугородным автомобильным транспортом со снижением стоимости на 50%;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внеочередная и бесплатная установка телефона;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бесплатное изготовление и ремонт зубных протезов (при достижении возраста, дающего право на получение пенсии по старости);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бесплатное обеспечение протезно-ортопедическими изделиями;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преимущество при вступлении в жилищные и жилищно-строительные кооперативы;</a:t>
            </a:r>
          </a:p>
        </p:txBody>
      </p:sp>
    </p:spTree>
    <p:extLst>
      <p:ext uri="{BB962C8B-B14F-4D97-AF65-F5344CB8AC3E}">
        <p14:creationId xmlns:p14="http://schemas.microsoft.com/office/powerpoint/2010/main" val="42763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448" y="104560"/>
            <a:ext cx="9411778" cy="681255"/>
            <a:chOff x="-1" y="55414"/>
            <a:chExt cx="8256631" cy="681258"/>
          </a:xfrm>
        </p:grpSpPr>
        <p:sp>
          <p:nvSpPr>
            <p:cNvPr id="3" name="Пятиугольник 2"/>
            <p:cNvSpPr/>
            <p:nvPr/>
          </p:nvSpPr>
          <p:spPr>
            <a:xfrm rot="10800000">
              <a:off x="-1" y="55414"/>
              <a:ext cx="8256631" cy="68125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ятиугольник 4"/>
            <p:cNvSpPr/>
            <p:nvPr/>
          </p:nvSpPr>
          <p:spPr>
            <a:xfrm>
              <a:off x="170313" y="55414"/>
              <a:ext cx="8086317" cy="68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8948" tIns="72390" rIns="135128" bIns="72390" numCol="1" spcCol="1270" anchor="ctr" anchorCtr="0">
              <a:noAutofit/>
            </a:bodyPr>
            <a:lstStyle/>
            <a:p>
              <a:pPr algn="ctr" defTabSz="844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Этапы бюджетного процесса.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85" y="743471"/>
            <a:ext cx="931267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8144" y="115069"/>
            <a:ext cx="654416" cy="68125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5764728" y="1272596"/>
            <a:ext cx="1842957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Составление </a:t>
            </a:r>
            <a:r>
              <a:rPr lang="ru-RU" sz="1100" dirty="0"/>
              <a:t>проекта </a:t>
            </a:r>
            <a:endParaRPr lang="ru-RU" sz="1100" dirty="0" smtClean="0"/>
          </a:p>
          <a:p>
            <a:pPr algn="ctr"/>
            <a:r>
              <a:rPr lang="ru-RU" sz="1100" dirty="0" smtClean="0"/>
              <a:t>бюджета (не </a:t>
            </a:r>
            <a:r>
              <a:rPr lang="ru-RU" sz="1100" dirty="0"/>
              <a:t>позднее </a:t>
            </a:r>
            <a:endParaRPr lang="ru-RU" sz="1100" dirty="0" smtClean="0"/>
          </a:p>
          <a:p>
            <a:pPr algn="ctr"/>
            <a:r>
              <a:rPr lang="ru-RU" sz="1100" dirty="0" smtClean="0"/>
              <a:t>15 </a:t>
            </a:r>
            <a:r>
              <a:rPr lang="ru-RU" sz="1100" dirty="0"/>
              <a:t>ноября </a:t>
            </a:r>
            <a:r>
              <a:rPr lang="ru-RU" sz="1100" dirty="0" smtClean="0"/>
              <a:t>2016 </a:t>
            </a:r>
            <a:r>
              <a:rPr lang="ru-RU" sz="1100" dirty="0"/>
              <a:t>года)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9636" y="3713106"/>
            <a:ext cx="2033884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100" dirty="0">
                <a:solidFill>
                  <a:schemeClr val="bg1"/>
                </a:solidFill>
              </a:rPr>
              <a:t>бюджета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(1 чтение – ноябрь </a:t>
            </a:r>
            <a:r>
              <a:rPr lang="ru-RU" sz="1100" dirty="0" smtClean="0">
                <a:solidFill>
                  <a:schemeClr val="bg1"/>
                </a:solidFill>
              </a:rPr>
              <a:t>2016 </a:t>
            </a:r>
            <a:r>
              <a:rPr lang="ru-RU" sz="1100" dirty="0">
                <a:solidFill>
                  <a:schemeClr val="bg1"/>
                </a:solidFill>
              </a:rPr>
              <a:t>года, 2 чтение – декабрь </a:t>
            </a:r>
            <a:r>
              <a:rPr lang="ru-RU" sz="1100" dirty="0" smtClean="0">
                <a:solidFill>
                  <a:schemeClr val="bg1"/>
                </a:solidFill>
              </a:rPr>
              <a:t>2016 </a:t>
            </a:r>
            <a:r>
              <a:rPr lang="ru-RU" sz="1100" dirty="0">
                <a:solidFill>
                  <a:schemeClr val="bg1"/>
                </a:solidFill>
              </a:rPr>
              <a:t>года)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3088" y="6088606"/>
            <a:ext cx="1950217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бюджета</a:t>
            </a:r>
          </a:p>
          <a:p>
            <a:pPr algn="ctr"/>
            <a:r>
              <a:rPr lang="ru-RU" sz="1100" dirty="0"/>
              <a:t> (декабрь </a:t>
            </a:r>
            <a:r>
              <a:rPr lang="ru-RU" sz="1100" dirty="0" smtClean="0"/>
              <a:t>2016 </a:t>
            </a:r>
            <a:r>
              <a:rPr lang="ru-RU" sz="1100" dirty="0"/>
              <a:t>года)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7365" y="6161888"/>
            <a:ext cx="2516260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Исполнение </a:t>
            </a:r>
            <a:r>
              <a:rPr lang="ru-RU" sz="1100" dirty="0"/>
              <a:t>бюджета </a:t>
            </a:r>
          </a:p>
          <a:p>
            <a:pPr algn="ctr"/>
            <a:r>
              <a:rPr lang="ru-RU" sz="1100" dirty="0"/>
              <a:t>(в течение </a:t>
            </a:r>
            <a:r>
              <a:rPr lang="ru-RU" sz="1100" dirty="0" smtClean="0"/>
              <a:t>2017 </a:t>
            </a:r>
            <a:r>
              <a:rPr lang="ru-RU" sz="1100" dirty="0"/>
              <a:t>финансового года)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418" y="3657372"/>
            <a:ext cx="1950217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Формирование </a:t>
            </a:r>
            <a:r>
              <a:rPr lang="ru-RU" sz="1100" dirty="0"/>
              <a:t>отчетности об исполнении бюджета (не позднее 1 мая </a:t>
            </a:r>
            <a:r>
              <a:rPr lang="ru-RU" sz="1100" dirty="0" smtClean="0"/>
              <a:t>2018 </a:t>
            </a:r>
            <a:r>
              <a:rPr lang="ru-RU" sz="1100" dirty="0"/>
              <a:t>года)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6568" y="1300099"/>
            <a:ext cx="1756664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отчета об исполнении бюджета (июнь </a:t>
            </a:r>
            <a:r>
              <a:rPr lang="ru-RU" sz="1100" dirty="0" smtClean="0"/>
              <a:t>2018 </a:t>
            </a:r>
            <a:r>
              <a:rPr lang="ru-RU" sz="1100" dirty="0"/>
              <a:t>года)</a:t>
            </a:r>
          </a:p>
        </p:txBody>
      </p:sp>
      <p:grpSp>
        <p:nvGrpSpPr>
          <p:cNvPr id="2053" name="Группа 2052"/>
          <p:cNvGrpSpPr/>
          <p:nvPr/>
        </p:nvGrpSpPr>
        <p:grpSpPr>
          <a:xfrm>
            <a:off x="1660319" y="920961"/>
            <a:ext cx="6794034" cy="6184450"/>
            <a:chOff x="-844013" y="997009"/>
            <a:chExt cx="6794034" cy="61844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4013" y="997009"/>
              <a:ext cx="6794034" cy="618445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021463" y="209433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01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47103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02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18103" y="532900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03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73755" y="531849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04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679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05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4206" y="209425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06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888573" y="2448273"/>
              <a:ext cx="3328862" cy="30931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Бюджет составляется на основе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1.Областного закона «Об областном бюджете на </a:t>
              </a:r>
              <a:r>
                <a:rPr lang="ru-RU" sz="1000" dirty="0" smtClean="0">
                  <a:solidFill>
                    <a:schemeClr val="tx1"/>
                  </a:solidFill>
                </a:rPr>
                <a:t>2017 и плановый период 2018 и 2019 годов» 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2. Прогноза социально-экономического развития Промышленновского муниципального района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3.Основных направлений бюджетной и налоговой политики Промышленновского муниципального района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4.Муниципальных программ Промышленновского 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муниципального района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0423288"/>
              </p:ext>
            </p:extLst>
          </p:nvPr>
        </p:nvGraphicFramePr>
        <p:xfrm>
          <a:off x="560513" y="116631"/>
          <a:ext cx="9235016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7480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6464" y="1052739"/>
            <a:ext cx="9644906" cy="526297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200" dirty="0">
                <a:latin typeface="Times New Roman"/>
                <a:ea typeface="Times New Roman"/>
              </a:rPr>
              <a:t>внеочередной прием в государственные стационарные учреждения социального обслуживания;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первоочередное получение путевок для санаторно-курортного лечения;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бесплатное погребение в пределах стоимости услуг, предоставляемых согласно перечню услуг по погребению;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денежная компенсация на оплату жилого помещения и коммунальных услуг в размере 50%,в том числе по оплате твердого топлива;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замена предоставления в пользование инвалидам транспортного средства при наличии соответствующих медицинских показаний ежемесячной денежной компенсацией;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ежемесячная денежная выплата вместо натуральных мер социальной поддержки в размере 733 рубля для реабилитированных, 629 рублей для пострадавших от политических репрессий.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Объем расходов на реализацию полномочий субъекта по предоставлению мер социальной поддержки реабилитированных лиц и лиц , признанных пострадавшими от политических репрессий на </a:t>
            </a:r>
            <a:r>
              <a:rPr lang="ru-RU" sz="1200" dirty="0" smtClean="0">
                <a:latin typeface="Times New Roman"/>
                <a:ea typeface="Times New Roman"/>
              </a:rPr>
              <a:t>2018-2020 </a:t>
            </a:r>
            <a:r>
              <a:rPr lang="ru-RU" sz="1200" dirty="0">
                <a:latin typeface="Times New Roman"/>
                <a:ea typeface="Times New Roman"/>
              </a:rPr>
              <a:t>годы составит </a:t>
            </a:r>
            <a:r>
              <a:rPr lang="ru-RU" sz="1200" dirty="0" smtClean="0">
                <a:latin typeface="Times New Roman"/>
                <a:ea typeface="Times New Roman"/>
              </a:rPr>
              <a:t>5 437,1 тыс</a:t>
            </a:r>
            <a:r>
              <a:rPr lang="ru-RU" sz="1200" dirty="0">
                <a:latin typeface="Times New Roman"/>
                <a:ea typeface="Times New Roman"/>
              </a:rPr>
              <a:t>. рублей, ежегодно исходя из численности получателей </a:t>
            </a:r>
            <a:r>
              <a:rPr lang="ru-RU" sz="1200" dirty="0" smtClean="0">
                <a:latin typeface="Times New Roman"/>
                <a:ea typeface="Times New Roman"/>
              </a:rPr>
              <a:t>321 </a:t>
            </a:r>
            <a:r>
              <a:rPr lang="ru-RU" sz="1200" dirty="0">
                <a:latin typeface="Times New Roman"/>
                <a:ea typeface="Times New Roman"/>
              </a:rPr>
              <a:t>человек и предоставляемых данной категории мер социальной поддержки. </a:t>
            </a:r>
          </a:p>
          <a:p>
            <a:pPr indent="449564" algn="just"/>
            <a:r>
              <a:rPr lang="ru-RU" sz="1200" b="1" dirty="0">
                <a:latin typeface="Times New Roman"/>
                <a:ea typeface="Times New Roman"/>
              </a:rPr>
              <a:t>Предоставление гражданам субсидий на оплату жилого помещения и коммунальных услуг.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64" algn="just"/>
            <a:r>
              <a:rPr lang="ru-RU" sz="1200" dirty="0">
                <a:latin typeface="Times New Roman"/>
                <a:ea typeface="Times New Roman"/>
              </a:rPr>
              <a:t>В соответствии с постановлением Правительства Российской Федерации № 761 от 14.12.2005 «О предоставлении субсидий на оплату жилого помещения и коммунальных услуг». Субсидии предоставляются гражданам в случае, если их расходы на оплату жилого помещения и коммунальных услуг, рассчитанные исходя из размеров региональных стандартов нормативной площади жилого помещения, используемой для расчета субсидий,  и размера региональных стандартов стоимости жилищно-коммунальных услуг, превышают величину, соответствующую максимальной допустимой доле расходов граждан на оплату жилого помещения и коммунальных услуг в совокупном доходе семьи. Размеры региональных стандартов нормативной площади жилого помещения, используемой для расчета субсидий, утверждены Законом Кемеровской области от 10.06.2005 № 66-ОЗ. Размеры региональных стандартов стоимости жилищно-коммунальных услуг ежегодно утверждаются постановлением Коллегии Администрации Кемеровской области от 05.02.2016 № 38 «Об установлении размеров региональных стандартов максимально допустимой доли расходов граждан на оплату жилого помещения и коммунальных услуг в совокупном доходе семьи и региональных стандартов стоимости жилищно-коммунальных услуг на 2016год»</a:t>
            </a: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           Право на субсидии имеют: пользователи жилых помещений государственного и муниципального жилых фондов; наниматели по договорам найма жилых помещений частного жилищного фонда; члены жилищных кооперативов; собственники жилых помещений.</a:t>
            </a:r>
            <a:endParaRPr lang="ru-RU" sz="800" dirty="0">
              <a:latin typeface="Times New Roman"/>
              <a:ea typeface="Times New Roman"/>
            </a:endParaRP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Предоставление субсидий носит заявительный характер и назначается сроком на 6 месяцев.</a:t>
            </a:r>
            <a:endParaRPr lang="ru-RU" sz="800" dirty="0">
              <a:latin typeface="Times New Roman"/>
              <a:ea typeface="Times New Roman"/>
            </a:endParaRP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Объем расходов на предоставление субсидий на оплату жилого помещения и коммунальных услуг  на </a:t>
            </a:r>
            <a:r>
              <a:rPr lang="ru-RU" sz="1200" dirty="0" smtClean="0">
                <a:latin typeface="Times New Roman"/>
                <a:ea typeface="Times New Roman"/>
              </a:rPr>
              <a:t>2018-2020 </a:t>
            </a:r>
            <a:r>
              <a:rPr lang="ru-RU" sz="1200" dirty="0">
                <a:latin typeface="Times New Roman"/>
                <a:ea typeface="Times New Roman"/>
              </a:rPr>
              <a:t>годы запланирован в объеме </a:t>
            </a:r>
            <a:r>
              <a:rPr lang="ru-RU" sz="1200" dirty="0" smtClean="0">
                <a:latin typeface="Times New Roman"/>
                <a:ea typeface="Times New Roman"/>
              </a:rPr>
              <a:t>13549 тыс</a:t>
            </a:r>
            <a:r>
              <a:rPr lang="ru-RU" sz="1200" dirty="0">
                <a:latin typeface="Times New Roman"/>
                <a:ea typeface="Times New Roman"/>
              </a:rPr>
              <a:t>. рублей, ежегодно исходя из прогнозной численности получателей </a:t>
            </a:r>
            <a:r>
              <a:rPr lang="ru-RU" sz="1200" dirty="0" smtClean="0">
                <a:latin typeface="Times New Roman"/>
                <a:ea typeface="Times New Roman"/>
              </a:rPr>
              <a:t>750 </a:t>
            </a:r>
            <a:r>
              <a:rPr lang="ru-RU" sz="1200" dirty="0">
                <a:latin typeface="Times New Roman"/>
                <a:ea typeface="Times New Roman"/>
              </a:rPr>
              <a:t>человек.</a:t>
            </a:r>
            <a:endParaRPr lang="ru-RU" sz="800" dirty="0">
              <a:latin typeface="Times New Roman"/>
              <a:ea typeface="Times New Roman"/>
            </a:endParaRPr>
          </a:p>
          <a:p>
            <a:pPr indent="449564" algn="just"/>
            <a:endParaRPr lang="ru-RU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85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4007548"/>
              </p:ext>
            </p:extLst>
          </p:nvPr>
        </p:nvGraphicFramePr>
        <p:xfrm>
          <a:off x="488505" y="188639"/>
          <a:ext cx="9307024" cy="6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5888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6464" y="1052738"/>
            <a:ext cx="9644906" cy="1938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1200" b="1" dirty="0">
                <a:latin typeface="Times New Roman"/>
                <a:ea typeface="Times New Roman"/>
              </a:rPr>
              <a:t>Муниципальная пенсия 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Пенсия за выслугу лет лицам, замещавшим муниципальные должности Промышленновского района и муниципальным служащим Промышленновского района на основании Решения Промышленновского Совета народных депутатов от 05.09.2008 № 455. 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Объем расходов на реализацию этого постановления на </a:t>
            </a:r>
            <a:r>
              <a:rPr lang="ru-RU" sz="1200" dirty="0" smtClean="0">
                <a:latin typeface="Times New Roman"/>
                <a:ea typeface="Times New Roman"/>
              </a:rPr>
              <a:t>2018-2020 </a:t>
            </a:r>
            <a:r>
              <a:rPr lang="ru-RU" sz="1200" dirty="0">
                <a:latin typeface="Times New Roman"/>
                <a:ea typeface="Times New Roman"/>
              </a:rPr>
              <a:t>годы составит 3 042,4 тыс. рублей ежегодно исходя из прогнозной численности получателей – 45 человек и предоставляемых им мер социальной поддержки.</a:t>
            </a:r>
          </a:p>
          <a:p>
            <a:pPr algn="ctr">
              <a:tabLst>
                <a:tab pos="228592" algn="l"/>
                <a:tab pos="342888" algn="l"/>
              </a:tabLst>
            </a:pPr>
            <a:r>
              <a:rPr lang="ru-RU" sz="1200" b="1" dirty="0">
                <a:latin typeface="Times New Roman"/>
                <a:ea typeface="Times New Roman"/>
              </a:rPr>
              <a:t>Почетный гражданин Промышленновского района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228592" algn="l"/>
                <a:tab pos="342888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Присваивается жителям за особые заслуги перед районом, за высокий вклад в развитие района и является высшей мерой поощрения районного уровня, утвержденной Решением  Промышленновского Совета  народных депутатов   от 09.09.2004 № 129.</a:t>
            </a:r>
          </a:p>
          <a:p>
            <a:r>
              <a:rPr lang="ru-RU" sz="1200" dirty="0">
                <a:latin typeface="Times New Roman"/>
                <a:ea typeface="Times New Roman"/>
              </a:rPr>
              <a:t>     Объем расходов на реализацию этого решения на </a:t>
            </a:r>
            <a:r>
              <a:rPr lang="ru-RU" sz="1200" dirty="0" smtClean="0">
                <a:latin typeface="Times New Roman"/>
                <a:ea typeface="Times New Roman"/>
              </a:rPr>
              <a:t>2018-2020 </a:t>
            </a:r>
            <a:r>
              <a:rPr lang="ru-RU" sz="1200" dirty="0">
                <a:latin typeface="Times New Roman"/>
                <a:ea typeface="Times New Roman"/>
              </a:rPr>
              <a:t>годы составит 581,5 тыс. рублей ежегодно исходя из прогнозной численности получателей – </a:t>
            </a:r>
            <a:r>
              <a:rPr lang="ru-RU" sz="1200" dirty="0" smtClean="0">
                <a:latin typeface="Times New Roman"/>
                <a:ea typeface="Times New Roman"/>
              </a:rPr>
              <a:t>13 </a:t>
            </a:r>
            <a:r>
              <a:rPr lang="ru-RU" sz="1200" dirty="0">
                <a:latin typeface="Times New Roman"/>
                <a:ea typeface="Times New Roman"/>
              </a:rPr>
              <a:t>человек и предоставляемых им мер социальной поддержки.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6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7634559"/>
              </p:ext>
            </p:extLst>
          </p:nvPr>
        </p:nvGraphicFramePr>
        <p:xfrm>
          <a:off x="344489" y="116631"/>
          <a:ext cx="9451040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4327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456" y="889844"/>
            <a:ext cx="9577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деятельности  Комитета по управлению муниципальным имуществом</a:t>
            </a:r>
            <a:r>
              <a:rPr lang="ru-RU" sz="1200" dirty="0">
                <a:latin typeface="Times New Roman"/>
                <a:ea typeface="Times New Roman"/>
              </a:rPr>
              <a:t>  - </a:t>
            </a:r>
            <a:r>
              <a:rPr lang="ru-RU" sz="1200" dirty="0" smtClean="0">
                <a:latin typeface="Times New Roman"/>
                <a:ea typeface="Times New Roman"/>
              </a:rPr>
              <a:t>3088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Проведение межевания  земельных участков и постановка на кадастровый учет  – </a:t>
            </a:r>
            <a:r>
              <a:rPr lang="ru-RU" sz="1200" dirty="0" smtClean="0">
                <a:latin typeface="Times New Roman"/>
                <a:ea typeface="Times New Roman"/>
              </a:rPr>
              <a:t>862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Изготовление технической документации на объекты недвижимости  – </a:t>
            </a:r>
            <a:r>
              <a:rPr lang="ru-RU" sz="1200" dirty="0" smtClean="0">
                <a:latin typeface="Times New Roman"/>
                <a:ea typeface="Times New Roman"/>
              </a:rPr>
              <a:t>275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Оценка права аренды и рыночной стоимости объектов  муниципальной собственности – </a:t>
            </a:r>
            <a:r>
              <a:rPr lang="ru-RU" sz="1200" dirty="0" smtClean="0">
                <a:latin typeface="Times New Roman"/>
                <a:ea typeface="Times New Roman"/>
              </a:rPr>
              <a:t>777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Уплата ежемесячных взносов  на проведение  капитального ремонта общего имущества в многоквартирных жилых домах – </a:t>
            </a:r>
            <a:r>
              <a:rPr lang="ru-RU" sz="1200" dirty="0" smtClean="0">
                <a:latin typeface="Times New Roman"/>
                <a:ea typeface="Times New Roman"/>
              </a:rPr>
              <a:t>224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Приобретение и ремонт имущества – </a:t>
            </a:r>
            <a:r>
              <a:rPr lang="ru-RU" sz="1200" dirty="0" smtClean="0">
                <a:latin typeface="Times New Roman"/>
                <a:ea typeface="Times New Roman"/>
              </a:rPr>
              <a:t>603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33696"/>
              </p:ext>
            </p:extLst>
          </p:nvPr>
        </p:nvGraphicFramePr>
        <p:xfrm>
          <a:off x="200472" y="2273852"/>
          <a:ext cx="9560898" cy="435032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32448"/>
                <a:gridCol w="648072"/>
                <a:gridCol w="648072"/>
                <a:gridCol w="576064"/>
                <a:gridCol w="648072"/>
                <a:gridCol w="792088"/>
                <a:gridCol w="792088"/>
                <a:gridCol w="720080"/>
                <a:gridCol w="703914"/>
              </a:tblGrid>
              <a:tr h="697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1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КУМИ, оказываемых через МФЦ, от общего количества услуг,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земельных участков на кадастровый учет, 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7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земельных участков, по отношению к общему числу земельных участков, занятых объектами недвижимости, находящихся в реестре муниципального имущества, в отчетный период,%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7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недвижимости, на которые зарегистрировано право муниципальной собственности, по отношению к общему числу объектов недвижимости, находящихся в реестре муниципального имущества, в отчетный период,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заключенных договоров на продажу и аренду объектов недвижимого и движимого муниципального имущества, в отношении которых проведена оценка, от общего количества оцененных объектов недвижимого и движимого муниципального имущества,%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обязательств по формированию фонда капитального ремонта в отношении регионального оператора, %Доля отремонтированных многоквартирных жилых домов, в которых находятся муниципальные квартиры, от общего количества многоквартирных жилых домах с муниципальными квартирами, включенных в региональную программу капитального ремонта,%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работ по ремонту и реконструкции имущества  от количества запланированных   на соответствующий год,%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8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1154438"/>
              </p:ext>
            </p:extLst>
          </p:nvPr>
        </p:nvGraphicFramePr>
        <p:xfrm>
          <a:off x="488505" y="188639"/>
          <a:ext cx="9307024" cy="58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0633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4460" y="980728"/>
            <a:ext cx="9704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Одаренные дети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 - </a:t>
            </a:r>
            <a:r>
              <a:rPr lang="ru-RU" sz="1200" dirty="0" smtClean="0">
                <a:latin typeface="Times New Roman"/>
                <a:ea typeface="Times New Roman"/>
              </a:rPr>
              <a:t>30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Патриотическое воспитание обучающихся</a:t>
            </a:r>
            <a:r>
              <a:rPr lang="ru-RU" sz="1200" dirty="0">
                <a:latin typeface="Times New Roman"/>
                <a:ea typeface="Times New Roman"/>
              </a:rPr>
              <a:t>   </a:t>
            </a:r>
            <a:r>
              <a:rPr lang="ru-RU" sz="1200" dirty="0" smtClean="0">
                <a:latin typeface="Times New Roman"/>
                <a:ea typeface="Times New Roman"/>
              </a:rPr>
              <a:t>–103 тыс</a:t>
            </a:r>
            <a:r>
              <a:rPr lang="ru-RU" sz="1200" dirty="0">
                <a:latin typeface="Times New Roman"/>
                <a:ea typeface="Times New Roman"/>
              </a:rPr>
              <a:t>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Оздоровление детей и подростков  – </a:t>
            </a:r>
            <a:r>
              <a:rPr lang="ru-RU" sz="1200" dirty="0" smtClean="0">
                <a:latin typeface="Times New Roman"/>
                <a:ea typeface="Times New Roman"/>
              </a:rPr>
              <a:t>4 073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Тепло наших сердец</a:t>
            </a:r>
            <a:r>
              <a:rPr lang="ru-RU" sz="1200" dirty="0">
                <a:latin typeface="Times New Roman"/>
                <a:ea typeface="Times New Roman"/>
              </a:rPr>
              <a:t>  – </a:t>
            </a:r>
            <a:r>
              <a:rPr lang="ru-RU" sz="1200" dirty="0" smtClean="0">
                <a:latin typeface="Times New Roman"/>
                <a:ea typeface="Times New Roman"/>
              </a:rPr>
              <a:t>18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Социальные гарантии в системе образования  – </a:t>
            </a:r>
            <a:r>
              <a:rPr lang="ru-RU" sz="1200" dirty="0" smtClean="0">
                <a:latin typeface="Times New Roman"/>
                <a:ea typeface="Times New Roman"/>
              </a:rPr>
              <a:t>48 804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Развитие дошкольного, общего образования и дополнительного образования детей </a:t>
            </a:r>
            <a:r>
              <a:rPr lang="ru-RU" sz="1200" dirty="0" smtClean="0">
                <a:latin typeface="Times New Roman"/>
                <a:ea typeface="Times New Roman"/>
              </a:rPr>
              <a:t>– 698 728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89063"/>
              </p:ext>
            </p:extLst>
          </p:nvPr>
        </p:nvGraphicFramePr>
        <p:xfrm>
          <a:off x="108309" y="2365722"/>
          <a:ext cx="9653058" cy="419674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68627"/>
                <a:gridCol w="648072"/>
                <a:gridCol w="648072"/>
                <a:gridCol w="648072"/>
                <a:gridCol w="792088"/>
                <a:gridCol w="648072"/>
                <a:gridCol w="648072"/>
                <a:gridCol w="720080"/>
                <a:gridCol w="631903"/>
              </a:tblGrid>
              <a:tr h="72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34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 участие  в конкурсах, олимпиадах, спартакиадах и слетах, от общего числа обучающихся,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 принявших  участие 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ГТЗО,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учащихся, охваченных всеми организованными формами отдыха, 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детей, оказавшихся в трудных жизненных ситуациях всеми организованными формами поддержки, 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всех категорий граждан имеющих право на получение  социальных гарантий, 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(отношение численности детей в возрасте 3-7 лет, которым предоставлена возможность получать услуги дошкольного образования, к численности детей в возрасте 3-7 лет),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ru-RU" sz="105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5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5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672 299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732 759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698 728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ЕГЭ (в расчете на один предмет) в школе с лучшими результатами к школе с худшими результатами, кэффициент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программами дополнительного образования, в общей численности детей и молодежи в возрасте 5- 18 лет, 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образовательных учреждений, не сдавших ЕГЭ в общей численности выпускников 11 классов, 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367942"/>
              </p:ext>
            </p:extLst>
          </p:nvPr>
        </p:nvGraphicFramePr>
        <p:xfrm>
          <a:off x="344488" y="188640"/>
          <a:ext cx="9489014" cy="58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8531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8464" y="908720"/>
            <a:ext cx="9632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Модернизация объектов коммунальной инфраструктуры и поддержка жилищно-коммунального хозяйства </a:t>
            </a:r>
            <a:r>
              <a:rPr lang="ru-RU" sz="1200" dirty="0">
                <a:latin typeface="Times New Roman"/>
                <a:ea typeface="Times New Roman"/>
              </a:rPr>
              <a:t> - </a:t>
            </a:r>
            <a:r>
              <a:rPr lang="ru-RU" sz="1200" dirty="0" smtClean="0">
                <a:latin typeface="Times New Roman"/>
                <a:ea typeface="Times New Roman"/>
              </a:rPr>
              <a:t>247 646 тыс</a:t>
            </a:r>
            <a:r>
              <a:rPr lang="ru-RU" sz="1200" dirty="0">
                <a:latin typeface="Times New Roman"/>
                <a:ea typeface="Times New Roman"/>
              </a:rPr>
              <a:t>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Энергосбережение и повышение энергетической эффективности экономики</a:t>
            </a:r>
            <a:r>
              <a:rPr lang="ru-RU" sz="1200" dirty="0">
                <a:latin typeface="Times New Roman"/>
                <a:ea typeface="Times New Roman"/>
              </a:rPr>
              <a:t>   – </a:t>
            </a:r>
            <a:r>
              <a:rPr lang="ru-RU" sz="1200" dirty="0" smtClean="0">
                <a:latin typeface="Times New Roman"/>
                <a:ea typeface="Times New Roman"/>
              </a:rPr>
              <a:t>116,4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Реконструкция и строительство автомобильных дорог</a:t>
            </a:r>
            <a:r>
              <a:rPr lang="ru-RU" sz="1200" dirty="0">
                <a:latin typeface="Times New Roman"/>
                <a:ea typeface="Times New Roman"/>
              </a:rPr>
              <a:t>  –  </a:t>
            </a:r>
            <a:r>
              <a:rPr lang="ru-RU" sz="1200" dirty="0" smtClean="0">
                <a:latin typeface="Times New Roman"/>
                <a:ea typeface="Times New Roman"/>
              </a:rPr>
              <a:t>15 920,5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49987"/>
              </p:ext>
            </p:extLst>
          </p:nvPr>
        </p:nvGraphicFramePr>
        <p:xfrm>
          <a:off x="128464" y="1739717"/>
          <a:ext cx="9646004" cy="482855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53316"/>
                <a:gridCol w="792088"/>
                <a:gridCol w="864096"/>
                <a:gridCol w="720080"/>
                <a:gridCol w="720080"/>
                <a:gridCol w="792088"/>
                <a:gridCol w="792088"/>
                <a:gridCol w="792088"/>
                <a:gridCol w="720080"/>
              </a:tblGrid>
              <a:tr h="104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55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к плану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2017г.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жилищного фонда, обеспеченного </a:t>
                      </a:r>
                      <a:r>
                        <a:rPr lang="ru-RU" sz="1200" u="none" strike="noStrike" dirty="0" smtClean="0">
                          <a:effectLst/>
                        </a:rPr>
                        <a:t>твердым </a:t>
                      </a:r>
                      <a:r>
                        <a:rPr lang="ru-RU" sz="1200" u="none" strike="noStrike" dirty="0">
                          <a:effectLst/>
                        </a:rPr>
                        <a:t>топливом,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119 327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жилищного фонда, обеспеченного  централизованным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отоплением,%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жилищного фонда, обеспеченного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горячим водоснабжением,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жилищного фонда, обеспеченного   холодным водоснабжением,%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жилищного фонда, обеспеченного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водоотведением,%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Строительство и ремонт объектов теплоснабжения, водоснабжения, водоотведения, % 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инцидентов и отключений на объектах жилищно-коммунальной инфраструктуры, к-во ед. в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9 870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уличных и автомобильных дорог с асфальтовым покрытием,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17 306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15 921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472" y="659735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-индикатор введен с 2017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7698241"/>
              </p:ext>
            </p:extLst>
          </p:nvPr>
        </p:nvGraphicFramePr>
        <p:xfrm>
          <a:off x="344488" y="147146"/>
          <a:ext cx="9489014" cy="56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109595" y="85378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464" y="1124744"/>
            <a:ext cx="9632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r>
              <a:rPr lang="ru-RU" sz="1200" b="1" u="sng" dirty="0" smtClean="0">
                <a:latin typeface="Times New Roman"/>
                <a:ea typeface="Times New Roman"/>
              </a:rPr>
              <a:t>Подпрограммы </a:t>
            </a:r>
            <a:r>
              <a:rPr lang="ru-RU" sz="1200" b="1" u="sng" dirty="0">
                <a:latin typeface="Times New Roman"/>
                <a:ea typeface="Times New Roman"/>
              </a:rPr>
              <a:t>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</a:p>
          <a:p>
            <a:pPr marL="457200" algn="ctr"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Развитие культуры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-  </a:t>
            </a:r>
            <a:r>
              <a:rPr lang="ru-RU" sz="1200" dirty="0" smtClean="0">
                <a:latin typeface="Times New Roman"/>
                <a:ea typeface="Times New Roman"/>
              </a:rPr>
              <a:t>134 246 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Модернизация  в сфере культуры   – </a:t>
            </a:r>
            <a:r>
              <a:rPr lang="ru-RU" sz="1200" dirty="0" smtClean="0">
                <a:latin typeface="Times New Roman"/>
                <a:ea typeface="Times New Roman"/>
              </a:rPr>
              <a:t>1 918 тыс</a:t>
            </a:r>
            <a:r>
              <a:rPr lang="ru-RU" sz="1200" dirty="0">
                <a:latin typeface="Times New Roman"/>
                <a:ea typeface="Times New Roman"/>
              </a:rPr>
              <a:t>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Развитие спорта и туризма   –  </a:t>
            </a:r>
            <a:r>
              <a:rPr lang="ru-RU" sz="1200" dirty="0" smtClean="0">
                <a:latin typeface="Times New Roman"/>
                <a:ea typeface="Times New Roman"/>
              </a:rPr>
              <a:t>376 </a:t>
            </a:r>
            <a:r>
              <a:rPr lang="ru-RU" sz="1200" dirty="0">
                <a:latin typeface="Times New Roman"/>
                <a:ea typeface="Times New Roman"/>
              </a:rPr>
              <a:t>тыс. руб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  <a:endParaRPr lang="ru-RU" sz="1200" dirty="0"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31711"/>
              </p:ext>
            </p:extLst>
          </p:nvPr>
        </p:nvGraphicFramePr>
        <p:xfrm>
          <a:off x="95062" y="2348880"/>
          <a:ext cx="9632907" cy="41044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24336"/>
                <a:gridCol w="792088"/>
                <a:gridCol w="864096"/>
                <a:gridCol w="936104"/>
                <a:gridCol w="936104"/>
                <a:gridCol w="792088"/>
                <a:gridCol w="792088"/>
                <a:gridCol w="792088"/>
                <a:gridCol w="703915"/>
              </a:tblGrid>
              <a:tr h="223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Сумма,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10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населения, посетившая культурно-досуговые мероприятия,%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112 594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134 246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населения, пользующегося услугами музея,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Динамика количества зарегистрированных пользователей, %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Динамика количества посещений, %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объектов культуры соответствующих современным требованиям,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3 183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населения, систематически занимающегося физической культурой и спортом,%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94" marR="1894" marT="18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8712898"/>
              </p:ext>
            </p:extLst>
          </p:nvPr>
        </p:nvGraphicFramePr>
        <p:xfrm>
          <a:off x="251460" y="126126"/>
          <a:ext cx="9561022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99085" y="84327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2550" y="1052736"/>
            <a:ext cx="9704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Переселение граждан из ветхого и аварийного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жилья  </a:t>
            </a:r>
            <a:r>
              <a:rPr lang="ru-RU" sz="1200" dirty="0" smtClean="0">
                <a:latin typeface="Times New Roman"/>
                <a:ea typeface="Times New Roman"/>
              </a:rPr>
              <a:t>-  101 368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жильем молодых семей и улучшение жилищных условий  молодых семей, молодых специалистов, проживающих в сельской местности</a:t>
            </a:r>
            <a:r>
              <a:rPr lang="ru-RU" sz="1200" dirty="0">
                <a:latin typeface="Times New Roman"/>
                <a:ea typeface="Times New Roman"/>
              </a:rPr>
              <a:t>  –  </a:t>
            </a:r>
            <a:r>
              <a:rPr lang="ru-RU" sz="1200" dirty="0" smtClean="0">
                <a:latin typeface="Times New Roman"/>
                <a:ea typeface="Times New Roman"/>
              </a:rPr>
              <a:t>2 926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Строительство, проектирование жилья и инженерных сетей;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топографо-геодезическое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, картографическое обеспечение</a:t>
            </a:r>
            <a:r>
              <a:rPr lang="ru-RU" sz="1200" dirty="0">
                <a:latin typeface="Times New Roman"/>
                <a:ea typeface="Times New Roman"/>
              </a:rPr>
              <a:t>  –  </a:t>
            </a:r>
            <a:r>
              <a:rPr lang="ru-RU" sz="1200" dirty="0" smtClean="0">
                <a:latin typeface="Times New Roman"/>
                <a:ea typeface="Times New Roman"/>
              </a:rPr>
              <a:t>54 543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64466"/>
              </p:ext>
            </p:extLst>
          </p:nvPr>
        </p:nvGraphicFramePr>
        <p:xfrm>
          <a:off x="128461" y="2492896"/>
          <a:ext cx="9632907" cy="387056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56384"/>
                <a:gridCol w="720080"/>
                <a:gridCol w="792088"/>
                <a:gridCol w="792088"/>
                <a:gridCol w="792088"/>
                <a:gridCol w="792088"/>
                <a:gridCol w="720080"/>
                <a:gridCol w="864096"/>
                <a:gridCol w="703915"/>
              </a:tblGrid>
              <a:tr h="198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8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переселенных семей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173 691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101 421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101 368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Техническое обследование и снос аварийного жилья, </a:t>
                      </a:r>
                      <a:r>
                        <a:rPr lang="ru-RU" sz="1200" u="none" strike="noStrike" dirty="0" smtClean="0">
                          <a:effectLst/>
                        </a:rPr>
                        <a:t>кв. 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7 447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семей, получивших субсидии, выплаты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Ввод жилья, </a:t>
                      </a:r>
                      <a:r>
                        <a:rPr lang="ru-RU" sz="1200" u="none" strike="noStrike" dirty="0" smtClean="0">
                          <a:effectLst/>
                        </a:rPr>
                        <a:t>кв. 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10 997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58 564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инженерных сетей, </a:t>
                      </a:r>
                      <a:r>
                        <a:rPr lang="ru-RU" sz="1200" u="none" strike="noStrike" dirty="0" smtClean="0">
                          <a:effectLst/>
                        </a:rPr>
                        <a:t>п. 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2 892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Обеспечение семей социально незащищенных категорий, ветеранов войны жильем, к-во семей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Разработка проектов планировки  территории поселения, </a:t>
                      </a:r>
                      <a:r>
                        <a:rPr lang="ru-RU" sz="1200" u="none" strike="noStrike" dirty="0" smtClean="0">
                          <a:effectLst/>
                        </a:rPr>
                        <a:t>п. 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Разработка генеральных планов поселений,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ед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94" marR="2194" marT="2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16585824"/>
              </p:ext>
            </p:extLst>
          </p:nvPr>
        </p:nvGraphicFramePr>
        <p:xfrm>
          <a:off x="344488" y="188640"/>
          <a:ext cx="9489014" cy="57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104210" y="889476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463" y="1052736"/>
            <a:ext cx="9543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Единовременная денежная выплата (подъемные) молодым специалистам, приступившим к работе на основе  трехстороннего договора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- </a:t>
            </a:r>
            <a:r>
              <a:rPr lang="ru-RU" sz="1200" dirty="0" smtClean="0">
                <a:latin typeface="Times New Roman"/>
                <a:ea typeface="Times New Roman"/>
              </a:rPr>
              <a:t>75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Повышение квалификации специалистов органов местного самоуправления  Промышленновского муниципального района  – </a:t>
            </a:r>
            <a:r>
              <a:rPr lang="ru-RU" sz="1200" dirty="0" smtClean="0">
                <a:latin typeface="Times New Roman"/>
                <a:ea typeface="Times New Roman"/>
              </a:rPr>
              <a:t>135,6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98484"/>
              </p:ext>
            </p:extLst>
          </p:nvPr>
        </p:nvGraphicFramePr>
        <p:xfrm>
          <a:off x="124150" y="2348881"/>
          <a:ext cx="9547821" cy="35422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24594"/>
                <a:gridCol w="792088"/>
                <a:gridCol w="936104"/>
                <a:gridCol w="936104"/>
                <a:gridCol w="936104"/>
                <a:gridCol w="864096"/>
                <a:gridCol w="864096"/>
                <a:gridCol w="936104"/>
                <a:gridCol w="758531"/>
              </a:tblGrid>
              <a:tr h="331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53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молодых специалистов, </a:t>
                      </a:r>
                      <a:r>
                        <a:rPr lang="ru-RU" sz="1200" u="none" strike="noStrike" dirty="0" smtClean="0">
                          <a:effectLst/>
                        </a:rPr>
                        <a:t>получивших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единовременную денежную выплату,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специалистов, повысивших свою профессиональную  квалификацию,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9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886237"/>
              </p:ext>
            </p:extLst>
          </p:nvPr>
        </p:nvGraphicFramePr>
        <p:xfrm>
          <a:off x="344488" y="116632"/>
          <a:ext cx="9489014" cy="6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93772" y="90879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8464" y="980728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Обеспечение сбалансированности и устойчивости бюджетной системы Промышленновского района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- </a:t>
            </a:r>
            <a:r>
              <a:rPr lang="ru-RU" sz="1200" dirty="0" smtClean="0">
                <a:latin typeface="Times New Roman"/>
                <a:ea typeface="Times New Roman"/>
              </a:rPr>
              <a:t>40 075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Управление муниципальным долгом Промышленновского района  – 70 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57065"/>
              </p:ext>
            </p:extLst>
          </p:nvPr>
        </p:nvGraphicFramePr>
        <p:xfrm>
          <a:off x="128464" y="1700629"/>
          <a:ext cx="9649071" cy="485151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44416"/>
                <a:gridCol w="720080"/>
                <a:gridCol w="720080"/>
                <a:gridCol w="720080"/>
                <a:gridCol w="792088"/>
                <a:gridCol w="792088"/>
                <a:gridCol w="720080"/>
                <a:gridCol w="720080"/>
                <a:gridCol w="720079"/>
              </a:tblGrid>
              <a:tr h="38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71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Отношение дефицита бюджета Промышленновского района к доходам без учета объема безвозмездных поступлений,%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&lt;=5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45 044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40 075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Темп роста объема налоговых и неналоговых доходов бюджета Промышленновского района,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&gt;100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выпадающих доходов бюджета Промышленновского района,%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&lt;1.2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333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Уровень </a:t>
                      </a:r>
                      <a:r>
                        <a:rPr lang="ru-RU" sz="1100" u="none" strike="noStrike" dirty="0" smtClean="0">
                          <a:effectLst/>
                        </a:rPr>
                        <a:t>поддержки мер по обеспечению сбалансированности поселений,%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&lt;40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Охват органов местного самоуправления поселений комплексной системой  оценки достижения наилучших показателей,%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Удельный вес расходов бюджета Промышленновского района, формируемых в рамках программ,%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&gt;98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Отношение объема просроченной кредиторской задолженности Промышленновского района к расходам бюджета,%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&lt;</a:t>
                      </a:r>
                      <a:r>
                        <a:rPr lang="ru-RU" sz="1100" u="none" strike="noStrike" dirty="0" smtClean="0">
                          <a:effectLst/>
                        </a:rPr>
                        <a:t>=</a:t>
                      </a:r>
                      <a:r>
                        <a:rPr lang="en-US" sz="1100" u="none" strike="noStrike" dirty="0" smtClean="0">
                          <a:effectLst/>
                        </a:rPr>
                        <a:t>0.14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Отношение муниципального долга Промышленновского района к доходам бюджета без учета объема безвозмездных поступлений,%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&lt;=50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просроченной задолженности по долговым обязательствам Промышленновского района,%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расходов на обслуживание муниципального долга Промышленновского района,%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&lt;15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6" marR="976" marT="9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8614549"/>
              </p:ext>
            </p:extLst>
          </p:nvPr>
        </p:nvGraphicFramePr>
        <p:xfrm>
          <a:off x="416496" y="115616"/>
          <a:ext cx="9417006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93772" y="96134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6942" y="1262479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r>
              <a:rPr lang="ru-RU" sz="1200" b="1" u="sng" dirty="0" smtClean="0">
                <a:latin typeface="Times New Roman"/>
                <a:ea typeface="Times New Roman"/>
              </a:rPr>
              <a:t>Подпрограммы </a:t>
            </a:r>
            <a:r>
              <a:rPr lang="ru-RU" sz="1200" b="1" u="sng" dirty="0">
                <a:latin typeface="Times New Roman"/>
                <a:ea typeface="Times New Roman"/>
              </a:rPr>
              <a:t>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Повышение качества предоставления государственных и муниципальных услуг на базе муниципального автономного учреждения «Многофункциональный центр предоставления государственных и муниципальных услуг» – </a:t>
            </a:r>
            <a:r>
              <a:rPr lang="ru-RU" sz="1200" dirty="0" smtClean="0">
                <a:latin typeface="Times New Roman"/>
                <a:ea typeface="Times New Roman"/>
              </a:rPr>
              <a:t>5 122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67627"/>
              </p:ext>
            </p:extLst>
          </p:nvPr>
        </p:nvGraphicFramePr>
        <p:xfrm>
          <a:off x="106942" y="2276872"/>
          <a:ext cx="9649071" cy="35051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49914"/>
                <a:gridCol w="792088"/>
                <a:gridCol w="720080"/>
                <a:gridCol w="792088"/>
                <a:gridCol w="864096"/>
                <a:gridCol w="720080"/>
                <a:gridCol w="720080"/>
                <a:gridCol w="792088"/>
                <a:gridCol w="698557"/>
              </a:tblGrid>
              <a:tr h="155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826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Удовлетворенность населения качеством предоставления государственных и муниципальных услуг в Промышленновском районе,%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4 582,6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населения района, пользующихся государственными и муниципальными услугами МФЦ,%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Исключение непосредственного взаимодействия заявителей с уполномоченными органами при оформлении прав на объекты недвижимости,%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" marR="2425" marT="24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5" marR="2425" marT="2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61741582"/>
              </p:ext>
            </p:extLst>
          </p:nvPr>
        </p:nvGraphicFramePr>
        <p:xfrm>
          <a:off x="416497" y="176568"/>
          <a:ext cx="9373044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7406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00872" y="1094556"/>
            <a:ext cx="5956200" cy="292387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u="sng" dirty="0"/>
              <a:t>На </a:t>
            </a:r>
            <a:r>
              <a:rPr lang="ru-RU" sz="1400" u="sng" dirty="0" smtClean="0"/>
              <a:t>2017 год</a:t>
            </a:r>
            <a:r>
              <a:rPr lang="ru-RU" sz="1400" dirty="0" smtClean="0"/>
              <a:t>:  Доходы </a:t>
            </a:r>
            <a:r>
              <a:rPr lang="ru-RU" sz="1400" dirty="0"/>
              <a:t>в сумме </a:t>
            </a:r>
            <a:r>
              <a:rPr lang="ru-RU" sz="1400" dirty="0" smtClean="0"/>
              <a:t>1 692 154 </a:t>
            </a:r>
            <a:r>
              <a:rPr lang="ru-RU" sz="1400" dirty="0"/>
              <a:t>тыс. рублей</a:t>
            </a:r>
            <a:r>
              <a:rPr lang="ru-RU" sz="1400" dirty="0" smtClean="0"/>
              <a:t>,</a:t>
            </a:r>
            <a:endParaRPr lang="ru-RU" sz="1400" dirty="0"/>
          </a:p>
          <a:p>
            <a:pPr algn="ctr"/>
            <a:r>
              <a:rPr lang="ru-RU" sz="1400" dirty="0"/>
              <a:t>                      Расходы в сумме  1 </a:t>
            </a:r>
            <a:r>
              <a:rPr lang="ru-RU" sz="1400" dirty="0" smtClean="0"/>
              <a:t>703 780 </a:t>
            </a:r>
            <a:r>
              <a:rPr lang="ru-RU" sz="1400" dirty="0"/>
              <a:t>тыс. </a:t>
            </a:r>
            <a:r>
              <a:rPr lang="ru-RU" sz="1400" dirty="0" smtClean="0"/>
              <a:t>рублей,</a:t>
            </a:r>
          </a:p>
          <a:p>
            <a:pPr algn="ctr"/>
            <a:r>
              <a:rPr lang="ru-RU" sz="1400" dirty="0" smtClean="0"/>
              <a:t>                   Дефицит </a:t>
            </a:r>
            <a:r>
              <a:rPr lang="ru-RU" sz="1400" dirty="0"/>
              <a:t>в сумме </a:t>
            </a:r>
            <a:r>
              <a:rPr lang="ru-RU" sz="1400" dirty="0" smtClean="0"/>
              <a:t>11 626 тыс</a:t>
            </a:r>
            <a:r>
              <a:rPr lang="ru-RU" sz="1400" dirty="0"/>
              <a:t>. </a:t>
            </a:r>
            <a:r>
              <a:rPr lang="ru-RU" sz="1400" dirty="0" smtClean="0"/>
              <a:t>рублей</a:t>
            </a:r>
          </a:p>
          <a:p>
            <a:pPr algn="ctr"/>
            <a:r>
              <a:rPr lang="ru-RU" sz="1600" b="1" u="sng" dirty="0" smtClean="0"/>
              <a:t>Основные </a:t>
            </a:r>
            <a:r>
              <a:rPr lang="ru-RU" sz="1600" b="1" u="sng" dirty="0"/>
              <a:t>приоритеты бюджетной политики</a:t>
            </a:r>
          </a:p>
          <a:p>
            <a:pPr algn="ctr"/>
            <a:r>
              <a:rPr lang="ru-RU" sz="1400" dirty="0"/>
              <a:t>- обеспечение сбалансированности и устойчивости бюджета</a:t>
            </a:r>
          </a:p>
          <a:p>
            <a:pPr algn="ctr"/>
            <a:r>
              <a:rPr lang="ru-RU" sz="1400" dirty="0"/>
              <a:t>- оптимизация и повышение эффективности бюджетных расходов</a:t>
            </a:r>
          </a:p>
          <a:p>
            <a:pPr algn="ctr"/>
            <a:r>
              <a:rPr lang="ru-RU" sz="1400" dirty="0"/>
              <a:t>-реализация задач, поставленных в Указах Президента Российской Федерации от 7 мая 2012 года</a:t>
            </a:r>
          </a:p>
          <a:p>
            <a:pPr algn="ctr"/>
            <a:r>
              <a:rPr lang="ru-RU" sz="1400" dirty="0"/>
              <a:t>-оказание мер социальной поддержки исходя из принципа адресности и нуждаемости</a:t>
            </a:r>
          </a:p>
          <a:p>
            <a:pPr algn="ctr"/>
            <a:r>
              <a:rPr lang="ru-RU" sz="1400" dirty="0"/>
              <a:t>-снижение дефицита и сокращение уровня долговой нагрузки бюджета</a:t>
            </a:r>
          </a:p>
          <a:p>
            <a:pPr algn="ctr"/>
            <a:endParaRPr lang="ru-RU" sz="1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879325"/>
              </p:ext>
            </p:extLst>
          </p:nvPr>
        </p:nvGraphicFramePr>
        <p:xfrm>
          <a:off x="178789" y="3717032"/>
          <a:ext cx="95782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5490" y="3802986"/>
            <a:ext cx="998382" cy="24621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000" dirty="0"/>
              <a:t>Тыс. руб.</a:t>
            </a: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80728"/>
            <a:ext cx="3124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е 2"/>
          <p:cNvSpPr txBox="1">
            <a:spLocks noChangeArrowheads="1"/>
          </p:cNvSpPr>
          <p:nvPr/>
        </p:nvSpPr>
        <p:spPr bwMode="auto">
          <a:xfrm>
            <a:off x="52378" y="2457661"/>
            <a:ext cx="12588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3"/>
          <p:cNvSpPr txBox="1">
            <a:spLocks noChangeArrowheads="1"/>
          </p:cNvSpPr>
          <p:nvPr/>
        </p:nvSpPr>
        <p:spPr bwMode="auto">
          <a:xfrm>
            <a:off x="1867392" y="1094556"/>
            <a:ext cx="1571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57D157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57D15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4961631"/>
              </p:ext>
            </p:extLst>
          </p:nvPr>
        </p:nvGraphicFramePr>
        <p:xfrm>
          <a:off x="416496" y="116632"/>
          <a:ext cx="9417006" cy="6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988672" y="90879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464" y="1052736"/>
            <a:ext cx="9649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году: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Глава Промышленновского муниципального района  – </a:t>
            </a:r>
            <a:r>
              <a:rPr lang="ru-RU" sz="1200" dirty="0" smtClean="0">
                <a:latin typeface="Times New Roman"/>
                <a:ea typeface="Times New Roman"/>
              </a:rPr>
              <a:t>1 137 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Председатель Промышленновского районного Совета народных депутатов Промышленновского муниципального </a:t>
            </a:r>
            <a:r>
              <a:rPr lang="ru-RU" sz="1200" dirty="0" smtClean="0">
                <a:latin typeface="Times New Roman"/>
                <a:ea typeface="Times New Roman"/>
              </a:rPr>
              <a:t>района-881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Обеспечение деятельности органов местного </a:t>
            </a:r>
            <a:r>
              <a:rPr lang="ru-RU" sz="1200" dirty="0" smtClean="0">
                <a:latin typeface="Times New Roman"/>
                <a:ea typeface="Times New Roman"/>
              </a:rPr>
              <a:t>самоуправления-31 785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Создание и функционирование комиссий по делам несовершеннолетних и защите их </a:t>
            </a:r>
            <a:r>
              <a:rPr lang="ru-RU" sz="1200" dirty="0" smtClean="0">
                <a:latin typeface="Times New Roman"/>
                <a:ea typeface="Times New Roman"/>
              </a:rPr>
              <a:t>прав-264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Осуществление функций по хранению, комплектованию, учету и использованию документов Архивного фонда Кемеровской </a:t>
            </a:r>
            <a:r>
              <a:rPr lang="ru-RU" sz="1200" dirty="0" smtClean="0">
                <a:latin typeface="Times New Roman"/>
                <a:ea typeface="Times New Roman"/>
              </a:rPr>
              <a:t>области-15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Создание и функционирование административных комиссий-115 тыс. руб.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Оказание адресной материальной помощи гражданам,  финансовое обеспечение наградной системы,   проведение приемов, мероприятий – </a:t>
            </a:r>
            <a:r>
              <a:rPr lang="ru-RU" sz="1200" dirty="0" smtClean="0">
                <a:latin typeface="Times New Roman"/>
                <a:ea typeface="Times New Roman"/>
              </a:rPr>
              <a:t>1 379 </a:t>
            </a:r>
            <a:r>
              <a:rPr lang="ru-RU" sz="1200" dirty="0">
                <a:latin typeface="Times New Roman"/>
                <a:ea typeface="Times New Roman"/>
              </a:rPr>
              <a:t>тыс. руб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Поощрение муниципальных районов-победителей, достигших наивысших показателей по итогам сельскохозяйственных работ – 700 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42417"/>
              </p:ext>
            </p:extLst>
          </p:nvPr>
        </p:nvGraphicFramePr>
        <p:xfrm>
          <a:off x="114082" y="3429001"/>
          <a:ext cx="9663453" cy="31870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06670"/>
                <a:gridCol w="864096"/>
                <a:gridCol w="936104"/>
                <a:gridCol w="936104"/>
                <a:gridCol w="864096"/>
                <a:gridCol w="864096"/>
                <a:gridCol w="936104"/>
                <a:gridCol w="864096"/>
                <a:gridCol w="792087"/>
              </a:tblGrid>
              <a:tr h="370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27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Рост среднедушевого дохода населения,%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36 276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Рост среднемесячной номинальной заработной платы,%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0179058"/>
              </p:ext>
            </p:extLst>
          </p:nvPr>
        </p:nvGraphicFramePr>
        <p:xfrm>
          <a:off x="416496" y="116632"/>
          <a:ext cx="9417006" cy="6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988672" y="90879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2801" y="1196752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/>
                <a:ea typeface="Times New Roman"/>
              </a:rPr>
              <a:t>Подпрограммы (мероприятия) 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Содержание системы по предупреждению и ликвидации чрезвычайных ситуаций и стихийных бедствий – </a:t>
            </a:r>
            <a:r>
              <a:rPr lang="ru-RU" sz="1200" dirty="0" smtClean="0">
                <a:latin typeface="Times New Roman"/>
                <a:ea typeface="Times New Roman"/>
              </a:rPr>
              <a:t>1 284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l"/>
              </a:tabLst>
            </a:pPr>
            <a:r>
              <a:rPr lang="ru-RU" sz="1200" dirty="0" smtClean="0">
                <a:latin typeface="Times New Roman"/>
                <a:ea typeface="Times New Roman"/>
              </a:rPr>
              <a:t>Борьба </a:t>
            </a:r>
            <a:r>
              <a:rPr lang="ru-RU" sz="1200" dirty="0">
                <a:latin typeface="Times New Roman"/>
                <a:ea typeface="Times New Roman"/>
              </a:rPr>
              <a:t>с преступностью и профилактика правонарушений – 17 тыс. руб.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Безопасность дорожного движения – </a:t>
            </a:r>
            <a:r>
              <a:rPr lang="ru-RU" sz="1200" dirty="0" smtClean="0">
                <a:latin typeface="Times New Roman"/>
                <a:ea typeface="Times New Roman"/>
              </a:rPr>
              <a:t>287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Комплексные меры противодействия злоупотреблению наркотиками и их незаконному обороту – 25 тыс. руб.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Антитеррор – </a:t>
            </a:r>
            <a:r>
              <a:rPr lang="ru-RU" sz="1200" dirty="0" smtClean="0">
                <a:latin typeface="Times New Roman"/>
                <a:ea typeface="Times New Roman"/>
              </a:rPr>
              <a:t>15 </a:t>
            </a:r>
            <a:r>
              <a:rPr lang="ru-RU" sz="1200" dirty="0">
                <a:latin typeface="Times New Roman"/>
                <a:ea typeface="Times New Roman"/>
              </a:rPr>
              <a:t>тыс. руб.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86955"/>
              </p:ext>
            </p:extLst>
          </p:nvPr>
        </p:nvGraphicFramePr>
        <p:xfrm>
          <a:off x="122801" y="2852936"/>
          <a:ext cx="9656514" cy="280831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87762"/>
                <a:gridCol w="864096"/>
                <a:gridCol w="792088"/>
                <a:gridCol w="864096"/>
                <a:gridCol w="864096"/>
                <a:gridCol w="864096"/>
                <a:gridCol w="864096"/>
                <a:gridCol w="936104"/>
                <a:gridCol w="720080"/>
              </a:tblGrid>
              <a:tr h="339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009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устраненных ЧС,% прошлого года к отчетному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Проведение мероприятий с детьми и подростками,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Проведение конкурсов по БДД</a:t>
                      </a:r>
                      <a:r>
                        <a:rPr lang="ru-RU" sz="1200" u="none" strike="noStrike" dirty="0" smtClean="0">
                          <a:effectLst/>
                        </a:rPr>
                        <a:t>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16" marR="1916" marT="1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9" y="1412776"/>
            <a:ext cx="7722859" cy="313931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Начальник  финансового управления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Промышленновскому муниципальному району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Анохина Галина Владимировна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График работы с 8-30 до 17-30, перерыв с </a:t>
            </a:r>
            <a:r>
              <a:rPr lang="ru-RU" dirty="0" smtClean="0">
                <a:solidFill>
                  <a:srgbClr val="002060"/>
                </a:solidFill>
              </a:rPr>
              <a:t>12-00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12-48.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Адрес:  652380, Кемеровская область, </a:t>
            </a:r>
            <a:r>
              <a:rPr lang="ru-RU" dirty="0" err="1">
                <a:solidFill>
                  <a:srgbClr val="002060"/>
                </a:solidFill>
              </a:rPr>
              <a:t>пгт</a:t>
            </a:r>
            <a:r>
              <a:rPr lang="ru-RU" dirty="0" smtClean="0">
                <a:solidFill>
                  <a:srgbClr val="002060"/>
                </a:solidFill>
              </a:rPr>
              <a:t>. Промышленная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ул</a:t>
            </a:r>
            <a:r>
              <a:rPr lang="ru-RU" dirty="0" smtClean="0">
                <a:solidFill>
                  <a:srgbClr val="002060"/>
                </a:solidFill>
              </a:rPr>
              <a:t>. Коммунистическая</a:t>
            </a:r>
            <a:r>
              <a:rPr lang="ru-RU" dirty="0">
                <a:solidFill>
                  <a:srgbClr val="002060"/>
                </a:solidFill>
              </a:rPr>
              <a:t>, 23а, </a:t>
            </a:r>
            <a:r>
              <a:rPr lang="ru-RU" dirty="0" err="1">
                <a:solidFill>
                  <a:srgbClr val="002060"/>
                </a:solidFill>
              </a:rPr>
              <a:t>каб</a:t>
            </a:r>
            <a:r>
              <a:rPr lang="ru-RU" dirty="0">
                <a:solidFill>
                  <a:srgbClr val="002060"/>
                </a:solidFill>
              </a:rPr>
              <a:t>. 119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Телефон  (8 38442)  7-44-14,  Факс:  7-46-83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Электронная почта:   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prmrf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ofukem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376455"/>
              </p:ext>
            </p:extLst>
          </p:nvPr>
        </p:nvGraphicFramePr>
        <p:xfrm>
          <a:off x="240016" y="188640"/>
          <a:ext cx="9517057" cy="6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94763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64209"/>
              </p:ext>
            </p:extLst>
          </p:nvPr>
        </p:nvGraphicFramePr>
        <p:xfrm>
          <a:off x="128464" y="1294466"/>
          <a:ext cx="9628609" cy="512091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630593"/>
                <a:gridCol w="905911"/>
                <a:gridCol w="1456385"/>
                <a:gridCol w="1207911"/>
                <a:gridCol w="1142082"/>
                <a:gridCol w="1285727"/>
              </a:tblGrid>
              <a:tr h="318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Первоначальный план 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Уточненный план 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. к </a:t>
                      </a:r>
                      <a:r>
                        <a:rPr lang="ru-RU" sz="1400" dirty="0" smtClean="0">
                          <a:effectLst/>
                        </a:rPr>
                        <a:t>2016г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  <a:tr h="24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201 698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  <a:r>
                        <a:rPr lang="ru-RU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530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201 128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201 128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143 034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136 201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139 930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139 930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2 233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1 530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1 643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1 643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60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налог на вмененный доход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15 766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16 500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14 342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14 342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1 852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1 271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3 933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3 934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418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Государственная пошлина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5 712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5 918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6 542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6 549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483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14 534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13 200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12 433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12 467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368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1 756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1 367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1 369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552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4 644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1 958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1 962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552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7 302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2 075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14 194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14 196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Штрафы, возмещение ущерба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3 237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2 904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3 389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3 403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неналоговые 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1 065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1 329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1 401 984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1 259 128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1 567 746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1 490 926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1 603 682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1 441 658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1 768 874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692 154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6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6123230"/>
              </p:ext>
            </p:extLst>
          </p:nvPr>
        </p:nvGraphicFramePr>
        <p:xfrm>
          <a:off x="416497" y="145038"/>
          <a:ext cx="9373042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3202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91794"/>
              </p:ext>
            </p:extLst>
          </p:nvPr>
        </p:nvGraphicFramePr>
        <p:xfrm>
          <a:off x="116465" y="3933058"/>
          <a:ext cx="9640609" cy="27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014" y="3861048"/>
            <a:ext cx="3892118" cy="30777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b="1" dirty="0"/>
              <a:t>Динамика доходов районного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03308"/>
              </p:ext>
            </p:extLst>
          </p:nvPr>
        </p:nvGraphicFramePr>
        <p:xfrm>
          <a:off x="128464" y="1019996"/>
          <a:ext cx="9628610" cy="2773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1422"/>
                <a:gridCol w="1069178"/>
                <a:gridCol w="1368152"/>
                <a:gridCol w="1040934"/>
                <a:gridCol w="918787"/>
                <a:gridCol w="900137"/>
              </a:tblGrid>
              <a:tr h="392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Первоначальный план 2017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Уточненный план 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16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1 401 984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1 259 128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1 567 746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1 490 926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132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Дотация на выравнивание бюджетной обеспеченности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350 434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341 944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525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645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525 645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168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Субсидии бюджетам бюджетной системы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212 343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11 213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123 010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136 963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162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810 397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815 464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799 270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794 680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173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Иные трансферты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28 386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20 457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33 734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33 734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2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 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1 586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70 050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72 087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1 260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43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Доходы бюджетов бюджетной системы РФ от возврата бюджетами и организациями остатков субсидий, субвенций, иных трансфертов, имеющих целевое назначение, прошлых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340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dirty="0" smtClean="0">
                          <a:effectLst/>
                        </a:rPr>
                        <a:t>озврат  </a:t>
                      </a:r>
                      <a:r>
                        <a:rPr lang="ru-RU" sz="1100" dirty="0">
                          <a:effectLst/>
                        </a:rPr>
                        <a:t>остатков субсидий, субвенций, иных трансфертов, имеющих целевое назначение, прошлых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1 162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- 1 356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38579"/>
              </p:ext>
            </p:extLst>
          </p:nvPr>
        </p:nvGraphicFramePr>
        <p:xfrm>
          <a:off x="4736976" y="3789684"/>
          <a:ext cx="5038737" cy="293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07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95457472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183684"/>
              </p:ext>
            </p:extLst>
          </p:nvPr>
        </p:nvGraphicFramePr>
        <p:xfrm>
          <a:off x="128465" y="817254"/>
          <a:ext cx="9618098" cy="311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6496" y="3923840"/>
            <a:ext cx="9330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48% </a:t>
            </a:r>
            <a:r>
              <a:rPr lang="ru-RU" sz="1000" b="1" dirty="0"/>
              <a:t>доходов от налога на доходы физических лиц формируют </a:t>
            </a:r>
            <a:r>
              <a:rPr lang="ru-RU" sz="1000" b="1" dirty="0" smtClean="0"/>
              <a:t>12 </a:t>
            </a:r>
            <a:r>
              <a:rPr lang="ru-RU" sz="1000" b="1" dirty="0"/>
              <a:t>крупных налогоплательщиков района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(4 </a:t>
            </a:r>
            <a:r>
              <a:rPr lang="ru-RU" sz="1000" b="1" dirty="0"/>
              <a:t>% от общего числа юридических лиц):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-</a:t>
            </a:r>
            <a:r>
              <a:rPr lang="ru-RU" sz="1000" b="1" dirty="0"/>
              <a:t>Дирекция по эксплуатации и ремонту путевых машин Западно-сибирской ДИ ОАО «Российские железные дороги</a:t>
            </a:r>
            <a:r>
              <a:rPr lang="ru-RU" sz="1000" b="1" dirty="0" smtClean="0"/>
              <a:t>»,</a:t>
            </a:r>
          </a:p>
          <a:p>
            <a:r>
              <a:rPr lang="ru-RU" sz="1000" b="1" dirty="0" smtClean="0"/>
              <a:t>-ГБУЗ КО «</a:t>
            </a:r>
            <a:r>
              <a:rPr lang="ru-RU" sz="1000" b="1" dirty="0" err="1" smtClean="0"/>
              <a:t>Промышленновская</a:t>
            </a:r>
            <a:r>
              <a:rPr lang="ru-RU" sz="1000" b="1" dirty="0" smtClean="0"/>
              <a:t> районная больница»,</a:t>
            </a:r>
            <a:endParaRPr lang="ru-RU" sz="1000" b="1" dirty="0"/>
          </a:p>
          <a:p>
            <a:r>
              <a:rPr lang="ru-RU" sz="1000" b="1" dirty="0"/>
              <a:t>-ООО «РСП-М»,</a:t>
            </a:r>
          </a:p>
          <a:p>
            <a:r>
              <a:rPr lang="ru-RU" sz="1000" b="1" dirty="0"/>
              <a:t>-ОАО «Ваганово</a:t>
            </a:r>
            <a:r>
              <a:rPr lang="ru-RU" sz="1000" b="1" dirty="0" smtClean="0"/>
              <a:t>»,</a:t>
            </a:r>
          </a:p>
          <a:p>
            <a:r>
              <a:rPr lang="ru-RU" sz="1000" b="1" dirty="0"/>
              <a:t>-ООО «Шумахер»,</a:t>
            </a:r>
          </a:p>
          <a:p>
            <a:r>
              <a:rPr lang="ru-RU" sz="1000" b="1" dirty="0" smtClean="0"/>
              <a:t>-Отдел МВД России по Промышленновскому району,</a:t>
            </a:r>
          </a:p>
          <a:p>
            <a:r>
              <a:rPr lang="ru-RU" sz="1000" b="1" dirty="0" smtClean="0"/>
              <a:t>-ООО «Совхоз «Маяк»,</a:t>
            </a:r>
          </a:p>
          <a:p>
            <a:r>
              <a:rPr lang="ru-RU" sz="1000" b="1" dirty="0" smtClean="0"/>
              <a:t>-</a:t>
            </a:r>
            <a:r>
              <a:rPr lang="ru-RU" sz="1000" b="1" dirty="0"/>
              <a:t>ООО «</a:t>
            </a:r>
            <a:r>
              <a:rPr lang="ru-RU" sz="1000" b="1" dirty="0" err="1"/>
              <a:t>Промышленновские</a:t>
            </a:r>
            <a:r>
              <a:rPr lang="ru-RU" sz="1000" b="1" dirty="0"/>
              <a:t> коммунальные системы</a:t>
            </a:r>
            <a:r>
              <a:rPr lang="ru-RU" sz="1000" b="1" dirty="0" smtClean="0"/>
              <a:t>»,</a:t>
            </a:r>
          </a:p>
          <a:p>
            <a:r>
              <a:rPr lang="ru-RU" sz="1000" b="1" dirty="0" smtClean="0"/>
              <a:t>-</a:t>
            </a:r>
            <a:r>
              <a:rPr lang="ru-RU" sz="1000" b="1" dirty="0"/>
              <a:t>ООО «Санаторий </a:t>
            </a:r>
            <a:r>
              <a:rPr lang="ru-RU" sz="1000" b="1" dirty="0" err="1"/>
              <a:t>Танай</a:t>
            </a:r>
            <a:r>
              <a:rPr lang="ru-RU" sz="1000" b="1" dirty="0"/>
              <a:t>»,</a:t>
            </a:r>
          </a:p>
          <a:p>
            <a:r>
              <a:rPr lang="ru-RU" sz="1000" b="1" dirty="0" smtClean="0"/>
              <a:t>-МБОУ «</a:t>
            </a:r>
            <a:r>
              <a:rPr lang="ru-RU" sz="1000" b="1" dirty="0" err="1" smtClean="0"/>
              <a:t>Промышленновская</a:t>
            </a:r>
            <a:r>
              <a:rPr lang="ru-RU" sz="1000" b="1" dirty="0" smtClean="0"/>
              <a:t> СОШ №56»,</a:t>
            </a:r>
          </a:p>
          <a:p>
            <a:r>
              <a:rPr lang="ru-RU" sz="1000" b="1" dirty="0" smtClean="0"/>
              <a:t>-ГБ НОУ «Губернаторская кадетская школа-интернат МЧС »,</a:t>
            </a:r>
          </a:p>
          <a:p>
            <a:r>
              <a:rPr lang="ru-RU" sz="1000" b="1" dirty="0" smtClean="0"/>
              <a:t>-МБУ «Районный культурно-досуговый  комплекс».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876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97026113"/>
              </p:ext>
            </p:extLst>
          </p:nvPr>
        </p:nvGraphicFramePr>
        <p:xfrm>
          <a:off x="416497" y="145038"/>
          <a:ext cx="9373042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3202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66493"/>
              </p:ext>
            </p:extLst>
          </p:nvPr>
        </p:nvGraphicFramePr>
        <p:xfrm>
          <a:off x="56456" y="1281774"/>
          <a:ext cx="9631280" cy="547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6696" y="11247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доходов районного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30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5285</TotalTime>
  <Words>7690</Words>
  <Application>Microsoft Office PowerPoint</Application>
  <PresentationFormat>Лист A4 (210x297 мм)</PresentationFormat>
  <Paragraphs>2218</Paragraphs>
  <Slides>52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Е.Н.</dc:creator>
  <cp:lastModifiedBy>Борькин Е.С.</cp:lastModifiedBy>
  <cp:revision>798</cp:revision>
  <cp:lastPrinted>2018-05-04T02:41:42Z</cp:lastPrinted>
  <dcterms:created xsi:type="dcterms:W3CDTF">2015-03-06T05:57:26Z</dcterms:created>
  <dcterms:modified xsi:type="dcterms:W3CDTF">2018-06-21T09:00:07Z</dcterms:modified>
</cp:coreProperties>
</file>