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2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3.xml" ContentType="application/vnd.openxmlformats-officedocument.drawingml.chart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4.xml" ContentType="application/vnd.openxmlformats-officedocument.drawingml.chart+xml"/>
  <Override PartName="/ppt/theme/themeOverride1.xml" ContentType="application/vnd.openxmlformats-officedocument.themeOverr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65" r:id="rId4"/>
    <p:sldId id="266" r:id="rId5"/>
    <p:sldId id="267" r:id="rId6"/>
    <p:sldId id="268" r:id="rId7"/>
    <p:sldId id="264" r:id="rId8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99FFCC"/>
    <a:srgbClr val="CC3399"/>
    <a:srgbClr val="CC99FF"/>
    <a:srgbClr val="FF66FF"/>
    <a:srgbClr val="99CCFF"/>
    <a:srgbClr val="FF66CC"/>
    <a:srgbClr val="A3E7FF"/>
    <a:srgbClr val="00FFFF"/>
    <a:srgbClr val="6DD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610047881747192E-2"/>
          <c:y val="4.3885981379574932E-2"/>
          <c:w val="0.88968507142193676"/>
          <c:h val="0.8573858077299383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solidFill>
              <a:srgbClr val="C00000">
                <a:alpha val="78000"/>
              </a:srgbClr>
            </a:solidFill>
            <a:scene3d>
              <a:camera prst="orthographicFront"/>
              <a:lightRig rig="threePt" dir="t"/>
            </a:scene3d>
            <a:sp3d prstMaterial="dkEdge">
              <a:bevelT w="158750" prst="convex"/>
              <a:bevelB w="57150" prst="softRound"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FF66CC">
                  <a:alpha val="77647"/>
                </a:srgbClr>
              </a:solidFill>
              <a:ln>
                <a:solidFill>
                  <a:srgbClr val="C00000"/>
                </a:solidFill>
              </a:ln>
              <a:effectLst>
                <a:innerShdw blurRad="63500" dist="50800" dir="2700000">
                  <a:schemeClr val="tx1">
                    <a:alpha val="50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prstMaterial="dkEdge">
                <a:bevelT w="158750" prst="convex"/>
                <a:bevelB w="57150" prst="softRound"/>
              </a:sp3d>
            </c:spPr>
          </c:dPt>
          <c:dPt>
            <c:idx val="1"/>
            <c:invertIfNegative val="0"/>
            <c:bubble3D val="0"/>
            <c:spPr>
              <a:solidFill>
                <a:srgbClr val="00B0F0">
                  <a:alpha val="78000"/>
                </a:srgbClr>
              </a:solidFill>
              <a:scene3d>
                <a:camera prst="orthographicFront"/>
                <a:lightRig rig="threePt" dir="t"/>
              </a:scene3d>
              <a:sp3d prstMaterial="dkEdge">
                <a:bevelT w="158750" prst="convex"/>
                <a:bevelB w="57150" prst="softRound"/>
              </a:sp3d>
            </c:spPr>
          </c:dPt>
          <c:dPt>
            <c:idx val="2"/>
            <c:invertIfNegative val="0"/>
            <c:bubble3D val="0"/>
            <c:spPr>
              <a:solidFill>
                <a:srgbClr val="00B050">
                  <a:alpha val="78000"/>
                </a:srgbClr>
              </a:solidFill>
              <a:scene3d>
                <a:camera prst="orthographicFront"/>
                <a:lightRig rig="threePt" dir="t"/>
              </a:scene3d>
              <a:sp3d prstMaterial="dkEdge">
                <a:bevelT w="158750" prst="convex"/>
                <a:bevelB w="57150" prst="softRound"/>
              </a:sp3d>
            </c:spPr>
          </c:dPt>
          <c:dLbls>
            <c:dLbl>
              <c:idx val="0"/>
              <c:layout>
                <c:manualLayout>
                  <c:x val="2.8911860430808236E-3"/>
                  <c:y val="0.2110046990361777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Утверждено </a:t>
                    </a:r>
                    <a:r>
                      <a:rPr lang="ru-RU" b="0" dirty="0" smtClean="0"/>
                      <a:t>1</a:t>
                    </a:r>
                    <a:r>
                      <a:rPr lang="ru-RU" baseline="0" dirty="0" smtClean="0"/>
                      <a:t> 573 489</a:t>
                    </a:r>
                    <a:r>
                      <a:rPr lang="ru-RU" dirty="0" smtClean="0"/>
                      <a:t> 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separator> </c:separator>
            </c:dLbl>
            <c:dLbl>
              <c:idx val="1"/>
              <c:layout>
                <c:manualLayout>
                  <c:x val="2.8911860430808236E-3"/>
                  <c:y val="0.21386545146769834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Утверждено 1 </a:t>
                    </a:r>
                    <a:r>
                      <a:rPr lang="ru-RU" dirty="0" smtClean="0"/>
                      <a:t>577</a:t>
                    </a:r>
                    <a:r>
                      <a:rPr lang="ru-RU" baseline="0" dirty="0" smtClean="0"/>
                      <a:t> 463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separator> </c:separator>
            </c:dLbl>
            <c:dLbl>
              <c:idx val="2"/>
              <c:layout>
                <c:manualLayout>
                  <c:x val="-1.2043288450645739E-4"/>
                  <c:y val="0.30578970605032024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Утверждено -3 </a:t>
                    </a:r>
                    <a:r>
                      <a:rPr lang="ru-RU" dirty="0" smtClean="0"/>
                      <a:t>974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separator> </c:separator>
            </c:dLbl>
            <c:txPr>
              <a:bodyPr rot="-5400000" vert="horz" anchor="t" anchorCtr="0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 </c:separator>
            <c:showLeaderLines val="0"/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 (-)/профицит(+)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1573489</c:v>
                </c:pt>
                <c:pt idx="1">
                  <c:v>1577463</c:v>
                </c:pt>
                <c:pt idx="2">
                  <c:v>-3974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solidFill>
              <a:srgbClr val="00B050"/>
            </a:solidFill>
            <a:scene3d>
              <a:camera prst="orthographicFront"/>
              <a:lightRig rig="threePt" dir="t"/>
            </a:scene3d>
            <a:sp3d prstMaterial="dkEdge">
              <a:bevelT prst="convex"/>
              <a:bevelB w="152400" h="50800" prst="softRound"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FF7C80"/>
              </a:solidFill>
              <a:scene3d>
                <a:camera prst="orthographicFront"/>
                <a:lightRig rig="threePt" dir="t"/>
              </a:scene3d>
              <a:sp3d prstMaterial="dkEdge">
                <a:bevelT prst="convex"/>
                <a:bevelB w="152400" h="50800" prst="softRound"/>
              </a:sp3d>
            </c:spPr>
          </c:dPt>
          <c:dPt>
            <c:idx val="1"/>
            <c:invertIfNegative val="0"/>
            <c:bubble3D val="0"/>
            <c:spPr>
              <a:solidFill>
                <a:srgbClr val="99CCFF"/>
              </a:solidFill>
              <a:scene3d>
                <a:camera prst="orthographicFront"/>
                <a:lightRig rig="threePt" dir="t"/>
              </a:scene3d>
              <a:sp3d prstMaterial="dkEdge">
                <a:bevelT prst="convex"/>
                <a:bevelB w="152400" h="50800" prst="softRound"/>
              </a:sp3d>
            </c:spPr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 prstMaterial="dkEdge">
                <a:bevelT prst="convex"/>
                <a:bevelB w="152400" h="50800" prst="softRound"/>
              </a:sp3d>
            </c:spPr>
          </c:dPt>
          <c:dLbls>
            <c:dLbl>
              <c:idx val="0"/>
              <c:layout>
                <c:manualLayout>
                  <c:x val="-4.3369498106767736E-3"/>
                  <c:y val="-5.3466362866924584E-2"/>
                </c:manualLayout>
              </c:layout>
              <c:tx>
                <c:rich>
                  <a:bodyPr rot="-5400000" vert="horz"/>
                  <a:lstStyle/>
                  <a:p>
                    <a:pPr>
                      <a:defRPr/>
                    </a:pPr>
                    <a:r>
                      <a:rPr lang="ru-RU" dirty="0"/>
                      <a:t>Исполнено </a:t>
                    </a:r>
                    <a:r>
                      <a:rPr lang="ru-RU" dirty="0" smtClean="0"/>
                      <a:t>387284</a:t>
                    </a:r>
                    <a:endParaRPr lang="ru-RU" dirty="0"/>
                  </a:p>
                </c:rich>
              </c:tx>
              <c:numFmt formatCode="#,##0.0" sourceLinked="0"/>
              <c:spPr/>
              <c:showLegendKey val="0"/>
              <c:showVal val="1"/>
              <c:showCatName val="0"/>
              <c:showSerName val="1"/>
              <c:showPercent val="0"/>
              <c:showBubbleSize val="0"/>
              <c:separator> </c:separator>
            </c:dLbl>
            <c:dLbl>
              <c:idx val="1"/>
              <c:layout>
                <c:manualLayout>
                  <c:x val="0"/>
                  <c:y val="-6.0440236284349531E-2"/>
                </c:manualLayout>
              </c:layout>
              <c:tx>
                <c:rich>
                  <a:bodyPr rot="-5400000" vert="horz"/>
                  <a:lstStyle/>
                  <a:p>
                    <a:pPr>
                      <a:defRPr/>
                    </a:pPr>
                    <a:r>
                      <a:rPr lang="ru-RU" dirty="0"/>
                      <a:t>Исполнено </a:t>
                    </a:r>
                    <a:r>
                      <a:rPr lang="ru-RU" dirty="0" smtClean="0"/>
                      <a:t>379 682</a:t>
                    </a:r>
                    <a:endParaRPr lang="ru-RU" dirty="0"/>
                  </a:p>
                </c:rich>
              </c:tx>
              <c:numFmt formatCode="#,##0.0" sourceLinked="0"/>
              <c:spPr/>
              <c:showLegendKey val="0"/>
              <c:showVal val="1"/>
              <c:showCatName val="0"/>
              <c:showSerName val="1"/>
              <c:showPercent val="0"/>
              <c:showBubbleSize val="0"/>
              <c:separator> </c:separator>
            </c:dLbl>
            <c:dLbl>
              <c:idx val="2"/>
              <c:layout>
                <c:manualLayout>
                  <c:x val="-8.6738996213535473E-3"/>
                  <c:y val="-6.276486075682447E-2"/>
                </c:manualLayout>
              </c:layout>
              <c:tx>
                <c:rich>
                  <a:bodyPr rot="-5400000" vert="horz"/>
                  <a:lstStyle/>
                  <a:p>
                    <a:pPr>
                      <a:defRPr/>
                    </a:pPr>
                    <a:r>
                      <a:rPr lang="ru-RU" dirty="0"/>
                      <a:t>Исполнено </a:t>
                    </a:r>
                    <a:r>
                      <a:rPr lang="ru-RU" dirty="0" smtClean="0"/>
                      <a:t>7 602</a:t>
                    </a:r>
                    <a:endParaRPr lang="ru-RU" dirty="0"/>
                  </a:p>
                </c:rich>
              </c:tx>
              <c:numFmt formatCode="#,##0.0" sourceLinked="0"/>
              <c:spPr/>
              <c:showLegendKey val="0"/>
              <c:showVal val="1"/>
              <c:showCatName val="0"/>
              <c:showSerName val="1"/>
              <c:showPercent val="0"/>
              <c:showBubbleSize val="0"/>
              <c:separator> </c:separator>
            </c:dLbl>
            <c:numFmt formatCode="#,##0" sourceLinked="0"/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 </c:separator>
            <c:showLeaderLines val="0"/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 (-)/профицит(+)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387284</c:v>
                </c:pt>
                <c:pt idx="1">
                  <c:v>379682</c:v>
                </c:pt>
                <c:pt idx="2">
                  <c:v>7602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gapDepth val="78"/>
        <c:shape val="cylinder"/>
        <c:axId val="85618048"/>
        <c:axId val="85636224"/>
        <c:axId val="0"/>
      </c:bar3DChart>
      <c:catAx>
        <c:axId val="85618048"/>
        <c:scaling>
          <c:orientation val="minMax"/>
        </c:scaling>
        <c:delete val="0"/>
        <c:axPos val="b"/>
        <c:majorTickMark val="out"/>
        <c:minorTickMark val="none"/>
        <c:tickLblPos val="low"/>
        <c:txPr>
          <a:bodyPr/>
          <a:lstStyle/>
          <a:p>
            <a:pPr>
              <a:defRPr sz="1400"/>
            </a:pPr>
            <a:endParaRPr lang="ru-RU"/>
          </a:p>
        </c:txPr>
        <c:crossAx val="85636224"/>
        <c:crosses val="autoZero"/>
        <c:auto val="1"/>
        <c:lblAlgn val="ctr"/>
        <c:lblOffset val="100"/>
        <c:noMultiLvlLbl val="0"/>
      </c:catAx>
      <c:valAx>
        <c:axId val="85636224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spPr>
          <a:ln>
            <a:solidFill>
              <a:schemeClr val="accent1"/>
            </a:solidFill>
          </a:ln>
        </c:spPr>
        <c:txPr>
          <a:bodyPr/>
          <a:lstStyle/>
          <a:p>
            <a:pPr>
              <a:defRPr sz="1200"/>
            </a:pPr>
            <a:endParaRPr lang="ru-RU"/>
          </a:p>
        </c:txPr>
        <c:crossAx val="85618048"/>
        <c:crosses val="autoZero"/>
        <c:crossBetween val="between"/>
      </c:valAx>
    </c:plotArea>
    <c:plotVisOnly val="1"/>
    <c:dispBlanksAs val="gap"/>
    <c:showDLblsOverMax val="0"/>
  </c:chart>
  <c:spPr>
    <a:scene3d>
      <a:camera prst="orthographicFront"/>
      <a:lightRig rig="threePt" dir="t"/>
    </a:scene3d>
    <a:sp3d>
      <a:bevelT h="6350"/>
    </a:sp3d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13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2582652106755163E-2"/>
          <c:y val="0"/>
          <c:w val="0.93741734789324482"/>
          <c:h val="0.9215182437344503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1"/>
          <c:dPt>
            <c:idx val="0"/>
            <c:bubble3D val="0"/>
            <c:explosion val="8"/>
            <c:spPr>
              <a:solidFill>
                <a:srgbClr val="00B0F0"/>
              </a:solidFill>
            </c:spPr>
          </c:dPt>
          <c:dPt>
            <c:idx val="1"/>
            <c:bubble3D val="0"/>
            <c:explosion val="9"/>
            <c:spPr>
              <a:solidFill>
                <a:srgbClr val="FFFF00"/>
              </a:solidFill>
            </c:spPr>
          </c:dPt>
          <c:dPt>
            <c:idx val="2"/>
            <c:bubble3D val="0"/>
            <c:explosion val="10"/>
            <c:spPr>
              <a:solidFill>
                <a:srgbClr val="FF0000"/>
              </a:solidFill>
            </c:spPr>
          </c:dPt>
          <c:dPt>
            <c:idx val="3"/>
            <c:bubble3D val="0"/>
            <c:spPr>
              <a:solidFill>
                <a:srgbClr val="CC3399"/>
              </a:solidFill>
            </c:spPr>
          </c:dPt>
          <c:dPt>
            <c:idx val="4"/>
            <c:bubble3D val="0"/>
            <c:explosion val="17"/>
            <c:spPr>
              <a:solidFill>
                <a:srgbClr val="7030A0"/>
              </a:solidFill>
            </c:spPr>
          </c:dPt>
          <c:dPt>
            <c:idx val="5"/>
            <c:bubble3D val="0"/>
            <c:explosion val="13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-0.12232075020338241"/>
                  <c:y val="-0.26117794146990819"/>
                </c:manualLayout>
              </c:layout>
              <c:tx>
                <c:rich>
                  <a:bodyPr/>
                  <a:lstStyle/>
                  <a:p>
                    <a:pPr>
                      <a:defRPr sz="1400"/>
                    </a:pPr>
                    <a:r>
                      <a:rPr lang="ru-RU" sz="1400" dirty="0"/>
                      <a:t>Налоговые и неналоговые доходы; </a:t>
                    </a:r>
                    <a:endParaRPr lang="ru-RU" sz="1400" dirty="0" smtClean="0"/>
                  </a:p>
                  <a:p>
                    <a:pPr>
                      <a:defRPr sz="1400"/>
                    </a:pPr>
                    <a:r>
                      <a:rPr lang="ru-RU" sz="1400" dirty="0" smtClean="0"/>
                      <a:t>52 811</a:t>
                    </a:r>
                    <a:endParaRPr lang="ru-RU" sz="1400" dirty="0"/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7733547078998388"/>
                  <c:y val="-0.28408255274140909"/>
                </c:manualLayout>
              </c:layout>
              <c:tx>
                <c:rich>
                  <a:bodyPr/>
                  <a:lstStyle/>
                  <a:p>
                    <a:pPr>
                      <a:defRPr sz="1200"/>
                    </a:pPr>
                    <a:r>
                      <a:rPr lang="ru-RU" sz="1200" dirty="0"/>
                      <a:t>Дотации на выравнивание бюджетной обеспеченности; </a:t>
                    </a:r>
                    <a:endParaRPr lang="ru-RU" sz="1200" dirty="0" smtClean="0"/>
                  </a:p>
                  <a:p>
                    <a:pPr>
                      <a:defRPr sz="1200"/>
                    </a:pPr>
                    <a:r>
                      <a:rPr lang="ru-RU" sz="1200" dirty="0" smtClean="0"/>
                      <a:t>123 260</a:t>
                    </a:r>
                    <a:endParaRPr lang="ru-RU" sz="1200" dirty="0"/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"/>
                  <c:y val="-0.18468999116732271"/>
                </c:manualLayout>
              </c:layout>
              <c:tx>
                <c:rich>
                  <a:bodyPr/>
                  <a:lstStyle/>
                  <a:p>
                    <a:pPr>
                      <a:defRPr sz="1200"/>
                    </a:pPr>
                    <a:r>
                      <a:rPr lang="ru-RU" sz="1200" dirty="0" smtClean="0"/>
                      <a:t>Субсидии </a:t>
                    </a:r>
                    <a:r>
                      <a:rPr lang="ru-RU" sz="1200" dirty="0"/>
                      <a:t>бюджетам бюджетной системы Российской Федерации (межбюджетные субсидии); </a:t>
                    </a:r>
                    <a:endParaRPr lang="ru-RU" sz="1200" dirty="0" smtClean="0"/>
                  </a:p>
                  <a:p>
                    <a:pPr>
                      <a:defRPr sz="1200"/>
                    </a:pPr>
                    <a:r>
                      <a:rPr lang="ru-RU" sz="1200" dirty="0" smtClean="0"/>
                      <a:t>1 475</a:t>
                    </a:r>
                    <a:endParaRPr lang="ru-RU" sz="1200" dirty="0"/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0.19218944310847183"/>
                  <c:y val="0.11297245404705458"/>
                </c:manualLayout>
              </c:layout>
              <c:tx>
                <c:rich>
                  <a:bodyPr/>
                  <a:lstStyle/>
                  <a:p>
                    <a:r>
                      <a:rPr lang="ru-RU" sz="1200" b="0" i="0" u="none" strike="noStrike" baseline="0" dirty="0" smtClean="0">
                        <a:effectLst/>
                      </a:rPr>
                      <a:t>Субвенции бюджетам субъектов Российской Федерации и муниципальных образований</a:t>
                    </a:r>
                    <a:r>
                      <a:rPr lang="ru-RU" sz="1200" dirty="0" smtClean="0"/>
                      <a:t>; 201 899</a:t>
                    </a:r>
                    <a:endParaRPr lang="ru-RU" sz="120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2.8446660048526118E-3"/>
                  <c:y val="0.20968556087500714"/>
                </c:manualLayout>
              </c:layout>
              <c:tx>
                <c:rich>
                  <a:bodyPr/>
                  <a:lstStyle/>
                  <a:p>
                    <a:pPr>
                      <a:defRPr sz="1200"/>
                    </a:pPr>
                    <a:r>
                      <a:rPr lang="ru-RU" sz="1200" dirty="0"/>
                      <a:t>Иные межбюджетные трансферты; </a:t>
                    </a:r>
                    <a:r>
                      <a:rPr lang="ru-RU" sz="1200" dirty="0" smtClean="0"/>
                      <a:t>7 091</a:t>
                    </a:r>
                    <a:endParaRPr lang="ru-RU" sz="1200" dirty="0"/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0.20824119900656199"/>
                  <c:y val="0.20724942336431515"/>
                </c:manualLayout>
              </c:layout>
              <c:tx>
                <c:rich>
                  <a:bodyPr/>
                  <a:lstStyle/>
                  <a:p>
                    <a:pPr>
                      <a:defRPr sz="1200"/>
                    </a:pPr>
                    <a:r>
                      <a:rPr lang="ru-RU" sz="1200" dirty="0"/>
                      <a:t>Прочие безвозмездные поступления; </a:t>
                    </a:r>
                    <a:endParaRPr lang="ru-RU" sz="1200" dirty="0" smtClean="0"/>
                  </a:p>
                  <a:p>
                    <a:pPr>
                      <a:defRPr sz="1200"/>
                    </a:pPr>
                    <a:r>
                      <a:rPr lang="ru-RU" sz="1200" dirty="0" smtClean="0"/>
                      <a:t>845</a:t>
                    </a:r>
                    <a:endParaRPr lang="ru-RU" sz="1200" dirty="0"/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9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Налоговые и неналоговые доходы</c:v>
                </c:pt>
                <c:pt idx="1">
                  <c:v>Дотации на выравнивание бюджетной обеспеченности</c:v>
                </c:pt>
                <c:pt idx="2">
                  <c:v>Субсидии бюджетам поселения на реализацию федеральных целевых программ(межбюджетные субсидии)</c:v>
                </c:pt>
                <c:pt idx="3">
                  <c:v>Субвенции бюджетам поселений на осуществление первичного воинского учета</c:v>
                </c:pt>
                <c:pt idx="4">
                  <c:v>Иные межбюджетные трансферты</c:v>
                </c:pt>
                <c:pt idx="5">
                  <c:v>Прочие безвозмездные поступления</c:v>
                </c:pt>
              </c:strCache>
            </c:strRef>
          </c:cat>
          <c:val>
            <c:numRef>
              <c:f>Лист1!$B$2:$B$7</c:f>
              <c:numCache>
                <c:formatCode>#,##0</c:formatCode>
                <c:ptCount val="6"/>
                <c:pt idx="0">
                  <c:v>52811</c:v>
                </c:pt>
                <c:pt idx="1">
                  <c:v>123260</c:v>
                </c:pt>
                <c:pt idx="2">
                  <c:v>1475</c:v>
                </c:pt>
                <c:pt idx="3">
                  <c:v>201899</c:v>
                </c:pt>
                <c:pt idx="4">
                  <c:v>7091</c:v>
                </c:pt>
                <c:pt idx="5">
                  <c:v>845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6"/>
    </mc:Choice>
    <mc:Fallback>
      <c:style val="36"/>
    </mc:Fallback>
  </mc:AlternateContent>
  <c:chart>
    <c:autoTitleDeleted val="0"/>
    <c:view3D>
      <c:rotX val="10"/>
      <c:rotY val="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0999789544612474E-2"/>
          <c:y val="1.27981811544749E-2"/>
          <c:w val="0.94406967428190003"/>
          <c:h val="0.89678221178887774"/>
        </c:manualLayout>
      </c:layout>
      <c:bar3DChart>
        <c:barDir val="col"/>
        <c:grouping val="percentStacked"/>
        <c:varyColors val="0"/>
        <c:ser>
          <c:idx val="0"/>
          <c:order val="0"/>
          <c:tx>
            <c:strRef>
              <c:f>Лист1!$X$18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CC3399"/>
            </a:solidFill>
          </c:spPr>
          <c:invertIfNegative val="0"/>
          <c:dLbls>
            <c:dLbl>
              <c:idx val="0"/>
              <c:layout>
                <c:manualLayout>
                  <c:x val="3.845214127066279E-3"/>
                  <c:y val="-5.4899383473986298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7274503374963758E-3"/>
                  <c:y val="-5.5008678689380835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7370490902998658E-3"/>
                  <c:y val="-5.726275724053749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4016057836392162E-3"/>
                  <c:y val="-5.2681736661294491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7371619955506299E-3"/>
                  <c:y val="-5.4972246950915987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8677933707456174E-3"/>
                  <c:y val="-1.60335720273504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Лист1!$W$19:$W$25</c:f>
              <c:strCache>
                <c:ptCount val="7"/>
                <c:pt idx="0">
                  <c:v>Налоговые и неналоговые доходы</c:v>
                </c:pt>
                <c:pt idx="1">
                  <c:v>Дотации бюджетам субъектов Российской Федерации и  муниципальных образований</c:v>
                </c:pt>
                <c:pt idx="2">
                  <c:v>Субсидии бюджетам бюджетной системы Российской Федерации (межбюджетные субсидии)</c:v>
                </c:pt>
                <c:pt idx="3">
                  <c:v>Субвенции бюджетам субъектов субъектов Российской Федерации и муниципальных образований</c:v>
                </c:pt>
                <c:pt idx="4">
                  <c:v>Иные межбюджетные трансферты</c:v>
                </c:pt>
                <c:pt idx="5">
                  <c:v>Прочие безвозмездные поступления</c:v>
                </c:pt>
                <c:pt idx="6">
                  <c:v>Возврат остатков субсидий, субвенций и иных межбюджетных трансфертов, имеющих целевое назначение прошлых лет</c:v>
                </c:pt>
              </c:strCache>
            </c:strRef>
          </c:cat>
          <c:val>
            <c:numRef>
              <c:f>Лист1!$X$19:$X$25</c:f>
              <c:numCache>
                <c:formatCode>#,##0</c:formatCode>
                <c:ptCount val="7"/>
                <c:pt idx="0">
                  <c:v>198640</c:v>
                </c:pt>
                <c:pt idx="1">
                  <c:v>480745</c:v>
                </c:pt>
                <c:pt idx="2">
                  <c:v>11426</c:v>
                </c:pt>
                <c:pt idx="3">
                  <c:v>855626</c:v>
                </c:pt>
                <c:pt idx="4">
                  <c:v>26638</c:v>
                </c:pt>
                <c:pt idx="5">
                  <c:v>414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Лист1!$Y$18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FF7C80"/>
            </a:solidFill>
          </c:spPr>
          <c:invertIfNegative val="0"/>
          <c:dLbls>
            <c:dLbl>
              <c:idx val="0"/>
              <c:layout>
                <c:manualLayout>
                  <c:x val="-2.9355365212356711E-4"/>
                  <c:y val="0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581354555907519E-4"/>
                  <c:y val="0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1402301279984247E-3"/>
                  <c:y val="-3.1603631342549243E-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5645280605677959E-3"/>
                  <c:y val="1.0498050886385533E-17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6291098640349808E-3"/>
                  <c:y val="-2.2906906447624146E-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9549544178921402E-3"/>
                  <c:y val="-3.7397359889305232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7274503374962707E-3"/>
                  <c:y val="0.26108246269894975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Лист1!$W$19:$W$25</c:f>
              <c:strCache>
                <c:ptCount val="7"/>
                <c:pt idx="0">
                  <c:v>Налоговые и неналоговые доходы</c:v>
                </c:pt>
                <c:pt idx="1">
                  <c:v>Дотации бюджетам субъектов Российской Федерации и  муниципальных образований</c:v>
                </c:pt>
                <c:pt idx="2">
                  <c:v>Субсидии бюджетам бюджетной системы Российской Федерации (межбюджетные субсидии)</c:v>
                </c:pt>
                <c:pt idx="3">
                  <c:v>Субвенции бюджетам субъектов субъектов Российской Федерации и муниципальных образований</c:v>
                </c:pt>
                <c:pt idx="4">
                  <c:v>Иные межбюджетные трансферты</c:v>
                </c:pt>
                <c:pt idx="5">
                  <c:v>Прочие безвозмездные поступления</c:v>
                </c:pt>
                <c:pt idx="6">
                  <c:v>Возврат остатков субсидий, субвенций и иных межбюджетных трансфертов, имеющих целевое назначение прошлых лет</c:v>
                </c:pt>
              </c:strCache>
            </c:strRef>
          </c:cat>
          <c:val>
            <c:numRef>
              <c:f>Лист1!$Y$19:$Y$25</c:f>
              <c:numCache>
                <c:formatCode>#,##0</c:formatCode>
                <c:ptCount val="7"/>
                <c:pt idx="0">
                  <c:v>52811</c:v>
                </c:pt>
                <c:pt idx="1">
                  <c:v>123260</c:v>
                </c:pt>
                <c:pt idx="2">
                  <c:v>1475</c:v>
                </c:pt>
                <c:pt idx="3">
                  <c:v>201899</c:v>
                </c:pt>
                <c:pt idx="4">
                  <c:v>7091</c:v>
                </c:pt>
                <c:pt idx="5">
                  <c:v>845</c:v>
                </c:pt>
                <c:pt idx="6">
                  <c:v>-97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cylinder"/>
        <c:axId val="107338752"/>
        <c:axId val="111280896"/>
        <c:axId val="0"/>
      </c:bar3DChart>
      <c:catAx>
        <c:axId val="107338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11280896"/>
        <c:crosses val="autoZero"/>
        <c:auto val="1"/>
        <c:lblAlgn val="ctr"/>
        <c:lblOffset val="100"/>
        <c:noMultiLvlLbl val="0"/>
      </c:catAx>
      <c:valAx>
        <c:axId val="111280896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crossAx val="10733875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44061327822527929"/>
          <c:y val="0.93915908404480231"/>
          <c:w val="0.11781621765670092"/>
          <c:h val="4.5241984541235403E-2"/>
        </c:manualLayout>
      </c:layout>
      <c:overlay val="0"/>
    </c:legend>
    <c:plotVisOnly val="1"/>
    <c:dispBlanksAs val="gap"/>
    <c:showDLblsOverMax val="0"/>
  </c:chart>
  <c:spPr>
    <a:noFill/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16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1795356071547615E-4"/>
          <c:y val="0"/>
          <c:w val="0.92015064992778595"/>
          <c:h val="0.90179044803741915"/>
        </c:manualLayout>
      </c:layout>
      <c:pie3DChart>
        <c:varyColors val="1"/>
        <c:ser>
          <c:idx val="0"/>
          <c:order val="0"/>
          <c:explosion val="21"/>
          <c:dPt>
            <c:idx val="3"/>
            <c:bubble3D val="0"/>
            <c:explosion val="17"/>
          </c:dPt>
          <c:dPt>
            <c:idx val="8"/>
            <c:bubble3D val="0"/>
            <c:explosion val="27"/>
          </c:dPt>
          <c:dPt>
            <c:idx val="9"/>
            <c:bubble3D val="0"/>
            <c:explosion val="25"/>
          </c:dPt>
          <c:dLbls>
            <c:dLbl>
              <c:idx val="0"/>
              <c:layout>
                <c:manualLayout>
                  <c:x val="-0.18858615709365631"/>
                  <c:y val="7.2764770159152503E-2"/>
                </c:manualLayout>
              </c:layout>
              <c:tx>
                <c:rich>
                  <a:bodyPr/>
                  <a:lstStyle/>
                  <a:p>
                    <a:pPr>
                      <a:defRPr sz="1200"/>
                    </a:pPr>
                    <a:r>
                      <a:rPr lang="ru-RU" sz="1200" dirty="0"/>
                      <a:t>Общегосударственные </a:t>
                    </a:r>
                    <a:r>
                      <a:rPr lang="ru-RU" sz="1200" dirty="0" smtClean="0"/>
                      <a:t>вопросы</a:t>
                    </a:r>
                    <a:r>
                      <a:rPr lang="ru-RU" sz="1200" baseline="0" dirty="0" smtClean="0"/>
                      <a:t> 10283</a:t>
                    </a:r>
                    <a:endParaRPr lang="ru-RU" sz="1200" dirty="0"/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25794422841906456"/>
                  <c:y val="-4.8922131014978647E-4"/>
                </c:manualLayout>
              </c:layout>
              <c:tx>
                <c:rich>
                  <a:bodyPr/>
                  <a:lstStyle/>
                  <a:p>
                    <a:pPr>
                      <a:defRPr sz="1200"/>
                    </a:pPr>
                    <a:r>
                      <a:rPr lang="ru-RU" sz="1200" dirty="0"/>
                      <a:t>Национальная оборона
</a:t>
                    </a:r>
                    <a:r>
                      <a:rPr lang="ru-RU" sz="1200" dirty="0" smtClean="0"/>
                      <a:t>374</a:t>
                    </a:r>
                    <a:endParaRPr lang="ru-RU" sz="1200" dirty="0"/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53053216309299"/>
                  <c:y val="-0.13123770354630077"/>
                </c:manualLayout>
              </c:layout>
              <c:tx>
                <c:rich>
                  <a:bodyPr/>
                  <a:lstStyle/>
                  <a:p>
                    <a:pPr>
                      <a:defRPr sz="1400"/>
                    </a:pPr>
                    <a:r>
                      <a:rPr lang="ru-RU" sz="1400" dirty="0"/>
                      <a:t>Образование
</a:t>
                    </a:r>
                    <a:r>
                      <a:rPr lang="ru-RU" sz="1400" dirty="0" smtClean="0"/>
                      <a:t>198</a:t>
                    </a:r>
                    <a:r>
                      <a:rPr lang="ru-RU" sz="1400" baseline="0" dirty="0" smtClean="0"/>
                      <a:t> 917</a:t>
                    </a:r>
                    <a:endParaRPr lang="ru-RU" sz="1400" dirty="0"/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7.3818131318742389E-2"/>
                  <c:y val="-6.4098538980900857E-2"/>
                </c:manualLayout>
              </c:layout>
              <c:tx>
                <c:rich>
                  <a:bodyPr/>
                  <a:lstStyle/>
                  <a:p>
                    <a:pPr>
                      <a:defRPr sz="1200"/>
                    </a:pPr>
                    <a:r>
                      <a:rPr lang="ru-RU" sz="1200" dirty="0"/>
                      <a:t>Национальная экономика 
</a:t>
                    </a:r>
                    <a:r>
                      <a:rPr lang="ru-RU" sz="1200" dirty="0" smtClean="0"/>
                      <a:t>7 849</a:t>
                    </a:r>
                    <a:endParaRPr lang="ru-RU" sz="1200" dirty="0"/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0.1106895900455505"/>
                  <c:y val="7.4301695029666187E-2"/>
                </c:manualLayout>
              </c:layout>
              <c:tx>
                <c:rich>
                  <a:bodyPr/>
                  <a:lstStyle/>
                  <a:p>
                    <a:pPr>
                      <a:defRPr sz="1200"/>
                    </a:pPr>
                    <a:r>
                      <a:rPr lang="ru-RU" sz="1200" dirty="0"/>
                      <a:t>Жилищно-коммунальное хозяйство
</a:t>
                    </a:r>
                    <a:r>
                      <a:rPr lang="ru-RU" sz="1200" dirty="0" smtClean="0"/>
                      <a:t>34 199</a:t>
                    </a:r>
                    <a:endParaRPr lang="ru-RU" sz="1200" dirty="0"/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1.7696922564159539E-2"/>
                  <c:y val="-7.9915346958636099E-2"/>
                </c:manualLayout>
              </c:layout>
              <c:tx>
                <c:rich>
                  <a:bodyPr/>
                  <a:lstStyle/>
                  <a:p>
                    <a:pPr>
                      <a:defRPr sz="1200"/>
                    </a:pPr>
                    <a:r>
                      <a:rPr lang="ru-RU" sz="1200" dirty="0"/>
                      <a:t>Культура, кинематография 
</a:t>
                    </a:r>
                    <a:r>
                      <a:rPr lang="ru-RU" sz="1200" dirty="0" smtClean="0"/>
                      <a:t>38 912</a:t>
                    </a:r>
                    <a:endParaRPr lang="ru-RU" sz="1200" dirty="0"/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delete val="1"/>
            </c:dLbl>
            <c:dLbl>
              <c:idx val="7"/>
              <c:layout>
                <c:manualLayout>
                  <c:x val="-0.17082090878791245"/>
                  <c:y val="-0.18063253168775903"/>
                </c:manualLayout>
              </c:layout>
              <c:tx>
                <c:rich>
                  <a:bodyPr/>
                  <a:lstStyle/>
                  <a:p>
                    <a:pPr>
                      <a:defRPr sz="1400"/>
                    </a:pPr>
                    <a:r>
                      <a:rPr lang="ru-RU" sz="1200" dirty="0"/>
                      <a:t>Социальная политика 
</a:t>
                    </a:r>
                    <a:r>
                      <a:rPr lang="ru-RU" sz="1200" dirty="0" smtClean="0"/>
                      <a:t>81 322</a:t>
                    </a:r>
                    <a:endParaRPr lang="ru-RU" sz="1200" dirty="0"/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9.7350849905566153E-2"/>
                  <c:y val="2.9615204499078163E-3"/>
                </c:manualLayout>
              </c:layout>
              <c:tx>
                <c:rich>
                  <a:bodyPr/>
                  <a:lstStyle/>
                  <a:p>
                    <a:pPr>
                      <a:defRPr sz="1200"/>
                    </a:pPr>
                    <a:r>
                      <a:rPr lang="ru-RU" sz="1200" dirty="0"/>
                      <a:t>Физическая культура и </a:t>
                    </a:r>
                    <a:r>
                      <a:rPr lang="ru-RU" sz="1200" dirty="0" smtClean="0"/>
                      <a:t>спорт 143</a:t>
                    </a:r>
                    <a:endParaRPr lang="ru-RU" sz="1200" dirty="0"/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0.12368114653927341"/>
                  <c:y val="0.13584355606057835"/>
                </c:manualLayout>
              </c:layout>
              <c:tx>
                <c:rich>
                  <a:bodyPr/>
                  <a:lstStyle/>
                  <a:p>
                    <a:pPr>
                      <a:defRPr sz="1200"/>
                    </a:pPr>
                    <a:r>
                      <a:rPr lang="ru-RU" sz="1200" dirty="0"/>
                      <a:t>Средства массовой информации 
</a:t>
                    </a:r>
                    <a:r>
                      <a:rPr lang="ru-RU" sz="1200" dirty="0" smtClean="0"/>
                      <a:t>225</a:t>
                    </a:r>
                    <a:endParaRPr lang="ru-RU" sz="1200" dirty="0"/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0"/>
              <c:layout>
                <c:manualLayout>
                  <c:x val="-7.2642706365959334E-2"/>
                  <c:y val="5.9553157947288556E-2"/>
                </c:manualLayout>
              </c:layout>
              <c:tx>
                <c:rich>
                  <a:bodyPr/>
                  <a:lstStyle/>
                  <a:p>
                    <a:pPr>
                      <a:defRPr sz="1100"/>
                    </a:pPr>
                    <a:r>
                      <a:rPr lang="ru-RU" sz="1100" dirty="0"/>
                      <a:t>МБТ общего характера бюджетам городского и сельских поселений
</a:t>
                    </a:r>
                    <a:r>
                      <a:rPr lang="ru-RU" sz="1100" dirty="0" smtClean="0"/>
                      <a:t>7 458</a:t>
                    </a:r>
                    <a:endParaRPr lang="ru-RU" sz="1100" dirty="0"/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Лист1!$B$2:$B$12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Образование</c:v>
                </c:pt>
                <c:pt idx="3">
                  <c:v>Национальная экономика </c:v>
                </c:pt>
                <c:pt idx="4">
                  <c:v>Жилищно-коммунальное хозяйство</c:v>
                </c:pt>
                <c:pt idx="5">
                  <c:v>Культура, кинематография </c:v>
                </c:pt>
                <c:pt idx="7">
                  <c:v>Социальная политика </c:v>
                </c:pt>
                <c:pt idx="8">
                  <c:v>Физическая культура и спорт</c:v>
                </c:pt>
                <c:pt idx="9">
                  <c:v>Средства массовой информации </c:v>
                </c:pt>
                <c:pt idx="10">
                  <c:v>МБТ общего характера бюджетам городского и сельских поселений</c:v>
                </c:pt>
              </c:strCache>
            </c:strRef>
          </c:cat>
          <c:val>
            <c:numRef>
              <c:f>Лист1!$C$2:$C$12</c:f>
              <c:numCache>
                <c:formatCode>#,##0.0</c:formatCode>
                <c:ptCount val="11"/>
                <c:pt idx="0">
                  <c:v>10283</c:v>
                </c:pt>
                <c:pt idx="1">
                  <c:v>374</c:v>
                </c:pt>
                <c:pt idx="2">
                  <c:v>198917</c:v>
                </c:pt>
                <c:pt idx="3">
                  <c:v>7849</c:v>
                </c:pt>
                <c:pt idx="4">
                  <c:v>34199</c:v>
                </c:pt>
                <c:pt idx="5">
                  <c:v>38912</c:v>
                </c:pt>
                <c:pt idx="7">
                  <c:v>81322</c:v>
                </c:pt>
                <c:pt idx="8">
                  <c:v>143</c:v>
                </c:pt>
                <c:pt idx="9">
                  <c:v>225</c:v>
                </c:pt>
                <c:pt idx="10">
                  <c:v>7458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3C776E-F37E-4B85-ACCC-3DC0C45B62C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7F776DC-5870-4E81-BF35-06E45680C978}">
      <dgm:prSet custT="1"/>
      <dgm:spPr>
        <a:xfrm rot="10800000">
          <a:off x="-1" y="55414"/>
          <a:ext cx="8256631" cy="681258"/>
        </a:xfrm>
        <a:solidFill>
          <a:srgbClr val="4E67C8">
            <a:hueOff val="0"/>
            <a:satOff val="0"/>
            <a:lumOff val="0"/>
            <a:alphaOff val="0"/>
          </a:srgb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ctr" rtl="0"/>
          <a:r>
            <a:rPr lang="ru-RU" sz="1900" i="1" dirty="0" smtClean="0">
              <a:latin typeface="Calibri" panose="020F0502020204030204" pitchFamily="34" charset="0"/>
            </a:rPr>
            <a:t>Исполнение основных показателей районного бюджета </a:t>
          </a:r>
        </a:p>
        <a:p>
          <a:pPr algn="ctr"/>
          <a:r>
            <a:rPr lang="ru-RU" sz="1900" i="1" dirty="0" smtClean="0">
              <a:latin typeface="Calibri" panose="020F0502020204030204" pitchFamily="34" charset="0"/>
            </a:rPr>
            <a:t>за первый квартал 2018 года (тыс. руб.)</a:t>
          </a:r>
          <a:endParaRPr lang="ru-RU" sz="1900" i="1" dirty="0">
            <a:solidFill>
              <a:srgbClr val="5ECCF3">
                <a:lumMod val="20000"/>
                <a:lumOff val="80000"/>
              </a:srgbClr>
            </a:solidFill>
            <a:latin typeface="Calibri" panose="020F0502020204030204" pitchFamily="34" charset="0"/>
            <a:ea typeface="+mn-ea"/>
            <a:cs typeface="+mn-cs"/>
          </a:endParaRPr>
        </a:p>
      </dgm:t>
    </dgm:pt>
    <dgm:pt modelId="{EDA15304-BE29-4895-B22D-B39519B5232A}" type="parTrans" cxnId="{26359F4B-79F7-40FA-A780-7FC622E354E4}">
      <dgm:prSet/>
      <dgm:spPr/>
      <dgm:t>
        <a:bodyPr/>
        <a:lstStyle/>
        <a:p>
          <a:endParaRPr lang="ru-RU"/>
        </a:p>
      </dgm:t>
    </dgm:pt>
    <dgm:pt modelId="{9D86FA66-DA00-4951-82C2-DD7A8203B405}" type="sibTrans" cxnId="{26359F4B-79F7-40FA-A780-7FC622E354E4}">
      <dgm:prSet/>
      <dgm:spPr/>
      <dgm:t>
        <a:bodyPr/>
        <a:lstStyle/>
        <a:p>
          <a:endParaRPr lang="ru-RU"/>
        </a:p>
      </dgm:t>
    </dgm:pt>
    <dgm:pt modelId="{F5AE2706-C093-4739-AFE9-F7E7C2210F51}" type="pres">
      <dgm:prSet presAssocID="{BE3C776E-F37E-4B85-ACCC-3DC0C45B62C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C8C6412-48D7-48FB-9C18-4CDFC69D5A71}" type="pres">
      <dgm:prSet presAssocID="{37F776DC-5870-4E81-BF35-06E45680C97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6359F4B-79F7-40FA-A780-7FC622E354E4}" srcId="{BE3C776E-F37E-4B85-ACCC-3DC0C45B62C5}" destId="{37F776DC-5870-4E81-BF35-06E45680C978}" srcOrd="0" destOrd="0" parTransId="{EDA15304-BE29-4895-B22D-B39519B5232A}" sibTransId="{9D86FA66-DA00-4951-82C2-DD7A8203B405}"/>
    <dgm:cxn modelId="{5665675C-0D9B-46AC-8DAD-37BD81674ECA}" type="presOf" srcId="{BE3C776E-F37E-4B85-ACCC-3DC0C45B62C5}" destId="{F5AE2706-C093-4739-AFE9-F7E7C2210F51}" srcOrd="0" destOrd="0" presId="urn:microsoft.com/office/officeart/2005/8/layout/vList2"/>
    <dgm:cxn modelId="{2CC418E5-0AB0-4FC5-BCF7-487C8218B2C9}" type="presOf" srcId="{37F776DC-5870-4E81-BF35-06E45680C978}" destId="{BC8C6412-48D7-48FB-9C18-4CDFC69D5A71}" srcOrd="0" destOrd="0" presId="urn:microsoft.com/office/officeart/2005/8/layout/vList2"/>
    <dgm:cxn modelId="{FCED2035-AB27-48F2-B750-6E975F876C81}" type="presParOf" srcId="{F5AE2706-C093-4739-AFE9-F7E7C2210F51}" destId="{BC8C6412-48D7-48FB-9C18-4CDFC69D5A7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3C776E-F37E-4B85-ACCC-3DC0C45B62C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7F776DC-5870-4E81-BF35-06E45680C978}">
      <dgm:prSet custT="1"/>
      <dgm:spPr>
        <a:xfrm rot="10800000">
          <a:off x="-1" y="55414"/>
          <a:ext cx="8256631" cy="681258"/>
        </a:xfrm>
        <a:solidFill>
          <a:srgbClr val="4E67C8">
            <a:hueOff val="0"/>
            <a:satOff val="0"/>
            <a:lumOff val="0"/>
            <a:alphaOff val="0"/>
          </a:srgb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ctr" rtl="0"/>
          <a:r>
            <a:rPr lang="ru-RU" sz="1900" i="1" dirty="0" smtClean="0">
              <a:latin typeface="Calibri" panose="020F0502020204030204" pitchFamily="34" charset="0"/>
            </a:rPr>
            <a:t>Структура доходов районного бюджета </a:t>
          </a:r>
        </a:p>
        <a:p>
          <a:pPr algn="ctr"/>
          <a:r>
            <a:rPr lang="ru-RU" sz="1900" i="1" dirty="0" smtClean="0">
              <a:latin typeface="Calibri" panose="020F0502020204030204" pitchFamily="34" charset="0"/>
            </a:rPr>
            <a:t>за первый квартал 2018 года (тыс. руб.)</a:t>
          </a:r>
          <a:endParaRPr lang="ru-RU" sz="1900" i="1" dirty="0">
            <a:solidFill>
              <a:srgbClr val="5ECCF3">
                <a:lumMod val="20000"/>
                <a:lumOff val="80000"/>
              </a:srgbClr>
            </a:solidFill>
            <a:latin typeface="Calibri" panose="020F0502020204030204" pitchFamily="34" charset="0"/>
            <a:ea typeface="+mn-ea"/>
            <a:cs typeface="+mn-cs"/>
          </a:endParaRPr>
        </a:p>
      </dgm:t>
    </dgm:pt>
    <dgm:pt modelId="{EDA15304-BE29-4895-B22D-B39519B5232A}" type="parTrans" cxnId="{26359F4B-79F7-40FA-A780-7FC622E354E4}">
      <dgm:prSet/>
      <dgm:spPr/>
      <dgm:t>
        <a:bodyPr/>
        <a:lstStyle/>
        <a:p>
          <a:endParaRPr lang="ru-RU"/>
        </a:p>
      </dgm:t>
    </dgm:pt>
    <dgm:pt modelId="{9D86FA66-DA00-4951-82C2-DD7A8203B405}" type="sibTrans" cxnId="{26359F4B-79F7-40FA-A780-7FC622E354E4}">
      <dgm:prSet/>
      <dgm:spPr/>
      <dgm:t>
        <a:bodyPr/>
        <a:lstStyle/>
        <a:p>
          <a:endParaRPr lang="ru-RU"/>
        </a:p>
      </dgm:t>
    </dgm:pt>
    <dgm:pt modelId="{F5AE2706-C093-4739-AFE9-F7E7C2210F51}" type="pres">
      <dgm:prSet presAssocID="{BE3C776E-F37E-4B85-ACCC-3DC0C45B62C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C8C6412-48D7-48FB-9C18-4CDFC69D5A71}" type="pres">
      <dgm:prSet presAssocID="{37F776DC-5870-4E81-BF35-06E45680C97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27A47C1-0241-4683-9BB6-1DD63333AA43}" type="presOf" srcId="{37F776DC-5870-4E81-BF35-06E45680C978}" destId="{BC8C6412-48D7-48FB-9C18-4CDFC69D5A71}" srcOrd="0" destOrd="0" presId="urn:microsoft.com/office/officeart/2005/8/layout/vList2"/>
    <dgm:cxn modelId="{26359F4B-79F7-40FA-A780-7FC622E354E4}" srcId="{BE3C776E-F37E-4B85-ACCC-3DC0C45B62C5}" destId="{37F776DC-5870-4E81-BF35-06E45680C978}" srcOrd="0" destOrd="0" parTransId="{EDA15304-BE29-4895-B22D-B39519B5232A}" sibTransId="{9D86FA66-DA00-4951-82C2-DD7A8203B405}"/>
    <dgm:cxn modelId="{76CE8136-144D-46D9-AF6D-E477F853E490}" type="presOf" srcId="{BE3C776E-F37E-4B85-ACCC-3DC0C45B62C5}" destId="{F5AE2706-C093-4739-AFE9-F7E7C2210F51}" srcOrd="0" destOrd="0" presId="urn:microsoft.com/office/officeart/2005/8/layout/vList2"/>
    <dgm:cxn modelId="{D4970D5E-7DD3-4874-A51C-EDC492067B6E}" type="presParOf" srcId="{F5AE2706-C093-4739-AFE9-F7E7C2210F51}" destId="{BC8C6412-48D7-48FB-9C18-4CDFC69D5A7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E3C776E-F37E-4B85-ACCC-3DC0C45B62C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7F776DC-5870-4E81-BF35-06E45680C978}">
      <dgm:prSet custT="1"/>
      <dgm:spPr>
        <a:xfrm rot="10800000">
          <a:off x="-1" y="55414"/>
          <a:ext cx="8256631" cy="681258"/>
        </a:xfrm>
        <a:solidFill>
          <a:srgbClr val="4E67C8">
            <a:hueOff val="0"/>
            <a:satOff val="0"/>
            <a:lumOff val="0"/>
            <a:alphaOff val="0"/>
          </a:srgb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ctr" rtl="0"/>
          <a:r>
            <a:rPr lang="ru-RU" sz="1900" i="1" dirty="0" smtClean="0">
              <a:latin typeface="Calibri" panose="020F0502020204030204" pitchFamily="34" charset="0"/>
            </a:rPr>
            <a:t>Исполнение плана по  доходам  районного бюджета </a:t>
          </a:r>
        </a:p>
        <a:p>
          <a:pPr algn="ctr"/>
          <a:r>
            <a:rPr lang="ru-RU" sz="1900" i="1" dirty="0" smtClean="0">
              <a:latin typeface="Calibri" panose="020F0502020204030204" pitchFamily="34" charset="0"/>
            </a:rPr>
            <a:t>за первый квартал 2018 года (тыс. руб.)</a:t>
          </a:r>
          <a:endParaRPr lang="ru-RU" sz="1900" i="1" dirty="0">
            <a:solidFill>
              <a:srgbClr val="5ECCF3">
                <a:lumMod val="20000"/>
                <a:lumOff val="80000"/>
              </a:srgbClr>
            </a:solidFill>
            <a:latin typeface="Calibri" panose="020F0502020204030204" pitchFamily="34" charset="0"/>
            <a:ea typeface="+mn-ea"/>
            <a:cs typeface="+mn-cs"/>
          </a:endParaRPr>
        </a:p>
      </dgm:t>
    </dgm:pt>
    <dgm:pt modelId="{EDA15304-BE29-4895-B22D-B39519B5232A}" type="parTrans" cxnId="{26359F4B-79F7-40FA-A780-7FC622E354E4}">
      <dgm:prSet/>
      <dgm:spPr/>
      <dgm:t>
        <a:bodyPr/>
        <a:lstStyle/>
        <a:p>
          <a:endParaRPr lang="ru-RU"/>
        </a:p>
      </dgm:t>
    </dgm:pt>
    <dgm:pt modelId="{9D86FA66-DA00-4951-82C2-DD7A8203B405}" type="sibTrans" cxnId="{26359F4B-79F7-40FA-A780-7FC622E354E4}">
      <dgm:prSet/>
      <dgm:spPr/>
      <dgm:t>
        <a:bodyPr/>
        <a:lstStyle/>
        <a:p>
          <a:endParaRPr lang="ru-RU"/>
        </a:p>
      </dgm:t>
    </dgm:pt>
    <dgm:pt modelId="{F5AE2706-C093-4739-AFE9-F7E7C2210F51}" type="pres">
      <dgm:prSet presAssocID="{BE3C776E-F37E-4B85-ACCC-3DC0C45B62C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C8C6412-48D7-48FB-9C18-4CDFC69D5A71}" type="pres">
      <dgm:prSet presAssocID="{37F776DC-5870-4E81-BF35-06E45680C978}" presName="parentText" presStyleLbl="node1" presStyleIdx="0" presStyleCnt="1" custLinFactNeighborX="769" custLinFactNeighborY="9526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6359F4B-79F7-40FA-A780-7FC622E354E4}" srcId="{BE3C776E-F37E-4B85-ACCC-3DC0C45B62C5}" destId="{37F776DC-5870-4E81-BF35-06E45680C978}" srcOrd="0" destOrd="0" parTransId="{EDA15304-BE29-4895-B22D-B39519B5232A}" sibTransId="{9D86FA66-DA00-4951-82C2-DD7A8203B405}"/>
    <dgm:cxn modelId="{26CE09E9-E0B3-4F38-96AC-81BF23C7EB4E}" type="presOf" srcId="{37F776DC-5870-4E81-BF35-06E45680C978}" destId="{BC8C6412-48D7-48FB-9C18-4CDFC69D5A71}" srcOrd="0" destOrd="0" presId="urn:microsoft.com/office/officeart/2005/8/layout/vList2"/>
    <dgm:cxn modelId="{37400D5C-9E2C-4D97-A800-AC94DC4C6E0D}" type="presOf" srcId="{BE3C776E-F37E-4B85-ACCC-3DC0C45B62C5}" destId="{F5AE2706-C093-4739-AFE9-F7E7C2210F51}" srcOrd="0" destOrd="0" presId="urn:microsoft.com/office/officeart/2005/8/layout/vList2"/>
    <dgm:cxn modelId="{1FCCED98-F2EC-4011-A350-67D46E18DBDA}" type="presParOf" srcId="{F5AE2706-C093-4739-AFE9-F7E7C2210F51}" destId="{BC8C6412-48D7-48FB-9C18-4CDFC69D5A7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E3C776E-F37E-4B85-ACCC-3DC0C45B62C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7F776DC-5870-4E81-BF35-06E45680C978}">
      <dgm:prSet custT="1"/>
      <dgm:spPr>
        <a:xfrm rot="10800000">
          <a:off x="-1" y="55414"/>
          <a:ext cx="8256631" cy="681258"/>
        </a:xfrm>
        <a:solidFill>
          <a:srgbClr val="4E67C8">
            <a:hueOff val="0"/>
            <a:satOff val="0"/>
            <a:lumOff val="0"/>
            <a:alphaOff val="0"/>
          </a:srgb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ctr" rtl="0"/>
          <a:r>
            <a:rPr lang="ru-RU" sz="1900" i="1" dirty="0" smtClean="0">
              <a:latin typeface="Calibri" panose="020F0502020204030204" pitchFamily="34" charset="0"/>
            </a:rPr>
            <a:t>Исполнение плана по  доходам  районного бюджета </a:t>
          </a:r>
        </a:p>
        <a:p>
          <a:pPr algn="ctr"/>
          <a:r>
            <a:rPr lang="ru-RU" sz="1900" i="1" dirty="0" smtClean="0">
              <a:latin typeface="Calibri" panose="020F0502020204030204" pitchFamily="34" charset="0"/>
            </a:rPr>
            <a:t>за первый квартал 2018 года (тыс. руб.)</a:t>
          </a:r>
          <a:endParaRPr lang="ru-RU" sz="1900" i="1" dirty="0">
            <a:solidFill>
              <a:srgbClr val="5ECCF3">
                <a:lumMod val="20000"/>
                <a:lumOff val="80000"/>
              </a:srgbClr>
            </a:solidFill>
            <a:latin typeface="Calibri" panose="020F0502020204030204" pitchFamily="34" charset="0"/>
            <a:ea typeface="+mn-ea"/>
            <a:cs typeface="+mn-cs"/>
          </a:endParaRPr>
        </a:p>
      </dgm:t>
    </dgm:pt>
    <dgm:pt modelId="{EDA15304-BE29-4895-B22D-B39519B5232A}" type="parTrans" cxnId="{26359F4B-79F7-40FA-A780-7FC622E354E4}">
      <dgm:prSet/>
      <dgm:spPr/>
      <dgm:t>
        <a:bodyPr/>
        <a:lstStyle/>
        <a:p>
          <a:endParaRPr lang="ru-RU"/>
        </a:p>
      </dgm:t>
    </dgm:pt>
    <dgm:pt modelId="{9D86FA66-DA00-4951-82C2-DD7A8203B405}" type="sibTrans" cxnId="{26359F4B-79F7-40FA-A780-7FC622E354E4}">
      <dgm:prSet/>
      <dgm:spPr/>
      <dgm:t>
        <a:bodyPr/>
        <a:lstStyle/>
        <a:p>
          <a:endParaRPr lang="ru-RU"/>
        </a:p>
      </dgm:t>
    </dgm:pt>
    <dgm:pt modelId="{F5AE2706-C093-4739-AFE9-F7E7C2210F51}" type="pres">
      <dgm:prSet presAssocID="{BE3C776E-F37E-4B85-ACCC-3DC0C45B62C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C8C6412-48D7-48FB-9C18-4CDFC69D5A71}" type="pres">
      <dgm:prSet presAssocID="{37F776DC-5870-4E81-BF35-06E45680C978}" presName="parentText" presStyleLbl="node1" presStyleIdx="0" presStyleCnt="1" custLinFactNeighborX="769" custLinFactNeighborY="9526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5F534BB-E0A9-4EC8-AD63-80250C40589C}" type="presOf" srcId="{37F776DC-5870-4E81-BF35-06E45680C978}" destId="{BC8C6412-48D7-48FB-9C18-4CDFC69D5A71}" srcOrd="0" destOrd="0" presId="urn:microsoft.com/office/officeart/2005/8/layout/vList2"/>
    <dgm:cxn modelId="{26359F4B-79F7-40FA-A780-7FC622E354E4}" srcId="{BE3C776E-F37E-4B85-ACCC-3DC0C45B62C5}" destId="{37F776DC-5870-4E81-BF35-06E45680C978}" srcOrd="0" destOrd="0" parTransId="{EDA15304-BE29-4895-B22D-B39519B5232A}" sibTransId="{9D86FA66-DA00-4951-82C2-DD7A8203B405}"/>
    <dgm:cxn modelId="{EA38A9A9-05EE-4950-A64F-FCD985909F6F}" type="presOf" srcId="{BE3C776E-F37E-4B85-ACCC-3DC0C45B62C5}" destId="{F5AE2706-C093-4739-AFE9-F7E7C2210F51}" srcOrd="0" destOrd="0" presId="urn:microsoft.com/office/officeart/2005/8/layout/vList2"/>
    <dgm:cxn modelId="{86C8281A-3F63-4A84-BE67-23368E6BBB64}" type="presParOf" srcId="{F5AE2706-C093-4739-AFE9-F7E7C2210F51}" destId="{BC8C6412-48D7-48FB-9C18-4CDFC69D5A7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E3C776E-F37E-4B85-ACCC-3DC0C45B62C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7F776DC-5870-4E81-BF35-06E45680C978}">
      <dgm:prSet custT="1"/>
      <dgm:spPr>
        <a:xfrm rot="10800000">
          <a:off x="-1" y="55414"/>
          <a:ext cx="8256631" cy="681258"/>
        </a:xfrm>
        <a:solidFill>
          <a:srgbClr val="4E67C8">
            <a:hueOff val="0"/>
            <a:satOff val="0"/>
            <a:lumOff val="0"/>
            <a:alphaOff val="0"/>
          </a:srgb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ctr" rtl="0"/>
          <a:r>
            <a:rPr lang="ru-RU" sz="1900" i="1" dirty="0" smtClean="0">
              <a:latin typeface="Calibri" panose="020F0502020204030204" pitchFamily="34" charset="0"/>
            </a:rPr>
            <a:t>Структура расходов районного </a:t>
          </a:r>
        </a:p>
        <a:p>
          <a:pPr algn="ctr" rtl="0"/>
          <a:r>
            <a:rPr lang="ru-RU" sz="1900" i="1" dirty="0" smtClean="0">
              <a:latin typeface="Calibri" panose="020F0502020204030204" pitchFamily="34" charset="0"/>
            </a:rPr>
            <a:t>бюджета за первый </a:t>
          </a:r>
          <a:r>
            <a:rPr lang="ru-RU" sz="1900" i="1" smtClean="0">
              <a:latin typeface="Calibri" panose="020F0502020204030204" pitchFamily="34" charset="0"/>
            </a:rPr>
            <a:t>квартал 2018 </a:t>
          </a:r>
          <a:r>
            <a:rPr lang="ru-RU" sz="1900" i="1" dirty="0" smtClean="0">
              <a:latin typeface="Calibri" panose="020F0502020204030204" pitchFamily="34" charset="0"/>
            </a:rPr>
            <a:t>года (тыс. руб.)</a:t>
          </a:r>
          <a:endParaRPr lang="ru-RU" sz="1900" i="1" dirty="0">
            <a:solidFill>
              <a:srgbClr val="5ECCF3">
                <a:lumMod val="20000"/>
                <a:lumOff val="80000"/>
              </a:srgbClr>
            </a:solidFill>
            <a:latin typeface="Calibri" panose="020F0502020204030204" pitchFamily="34" charset="0"/>
            <a:ea typeface="+mn-ea"/>
            <a:cs typeface="+mn-cs"/>
          </a:endParaRPr>
        </a:p>
      </dgm:t>
    </dgm:pt>
    <dgm:pt modelId="{EDA15304-BE29-4895-B22D-B39519B5232A}" type="parTrans" cxnId="{26359F4B-79F7-40FA-A780-7FC622E354E4}">
      <dgm:prSet/>
      <dgm:spPr/>
      <dgm:t>
        <a:bodyPr/>
        <a:lstStyle/>
        <a:p>
          <a:endParaRPr lang="ru-RU"/>
        </a:p>
      </dgm:t>
    </dgm:pt>
    <dgm:pt modelId="{9D86FA66-DA00-4951-82C2-DD7A8203B405}" type="sibTrans" cxnId="{26359F4B-79F7-40FA-A780-7FC622E354E4}">
      <dgm:prSet/>
      <dgm:spPr/>
      <dgm:t>
        <a:bodyPr/>
        <a:lstStyle/>
        <a:p>
          <a:endParaRPr lang="ru-RU"/>
        </a:p>
      </dgm:t>
    </dgm:pt>
    <dgm:pt modelId="{F5AE2706-C093-4739-AFE9-F7E7C2210F51}" type="pres">
      <dgm:prSet presAssocID="{BE3C776E-F37E-4B85-ACCC-3DC0C45B62C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C8C6412-48D7-48FB-9C18-4CDFC69D5A71}" type="pres">
      <dgm:prSet presAssocID="{37F776DC-5870-4E81-BF35-06E45680C978}" presName="parentText" presStyleLbl="node1" presStyleIdx="0" presStyleCnt="1" custLinFactNeighborX="769" custLinFactNeighborY="9526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B268B5A-2375-48E4-AE56-8A21F2018F36}" type="presOf" srcId="{BE3C776E-F37E-4B85-ACCC-3DC0C45B62C5}" destId="{F5AE2706-C093-4739-AFE9-F7E7C2210F51}" srcOrd="0" destOrd="0" presId="urn:microsoft.com/office/officeart/2005/8/layout/vList2"/>
    <dgm:cxn modelId="{26359F4B-79F7-40FA-A780-7FC622E354E4}" srcId="{BE3C776E-F37E-4B85-ACCC-3DC0C45B62C5}" destId="{37F776DC-5870-4E81-BF35-06E45680C978}" srcOrd="0" destOrd="0" parTransId="{EDA15304-BE29-4895-B22D-B39519B5232A}" sibTransId="{9D86FA66-DA00-4951-82C2-DD7A8203B405}"/>
    <dgm:cxn modelId="{353165E2-F23F-4FBC-9A25-C513AFCCE939}" type="presOf" srcId="{37F776DC-5870-4E81-BF35-06E45680C978}" destId="{BC8C6412-48D7-48FB-9C18-4CDFC69D5A71}" srcOrd="0" destOrd="0" presId="urn:microsoft.com/office/officeart/2005/8/layout/vList2"/>
    <dgm:cxn modelId="{68DFA206-E496-4F93-874C-C19A805797EB}" type="presParOf" srcId="{F5AE2706-C093-4739-AFE9-F7E7C2210F51}" destId="{BC8C6412-48D7-48FB-9C18-4CDFC69D5A7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E3C776E-F37E-4B85-ACCC-3DC0C45B62C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7F776DC-5870-4E81-BF35-06E45680C978}">
      <dgm:prSet custT="1"/>
      <dgm:spPr>
        <a:xfrm rot="10800000">
          <a:off x="-1" y="55414"/>
          <a:ext cx="8256631" cy="681258"/>
        </a:xfrm>
        <a:solidFill>
          <a:srgbClr val="4E67C8">
            <a:hueOff val="0"/>
            <a:satOff val="0"/>
            <a:lumOff val="0"/>
            <a:alphaOff val="0"/>
          </a:srgb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ctr" rtl="0"/>
          <a:r>
            <a:rPr lang="ru-RU" sz="1900" i="1" dirty="0" smtClean="0">
              <a:latin typeface="Calibri" panose="020F0502020204030204" pitchFamily="34" charset="0"/>
            </a:rPr>
            <a:t>     Исполнение </a:t>
          </a:r>
          <a:r>
            <a:rPr lang="ru-RU" sz="1900" i="1" dirty="0" smtClean="0">
              <a:latin typeface="Calibri" panose="020F0502020204030204" pitchFamily="34" charset="0"/>
            </a:rPr>
            <a:t>расходов районного </a:t>
          </a:r>
          <a:r>
            <a:rPr lang="ru-RU" sz="1900" i="1" dirty="0" smtClean="0">
              <a:latin typeface="Calibri" panose="020F0502020204030204" pitchFamily="34" charset="0"/>
            </a:rPr>
            <a:t>бюджета в рамках муниципальных программ за </a:t>
          </a:r>
          <a:r>
            <a:rPr lang="ru-RU" sz="1900" i="1" dirty="0" smtClean="0">
              <a:latin typeface="Calibri" panose="020F0502020204030204" pitchFamily="34" charset="0"/>
            </a:rPr>
            <a:t>первый квартал 2018 года (тыс. руб.)</a:t>
          </a:r>
          <a:endParaRPr lang="ru-RU" sz="1900" i="1" dirty="0">
            <a:solidFill>
              <a:srgbClr val="5ECCF3">
                <a:lumMod val="20000"/>
                <a:lumOff val="80000"/>
              </a:srgbClr>
            </a:solidFill>
            <a:latin typeface="Calibri" panose="020F0502020204030204" pitchFamily="34" charset="0"/>
            <a:ea typeface="+mn-ea"/>
            <a:cs typeface="+mn-cs"/>
          </a:endParaRPr>
        </a:p>
      </dgm:t>
    </dgm:pt>
    <dgm:pt modelId="{EDA15304-BE29-4895-B22D-B39519B5232A}" type="parTrans" cxnId="{26359F4B-79F7-40FA-A780-7FC622E354E4}">
      <dgm:prSet/>
      <dgm:spPr/>
      <dgm:t>
        <a:bodyPr/>
        <a:lstStyle/>
        <a:p>
          <a:endParaRPr lang="ru-RU"/>
        </a:p>
      </dgm:t>
    </dgm:pt>
    <dgm:pt modelId="{9D86FA66-DA00-4951-82C2-DD7A8203B405}" type="sibTrans" cxnId="{26359F4B-79F7-40FA-A780-7FC622E354E4}">
      <dgm:prSet/>
      <dgm:spPr/>
      <dgm:t>
        <a:bodyPr/>
        <a:lstStyle/>
        <a:p>
          <a:endParaRPr lang="ru-RU"/>
        </a:p>
      </dgm:t>
    </dgm:pt>
    <dgm:pt modelId="{F5AE2706-C093-4739-AFE9-F7E7C2210F51}" type="pres">
      <dgm:prSet presAssocID="{BE3C776E-F37E-4B85-ACCC-3DC0C45B62C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C8C6412-48D7-48FB-9C18-4CDFC69D5A71}" type="pres">
      <dgm:prSet presAssocID="{37F776DC-5870-4E81-BF35-06E45680C978}" presName="parentText" presStyleLbl="node1" presStyleIdx="0" presStyleCnt="1" custScaleY="361240" custLinFactNeighborX="769" custLinFactNeighborY="9526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6359F4B-79F7-40FA-A780-7FC622E354E4}" srcId="{BE3C776E-F37E-4B85-ACCC-3DC0C45B62C5}" destId="{37F776DC-5870-4E81-BF35-06E45680C978}" srcOrd="0" destOrd="0" parTransId="{EDA15304-BE29-4895-B22D-B39519B5232A}" sibTransId="{9D86FA66-DA00-4951-82C2-DD7A8203B405}"/>
    <dgm:cxn modelId="{08E80A5C-976C-4613-8939-ADF5556164EF}" type="presOf" srcId="{37F776DC-5870-4E81-BF35-06E45680C978}" destId="{BC8C6412-48D7-48FB-9C18-4CDFC69D5A71}" srcOrd="0" destOrd="0" presId="urn:microsoft.com/office/officeart/2005/8/layout/vList2"/>
    <dgm:cxn modelId="{34350B29-1E9A-4470-8C6E-B4EA7DAE6446}" type="presOf" srcId="{BE3C776E-F37E-4B85-ACCC-3DC0C45B62C5}" destId="{F5AE2706-C093-4739-AFE9-F7E7C2210F51}" srcOrd="0" destOrd="0" presId="urn:microsoft.com/office/officeart/2005/8/layout/vList2"/>
    <dgm:cxn modelId="{EC7381CE-F671-4996-AE94-0B2D0B58E693}" type="presParOf" srcId="{F5AE2706-C093-4739-AFE9-F7E7C2210F51}" destId="{BC8C6412-48D7-48FB-9C18-4CDFC69D5A7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8C6412-48D7-48FB-9C18-4CDFC69D5A71}">
      <dsp:nvSpPr>
        <dsp:cNvPr id="0" name=""/>
        <dsp:cNvSpPr/>
      </dsp:nvSpPr>
      <dsp:spPr>
        <a:xfrm>
          <a:off x="0" y="206"/>
          <a:ext cx="8256628" cy="647658"/>
        </a:xfrm>
        <a:prstGeom prst="roundRect">
          <a:avLst/>
        </a:prstGeom>
        <a:solidFill>
          <a:srgbClr val="4E67C8">
            <a:hueOff val="0"/>
            <a:satOff val="0"/>
            <a:lumOff val="0"/>
            <a:alphaOff val="0"/>
          </a:srgb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i="1" kern="1200" dirty="0" smtClean="0">
              <a:latin typeface="Calibri" panose="020F0502020204030204" pitchFamily="34" charset="0"/>
            </a:rPr>
            <a:t>Исполнение основных показателей районного бюджета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i="1" kern="1200" dirty="0" smtClean="0">
              <a:latin typeface="Calibri" panose="020F0502020204030204" pitchFamily="34" charset="0"/>
            </a:rPr>
            <a:t>за первый квартал 2018 года (тыс. руб.)</a:t>
          </a:r>
          <a:endParaRPr lang="ru-RU" sz="1900" i="1" kern="1200" dirty="0">
            <a:solidFill>
              <a:srgbClr val="5ECCF3">
                <a:lumMod val="20000"/>
                <a:lumOff val="80000"/>
              </a:srgbClr>
            </a:solidFill>
            <a:latin typeface="Calibri" panose="020F0502020204030204" pitchFamily="34" charset="0"/>
            <a:ea typeface="+mn-ea"/>
            <a:cs typeface="+mn-cs"/>
          </a:endParaRPr>
        </a:p>
      </dsp:txBody>
      <dsp:txXfrm>
        <a:off x="31616" y="31822"/>
        <a:ext cx="8193396" cy="5844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8C6412-48D7-48FB-9C18-4CDFC69D5A71}">
      <dsp:nvSpPr>
        <dsp:cNvPr id="0" name=""/>
        <dsp:cNvSpPr/>
      </dsp:nvSpPr>
      <dsp:spPr>
        <a:xfrm>
          <a:off x="0" y="206"/>
          <a:ext cx="8424936" cy="647658"/>
        </a:xfrm>
        <a:prstGeom prst="roundRect">
          <a:avLst/>
        </a:prstGeom>
        <a:solidFill>
          <a:srgbClr val="4E67C8">
            <a:hueOff val="0"/>
            <a:satOff val="0"/>
            <a:lumOff val="0"/>
            <a:alphaOff val="0"/>
          </a:srgb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i="1" kern="1200" dirty="0" smtClean="0">
              <a:latin typeface="Calibri" panose="020F0502020204030204" pitchFamily="34" charset="0"/>
            </a:rPr>
            <a:t>Структура доходов районного бюджета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i="1" kern="1200" dirty="0" smtClean="0">
              <a:latin typeface="Calibri" panose="020F0502020204030204" pitchFamily="34" charset="0"/>
            </a:rPr>
            <a:t>за первый квартал 2018 года (тыс. руб.)</a:t>
          </a:r>
          <a:endParaRPr lang="ru-RU" sz="1900" i="1" kern="1200" dirty="0">
            <a:solidFill>
              <a:srgbClr val="5ECCF3">
                <a:lumMod val="20000"/>
                <a:lumOff val="80000"/>
              </a:srgbClr>
            </a:solidFill>
            <a:latin typeface="Calibri" panose="020F0502020204030204" pitchFamily="34" charset="0"/>
            <a:ea typeface="+mn-ea"/>
            <a:cs typeface="+mn-cs"/>
          </a:endParaRPr>
        </a:p>
      </dsp:txBody>
      <dsp:txXfrm>
        <a:off x="31616" y="31822"/>
        <a:ext cx="8361704" cy="5844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8C6412-48D7-48FB-9C18-4CDFC69D5A71}">
      <dsp:nvSpPr>
        <dsp:cNvPr id="0" name=""/>
        <dsp:cNvSpPr/>
      </dsp:nvSpPr>
      <dsp:spPr>
        <a:xfrm>
          <a:off x="0" y="541"/>
          <a:ext cx="8256628" cy="649350"/>
        </a:xfrm>
        <a:prstGeom prst="roundRect">
          <a:avLst/>
        </a:prstGeom>
        <a:solidFill>
          <a:srgbClr val="4E67C8">
            <a:hueOff val="0"/>
            <a:satOff val="0"/>
            <a:lumOff val="0"/>
            <a:alphaOff val="0"/>
          </a:srgb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i="1" kern="1200" dirty="0" smtClean="0">
              <a:latin typeface="Calibri" panose="020F0502020204030204" pitchFamily="34" charset="0"/>
            </a:rPr>
            <a:t>Исполнение плана по  доходам  районного бюджета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i="1" kern="1200" dirty="0" smtClean="0">
              <a:latin typeface="Calibri" panose="020F0502020204030204" pitchFamily="34" charset="0"/>
            </a:rPr>
            <a:t>за первый квартал 2018 года (тыс. руб.)</a:t>
          </a:r>
          <a:endParaRPr lang="ru-RU" sz="1900" i="1" kern="1200" dirty="0">
            <a:solidFill>
              <a:srgbClr val="5ECCF3">
                <a:lumMod val="20000"/>
                <a:lumOff val="80000"/>
              </a:srgbClr>
            </a:solidFill>
            <a:latin typeface="Calibri" panose="020F0502020204030204" pitchFamily="34" charset="0"/>
            <a:ea typeface="+mn-ea"/>
            <a:cs typeface="+mn-cs"/>
          </a:endParaRPr>
        </a:p>
      </dsp:txBody>
      <dsp:txXfrm>
        <a:off x="31699" y="32240"/>
        <a:ext cx="8193230" cy="58595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8C6412-48D7-48FB-9C18-4CDFC69D5A71}">
      <dsp:nvSpPr>
        <dsp:cNvPr id="0" name=""/>
        <dsp:cNvSpPr/>
      </dsp:nvSpPr>
      <dsp:spPr>
        <a:xfrm>
          <a:off x="0" y="541"/>
          <a:ext cx="8256628" cy="649350"/>
        </a:xfrm>
        <a:prstGeom prst="roundRect">
          <a:avLst/>
        </a:prstGeom>
        <a:solidFill>
          <a:srgbClr val="4E67C8">
            <a:hueOff val="0"/>
            <a:satOff val="0"/>
            <a:lumOff val="0"/>
            <a:alphaOff val="0"/>
          </a:srgb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i="1" kern="1200" dirty="0" smtClean="0">
              <a:latin typeface="Calibri" panose="020F0502020204030204" pitchFamily="34" charset="0"/>
            </a:rPr>
            <a:t>Исполнение плана по  доходам  районного бюджета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i="1" kern="1200" dirty="0" smtClean="0">
              <a:latin typeface="Calibri" panose="020F0502020204030204" pitchFamily="34" charset="0"/>
            </a:rPr>
            <a:t>за первый квартал 2018 года (тыс. руб.)</a:t>
          </a:r>
          <a:endParaRPr lang="ru-RU" sz="1900" i="1" kern="1200" dirty="0">
            <a:solidFill>
              <a:srgbClr val="5ECCF3">
                <a:lumMod val="20000"/>
                <a:lumOff val="80000"/>
              </a:srgbClr>
            </a:solidFill>
            <a:latin typeface="Calibri" panose="020F0502020204030204" pitchFamily="34" charset="0"/>
            <a:ea typeface="+mn-ea"/>
            <a:cs typeface="+mn-cs"/>
          </a:endParaRPr>
        </a:p>
      </dsp:txBody>
      <dsp:txXfrm>
        <a:off x="31699" y="32240"/>
        <a:ext cx="8193230" cy="58595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8C6412-48D7-48FB-9C18-4CDFC69D5A71}">
      <dsp:nvSpPr>
        <dsp:cNvPr id="0" name=""/>
        <dsp:cNvSpPr/>
      </dsp:nvSpPr>
      <dsp:spPr>
        <a:xfrm>
          <a:off x="0" y="541"/>
          <a:ext cx="8256628" cy="649350"/>
        </a:xfrm>
        <a:prstGeom prst="roundRect">
          <a:avLst/>
        </a:prstGeom>
        <a:solidFill>
          <a:srgbClr val="4E67C8">
            <a:hueOff val="0"/>
            <a:satOff val="0"/>
            <a:lumOff val="0"/>
            <a:alphaOff val="0"/>
          </a:srgb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i="1" kern="1200" dirty="0" smtClean="0">
              <a:latin typeface="Calibri" panose="020F0502020204030204" pitchFamily="34" charset="0"/>
            </a:rPr>
            <a:t>Структура расходов районного </a:t>
          </a:r>
        </a:p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i="1" kern="1200" dirty="0" smtClean="0">
              <a:latin typeface="Calibri" panose="020F0502020204030204" pitchFamily="34" charset="0"/>
            </a:rPr>
            <a:t>бюджета за первый </a:t>
          </a:r>
          <a:r>
            <a:rPr lang="ru-RU" sz="1900" i="1" kern="1200" smtClean="0">
              <a:latin typeface="Calibri" panose="020F0502020204030204" pitchFamily="34" charset="0"/>
            </a:rPr>
            <a:t>квартал 2018 </a:t>
          </a:r>
          <a:r>
            <a:rPr lang="ru-RU" sz="1900" i="1" kern="1200" dirty="0" smtClean="0">
              <a:latin typeface="Calibri" panose="020F0502020204030204" pitchFamily="34" charset="0"/>
            </a:rPr>
            <a:t>года (тыс. руб.)</a:t>
          </a:r>
          <a:endParaRPr lang="ru-RU" sz="1900" i="1" kern="1200" dirty="0">
            <a:solidFill>
              <a:srgbClr val="5ECCF3">
                <a:lumMod val="20000"/>
                <a:lumOff val="80000"/>
              </a:srgbClr>
            </a:solidFill>
            <a:latin typeface="Calibri" panose="020F0502020204030204" pitchFamily="34" charset="0"/>
            <a:ea typeface="+mn-ea"/>
            <a:cs typeface="+mn-cs"/>
          </a:endParaRPr>
        </a:p>
      </dsp:txBody>
      <dsp:txXfrm>
        <a:off x="31699" y="32240"/>
        <a:ext cx="8193230" cy="58595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8C6412-48D7-48FB-9C18-4CDFC69D5A71}">
      <dsp:nvSpPr>
        <dsp:cNvPr id="0" name=""/>
        <dsp:cNvSpPr/>
      </dsp:nvSpPr>
      <dsp:spPr>
        <a:xfrm>
          <a:off x="0" y="845"/>
          <a:ext cx="8616667" cy="864743"/>
        </a:xfrm>
        <a:prstGeom prst="roundRect">
          <a:avLst/>
        </a:prstGeom>
        <a:solidFill>
          <a:srgbClr val="4E67C8">
            <a:hueOff val="0"/>
            <a:satOff val="0"/>
            <a:lumOff val="0"/>
            <a:alphaOff val="0"/>
          </a:srgb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i="1" kern="1200" dirty="0" smtClean="0">
              <a:latin typeface="Calibri" panose="020F0502020204030204" pitchFamily="34" charset="0"/>
            </a:rPr>
            <a:t>     Исполнение </a:t>
          </a:r>
          <a:r>
            <a:rPr lang="ru-RU" sz="1900" i="1" kern="1200" dirty="0" smtClean="0">
              <a:latin typeface="Calibri" panose="020F0502020204030204" pitchFamily="34" charset="0"/>
            </a:rPr>
            <a:t>расходов районного </a:t>
          </a:r>
          <a:r>
            <a:rPr lang="ru-RU" sz="1900" i="1" kern="1200" dirty="0" smtClean="0">
              <a:latin typeface="Calibri" panose="020F0502020204030204" pitchFamily="34" charset="0"/>
            </a:rPr>
            <a:t>бюджета в рамках муниципальных программ за </a:t>
          </a:r>
          <a:r>
            <a:rPr lang="ru-RU" sz="1900" i="1" kern="1200" dirty="0" smtClean="0">
              <a:latin typeface="Calibri" panose="020F0502020204030204" pitchFamily="34" charset="0"/>
            </a:rPr>
            <a:t>первый квартал 2018 года (тыс. руб.)</a:t>
          </a:r>
          <a:endParaRPr lang="ru-RU" sz="1900" i="1" kern="1200" dirty="0">
            <a:solidFill>
              <a:srgbClr val="5ECCF3">
                <a:lumMod val="20000"/>
                <a:lumOff val="80000"/>
              </a:srgbClr>
            </a:solidFill>
            <a:latin typeface="Calibri" panose="020F0502020204030204" pitchFamily="34" charset="0"/>
            <a:ea typeface="+mn-ea"/>
            <a:cs typeface="+mn-cs"/>
          </a:endParaRPr>
        </a:p>
      </dsp:txBody>
      <dsp:txXfrm>
        <a:off x="42213" y="43058"/>
        <a:ext cx="8532241" cy="7803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ECC7-7626-423C-BD61-BA617A2373DA}" type="datetimeFigureOut">
              <a:rPr lang="ru-RU" smtClean="0"/>
              <a:t>09.04.2018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E3A4A6C-A1E9-4CF8-8D6E-E715FB7ADE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ECC7-7626-423C-BD61-BA617A2373DA}" type="datetimeFigureOut">
              <a:rPr lang="ru-RU" smtClean="0"/>
              <a:t>09.04.2018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4A6C-A1E9-4CF8-8D6E-E715FB7ADE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ECC7-7626-423C-BD61-BA617A2373DA}" type="datetimeFigureOut">
              <a:rPr lang="ru-RU" smtClean="0"/>
              <a:t>09.04.2018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4A6C-A1E9-4CF8-8D6E-E715FB7ADE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ECC7-7626-423C-BD61-BA617A2373DA}" type="datetimeFigureOut">
              <a:rPr lang="ru-RU" smtClean="0"/>
              <a:t>09.04.2018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E3A4A6C-A1E9-4CF8-8D6E-E715FB7ADE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ECC7-7626-423C-BD61-BA617A2373DA}" type="datetimeFigureOut">
              <a:rPr lang="ru-RU" smtClean="0"/>
              <a:t>09.04.2018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4A6C-A1E9-4CF8-8D6E-E715FB7ADEF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ECC7-7626-423C-BD61-BA617A2373DA}" type="datetimeFigureOut">
              <a:rPr lang="ru-RU" smtClean="0"/>
              <a:t>09.04.2018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4A6C-A1E9-4CF8-8D6E-E715FB7ADE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ECC7-7626-423C-BD61-BA617A2373DA}" type="datetimeFigureOut">
              <a:rPr lang="ru-RU" smtClean="0"/>
              <a:t>09.04.2018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E3A4A6C-A1E9-4CF8-8D6E-E715FB7ADEF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ECC7-7626-423C-BD61-BA617A2373DA}" type="datetimeFigureOut">
              <a:rPr lang="ru-RU" smtClean="0"/>
              <a:t>09.04.2018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4A6C-A1E9-4CF8-8D6E-E715FB7ADE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ECC7-7626-423C-BD61-BA617A2373DA}" type="datetimeFigureOut">
              <a:rPr lang="ru-RU" smtClean="0"/>
              <a:t>09.04.2018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4A6C-A1E9-4CF8-8D6E-E715FB7ADE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ECC7-7626-423C-BD61-BA617A2373DA}" type="datetimeFigureOut">
              <a:rPr lang="ru-RU" smtClean="0"/>
              <a:t>09.04.2018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4A6C-A1E9-4CF8-8D6E-E715FB7ADE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ECC7-7626-423C-BD61-BA617A2373DA}" type="datetimeFigureOut">
              <a:rPr lang="ru-RU" smtClean="0"/>
              <a:t>09.04.2018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4A6C-A1E9-4CF8-8D6E-E715FB7ADEF9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32FECC7-7626-423C-BD61-BA617A2373DA}" type="datetimeFigureOut">
              <a:rPr lang="ru-RU" smtClean="0"/>
              <a:t>09.04.2018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E3A4A6C-A1E9-4CF8-8D6E-E715FB7ADEF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5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5.jpe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2685131"/>
            <a:ext cx="8496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ИСПОЛНЕНИЕ РАЙОННОГО БЮДЖЕТА ПРОМЫШЛЕННОВСКОГО МУНИЦИПАЛЬНОГО РАЙОНА ЗА    </a:t>
            </a:r>
          </a:p>
          <a:p>
            <a:pPr algn="ctr"/>
            <a:r>
              <a:rPr lang="ru-RU" b="1" i="1" dirty="0" smtClean="0"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первый квартал 2018 года</a:t>
            </a:r>
            <a:endParaRPr lang="ru-RU" b="1" i="1" dirty="0">
              <a:latin typeface="Times New Roman" pitchFamily="18" charset="0"/>
              <a:ea typeface="NSimSun" pitchFamily="49" charset="-122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1580" y="3645024"/>
            <a:ext cx="77048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/>
              <a:t>БЮДЖЕТ ДЛЯ ГРАЖДАН</a:t>
            </a:r>
            <a:endParaRPr lang="ru-RU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1007604" y="5949280"/>
            <a:ext cx="7272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Финансовое управление по Промышленновскому району</a:t>
            </a:r>
          </a:p>
          <a:p>
            <a:pPr algn="ctr"/>
            <a:r>
              <a:rPr lang="ru-RU" sz="1600" dirty="0" smtClean="0"/>
              <a:t>2018 год</a:t>
            </a:r>
          </a:p>
        </p:txBody>
      </p:sp>
      <p:pic>
        <p:nvPicPr>
          <p:cNvPr id="1026" name="Picture 2" descr="Z:\Бюджет для граждан\Рабочий вариант\Рабочий вариант\картинки финансовые\d19232f6f5f10788b6a56b690f3cf3a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3168352" cy="184270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822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555391034"/>
              </p:ext>
            </p:extLst>
          </p:nvPr>
        </p:nvGraphicFramePr>
        <p:xfrm>
          <a:off x="179512" y="1196752"/>
          <a:ext cx="8784976" cy="5463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5" name="Группа 4"/>
          <p:cNvGrpSpPr/>
          <p:nvPr/>
        </p:nvGrpSpPr>
        <p:grpSpPr>
          <a:xfrm>
            <a:off x="611560" y="116632"/>
            <a:ext cx="8256628" cy="648072"/>
            <a:chOff x="611560" y="116632"/>
            <a:chExt cx="8256628" cy="792088"/>
          </a:xfrm>
        </p:grpSpPr>
        <p:graphicFrame>
          <p:nvGraphicFramePr>
            <p:cNvPr id="4" name="Схема 3"/>
            <p:cNvGraphicFramePr/>
            <p:nvPr>
              <p:extLst>
                <p:ext uri="{D42A27DB-BD31-4B8C-83A1-F6EECF244321}">
                  <p14:modId xmlns:p14="http://schemas.microsoft.com/office/powerpoint/2010/main" val="1575877123"/>
                </p:ext>
              </p:extLst>
            </p:nvPr>
          </p:nvGraphicFramePr>
          <p:xfrm>
            <a:off x="611560" y="116632"/>
            <a:ext cx="8256628" cy="79208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pic>
          <p:nvPicPr>
            <p:cNvPr id="1026" name="Picture 2" descr="D:\install\Символика Промышленновского района\Герб Промышленновского р-на.jp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5023" y="150818"/>
              <a:ext cx="584609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69953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360772523"/>
              </p:ext>
            </p:extLst>
          </p:nvPr>
        </p:nvGraphicFramePr>
        <p:xfrm>
          <a:off x="179512" y="980728"/>
          <a:ext cx="8928992" cy="5733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8" name="Группа 7"/>
          <p:cNvGrpSpPr/>
          <p:nvPr/>
        </p:nvGrpSpPr>
        <p:grpSpPr>
          <a:xfrm>
            <a:off x="539552" y="115144"/>
            <a:ext cx="8424936" cy="648072"/>
            <a:chOff x="611560" y="116632"/>
            <a:chExt cx="8256628" cy="792088"/>
          </a:xfrm>
        </p:grpSpPr>
        <p:graphicFrame>
          <p:nvGraphicFramePr>
            <p:cNvPr id="9" name="Схема 8"/>
            <p:cNvGraphicFramePr/>
            <p:nvPr>
              <p:extLst>
                <p:ext uri="{D42A27DB-BD31-4B8C-83A1-F6EECF244321}">
                  <p14:modId xmlns:p14="http://schemas.microsoft.com/office/powerpoint/2010/main" val="3346374666"/>
                </p:ext>
              </p:extLst>
            </p:nvPr>
          </p:nvGraphicFramePr>
          <p:xfrm>
            <a:off x="611560" y="116632"/>
            <a:ext cx="8256628" cy="79208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pic>
          <p:nvPicPr>
            <p:cNvPr id="10" name="Picture 2" descr="D:\install\Символика Промышленновского района\Герб Промышленновского р-на.jp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5023" y="150818"/>
              <a:ext cx="571662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05668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4128262"/>
              </p:ext>
            </p:extLst>
          </p:nvPr>
        </p:nvGraphicFramePr>
        <p:xfrm>
          <a:off x="179512" y="1196752"/>
          <a:ext cx="8856984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5" name="Группа 4"/>
          <p:cNvGrpSpPr/>
          <p:nvPr/>
        </p:nvGrpSpPr>
        <p:grpSpPr>
          <a:xfrm>
            <a:off x="755576" y="131167"/>
            <a:ext cx="8256628" cy="649891"/>
            <a:chOff x="611560" y="116632"/>
            <a:chExt cx="8256628" cy="792088"/>
          </a:xfrm>
        </p:grpSpPr>
        <p:graphicFrame>
          <p:nvGraphicFramePr>
            <p:cNvPr id="6" name="Схема 5"/>
            <p:cNvGraphicFramePr/>
            <p:nvPr>
              <p:extLst>
                <p:ext uri="{D42A27DB-BD31-4B8C-83A1-F6EECF244321}">
                  <p14:modId xmlns:p14="http://schemas.microsoft.com/office/powerpoint/2010/main" val="2055093556"/>
                </p:ext>
              </p:extLst>
            </p:nvPr>
          </p:nvGraphicFramePr>
          <p:xfrm>
            <a:off x="611560" y="116632"/>
            <a:ext cx="8256628" cy="79208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pic>
          <p:nvPicPr>
            <p:cNvPr id="8" name="Picture 2" descr="D:\install\Символика Промышленновского района\Герб Промышленновского р-на.jp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5023" y="150817"/>
              <a:ext cx="584609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854994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6308511"/>
              </p:ext>
            </p:extLst>
          </p:nvPr>
        </p:nvGraphicFramePr>
        <p:xfrm>
          <a:off x="107504" y="1124744"/>
          <a:ext cx="8928992" cy="55877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20680"/>
                <a:gridCol w="1080120"/>
                <a:gridCol w="1008112"/>
                <a:gridCol w="720080"/>
              </a:tblGrid>
              <a:tr h="60997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Наименование дохода бюджета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20" marR="32020" marT="0" marB="0"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План текущего финансового года, тыс. руб. 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20" marR="32020" marT="0" marB="0"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Исполнение за отчетный период текущего финансового года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20" marR="32020" marT="0" marB="0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21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тыс. руб.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20" marR="320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%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20" marR="32020" marT="0" marB="0"/>
                </a:tc>
              </a:tr>
              <a:tr h="1649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20" marR="3202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20" marR="320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20" marR="320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20" marR="32020" marT="0" marB="0"/>
                </a:tc>
              </a:tr>
              <a:tr h="1414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Доходы всего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6109" marR="46109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1 573 489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387 284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25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</a:tr>
              <a:tr h="1414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Налоговые и неналоговые доходы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6109" marR="46109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198640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52811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27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</a:tr>
              <a:tr h="1414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Налог на доходы физических лиц</a:t>
                      </a:r>
                      <a:endParaRPr lang="ru-RU" sz="12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6109" marR="46109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150251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35661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24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</a:tr>
              <a:tr h="1414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Акцизы по подакцизным товарам</a:t>
                      </a:r>
                      <a:endParaRPr lang="ru-RU" sz="12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6109" marR="46109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1646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390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24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</a:tr>
              <a:tr h="2141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 panose="02020603050405020304" pitchFamily="18" charset="0"/>
                        </a:rPr>
                        <a:t>Налог, взимаемый в связи с применением упрощённой системы налогообложения</a:t>
                      </a:r>
                      <a:endParaRPr lang="ru-RU" sz="12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6109" marR="46109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6724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1205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18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</a:tr>
              <a:tr h="1414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Единый налог на вмененный доход</a:t>
                      </a:r>
                      <a:endParaRPr lang="ru-RU" sz="12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6109" marR="46109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14500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2993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21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</a:tr>
              <a:tr h="1414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Единый сельскохозяйственный налог</a:t>
                      </a:r>
                      <a:endParaRPr lang="ru-RU" sz="12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6109" marR="46109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1333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1529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115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</a:tr>
              <a:tr h="1794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Налог, взимаемый в связи с применением патентной системы налогообложения</a:t>
                      </a:r>
                      <a:endParaRPr lang="ru-RU" sz="12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6109" marR="46109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105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53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50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</a:tr>
              <a:tr h="1414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Государственная пошлина</a:t>
                      </a:r>
                      <a:endParaRPr lang="ru-RU" sz="12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6109" marR="46109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5807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1973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34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</a:tr>
              <a:tr h="1649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Доходы от использования имущества, находящегося в муниципальной собственности</a:t>
                      </a:r>
                      <a:endParaRPr lang="ru-RU" sz="12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6109" marR="46109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10780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2619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24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</a:tr>
              <a:tr h="1009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Платежи при пользовании природными ресурсами</a:t>
                      </a:r>
                      <a:endParaRPr lang="ru-RU" sz="12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6109" marR="46109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1646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2862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174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</a:tr>
              <a:tr h="1414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Доходы от оказания платных услуг </a:t>
                      </a:r>
                      <a:endParaRPr lang="ru-RU" sz="12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6109" marR="46109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150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407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271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</a:tr>
              <a:tr h="1414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Доходы от продажи</a:t>
                      </a:r>
                      <a:endParaRPr lang="ru-RU" sz="12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6109" marR="46109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2175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1091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50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</a:tr>
              <a:tr h="1414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Штрафы</a:t>
                      </a:r>
                      <a:endParaRPr lang="ru-RU" sz="12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6109" marR="46109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2623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1261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48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</a:tr>
              <a:tr h="1414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Прочие неналоговые доходы</a:t>
                      </a:r>
                      <a:endParaRPr lang="ru-RU" sz="12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6109" marR="46109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900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767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85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</a:tr>
              <a:tr h="1414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Безвозмездные поступления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6109" marR="46109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1 374 849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334 473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24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</a:tr>
              <a:tr h="1900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1200" b="0" i="1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1200" b="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.дотация на выравнивание бюджетной обеспеченности</a:t>
                      </a:r>
                      <a:endParaRPr lang="ru-RU" sz="12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6109" marR="46109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480745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123260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26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</a:tr>
              <a:tr h="1414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субсидии</a:t>
                      </a:r>
                      <a:endParaRPr lang="ru-RU" sz="12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6109" marR="46109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11426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1475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13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</a:tr>
              <a:tr h="1414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Субвенции</a:t>
                      </a:r>
                      <a:endParaRPr lang="ru-RU" sz="12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6109" marR="46109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855626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201899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24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</a:tr>
              <a:tr h="1414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Иные межбюджетные трансферты</a:t>
                      </a:r>
                      <a:endParaRPr lang="ru-RU" sz="12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6109" marR="46109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26638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7091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27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</a:tr>
              <a:tr h="1414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Прочие безвозмездные поступления</a:t>
                      </a:r>
                      <a:endParaRPr lang="ru-RU" sz="12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6109" marR="46109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414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845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204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</a:tr>
              <a:tr h="1414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Возврат остатков МБТ</a:t>
                      </a:r>
                      <a:endParaRPr lang="ru-RU" sz="12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6109" marR="46109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-97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</a:tr>
            </a:tbl>
          </a:graphicData>
        </a:graphic>
      </p:graphicFrame>
      <p:grpSp>
        <p:nvGrpSpPr>
          <p:cNvPr id="5" name="Группа 4"/>
          <p:cNvGrpSpPr/>
          <p:nvPr/>
        </p:nvGrpSpPr>
        <p:grpSpPr>
          <a:xfrm>
            <a:off x="755576" y="144680"/>
            <a:ext cx="8256628" cy="649891"/>
            <a:chOff x="611560" y="116632"/>
            <a:chExt cx="8256628" cy="792088"/>
          </a:xfrm>
        </p:grpSpPr>
        <p:graphicFrame>
          <p:nvGraphicFramePr>
            <p:cNvPr id="6" name="Схема 5"/>
            <p:cNvGraphicFramePr/>
            <p:nvPr>
              <p:extLst>
                <p:ext uri="{D42A27DB-BD31-4B8C-83A1-F6EECF244321}">
                  <p14:modId xmlns:p14="http://schemas.microsoft.com/office/powerpoint/2010/main" val="2160399399"/>
                </p:ext>
              </p:extLst>
            </p:nvPr>
          </p:nvGraphicFramePr>
          <p:xfrm>
            <a:off x="611560" y="116632"/>
            <a:ext cx="8256628" cy="79208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pic>
          <p:nvPicPr>
            <p:cNvPr id="8" name="Picture 2" descr="D:\install\Символика Промышленновского района\Герб Промышленновского р-на.jp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5023" y="150817"/>
              <a:ext cx="584609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820247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4662133"/>
              </p:ext>
            </p:extLst>
          </p:nvPr>
        </p:nvGraphicFramePr>
        <p:xfrm>
          <a:off x="107504" y="1124744"/>
          <a:ext cx="9001000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8" name="Группа 7"/>
          <p:cNvGrpSpPr/>
          <p:nvPr/>
        </p:nvGrpSpPr>
        <p:grpSpPr>
          <a:xfrm>
            <a:off x="755576" y="115139"/>
            <a:ext cx="8256628" cy="649891"/>
            <a:chOff x="611560" y="116632"/>
            <a:chExt cx="8256628" cy="792088"/>
          </a:xfrm>
        </p:grpSpPr>
        <p:graphicFrame>
          <p:nvGraphicFramePr>
            <p:cNvPr id="9" name="Схема 8"/>
            <p:cNvGraphicFramePr/>
            <p:nvPr>
              <p:extLst>
                <p:ext uri="{D42A27DB-BD31-4B8C-83A1-F6EECF244321}">
                  <p14:modId xmlns:p14="http://schemas.microsoft.com/office/powerpoint/2010/main" val="2776538358"/>
                </p:ext>
              </p:extLst>
            </p:nvPr>
          </p:nvGraphicFramePr>
          <p:xfrm>
            <a:off x="611560" y="116632"/>
            <a:ext cx="8256628" cy="79208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pic>
          <p:nvPicPr>
            <p:cNvPr id="10" name="Picture 2" descr="D:\install\Символика Промышленновского района\Герб Промышленновского р-на.jp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5023" y="150817"/>
              <a:ext cx="584609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083193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5264852"/>
              </p:ext>
            </p:extLst>
          </p:nvPr>
        </p:nvGraphicFramePr>
        <p:xfrm>
          <a:off x="107504" y="1268760"/>
          <a:ext cx="8928992" cy="51572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00600"/>
                <a:gridCol w="1296144"/>
                <a:gridCol w="1512168"/>
                <a:gridCol w="720080"/>
              </a:tblGrid>
              <a:tr h="36746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Наименование  муниципальной программы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747" marR="14747" marT="0" marB="0"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План текущего финансового года, тыс. руб. 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747" marR="14747" marT="0" marB="0"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Исполнение за отчетный период текущего финансового года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747" marR="14747" marT="0" marB="0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18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тыс. руб.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747" marR="14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%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747" marR="14747" marT="0" marB="0"/>
                </a:tc>
              </a:tr>
              <a:tr h="918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747" marR="1474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747" marR="14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747" marR="14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4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747" marR="14747" marT="0" marB="0"/>
                </a:tc>
              </a:tr>
              <a:tr h="9162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«Поддержка малого и среднего предпринимательства в Промышленновском районе»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/>
                </a:tc>
              </a:tr>
              <a:tr h="20779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«Поддержка  агропромышленного  комплекса в Промышленновском районе»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/>
                </a:tc>
              </a:tr>
              <a:tr h="20779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«Информационное обеспечение населения Промышленновского района»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900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225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25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/>
                </a:tc>
              </a:tr>
              <a:tr h="20779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«Социальная поддержка населения Промышленновского района»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331788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73215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22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/>
                </a:tc>
              </a:tr>
              <a:tr h="1711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«Развитие и укрепление материально-технической базы Промышленновского района»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4938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818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17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/>
                </a:tc>
              </a:tr>
              <a:tr h="27559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«Развитие системы образования и воспитания детей в Промышленновском районе»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823248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204386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25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/>
                </a:tc>
              </a:tr>
              <a:tr h="4409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«Жилищно-коммунальный  и дорожный комплекс,  энергосбережение и повышение энергоэффективности экономики»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142756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36212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25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/>
                </a:tc>
              </a:tr>
              <a:tr h="27559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«Развитие культуры, молодежной политики, спорта и туризма в Промышленновском районе»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169891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41693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25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/>
                </a:tc>
              </a:tr>
              <a:tr h="36746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«Обеспечение безопасности жизнедеятельности населения и предприятий в  Промышленновском районе»  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1939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298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15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«Жилище в Промышленновском районе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19543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4993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26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/>
                </a:tc>
              </a:tr>
              <a:tr h="20779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«Кадры в Промышленновском районе»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/>
                </a:tc>
              </a:tr>
              <a:tr h="1654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«Управление муниципальными финансами Промышленновского района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»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150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/>
                </a:tc>
              </a:tr>
              <a:tr h="55119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«Функционирование муниципального автономного учреждения «Многофункциональный центр предоставления государственных и муниципальных услуг в Промышленновском районе» 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31066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7458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24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/>
                </a:tc>
              </a:tr>
              <a:tr h="17052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«Функционирование органов местного самоуправления Промышленновского района»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6216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1455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23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/>
                </a:tc>
              </a:tr>
              <a:tr h="1939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«Повышение инвестиционной привлекательности  Промышленновского района»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40737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8551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21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/>
                </a:tc>
              </a:tr>
              <a:tr h="1939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 panose="02020603050405020304" pitchFamily="18" charset="0"/>
                        </a:rPr>
                        <a:t>«Формирование современной городской среды Промышленновского района»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337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/>
                </a:tc>
              </a:tr>
              <a:tr h="20779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1 573 659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379 308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24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pSp>
        <p:nvGrpSpPr>
          <p:cNvPr id="8" name="Группа 7"/>
          <p:cNvGrpSpPr/>
          <p:nvPr/>
        </p:nvGrpSpPr>
        <p:grpSpPr>
          <a:xfrm>
            <a:off x="395536" y="115139"/>
            <a:ext cx="8616668" cy="865589"/>
            <a:chOff x="611560" y="116632"/>
            <a:chExt cx="8256628" cy="792088"/>
          </a:xfrm>
        </p:grpSpPr>
        <p:graphicFrame>
          <p:nvGraphicFramePr>
            <p:cNvPr id="9" name="Схема 8"/>
            <p:cNvGraphicFramePr/>
            <p:nvPr>
              <p:extLst>
                <p:ext uri="{D42A27DB-BD31-4B8C-83A1-F6EECF244321}">
                  <p14:modId xmlns:p14="http://schemas.microsoft.com/office/powerpoint/2010/main" val="589326131"/>
                </p:ext>
              </p:extLst>
            </p:nvPr>
          </p:nvGraphicFramePr>
          <p:xfrm>
            <a:off x="611560" y="116632"/>
            <a:ext cx="8256628" cy="79208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pic>
          <p:nvPicPr>
            <p:cNvPr id="10" name="Picture 2" descr="D:\install\Символика Промышленновского района\Герб Промышленновского р-на.jp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0559" y="150816"/>
              <a:ext cx="584609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1022096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743</TotalTime>
  <Words>664</Words>
  <Application>Microsoft Office PowerPoint</Application>
  <PresentationFormat>Экран (4:3)</PresentationFormat>
  <Paragraphs>229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Мальцева Е.Н.</dc:creator>
  <cp:lastModifiedBy>Слугина С.Ю.</cp:lastModifiedBy>
  <cp:revision>116</cp:revision>
  <cp:lastPrinted>2018-04-09T07:53:27Z</cp:lastPrinted>
  <dcterms:created xsi:type="dcterms:W3CDTF">2015-04-29T10:03:56Z</dcterms:created>
  <dcterms:modified xsi:type="dcterms:W3CDTF">2018-04-09T08:58:22Z</dcterms:modified>
</cp:coreProperties>
</file>