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5" r:id="rId4"/>
    <p:sldId id="266" r:id="rId5"/>
    <p:sldId id="267" r:id="rId6"/>
    <p:sldId id="270" r:id="rId7"/>
    <p:sldId id="268" r:id="rId8"/>
    <p:sldId id="264" r:id="rId9"/>
    <p:sldId id="26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FFCC"/>
    <a:srgbClr val="CC3399"/>
    <a:srgbClr val="CC99FF"/>
    <a:srgbClr val="FF66FF"/>
    <a:srgbClr val="99CCFF"/>
    <a:srgbClr val="FF66CC"/>
    <a:srgbClr val="A3E7FF"/>
    <a:srgbClr val="00FFFF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10047881747192E-2"/>
          <c:y val="4.3885981379574932E-2"/>
          <c:w val="0.88968507142193676"/>
          <c:h val="0.8573858077299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C00000">
                <a:alpha val="78000"/>
              </a:srgbClr>
            </a:solidFill>
            <a:scene3d>
              <a:camera prst="orthographicFront"/>
              <a:lightRig rig="threePt" dir="t"/>
            </a:scene3d>
            <a:sp3d prstMaterial="dkEdge">
              <a:bevelT w="158750" prst="convex"/>
              <a:bevelB w="5715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66CC">
                  <a:alpha val="77647"/>
                </a:srgbClr>
              </a:solidFill>
              <a:ln>
                <a:solidFill>
                  <a:srgbClr val="C00000"/>
                </a:solidFill>
              </a:ln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00B0F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00B05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Lbls>
            <c:dLbl>
              <c:idx val="0"/>
              <c:layout>
                <c:manualLayout>
                  <c:x val="2.8911860430808236E-3"/>
                  <c:y val="0.211004699036177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2 184 695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8911860430808236E-3"/>
                  <c:y val="0.213865451467698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ru-RU" baseline="0" dirty="0" smtClean="0"/>
                      <a:t> 2 188 669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1.2043288450645739E-4"/>
                  <c:y val="0.305789706050320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-3 </a:t>
                    </a:r>
                    <a:r>
                      <a:rPr lang="ru-RU" dirty="0" smtClean="0"/>
                      <a:t>974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 rot="-5400000" vert="horz" anchor="t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2184695</c:v>
                </c:pt>
                <c:pt idx="1">
                  <c:v>2188669</c:v>
                </c:pt>
                <c:pt idx="2">
                  <c:v>-3974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 prst="convex"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-4.3369498106767736E-3"/>
                  <c:y val="-5.3466362866924584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1 235 470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-6.0440236284349531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1 197 951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6738996213535473E-3"/>
                  <c:y val="-6.276486075682447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37 519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1235470</c:v>
                </c:pt>
                <c:pt idx="1">
                  <c:v>1197951</c:v>
                </c:pt>
                <c:pt idx="2">
                  <c:v>37519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78"/>
        <c:shape val="cylinder"/>
        <c:axId val="126067456"/>
        <c:axId val="126068992"/>
        <c:axId val="0"/>
      </c:bar3DChart>
      <c:catAx>
        <c:axId val="12606745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126068992"/>
        <c:crosses val="autoZero"/>
        <c:auto val="1"/>
        <c:lblAlgn val="ctr"/>
        <c:lblOffset val="100"/>
        <c:noMultiLvlLbl val="0"/>
      </c:catAx>
      <c:valAx>
        <c:axId val="1260689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2606745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446660048525073E-3"/>
          <c:y val="0"/>
          <c:w val="0.99715533399514744"/>
          <c:h val="0.979112043836870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explosion val="8"/>
            <c:spPr>
              <a:solidFill>
                <a:srgbClr val="00B0F0"/>
              </a:solidFill>
            </c:spPr>
          </c:dPt>
          <c:dPt>
            <c:idx val="1"/>
            <c:bubble3D val="0"/>
            <c:explosion val="9"/>
            <c:spPr>
              <a:solidFill>
                <a:srgbClr val="FFFF00"/>
              </a:solidFill>
            </c:spPr>
          </c:dPt>
          <c:dPt>
            <c:idx val="2"/>
            <c:bubble3D val="0"/>
            <c:explosion val="1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CC3399"/>
              </a:solidFill>
            </c:spPr>
          </c:dPt>
          <c:dPt>
            <c:idx val="4"/>
            <c:bubble3D val="0"/>
            <c:explosion val="17"/>
            <c:spPr>
              <a:solidFill>
                <a:srgbClr val="7030A0"/>
              </a:solidFill>
            </c:spPr>
          </c:dPt>
          <c:dPt>
            <c:idx val="5"/>
            <c:bubble3D val="0"/>
            <c:explosion val="1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4223341223734998"/>
                  <c:y val="-0.28775969536333279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Налоговые и неналоговые </a:t>
                    </a:r>
                    <a:r>
                      <a:rPr lang="ru-RU" sz="1200" dirty="0" smtClean="0"/>
                      <a:t>доходы 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161 378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858312786034526"/>
                  <c:y val="-0.129363314667965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Дотации на выравнивание бюджетной </a:t>
                    </a:r>
                    <a:r>
                      <a:rPr lang="ru-RU" sz="1200" dirty="0" smtClean="0"/>
                      <a:t>обеспеченности 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428721</a:t>
                    </a:r>
                  </a:p>
                  <a:p>
                    <a:pPr>
                      <a:defRPr sz="1200"/>
                    </a:pP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1334995036393807E-2"/>
                  <c:y val="-2.29063554810739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Субсидии </a:t>
                    </a:r>
                    <a:r>
                      <a:rPr lang="ru-RU" sz="1200" dirty="0"/>
                      <a:t>бюджетам бюджетной системы Российской Федерации (межбюджетные субсидии</a:t>
                    </a:r>
                    <a:r>
                      <a:rPr lang="ru-RU" sz="1200" dirty="0" smtClean="0"/>
                      <a:t>) 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13008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49212721883948379"/>
                  <c:y val="8.196040783805920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 dirty="0" smtClean="0">
                        <a:effectLst/>
                      </a:rPr>
                      <a:t>Субвенции бюджетам субъектов Российской Федерации и муниципальных образований</a:t>
                    </a:r>
                    <a:endParaRPr lang="ru-RU" sz="1200" dirty="0" smtClean="0"/>
                  </a:p>
                  <a:p>
                    <a:r>
                      <a:rPr lang="ru-RU" sz="1200" dirty="0" smtClean="0"/>
                      <a:t> 613773</a:t>
                    </a:r>
                  </a:p>
                  <a:p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198060430561479"/>
                  <c:y val="0.4666425151781117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Иные межбюджетные </a:t>
                    </a:r>
                    <a:r>
                      <a:rPr lang="ru-RU" sz="1200" dirty="0" smtClean="0"/>
                      <a:t>трансферты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 16951</a:t>
                    </a:r>
                  </a:p>
                  <a:p>
                    <a:pPr>
                      <a:defRPr sz="1200"/>
                    </a:pP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4585565761510366E-2"/>
                  <c:y val="0.1062099791113461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Прочие безвозмездные </a:t>
                    </a:r>
                    <a:r>
                      <a:rPr lang="ru-RU" sz="1200" dirty="0" smtClean="0"/>
                      <a:t>поступления 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1070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42173640652830691"/>
                  <c:y val="3.895151376460426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Возврат остатков субсидий, субвенций и иных межбюджетных трансфертов, имеющих целевое назначение прошлых </a:t>
                    </a:r>
                    <a:r>
                      <a:rPr lang="ru-RU" sz="1200" dirty="0" smtClean="0"/>
                      <a:t>лет</a:t>
                    </a:r>
                    <a:r>
                      <a:rPr lang="ru-RU" sz="1200" dirty="0"/>
                      <a:t>
</a:t>
                    </a:r>
                    <a:r>
                      <a:rPr lang="ru-RU" sz="1200" dirty="0" smtClean="0"/>
                      <a:t>-431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на выравнивание бюджетной обеспеченности</c:v>
                </c:pt>
                <c:pt idx="2">
                  <c:v>Дотации бюджетам на поддержку мер по обеспечению сбалансированности бюджетов</c:v>
                </c:pt>
                <c:pt idx="3">
                  <c:v>Субсидии бюджетам поселения на реализацию федеральных целевых программ(межбюджетные субсидии)</c:v>
                </c:pt>
                <c:pt idx="4">
                  <c:v>Субвенции бюджетам поселений на осуществление первичного воинского учета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161378</c:v>
                </c:pt>
                <c:pt idx="1">
                  <c:v>428721</c:v>
                </c:pt>
                <c:pt idx="2">
                  <c:v>1000</c:v>
                </c:pt>
                <c:pt idx="3">
                  <c:v>13008</c:v>
                </c:pt>
                <c:pt idx="4">
                  <c:v>613773</c:v>
                </c:pt>
                <c:pt idx="5">
                  <c:v>16951</c:v>
                </c:pt>
                <c:pt idx="6">
                  <c:v>1070</c:v>
                </c:pt>
                <c:pt idx="7">
                  <c:v>-431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99789544612474E-2"/>
          <c:y val="1.27981811544749E-2"/>
          <c:w val="0.94406967428190003"/>
          <c:h val="0.8967822117888777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Лист1!$X$18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3399"/>
            </a:solidFill>
          </c:spPr>
          <c:invertIfNegative val="0"/>
          <c:dLbls>
            <c:dLbl>
              <c:idx val="0"/>
              <c:layout>
                <c:manualLayout>
                  <c:x val="3.845214127066279E-3"/>
                  <c:y val="-5.48993834739862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74503374963758E-3"/>
                  <c:y val="-5.500867868938083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70490902998658E-3"/>
                  <c:y val="-5.72627572405374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16057836392162E-3"/>
                  <c:y val="-5.268173666129449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71619955506299E-3"/>
                  <c:y val="-5.49722469509159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677933707456174E-3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Лист1!$W$19:$W$26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Дотации бюджетам на поддержку мер по обеспечению сбалансированнности бюджетов</c:v>
                </c:pt>
                <c:pt idx="3">
                  <c:v>Субсидии бюджетам бюджетной системы Российской Федерации (межбюджетные субсидии)</c:v>
                </c:pt>
                <c:pt idx="4">
                  <c:v>Субвенции бюджетам субъектов субъектов Российской Федерации и муниципальных образований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Лист1!$X$19:$X$26</c:f>
              <c:numCache>
                <c:formatCode>#,##0</c:formatCode>
                <c:ptCount val="8"/>
                <c:pt idx="0">
                  <c:v>198640</c:v>
                </c:pt>
                <c:pt idx="1">
                  <c:v>592676</c:v>
                </c:pt>
                <c:pt idx="2">
                  <c:v>1000</c:v>
                </c:pt>
                <c:pt idx="3">
                  <c:v>120809</c:v>
                </c:pt>
                <c:pt idx="4">
                  <c:v>871247</c:v>
                </c:pt>
                <c:pt idx="5">
                  <c:v>25686</c:v>
                </c:pt>
                <c:pt idx="6">
                  <c:v>374637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Лист1!$Y$18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-2.9355365212356711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81354555907519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02301279984247E-3"/>
                  <c:y val="-3.160363134254924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645280605677959E-3"/>
                  <c:y val="1.0498050886385533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291098640349808E-3"/>
                  <c:y val="-2.290690644762414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549544178921402E-3"/>
                  <c:y val="-3.73973598893052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275632427470873E-3"/>
                  <c:y val="-2.98123440829806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Лист1!$W$19:$W$26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Дотации бюджетам на поддержку мер по обеспечению сбалансированнности бюджетов</c:v>
                </c:pt>
                <c:pt idx="3">
                  <c:v>Субсидии бюджетам бюджетной системы Российской Федерации (межбюджетные субсидии)</c:v>
                </c:pt>
                <c:pt idx="4">
                  <c:v>Субвенции бюджетам субъектов субъектов Российской Федерации и муниципальных образований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Лист1!$Y$19:$Y$26</c:f>
              <c:numCache>
                <c:formatCode>#,##0</c:formatCode>
                <c:ptCount val="8"/>
                <c:pt idx="0">
                  <c:v>161378</c:v>
                </c:pt>
                <c:pt idx="1">
                  <c:v>428721</c:v>
                </c:pt>
                <c:pt idx="2">
                  <c:v>1000</c:v>
                </c:pt>
                <c:pt idx="3">
                  <c:v>13008</c:v>
                </c:pt>
                <c:pt idx="4">
                  <c:v>613773</c:v>
                </c:pt>
                <c:pt idx="5">
                  <c:v>16951</c:v>
                </c:pt>
                <c:pt idx="6">
                  <c:v>1070</c:v>
                </c:pt>
                <c:pt idx="7">
                  <c:v>-431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37163904"/>
        <c:axId val="137165440"/>
        <c:axId val="0"/>
      </c:bar3DChart>
      <c:catAx>
        <c:axId val="13716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165440"/>
        <c:crosses val="autoZero"/>
        <c:auto val="1"/>
        <c:lblAlgn val="ctr"/>
        <c:lblOffset val="100"/>
        <c:noMultiLvlLbl val="0"/>
      </c:catAx>
      <c:valAx>
        <c:axId val="1371654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37163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4061327822527929"/>
          <c:y val="0.93915908404480231"/>
          <c:w val="0.11781621765670092"/>
          <c:h val="4.5241984541235403E-2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795356071547615E-4"/>
          <c:y val="0"/>
          <c:w val="0.92015064992778595"/>
          <c:h val="0.90179044803741915"/>
        </c:manualLayout>
      </c:layout>
      <c:pie3DChart>
        <c:varyColors val="1"/>
        <c:ser>
          <c:idx val="0"/>
          <c:order val="0"/>
          <c:explosion val="21"/>
          <c:dPt>
            <c:idx val="2"/>
            <c:bubble3D val="0"/>
            <c:explosion val="12"/>
          </c:dPt>
          <c:dPt>
            <c:idx val="3"/>
            <c:bubble3D val="0"/>
            <c:explosion val="17"/>
          </c:dPt>
          <c:dPt>
            <c:idx val="8"/>
            <c:bubble3D val="0"/>
            <c:explosion val="27"/>
          </c:dPt>
          <c:dPt>
            <c:idx val="9"/>
            <c:bubble3D val="0"/>
            <c:explosion val="25"/>
          </c:dPt>
          <c:dLbls>
            <c:dLbl>
              <c:idx val="0"/>
              <c:layout>
                <c:manualLayout>
                  <c:x val="-0.18858615709365631"/>
                  <c:y val="7.276477015915250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Общегосударственные </a:t>
                    </a:r>
                    <a:r>
                      <a:rPr lang="ru-RU" sz="1200" dirty="0" smtClean="0"/>
                      <a:t>вопросы</a:t>
                    </a:r>
                    <a:r>
                      <a:rPr lang="ru-RU" sz="1200" baseline="0" dirty="0" smtClean="0"/>
                      <a:t> 38 653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794422841906456"/>
                  <c:y val="-4.8922131014978647E-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Национальная оборона
</a:t>
                    </a:r>
                    <a:r>
                      <a:rPr lang="ru-RU" sz="1200" dirty="0" smtClean="0"/>
                      <a:t>1 160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3053216309299"/>
                  <c:y val="-0.13123770354630077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Образование
</a:t>
                    </a:r>
                    <a:r>
                      <a:rPr lang="ru-RU" sz="1200" dirty="0" smtClean="0"/>
                      <a:t>616 175</a:t>
                    </a:r>
                    <a:endParaRPr lang="ru-RU" sz="140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818131318742389E-2"/>
                  <c:y val="-6.409853898090085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Национальная экономика 
</a:t>
                    </a:r>
                    <a:r>
                      <a:rPr lang="ru-RU" sz="1200" dirty="0" smtClean="0"/>
                      <a:t>34 839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06895900455505"/>
                  <c:y val="7.430169502966618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Жилищно-коммунальное хозяйство
</a:t>
                    </a:r>
                    <a:r>
                      <a:rPr lang="ru-RU" sz="1200" dirty="0" smtClean="0"/>
                      <a:t>106 973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696922564159539E-2"/>
                  <c:y val="-7.991534695863609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Культура, кинематография 
</a:t>
                    </a:r>
                    <a:r>
                      <a:rPr lang="ru-RU" sz="1200" dirty="0" smtClean="0"/>
                      <a:t>119 615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17082090878791245"/>
                  <c:y val="-0.1806325316877590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Социальная политика 
</a:t>
                    </a:r>
                    <a:r>
                      <a:rPr lang="ru-RU" sz="1200" dirty="0" smtClean="0"/>
                      <a:t>259 117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9.1706921453171969E-2"/>
                  <c:y val="-0.1041995685430169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Физическая культура и </a:t>
                    </a:r>
                    <a:r>
                      <a:rPr lang="ru-RU" sz="1200" dirty="0" smtClean="0"/>
                      <a:t>спорт 467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368114653927341"/>
                  <c:y val="2.969589173636122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Средства массовой информации 
</a:t>
                    </a:r>
                    <a:r>
                      <a:rPr lang="ru-RU" sz="1200" dirty="0" smtClean="0"/>
                      <a:t>675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7.2642706365959334E-2"/>
                  <c:y val="5.955315794728855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МБТ общего характера бюджетам городского и сельских поселений
</a:t>
                    </a:r>
                    <a:r>
                      <a:rPr lang="ru-RU" sz="1200" dirty="0" smtClean="0"/>
                      <a:t>20 277</a:t>
                    </a:r>
                    <a:endParaRPr lang="ru-RU" sz="11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 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МБТ общего характера бюджетам городского и сельских поселений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38653</c:v>
                </c:pt>
                <c:pt idx="1">
                  <c:v>1160</c:v>
                </c:pt>
                <c:pt idx="2">
                  <c:v>616175</c:v>
                </c:pt>
                <c:pt idx="3">
                  <c:v>34839</c:v>
                </c:pt>
                <c:pt idx="4">
                  <c:v>106973</c:v>
                </c:pt>
                <c:pt idx="5">
                  <c:v>119615</c:v>
                </c:pt>
                <c:pt idx="7">
                  <c:v>259117</c:v>
                </c:pt>
                <c:pt idx="8">
                  <c:v>467</c:v>
                </c:pt>
                <c:pt idx="9">
                  <c:v>675</c:v>
                </c:pt>
                <c:pt idx="10">
                  <c:v>20277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5665675C-0D9B-46AC-8DAD-37BD81674ECA}" type="presOf" srcId="{BE3C776E-F37E-4B85-ACCC-3DC0C45B62C5}" destId="{F5AE2706-C093-4739-AFE9-F7E7C2210F51}" srcOrd="0" destOrd="0" presId="urn:microsoft.com/office/officeart/2005/8/layout/vList2"/>
    <dgm:cxn modelId="{2CC418E5-0AB0-4FC5-BCF7-487C8218B2C9}" type="presOf" srcId="{37F776DC-5870-4E81-BF35-06E45680C978}" destId="{BC8C6412-48D7-48FB-9C18-4CDFC69D5A71}" srcOrd="0" destOrd="0" presId="urn:microsoft.com/office/officeart/2005/8/layout/vList2"/>
    <dgm:cxn modelId="{FCED2035-AB27-48F2-B750-6E975F876C81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A47C1-0241-4683-9BB6-1DD63333AA43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76CE8136-144D-46D9-AF6D-E477F853E490}" type="presOf" srcId="{BE3C776E-F37E-4B85-ACCC-3DC0C45B62C5}" destId="{F5AE2706-C093-4739-AFE9-F7E7C2210F51}" srcOrd="0" destOrd="0" presId="urn:microsoft.com/office/officeart/2005/8/layout/vList2"/>
    <dgm:cxn modelId="{D4970D5E-7DD3-4874-A51C-EDC492067B6E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26CE09E9-E0B3-4F38-96AC-81BF23C7EB4E}" type="presOf" srcId="{37F776DC-5870-4E81-BF35-06E45680C978}" destId="{BC8C6412-48D7-48FB-9C18-4CDFC69D5A71}" srcOrd="0" destOrd="0" presId="urn:microsoft.com/office/officeart/2005/8/layout/vList2"/>
    <dgm:cxn modelId="{37400D5C-9E2C-4D97-A800-AC94DC4C6E0D}" type="presOf" srcId="{BE3C776E-F37E-4B85-ACCC-3DC0C45B62C5}" destId="{F5AE2706-C093-4739-AFE9-F7E7C2210F51}" srcOrd="0" destOrd="0" presId="urn:microsoft.com/office/officeart/2005/8/layout/vList2"/>
    <dgm:cxn modelId="{1FCCED98-F2EC-4011-A350-67D46E18DBDA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>
            <a:lnSpc>
              <a:spcPct val="100000"/>
            </a:lnSpc>
          </a:pPr>
          <a:r>
            <a:rPr lang="ru-RU" sz="1900" i="1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534BB-E0A9-4EC8-AD63-80250C40589C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EA38A9A9-05EE-4950-A64F-FCD985909F6F}" type="presOf" srcId="{BE3C776E-F37E-4B85-ACCC-3DC0C45B62C5}" destId="{F5AE2706-C093-4739-AFE9-F7E7C2210F51}" srcOrd="0" destOrd="0" presId="urn:microsoft.com/office/officeart/2005/8/layout/vList2"/>
    <dgm:cxn modelId="{86C8281A-3F63-4A84-BE67-23368E6BBB64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>
            <a:lnSpc>
              <a:spcPct val="100000"/>
            </a:lnSpc>
          </a:pPr>
          <a:r>
            <a:rPr lang="ru-RU" sz="1900" i="1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DB7F5B12-83F7-4CF7-A01D-BB23C99D242D}" type="presOf" srcId="{BE3C776E-F37E-4B85-ACCC-3DC0C45B62C5}" destId="{F5AE2706-C093-4739-AFE9-F7E7C2210F51}" srcOrd="0" destOrd="0" presId="urn:microsoft.com/office/officeart/2005/8/layout/vList2"/>
    <dgm:cxn modelId="{DB86C8C6-A2D6-4153-B01A-54C2F5948C96}" type="presOf" srcId="{37F776DC-5870-4E81-BF35-06E45680C978}" destId="{BC8C6412-48D7-48FB-9C18-4CDFC69D5A71}" srcOrd="0" destOrd="0" presId="urn:microsoft.com/office/officeart/2005/8/layout/vList2"/>
    <dgm:cxn modelId="{23A66BC9-6D14-42F1-A023-6AADDB908C09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бюджета 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68B5A-2375-48E4-AE56-8A21F2018F36}" type="presOf" srcId="{BE3C776E-F37E-4B85-ACCC-3DC0C45B62C5}" destId="{F5AE2706-C093-4739-AFE9-F7E7C2210F5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353165E2-F23F-4FBC-9A25-C513AFCCE939}" type="presOf" srcId="{37F776DC-5870-4E81-BF35-06E45680C978}" destId="{BC8C6412-48D7-48FB-9C18-4CDFC69D5A71}" srcOrd="0" destOrd="0" presId="urn:microsoft.com/office/officeart/2005/8/layout/vList2"/>
    <dgm:cxn modelId="{68DFA206-E496-4F93-874C-C19A805797EB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9 месяцев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ScaleY="361240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08E80A5C-976C-4613-8939-ADF5556164EF}" type="presOf" srcId="{37F776DC-5870-4E81-BF35-06E45680C978}" destId="{BC8C6412-48D7-48FB-9C18-4CDFC69D5A71}" srcOrd="0" destOrd="0" presId="urn:microsoft.com/office/officeart/2005/8/layout/vList2"/>
    <dgm:cxn modelId="{34350B29-1E9A-4470-8C6E-B4EA7DAE6446}" type="presOf" srcId="{BE3C776E-F37E-4B85-ACCC-3DC0C45B62C5}" destId="{F5AE2706-C093-4739-AFE9-F7E7C2210F51}" srcOrd="0" destOrd="0" presId="urn:microsoft.com/office/officeart/2005/8/layout/vList2"/>
    <dgm:cxn modelId="{EC7381CE-F671-4996-AE94-0B2D0B58E693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256628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193396" cy="584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424936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361704" cy="584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94"/>
          <a:ext cx="8760683" cy="835453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0783" y="41377"/>
        <a:ext cx="8679117" cy="7538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09"/>
          <a:ext cx="8256628" cy="79157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8642" y="39151"/>
        <a:ext cx="8179344" cy="714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бюджета 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845"/>
          <a:ext cx="8616667" cy="864743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9 месяцев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2213" y="43058"/>
        <a:ext cx="8532241" cy="78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0.00409</cdr:x>
      <cdr:y>0.31399</cdr:y>
    </cdr:from>
    <cdr:to>
      <cdr:x>0.19355</cdr:x>
      <cdr:y>0.55262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12" y="1800200"/>
          <a:ext cx="1691687" cy="136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/>
            <a:t>Дотации бюджетам на поддержку мер по обеспечению сбалансированности </a:t>
          </a:r>
          <a:r>
            <a:rPr lang="ru-RU" sz="1200" dirty="0" smtClean="0"/>
            <a:t>бюджетов</a:t>
          </a:r>
        </a:p>
        <a:p xmlns:a="http://schemas.openxmlformats.org/drawingml/2006/main">
          <a:pPr algn="ctr"/>
          <a:r>
            <a:rPr lang="ru-RU" sz="1200" dirty="0" smtClean="0"/>
            <a:t>1000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0.09882</cdr:x>
      <cdr:y>0.21351</cdr:y>
    </cdr:from>
    <cdr:to>
      <cdr:x>0.21377</cdr:x>
      <cdr:y>0.31399</cdr:y>
    </cdr:to>
    <cdr:cxnSp macro="">
      <cdr:nvCxnSpPr>
        <cdr:cNvPr id="4" name="Прямая соединительная линия 3"/>
        <cdr:cNvCxnSpPr>
          <a:endCxn xmlns:a="http://schemas.openxmlformats.org/drawingml/2006/main" id="2" idx="0"/>
        </cdr:cNvCxnSpPr>
      </cdr:nvCxnSpPr>
      <cdr:spPr>
        <a:xfrm xmlns:a="http://schemas.openxmlformats.org/drawingml/2006/main" flipH="1">
          <a:off x="882356" y="1224136"/>
          <a:ext cx="1026364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0.81054</cdr:x>
      <cdr:y>0.57775</cdr:y>
    </cdr:from>
    <cdr:to>
      <cdr:x>0.89119</cdr:x>
      <cdr:y>0.60287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7237312" y="3312368"/>
          <a:ext cx="720080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0.77236</cdr:x>
      <cdr:y>0.15584</cdr:y>
    </cdr:from>
    <cdr:to>
      <cdr:x>0.85366</cdr:x>
      <cdr:y>0.20779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40760" y="86409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374 637</a:t>
          </a:r>
          <a:endParaRPr lang="ru-RU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FECC7-7626-423C-BD61-BA617A2373DA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mrf@ofukem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ИСПОЛНЕНИЕ РАЙОННОГО БЮДЖЕТА ПРОМЫШЛЕННОВСКОГО МУНИЦИПАЛЬНОГО РАЙОНА ЗА   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9 месяцев 2018 года</a:t>
            </a:r>
            <a:endParaRPr lang="ru-RU" b="1" i="1" dirty="0"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364502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59492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Финансовое управление по Промышленновскому району</a:t>
            </a:r>
          </a:p>
          <a:p>
            <a:pPr algn="ctr"/>
            <a:r>
              <a:rPr lang="ru-RU" sz="1600" dirty="0" smtClean="0"/>
              <a:t>2018 год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84157639"/>
              </p:ext>
            </p:extLst>
          </p:nvPr>
        </p:nvGraphicFramePr>
        <p:xfrm>
          <a:off x="179512" y="1196752"/>
          <a:ext cx="8784976" cy="546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79512" y="141626"/>
            <a:ext cx="8256628" cy="648072"/>
            <a:chOff x="611560" y="116632"/>
            <a:chExt cx="8256628" cy="792088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255550551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26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95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2702864"/>
              </p:ext>
            </p:extLst>
          </p:nvPr>
        </p:nvGraphicFramePr>
        <p:xfrm>
          <a:off x="215008" y="836712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06992" y="113656"/>
            <a:ext cx="8424936" cy="648072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913703122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71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6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773005"/>
              </p:ext>
            </p:extLst>
          </p:nvPr>
        </p:nvGraphicFramePr>
        <p:xfrm>
          <a:off x="179512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31167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630917863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499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21246"/>
              </p:ext>
            </p:extLst>
          </p:nvPr>
        </p:nvGraphicFramePr>
        <p:xfrm>
          <a:off x="107505" y="1340762"/>
          <a:ext cx="8568951" cy="5089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3878"/>
                <a:gridCol w="1036566"/>
                <a:gridCol w="967462"/>
                <a:gridCol w="691045"/>
              </a:tblGrid>
              <a:tr h="6495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</a:t>
                      </a:r>
                      <a:r>
                        <a:rPr lang="ru-RU" sz="1000" dirty="0">
                          <a:effectLst/>
                        </a:rPr>
                        <a:t>дохода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тыс. руб.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82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2 184 695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1235470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198 640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161378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150251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112711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подакцизным товарам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1302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Налог, взимаемый в связи с применением упрощённой системы налогообложения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6724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6470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14500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7939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1333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227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112008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5807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6516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10780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9812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оказания платных услуг 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1489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993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2175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4621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212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2623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5325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203</a:t>
                      </a:r>
                    </a:p>
                  </a:txBody>
                  <a:tcPr marL="68580" marR="68580" marT="0" marB="0" anchor="ctr"/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1304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145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251520" y="144680"/>
            <a:ext cx="8760684" cy="836048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3588138733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02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94958"/>
              </p:ext>
            </p:extLst>
          </p:nvPr>
        </p:nvGraphicFramePr>
        <p:xfrm>
          <a:off x="175948" y="1484784"/>
          <a:ext cx="8860549" cy="2597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3765"/>
                <a:gridCol w="1071840"/>
                <a:gridCol w="1000384"/>
                <a:gridCol w="714560"/>
              </a:tblGrid>
              <a:tr h="419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</a:t>
                      </a:r>
                      <a:r>
                        <a:rPr lang="ru-RU" sz="1000" dirty="0">
                          <a:effectLst/>
                        </a:rPr>
                        <a:t>дохода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тыс. руб.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20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1 986 055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1074092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.дотация на выравнивание бюджетной обеспеченности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592 676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428721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дотация бюджетам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на поддержку мер по обеспечению сбалансированности бюджетов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120809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13008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871247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613773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25686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16951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374637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</a:tr>
              <a:tr h="172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431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07504" y="144680"/>
            <a:ext cx="8904700" cy="548016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1424363367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47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958744"/>
              </p:ext>
            </p:extLst>
          </p:nvPr>
        </p:nvGraphicFramePr>
        <p:xfrm>
          <a:off x="107504" y="1124744"/>
          <a:ext cx="9001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55576" y="132696"/>
            <a:ext cx="8256628" cy="649891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1437615882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9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4135"/>
              </p:ext>
            </p:extLst>
          </p:nvPr>
        </p:nvGraphicFramePr>
        <p:xfrm>
          <a:off x="107504" y="1268760"/>
          <a:ext cx="8928992" cy="504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296144"/>
                <a:gridCol w="1512168"/>
                <a:gridCol w="720080"/>
              </a:tblGrid>
              <a:tr h="367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 муниципальной программы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малого и среднего предпринимательства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 агропромышленного  комплекса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«Информационное обеспечение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675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7625" marR="47625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«Социальная поддержка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334556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232413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47625" marR="47625" marT="0" marB="0" anchor="ctr"/>
                </a:tc>
              </a:tr>
              <a:tr h="171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и укрепление материально-технической базы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5425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3119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47625" marR="47625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системы образования и воспитания детей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1168638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632050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47625" marR="47625" marT="0" marB="0" anchor="ctr"/>
                </a:tc>
              </a:tr>
              <a:tr h="440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«Жилищно-коммунальный  и дорожный комплекс,  энергосбережение и повышение энергоэффективности экономики»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347039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133018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47625" marR="47625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культуры, молодежной политики, спорта и туризма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201436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128955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47625" marR="47625" marT="0" marB="0" anchor="ctr"/>
                </a:tc>
              </a:tr>
              <a:tr h="367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предприятий в  Промышленновском районе»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2239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1174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47625" marR="476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«Жилище в Промышленновском районе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19342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7688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47625" marR="47625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«Кадры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</a:tr>
              <a:tr h="1654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«Управление муниципальными финансами Промышленновского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7625" marR="47625" marT="0" marB="0" anchor="ctr"/>
                </a:tc>
              </a:tr>
              <a:tr h="551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муниципального автономного учреждения «Многофункциональный центр предоставления государственных и муниципальных услуг в Промышленновском районе»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51773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20278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47625" marR="47625" marT="0" marB="0" anchor="ctr"/>
                </a:tc>
              </a:tr>
              <a:tr h="170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органов местного самоуправления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6946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4742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47625" marR="47625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инвестиционной привлекательности 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45934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30831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47625" marR="47625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«Формирование современной городской среды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337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2184865</a:t>
                      </a:r>
                    </a:p>
                  </a:txBody>
                  <a:tcPr marL="47625" marR="4762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1194967</a:t>
                      </a:r>
                    </a:p>
                  </a:txBody>
                  <a:tcPr marL="47625" marR="4762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47625" marR="4762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496853" y="113149"/>
            <a:ext cx="8616668" cy="865589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3461703590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559" y="150816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22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reflection blurRad="12700" stA="0" endPos="55000" dir="5400000" sy="-90000" algn="bl" rotWithShape="0"/>
                </a:effectLst>
                <a:latin typeface="Calibri"/>
              </a:rPr>
              <a:t>Контактная информация</a:t>
            </a:r>
            <a:endParaRPr lang="ru-RU" sz="2800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Начальник  финансового управления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по Промышленновскому муниципальному району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 smtClean="0">
                <a:solidFill>
                  <a:srgbClr val="002060"/>
                </a:solidFill>
                <a:latin typeface="Calibri"/>
              </a:rPr>
              <a:t>Овсянникова Ирина Алексеевна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График работы с 8-30 до 17-30, перерыв с 12-00 до 12-48.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Адрес:  652380, Кемеровская область,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пгт.Промышленная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 err="1">
                <a:solidFill>
                  <a:srgbClr val="002060"/>
                </a:solidFill>
                <a:latin typeface="Calibri"/>
              </a:rPr>
              <a:t>ул.Коммунистическая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23а,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каб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. 119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Телефон  (8 38442)  7-44-14,  Факс:  7-46-83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Электронная почта:   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prmrf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@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ofukem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.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ru</a:t>
            </a:r>
            <a:endParaRPr lang="ru-RU" sz="1800" dirty="0">
              <a:solidFill>
                <a:srgbClr val="0070C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</a:rPr>
              <a:t> 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5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931</TotalTime>
  <Words>787</Words>
  <Application>Microsoft Office PowerPoint</Application>
  <PresentationFormat>Экран (4:3)</PresentationFormat>
  <Paragraphs>263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Слугина С.Ю.</cp:lastModifiedBy>
  <cp:revision>137</cp:revision>
  <cp:lastPrinted>2018-10-12T05:51:38Z</cp:lastPrinted>
  <dcterms:created xsi:type="dcterms:W3CDTF">2015-04-29T10:03:56Z</dcterms:created>
  <dcterms:modified xsi:type="dcterms:W3CDTF">2018-10-12T05:54:41Z</dcterms:modified>
</cp:coreProperties>
</file>