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9" r:id="rId1"/>
  </p:sldMasterIdLst>
  <p:sldIdLst>
    <p:sldId id="256" r:id="rId2"/>
    <p:sldId id="257" r:id="rId3"/>
    <p:sldId id="259" r:id="rId4"/>
    <p:sldId id="262" r:id="rId5"/>
    <p:sldId id="263" r:id="rId6"/>
    <p:sldId id="273" r:id="rId7"/>
    <p:sldId id="272" r:id="rId8"/>
    <p:sldId id="271" r:id="rId9"/>
    <p:sldId id="270" r:id="rId10"/>
    <p:sldId id="269" r:id="rId11"/>
    <p:sldId id="279" r:id="rId12"/>
    <p:sldId id="278" r:id="rId13"/>
    <p:sldId id="276" r:id="rId14"/>
    <p:sldId id="282" r:id="rId15"/>
    <p:sldId id="281" r:id="rId16"/>
    <p:sldId id="28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33CC33"/>
    <a:srgbClr val="66FF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909700161202999E-17"/>
                  <c:y val="-1.6406248990757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F77-4911-8617-FBC77373213A}"/>
                </c:ext>
              </c:extLst>
            </c:dLbl>
            <c:dLbl>
              <c:idx val="1"/>
              <c:layout>
                <c:manualLayout>
                  <c:x val="3.1249999999999234E-3"/>
                  <c:y val="-1.1718749279112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F77-4911-8617-FBC77373213A}"/>
                </c:ext>
              </c:extLst>
            </c:dLbl>
            <c:dLbl>
              <c:idx val="2"/>
              <c:layout>
                <c:manualLayout>
                  <c:x val="4.1666666666666666E-3"/>
                  <c:y val="-1.6406248990757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F77-4911-8617-FBC77373213A}"/>
                </c:ext>
              </c:extLst>
            </c:dLbl>
            <c:dLbl>
              <c:idx val="3"/>
              <c:layout>
                <c:manualLayout>
                  <c:x val="8.3333333333333332E-3"/>
                  <c:y val="-2.3437498558224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F77-4911-8617-FBC7737321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77-4911-8617-FBC77373213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8.3333333333333523E-3"/>
                  <c:y val="-3.0468748125692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F77-4911-8617-FBC77373213A}"/>
                </c:ext>
              </c:extLst>
            </c:dLbl>
            <c:dLbl>
              <c:idx val="1"/>
              <c:layout>
                <c:manualLayout>
                  <c:x val="-8.3333333333333332E-3"/>
                  <c:y val="-2.3437498558224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F77-4911-8617-FBC77373213A}"/>
                </c:ext>
              </c:extLst>
            </c:dLbl>
            <c:dLbl>
              <c:idx val="2"/>
              <c:layout>
                <c:manualLayout>
                  <c:x val="-1.2500000000000077E-2"/>
                  <c:y val="-2.8124998269869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F77-4911-8617-FBC77373213A}"/>
                </c:ext>
              </c:extLst>
            </c:dLbl>
            <c:dLbl>
              <c:idx val="3"/>
              <c:layout>
                <c:manualLayout>
                  <c:x val="-1.0416666666666819E-2"/>
                  <c:y val="-1.4062499134934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F77-4911-8617-FBC7737321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4394.5</c:v>
                </c:pt>
                <c:pt idx="1">
                  <c:v>4772.8999999999996</c:v>
                </c:pt>
                <c:pt idx="2">
                  <c:v>5532.9</c:v>
                </c:pt>
                <c:pt idx="3">
                  <c:v>5653.6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77-4911-8617-FBC77373213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041666666666668E-2"/>
                  <c:y val="-3.0468748125692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F77-4911-8617-FBC77373213A}"/>
                </c:ext>
              </c:extLst>
            </c:dLbl>
            <c:dLbl>
              <c:idx val="1"/>
              <c:layout>
                <c:manualLayout>
                  <c:x val="3.3333333333333333E-2"/>
                  <c:y val="-1.6406248990757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F77-4911-8617-FBC77373213A}"/>
                </c:ext>
              </c:extLst>
            </c:dLbl>
            <c:dLbl>
              <c:idx val="2"/>
              <c:layout>
                <c:manualLayout>
                  <c:x val="3.4375000000000003E-2"/>
                  <c:y val="-2.8124998269869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F77-4911-8617-FBC77373213A}"/>
                </c:ext>
              </c:extLst>
            </c:dLbl>
            <c:dLbl>
              <c:idx val="3"/>
              <c:layout>
                <c:manualLayout>
                  <c:x val="4.1666666666666664E-2"/>
                  <c:y val="-1.4062499134934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F77-4911-8617-FBC7737321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4"/>
                <c:pt idx="0">
                  <c:v>4394.5</c:v>
                </c:pt>
                <c:pt idx="1">
                  <c:v>4772.8999999999996</c:v>
                </c:pt>
                <c:pt idx="2">
                  <c:v>5532.9</c:v>
                </c:pt>
                <c:pt idx="3">
                  <c:v>5653.6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77-4911-8617-FBC7737321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0527600"/>
        <c:axId val="210530880"/>
        <c:axId val="0"/>
      </c:bar3DChart>
      <c:catAx>
        <c:axId val="21052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530880"/>
        <c:crosses val="autoZero"/>
        <c:auto val="1"/>
        <c:lblAlgn val="ctr"/>
        <c:lblOffset val="100"/>
        <c:noMultiLvlLbl val="0"/>
      </c:catAx>
      <c:valAx>
        <c:axId val="210530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527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2623</c:v>
                </c:pt>
                <c:pt idx="1">
                  <c:v>4498</c:v>
                </c:pt>
                <c:pt idx="2">
                  <c:v>5275</c:v>
                </c:pt>
                <c:pt idx="3">
                  <c:v>5393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91-4099-A891-A9514AD312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6588312"/>
        <c:axId val="426589624"/>
      </c:barChart>
      <c:catAx>
        <c:axId val="426588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589624"/>
        <c:crosses val="autoZero"/>
        <c:auto val="1"/>
        <c:lblAlgn val="ctr"/>
        <c:lblOffset val="100"/>
        <c:noMultiLvlLbl val="0"/>
      </c:catAx>
      <c:valAx>
        <c:axId val="426589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588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174</c:v>
                </c:pt>
                <c:pt idx="1">
                  <c:v>161.4</c:v>
                </c:pt>
                <c:pt idx="2">
                  <c:v>160.5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39-4522-B780-F6508A434C16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95.5</c:v>
                </c:pt>
                <c:pt idx="1">
                  <c:v>96.5</c:v>
                </c:pt>
                <c:pt idx="2">
                  <c:v>100.1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39-4522-B780-F6508A434C16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Иные МБТ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833333333333332E-2"/>
                  <c:y val="7.20072355439664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B39-4522-B780-F6508A434C16}"/>
                </c:ext>
              </c:extLst>
            </c:dLbl>
            <c:dLbl>
              <c:idx val="1"/>
              <c:layout>
                <c:manualLayout>
                  <c:x val="6.2500000000000003E-3"/>
                  <c:y val="-7.20072355439664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B39-4522-B780-F6508A434C16}"/>
                </c:ext>
              </c:extLst>
            </c:dLbl>
            <c:dLbl>
              <c:idx val="2"/>
              <c:layout>
                <c:manualLayout>
                  <c:x val="6.2499999999998468E-3"/>
                  <c:y val="3.927712766056149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B39-4522-B780-F6508A434C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5.4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39-4522-B780-F6508A434C1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433228256"/>
        <c:axId val="433229896"/>
      </c:barChart>
      <c:catAx>
        <c:axId val="433228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3229896"/>
        <c:crosses val="autoZero"/>
        <c:auto val="1"/>
        <c:lblAlgn val="ctr"/>
        <c:lblOffset val="100"/>
        <c:noMultiLvlLbl val="0"/>
      </c:catAx>
      <c:valAx>
        <c:axId val="433229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322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749999999999999E-2"/>
                  <c:y val="-4.83683766030355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1A6-4531-A7EB-7D4A5F3FE687}"/>
                </c:ext>
              </c:extLst>
            </c:dLbl>
            <c:dLbl>
              <c:idx val="1"/>
              <c:layout>
                <c:manualLayout>
                  <c:x val="1.9791666666666666E-2"/>
                  <c:y val="-5.5623633093490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1A6-4531-A7EB-7D4A5F3FE687}"/>
                </c:ext>
              </c:extLst>
            </c:dLbl>
            <c:dLbl>
              <c:idx val="2"/>
              <c:layout>
                <c:manualLayout>
                  <c:x val="2.0833333333333332E-2"/>
                  <c:y val="-5.56236330934909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1A6-4531-A7EB-7D4A5F3FE6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4772.8999999999996</c:v>
                </c:pt>
                <c:pt idx="1">
                  <c:v>5532.9</c:v>
                </c:pt>
                <c:pt idx="2">
                  <c:v>5653.6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A1A6-4531-A7EB-7D4A5F3FE6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9980720"/>
        <c:axId val="439981704"/>
        <c:axId val="0"/>
      </c:bar3DChart>
      <c:catAx>
        <c:axId val="43998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9981704"/>
        <c:crosses val="autoZero"/>
        <c:auto val="1"/>
        <c:lblAlgn val="ctr"/>
        <c:lblOffset val="100"/>
        <c:noMultiLvlLbl val="0"/>
      </c:catAx>
      <c:valAx>
        <c:axId val="439981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998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97B-4850-BE49-049E310D0E5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97B-4850-BE49-049E310D0E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97B-4850-BE49-049E310D0E5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97B-4850-BE49-049E310D0E5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97B-4850-BE49-049E310D0E5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97B-4850-BE49-049E310D0E5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97B-4850-BE49-049E310D0E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Разд.01 Общегосударственные вопросы - 55,9%</c:v>
                </c:pt>
                <c:pt idx="1">
                  <c:v>Разд.02 Национальная оборона - 2%</c:v>
                </c:pt>
                <c:pt idx="2">
                  <c:v>Разд.03 Национальная безопасность и правоохранительная деятельность - 0,8%</c:v>
                </c:pt>
                <c:pt idx="3">
                  <c:v>Разд.04 Национальная экономика - 21,6%</c:v>
                </c:pt>
                <c:pt idx="4">
                  <c:v>Разд.05 Благоустройство - 15,2%</c:v>
                </c:pt>
                <c:pt idx="5">
                  <c:v>Разд.10 Социальная политика - 3,8%</c:v>
                </c:pt>
                <c:pt idx="6">
                  <c:v>Разд.11 Физическая культура и спорт - 0,5%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2670</c:v>
                </c:pt>
                <c:pt idx="1">
                  <c:v>95.5</c:v>
                </c:pt>
                <c:pt idx="2">
                  <c:v>40</c:v>
                </c:pt>
                <c:pt idx="3">
                  <c:v>1032</c:v>
                </c:pt>
                <c:pt idx="4">
                  <c:v>725.6</c:v>
                </c:pt>
                <c:pt idx="5">
                  <c:v>180</c:v>
                </c:pt>
                <c:pt idx="6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4-44DF-BFAE-5DD300A2E43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279995078740159"/>
          <c:y val="0.11657977875370455"/>
          <c:w val="0.36095004921259843"/>
          <c:h val="0.750434008954600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1032</c:v>
                </c:pt>
                <c:pt idx="1">
                  <c:v>1166</c:v>
                </c:pt>
                <c:pt idx="2">
                  <c:v>1272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A9-47AA-83A3-AB42E549227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9230136"/>
        <c:axId val="439227840"/>
      </c:barChart>
      <c:catAx>
        <c:axId val="439230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9227840"/>
        <c:crosses val="autoZero"/>
        <c:auto val="1"/>
        <c:lblAlgn val="ctr"/>
        <c:lblOffset val="100"/>
        <c:noMultiLvlLbl val="0"/>
      </c:catAx>
      <c:valAx>
        <c:axId val="43922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9230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25</c:v>
                </c:pt>
                <c:pt idx="1">
                  <c:v>25</c:v>
                </c:pt>
                <c:pt idx="2">
                  <c:v>25</c:v>
                </c:pt>
              </c:numCache>
            </c:numRef>
          </c:val>
          <c:shape val="cone"/>
          <c:extLst>
            <c:ext xmlns:c16="http://schemas.microsoft.com/office/drawing/2014/chart" uri="{C3380CC4-5D6E-409C-BE32-E72D297353CC}">
              <c16:uniqueId val="{00000000-F76F-4575-8E52-A0FB1B3AAD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shape val="box"/>
        <c:axId val="436267720"/>
        <c:axId val="436272640"/>
        <c:axId val="0"/>
      </c:bar3DChart>
      <c:catAx>
        <c:axId val="436267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6272640"/>
        <c:crosses val="autoZero"/>
        <c:auto val="1"/>
        <c:lblAlgn val="ctr"/>
        <c:lblOffset val="100"/>
        <c:noMultiLvlLbl val="0"/>
      </c:catAx>
      <c:valAx>
        <c:axId val="43627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6267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180</c:v>
                </c:pt>
                <c:pt idx="1">
                  <c:v>200</c:v>
                </c:pt>
                <c:pt idx="2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7D-4AAA-A3E0-6C8E1DB813A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6126144"/>
        <c:axId val="306122208"/>
      </c:barChart>
      <c:catAx>
        <c:axId val="30612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122208"/>
        <c:crosses val="autoZero"/>
        <c:auto val="1"/>
        <c:lblAlgn val="ctr"/>
        <c:lblOffset val="100"/>
        <c:noMultiLvlLbl val="0"/>
      </c:catAx>
      <c:valAx>
        <c:axId val="30612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126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Расходы на обеспечение деятельности органов местного самоуправления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2148.3000000000002</c:v>
                </c:pt>
                <c:pt idx="1">
                  <c:v>2235.6999999999998</c:v>
                </c:pt>
                <c:pt idx="2">
                  <c:v>2235.6999999999998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6E-4730-A7DF-3B9D0D5E9B4E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 на заработную плату главы Лебедевского сельского поселения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475.8</c:v>
                </c:pt>
                <c:pt idx="1">
                  <c:v>494.3</c:v>
                </c:pt>
                <c:pt idx="2">
                  <c:v>494.3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6E-4730-A7DF-3B9D0D5E9B4E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Другие общегосударственные вопросы: проведение приемов, мероприятий и прочих расходов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37840790722261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16E-4730-A7DF-3B9D0D5E9B4E}"/>
                </c:ext>
              </c:extLst>
            </c:dLbl>
            <c:dLbl>
              <c:idx val="1"/>
              <c:layout>
                <c:manualLayout>
                  <c:x val="-1.7274737423991788E-3"/>
                  <c:y val="-4.584982159802114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16E-4730-A7DF-3B9D0D5E9B4E}"/>
                </c:ext>
              </c:extLst>
            </c:dLbl>
            <c:dLbl>
              <c:idx val="2"/>
              <c:layout>
                <c:manualLayout>
                  <c:x val="-1.7274737423991155E-3"/>
                  <c:y val="-4.34366730928621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16E-4730-A7DF-3B9D0D5E9B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35</c:v>
                </c:pt>
                <c:pt idx="1">
                  <c:v>40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6E-4730-A7DF-3B9D0D5E9B4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26224680"/>
        <c:axId val="526217136"/>
      </c:barChart>
      <c:catAx>
        <c:axId val="526224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217136"/>
        <c:crosses val="autoZero"/>
        <c:auto val="1"/>
        <c:lblAlgn val="ctr"/>
        <c:lblOffset val="100"/>
        <c:noMultiLvlLbl val="0"/>
      </c:catAx>
      <c:valAx>
        <c:axId val="52621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224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C56025-4270-41F5-A9BB-98744C1179CA}" type="doc">
      <dgm:prSet loTypeId="urn:microsoft.com/office/officeart/2005/8/layout/h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73B47A7-273B-4981-BF53-8F91F8901898}">
      <dgm:prSet phldrT="[Текст]"/>
      <dgm:spPr/>
      <dgm:t>
        <a:bodyPr/>
        <a:lstStyle/>
        <a:p>
          <a:r>
            <a:rPr lang="ru-RU" dirty="0" smtClean="0"/>
            <a:t>   </a:t>
          </a:r>
          <a:endParaRPr lang="ru-RU" dirty="0"/>
        </a:p>
      </dgm:t>
    </dgm:pt>
    <dgm:pt modelId="{BCFDDE10-D55A-407F-A465-BC49053B23B6}" type="parTrans" cxnId="{2B6BFF4C-82E2-4969-AEC9-9C566C32A609}">
      <dgm:prSet/>
      <dgm:spPr/>
      <dgm:t>
        <a:bodyPr/>
        <a:lstStyle/>
        <a:p>
          <a:endParaRPr lang="ru-RU"/>
        </a:p>
      </dgm:t>
    </dgm:pt>
    <dgm:pt modelId="{C1837217-AA80-4984-9507-15B195B39FAA}" type="sibTrans" cxnId="{2B6BFF4C-82E2-4969-AEC9-9C566C32A609}">
      <dgm:prSet/>
      <dgm:spPr/>
      <dgm:t>
        <a:bodyPr/>
        <a:lstStyle/>
        <a:p>
          <a:endParaRPr lang="ru-RU"/>
        </a:p>
      </dgm:t>
    </dgm:pt>
    <dgm:pt modelId="{36D6DE7D-B330-43D4-9B0A-6E8C9A0D3C12}">
      <dgm:prSet phldrT="[Текст]"/>
      <dgm:spPr/>
      <dgm:t>
        <a:bodyPr/>
        <a:lstStyle/>
        <a:p>
          <a:r>
            <a:rPr lang="ru-RU" b="1" dirty="0" smtClean="0"/>
            <a:t>Всего 725,6 тыс. рублей</a:t>
          </a:r>
          <a:endParaRPr lang="ru-RU" dirty="0"/>
        </a:p>
      </dgm:t>
    </dgm:pt>
    <dgm:pt modelId="{EF021A51-602E-43D8-A04D-C660BF0EDCD2}" type="parTrans" cxnId="{D08E1CBF-5659-4BF2-B61F-702E4116E400}">
      <dgm:prSet/>
      <dgm:spPr/>
      <dgm:t>
        <a:bodyPr/>
        <a:lstStyle/>
        <a:p>
          <a:endParaRPr lang="ru-RU"/>
        </a:p>
      </dgm:t>
    </dgm:pt>
    <dgm:pt modelId="{D768135E-D135-4B03-97BD-65021C4C2D7F}" type="sibTrans" cxnId="{D08E1CBF-5659-4BF2-B61F-702E4116E400}">
      <dgm:prSet/>
      <dgm:spPr/>
      <dgm:t>
        <a:bodyPr/>
        <a:lstStyle/>
        <a:p>
          <a:endParaRPr lang="ru-RU"/>
        </a:p>
      </dgm:t>
    </dgm:pt>
    <dgm:pt modelId="{80E772D8-1F26-45B9-AD6C-2CFF0E20E5D9}">
      <dgm:prSet phldrT="[Текст]"/>
      <dgm:spPr/>
      <dgm:t>
        <a:bodyPr/>
        <a:lstStyle/>
        <a:p>
          <a:r>
            <a:rPr lang="ru-RU" dirty="0" smtClean="0"/>
            <a:t>   </a:t>
          </a:r>
          <a:endParaRPr lang="ru-RU" dirty="0"/>
        </a:p>
      </dgm:t>
    </dgm:pt>
    <dgm:pt modelId="{F0AF164B-04BA-45B4-BB26-3BC292286E78}" type="parTrans" cxnId="{F422A587-2494-41B0-B02D-B3BAEFC501AA}">
      <dgm:prSet/>
      <dgm:spPr/>
      <dgm:t>
        <a:bodyPr/>
        <a:lstStyle/>
        <a:p>
          <a:endParaRPr lang="ru-RU"/>
        </a:p>
      </dgm:t>
    </dgm:pt>
    <dgm:pt modelId="{8EE66093-70EB-43EC-9772-6758105D6A3A}" type="sibTrans" cxnId="{F422A587-2494-41B0-B02D-B3BAEFC501AA}">
      <dgm:prSet/>
      <dgm:spPr/>
      <dgm:t>
        <a:bodyPr/>
        <a:lstStyle/>
        <a:p>
          <a:endParaRPr lang="ru-RU"/>
        </a:p>
      </dgm:t>
    </dgm:pt>
    <dgm:pt modelId="{78334893-DC0C-4D42-8596-264DEACEF217}">
      <dgm:prSet phldrT="[Текст]"/>
      <dgm:spPr/>
      <dgm:t>
        <a:bodyPr/>
        <a:lstStyle/>
        <a:p>
          <a:r>
            <a:rPr lang="ru-RU" b="1" dirty="0" smtClean="0"/>
            <a:t>Всего 1215,4 тыс. рублей</a:t>
          </a:r>
          <a:endParaRPr lang="ru-RU" dirty="0"/>
        </a:p>
      </dgm:t>
    </dgm:pt>
    <dgm:pt modelId="{8F5B76FE-40FD-4BBD-91F8-FDBFD307A69A}" type="parTrans" cxnId="{FAE75F45-9D37-45A6-9F8A-2BF80EC79804}">
      <dgm:prSet/>
      <dgm:spPr/>
      <dgm:t>
        <a:bodyPr/>
        <a:lstStyle/>
        <a:p>
          <a:endParaRPr lang="ru-RU"/>
        </a:p>
      </dgm:t>
    </dgm:pt>
    <dgm:pt modelId="{05744357-B6D1-410A-B482-C9BC770B8458}" type="sibTrans" cxnId="{FAE75F45-9D37-45A6-9F8A-2BF80EC79804}">
      <dgm:prSet/>
      <dgm:spPr/>
      <dgm:t>
        <a:bodyPr/>
        <a:lstStyle/>
        <a:p>
          <a:endParaRPr lang="ru-RU"/>
        </a:p>
      </dgm:t>
    </dgm:pt>
    <dgm:pt modelId="{99DB2FAF-C92D-4BE2-AD35-E4C3EB9037B3}">
      <dgm:prSet phldrT="[Текст]"/>
      <dgm:spPr/>
      <dgm:t>
        <a:bodyPr/>
        <a:lstStyle/>
        <a:p>
          <a:r>
            <a:rPr lang="ru-RU" dirty="0" smtClean="0"/>
            <a:t>   </a:t>
          </a:r>
          <a:endParaRPr lang="ru-RU" dirty="0"/>
        </a:p>
      </dgm:t>
    </dgm:pt>
    <dgm:pt modelId="{677CDF0B-D8E0-4C84-8240-5651CD399CDB}" type="parTrans" cxnId="{5F69E420-AEE4-4095-AB67-0DF962075A18}">
      <dgm:prSet/>
      <dgm:spPr/>
      <dgm:t>
        <a:bodyPr/>
        <a:lstStyle/>
        <a:p>
          <a:endParaRPr lang="ru-RU"/>
        </a:p>
      </dgm:t>
    </dgm:pt>
    <dgm:pt modelId="{A7EE0F15-D2B9-4989-B5E2-1F014CD4C138}" type="sibTrans" cxnId="{5F69E420-AEE4-4095-AB67-0DF962075A18}">
      <dgm:prSet/>
      <dgm:spPr/>
      <dgm:t>
        <a:bodyPr/>
        <a:lstStyle/>
        <a:p>
          <a:endParaRPr lang="ru-RU"/>
        </a:p>
      </dgm:t>
    </dgm:pt>
    <dgm:pt modelId="{8830D693-86C8-4754-9FCB-78B90798E0AF}">
      <dgm:prSet phldrT="[Текст]"/>
      <dgm:spPr/>
      <dgm:t>
        <a:bodyPr/>
        <a:lstStyle/>
        <a:p>
          <a:r>
            <a:rPr lang="ru-RU" b="1" dirty="0" smtClean="0"/>
            <a:t>Всего 1106,5 тыс. рублей</a:t>
          </a:r>
          <a:endParaRPr lang="ru-RU" dirty="0"/>
        </a:p>
      </dgm:t>
    </dgm:pt>
    <dgm:pt modelId="{C8110E5D-5798-4B8D-AA00-3D1E0D8C681F}" type="parTrans" cxnId="{08FDE680-5DCF-43A6-8879-C15695BA6DB2}">
      <dgm:prSet/>
      <dgm:spPr/>
      <dgm:t>
        <a:bodyPr/>
        <a:lstStyle/>
        <a:p>
          <a:endParaRPr lang="ru-RU"/>
        </a:p>
      </dgm:t>
    </dgm:pt>
    <dgm:pt modelId="{298AC0B0-2949-4163-8CC3-8B5CF535CE93}" type="sibTrans" cxnId="{08FDE680-5DCF-43A6-8879-C15695BA6DB2}">
      <dgm:prSet/>
      <dgm:spPr/>
      <dgm:t>
        <a:bodyPr/>
        <a:lstStyle/>
        <a:p>
          <a:endParaRPr lang="ru-RU"/>
        </a:p>
      </dgm:t>
    </dgm:pt>
    <dgm:pt modelId="{45C24141-7307-4325-9C9C-B55683260C82}">
      <dgm:prSet/>
      <dgm:spPr/>
      <dgm:t>
        <a:bodyPr/>
        <a:lstStyle/>
        <a:p>
          <a:r>
            <a:rPr lang="ru-RU" dirty="0" smtClean="0"/>
            <a:t>Содержание, ремонт уличного освещения на территории Лебедевского сельского поселения – 565,6 тыс. рублей</a:t>
          </a:r>
          <a:endParaRPr lang="ru-RU" dirty="0"/>
        </a:p>
      </dgm:t>
    </dgm:pt>
    <dgm:pt modelId="{72C9DD1C-29DA-4F3A-898D-A509540FF6F1}" type="parTrans" cxnId="{7195876D-A3CA-4061-849E-38BEE44B5E03}">
      <dgm:prSet/>
      <dgm:spPr/>
      <dgm:t>
        <a:bodyPr/>
        <a:lstStyle/>
        <a:p>
          <a:endParaRPr lang="ru-RU"/>
        </a:p>
      </dgm:t>
    </dgm:pt>
    <dgm:pt modelId="{0F1358F1-6B89-4798-B202-60C0E283AC65}" type="sibTrans" cxnId="{7195876D-A3CA-4061-849E-38BEE44B5E03}">
      <dgm:prSet/>
      <dgm:spPr/>
      <dgm:t>
        <a:bodyPr/>
        <a:lstStyle/>
        <a:p>
          <a:endParaRPr lang="ru-RU"/>
        </a:p>
      </dgm:t>
    </dgm:pt>
    <dgm:pt modelId="{A7E9DCDF-D14D-4504-85FE-48734A8A12F3}">
      <dgm:prSet/>
      <dgm:spPr/>
      <dgm:t>
        <a:bodyPr/>
        <a:lstStyle/>
        <a:p>
          <a:r>
            <a:rPr lang="ru-RU" dirty="0" smtClean="0"/>
            <a:t>Содержание мест захоронения – 110,0 тыс. рублей</a:t>
          </a:r>
          <a:endParaRPr lang="ru-RU" dirty="0"/>
        </a:p>
      </dgm:t>
    </dgm:pt>
    <dgm:pt modelId="{19577D55-F31E-49BA-A66E-6C0ED3D5F007}" type="parTrans" cxnId="{25B23F93-15A4-4E9A-8B50-661B13CD1029}">
      <dgm:prSet/>
      <dgm:spPr/>
      <dgm:t>
        <a:bodyPr/>
        <a:lstStyle/>
        <a:p>
          <a:endParaRPr lang="ru-RU"/>
        </a:p>
      </dgm:t>
    </dgm:pt>
    <dgm:pt modelId="{D2C2AAFD-C03F-4064-8D81-8ACCF3ADAE80}" type="sibTrans" cxnId="{25B23F93-15A4-4E9A-8B50-661B13CD1029}">
      <dgm:prSet/>
      <dgm:spPr/>
      <dgm:t>
        <a:bodyPr/>
        <a:lstStyle/>
        <a:p>
          <a:endParaRPr lang="ru-RU"/>
        </a:p>
      </dgm:t>
    </dgm:pt>
    <dgm:pt modelId="{BCC3F1B6-AEE6-4019-AC05-4FB5F5BE0874}">
      <dgm:prSet/>
      <dgm:spPr/>
      <dgm:t>
        <a:bodyPr/>
        <a:lstStyle/>
        <a:p>
          <a:r>
            <a:rPr lang="ru-RU" dirty="0" smtClean="0"/>
            <a:t>Прочие работы по благоустройству территории – 50,0 тыс. рублей</a:t>
          </a:r>
          <a:endParaRPr lang="ru-RU" dirty="0"/>
        </a:p>
      </dgm:t>
    </dgm:pt>
    <dgm:pt modelId="{4C1D4E4A-93D3-4386-83E3-59BBC2AA17AF}" type="parTrans" cxnId="{72AB2A03-0594-4889-BBCE-6F7D7F6177AC}">
      <dgm:prSet/>
      <dgm:spPr/>
      <dgm:t>
        <a:bodyPr/>
        <a:lstStyle/>
        <a:p>
          <a:endParaRPr lang="ru-RU"/>
        </a:p>
      </dgm:t>
    </dgm:pt>
    <dgm:pt modelId="{19C559B3-EB64-457B-822D-66EB7DE632B8}" type="sibTrans" cxnId="{72AB2A03-0594-4889-BBCE-6F7D7F6177AC}">
      <dgm:prSet/>
      <dgm:spPr/>
      <dgm:t>
        <a:bodyPr/>
        <a:lstStyle/>
        <a:p>
          <a:endParaRPr lang="ru-RU"/>
        </a:p>
      </dgm:t>
    </dgm:pt>
    <dgm:pt modelId="{9994428D-CBAE-4D36-8A84-536C8AC41CCD}">
      <dgm:prSet/>
      <dgm:spPr/>
      <dgm:t>
        <a:bodyPr/>
        <a:lstStyle/>
        <a:p>
          <a:r>
            <a:rPr lang="ru-RU" dirty="0" smtClean="0"/>
            <a:t>Содержание, ремонт уличного освещения на территории Лебедевского сельского поселения – 885,4 тыс. рублей</a:t>
          </a:r>
          <a:endParaRPr lang="ru-RU" dirty="0"/>
        </a:p>
      </dgm:t>
    </dgm:pt>
    <dgm:pt modelId="{6B7F35AD-39D5-49A0-BAC1-3E48CB613FD3}" type="parTrans" cxnId="{13764200-AB46-40A3-9240-61143A1F8901}">
      <dgm:prSet/>
      <dgm:spPr/>
      <dgm:t>
        <a:bodyPr/>
        <a:lstStyle/>
        <a:p>
          <a:endParaRPr lang="ru-RU"/>
        </a:p>
      </dgm:t>
    </dgm:pt>
    <dgm:pt modelId="{55C0033D-B360-466C-95C9-59B18EF9E97E}" type="sibTrans" cxnId="{13764200-AB46-40A3-9240-61143A1F8901}">
      <dgm:prSet/>
      <dgm:spPr/>
      <dgm:t>
        <a:bodyPr/>
        <a:lstStyle/>
        <a:p>
          <a:endParaRPr lang="ru-RU"/>
        </a:p>
      </dgm:t>
    </dgm:pt>
    <dgm:pt modelId="{4F62DCF8-4E15-4461-A846-3719454FEB0C}">
      <dgm:prSet/>
      <dgm:spPr/>
      <dgm:t>
        <a:bodyPr/>
        <a:lstStyle/>
        <a:p>
          <a:r>
            <a:rPr lang="ru-RU" dirty="0" smtClean="0"/>
            <a:t>Содержание мест захоронения – 250,0 тыс. рублей</a:t>
          </a:r>
          <a:endParaRPr lang="ru-RU" dirty="0"/>
        </a:p>
      </dgm:t>
    </dgm:pt>
    <dgm:pt modelId="{424CF69D-3087-403C-BBBD-89C66B7FC962}" type="parTrans" cxnId="{CDD37210-29EC-45A1-821F-B37349C07E4A}">
      <dgm:prSet/>
      <dgm:spPr/>
      <dgm:t>
        <a:bodyPr/>
        <a:lstStyle/>
        <a:p>
          <a:endParaRPr lang="ru-RU"/>
        </a:p>
      </dgm:t>
    </dgm:pt>
    <dgm:pt modelId="{890B9CDD-7F30-4262-A0CA-574C5522EBB5}" type="sibTrans" cxnId="{CDD37210-29EC-45A1-821F-B37349C07E4A}">
      <dgm:prSet/>
      <dgm:spPr/>
      <dgm:t>
        <a:bodyPr/>
        <a:lstStyle/>
        <a:p>
          <a:endParaRPr lang="ru-RU"/>
        </a:p>
      </dgm:t>
    </dgm:pt>
    <dgm:pt modelId="{AEF2334B-A080-49D7-A64A-9119CCA3152B}">
      <dgm:prSet/>
      <dgm:spPr/>
      <dgm:t>
        <a:bodyPr/>
        <a:lstStyle/>
        <a:p>
          <a:r>
            <a:rPr lang="ru-RU" dirty="0" smtClean="0"/>
            <a:t>Прочие работы по благоустройству территории – 80,0 тыс. рублей</a:t>
          </a:r>
          <a:endParaRPr lang="ru-RU" dirty="0"/>
        </a:p>
      </dgm:t>
    </dgm:pt>
    <dgm:pt modelId="{DC6A7CF5-C4F6-4D44-909D-8F3BBB00B2D2}" type="parTrans" cxnId="{4E96ADDD-881D-4375-9C96-C1686DDF30EB}">
      <dgm:prSet/>
      <dgm:spPr/>
      <dgm:t>
        <a:bodyPr/>
        <a:lstStyle/>
        <a:p>
          <a:endParaRPr lang="ru-RU"/>
        </a:p>
      </dgm:t>
    </dgm:pt>
    <dgm:pt modelId="{33208DC2-7F0A-4028-AF90-2C0F6F559D18}" type="sibTrans" cxnId="{4E96ADDD-881D-4375-9C96-C1686DDF30EB}">
      <dgm:prSet/>
      <dgm:spPr/>
      <dgm:t>
        <a:bodyPr/>
        <a:lstStyle/>
        <a:p>
          <a:endParaRPr lang="ru-RU"/>
        </a:p>
      </dgm:t>
    </dgm:pt>
    <dgm:pt modelId="{A1206B60-72FA-4627-A984-DA85615FC75E}">
      <dgm:prSet/>
      <dgm:spPr/>
      <dgm:t>
        <a:bodyPr/>
        <a:lstStyle/>
        <a:p>
          <a:r>
            <a:rPr lang="ru-RU" dirty="0" smtClean="0"/>
            <a:t>Содержание, ремонт уличного освещения на территории Лебедевского сельского поселения – 900,0 тыс. рублей</a:t>
          </a:r>
          <a:endParaRPr lang="ru-RU" dirty="0"/>
        </a:p>
      </dgm:t>
    </dgm:pt>
    <dgm:pt modelId="{13D945A1-107C-4CC6-BAEA-6C0E773E4B36}" type="parTrans" cxnId="{1B411AFC-3D9B-4A1E-9AFB-5FF54D4AB93B}">
      <dgm:prSet/>
      <dgm:spPr/>
      <dgm:t>
        <a:bodyPr/>
        <a:lstStyle/>
        <a:p>
          <a:endParaRPr lang="ru-RU"/>
        </a:p>
      </dgm:t>
    </dgm:pt>
    <dgm:pt modelId="{D36E39DF-45C8-4620-A16B-D8EFE86EFA62}" type="sibTrans" cxnId="{1B411AFC-3D9B-4A1E-9AFB-5FF54D4AB93B}">
      <dgm:prSet/>
      <dgm:spPr/>
      <dgm:t>
        <a:bodyPr/>
        <a:lstStyle/>
        <a:p>
          <a:endParaRPr lang="ru-RU"/>
        </a:p>
      </dgm:t>
    </dgm:pt>
    <dgm:pt modelId="{9CC24DD0-6341-4663-B127-715A51DBD292}">
      <dgm:prSet/>
      <dgm:spPr/>
      <dgm:t>
        <a:bodyPr/>
        <a:lstStyle/>
        <a:p>
          <a:r>
            <a:rPr lang="ru-RU" dirty="0" smtClean="0"/>
            <a:t>Содержание мест захоронения – 100,0 тыс. рублей</a:t>
          </a:r>
          <a:endParaRPr lang="ru-RU" dirty="0"/>
        </a:p>
      </dgm:t>
    </dgm:pt>
    <dgm:pt modelId="{285E5663-36F5-401B-A2DD-843E949DA0F9}" type="parTrans" cxnId="{EEBA641B-F426-4385-A125-23DCEEF52062}">
      <dgm:prSet/>
      <dgm:spPr/>
      <dgm:t>
        <a:bodyPr/>
        <a:lstStyle/>
        <a:p>
          <a:endParaRPr lang="ru-RU"/>
        </a:p>
      </dgm:t>
    </dgm:pt>
    <dgm:pt modelId="{AB17B383-E755-4002-9342-EBEEACF931F5}" type="sibTrans" cxnId="{EEBA641B-F426-4385-A125-23DCEEF52062}">
      <dgm:prSet/>
      <dgm:spPr/>
      <dgm:t>
        <a:bodyPr/>
        <a:lstStyle/>
        <a:p>
          <a:endParaRPr lang="ru-RU"/>
        </a:p>
      </dgm:t>
    </dgm:pt>
    <dgm:pt modelId="{5782CAFB-2F21-4DFD-B90D-CAE0F59A57E4}">
      <dgm:prSet/>
      <dgm:spPr/>
      <dgm:t>
        <a:bodyPr/>
        <a:lstStyle/>
        <a:p>
          <a:r>
            <a:rPr lang="ru-RU" dirty="0" smtClean="0"/>
            <a:t>Прочие работы по благоустройству территории – 106,5 тыс. рублей</a:t>
          </a:r>
          <a:endParaRPr lang="ru-RU" dirty="0"/>
        </a:p>
      </dgm:t>
    </dgm:pt>
    <dgm:pt modelId="{D55008E1-628E-49E1-B527-609EA06D9F52}" type="parTrans" cxnId="{04F97163-165F-4A88-9C47-51244D9F0F16}">
      <dgm:prSet/>
      <dgm:spPr/>
      <dgm:t>
        <a:bodyPr/>
        <a:lstStyle/>
        <a:p>
          <a:endParaRPr lang="ru-RU"/>
        </a:p>
      </dgm:t>
    </dgm:pt>
    <dgm:pt modelId="{F740516F-3253-4B89-9C8D-9289BBBFDFC5}" type="sibTrans" cxnId="{04F97163-165F-4A88-9C47-51244D9F0F16}">
      <dgm:prSet/>
      <dgm:spPr/>
      <dgm:t>
        <a:bodyPr/>
        <a:lstStyle/>
        <a:p>
          <a:endParaRPr lang="ru-RU"/>
        </a:p>
      </dgm:t>
    </dgm:pt>
    <dgm:pt modelId="{44391FB1-6E78-4D3D-BEB0-C7073EF1309A}" type="pres">
      <dgm:prSet presAssocID="{9FC56025-4270-41F5-A9BB-98744C1179CA}" presName="linearFlow" presStyleCnt="0">
        <dgm:presLayoutVars>
          <dgm:dir/>
          <dgm:animLvl val="lvl"/>
          <dgm:resizeHandles/>
        </dgm:presLayoutVars>
      </dgm:prSet>
      <dgm:spPr/>
    </dgm:pt>
    <dgm:pt modelId="{EA9938CB-F355-4E19-A271-C229BB546DDA}" type="pres">
      <dgm:prSet presAssocID="{373B47A7-273B-4981-BF53-8F91F8901898}" presName="compositeNode" presStyleCnt="0">
        <dgm:presLayoutVars>
          <dgm:bulletEnabled val="1"/>
        </dgm:presLayoutVars>
      </dgm:prSet>
      <dgm:spPr/>
    </dgm:pt>
    <dgm:pt modelId="{5EB192A5-EBE0-41D6-A3E1-C1D6DEE52E16}" type="pres">
      <dgm:prSet presAssocID="{373B47A7-273B-4981-BF53-8F91F8901898}" presName="image" presStyleLbl="fgImgPlace1" presStyleIdx="0" presStyleCnt="3"/>
      <dgm:spPr>
        <a:solidFill>
          <a:schemeClr val="accent2">
            <a:lumMod val="60000"/>
            <a:lumOff val="40000"/>
          </a:schemeClr>
        </a:solidFill>
      </dgm:spPr>
    </dgm:pt>
    <dgm:pt modelId="{B0FDC8A1-6D56-4EB6-950A-3C0330499B38}" type="pres">
      <dgm:prSet presAssocID="{373B47A7-273B-4981-BF53-8F91F8901898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9B02F-3E3E-4CBE-AECB-0DD17E4CE7F4}" type="pres">
      <dgm:prSet presAssocID="{373B47A7-273B-4981-BF53-8F91F8901898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8492AA78-1CE6-4E70-9BE5-2E0F70D70FE4}" type="pres">
      <dgm:prSet presAssocID="{C1837217-AA80-4984-9507-15B195B39FAA}" presName="sibTrans" presStyleCnt="0"/>
      <dgm:spPr/>
    </dgm:pt>
    <dgm:pt modelId="{132AD646-78C9-43CE-877A-A845E70D46C3}" type="pres">
      <dgm:prSet presAssocID="{80E772D8-1F26-45B9-AD6C-2CFF0E20E5D9}" presName="compositeNode" presStyleCnt="0">
        <dgm:presLayoutVars>
          <dgm:bulletEnabled val="1"/>
        </dgm:presLayoutVars>
      </dgm:prSet>
      <dgm:spPr/>
    </dgm:pt>
    <dgm:pt modelId="{722A825C-BCF3-4E13-8C5D-E5CD544DCC4C}" type="pres">
      <dgm:prSet presAssocID="{80E772D8-1F26-45B9-AD6C-2CFF0E20E5D9}" presName="image" presStyleLbl="fgImgPlace1" presStyleIdx="1" presStyleCnt="3"/>
      <dgm:spPr>
        <a:solidFill>
          <a:srgbClr val="00CC99"/>
        </a:solidFill>
      </dgm:spPr>
    </dgm:pt>
    <dgm:pt modelId="{BA0ADCAA-F32B-4D3A-AD04-91C8F611C920}" type="pres">
      <dgm:prSet presAssocID="{80E772D8-1F26-45B9-AD6C-2CFF0E20E5D9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F20AE-2DC0-4E33-96F7-53334871C5D4}" type="pres">
      <dgm:prSet presAssocID="{80E772D8-1F26-45B9-AD6C-2CFF0E20E5D9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EFB57530-444C-467E-ADAE-59092B399366}" type="pres">
      <dgm:prSet presAssocID="{8EE66093-70EB-43EC-9772-6758105D6A3A}" presName="sibTrans" presStyleCnt="0"/>
      <dgm:spPr/>
    </dgm:pt>
    <dgm:pt modelId="{C71EA887-4CD5-4555-B73A-EE715A41BAFA}" type="pres">
      <dgm:prSet presAssocID="{99DB2FAF-C92D-4BE2-AD35-E4C3EB9037B3}" presName="compositeNode" presStyleCnt="0">
        <dgm:presLayoutVars>
          <dgm:bulletEnabled val="1"/>
        </dgm:presLayoutVars>
      </dgm:prSet>
      <dgm:spPr/>
    </dgm:pt>
    <dgm:pt modelId="{E21DA29B-A1B1-4B88-82F9-983AE5062914}" type="pres">
      <dgm:prSet presAssocID="{99DB2FAF-C92D-4BE2-AD35-E4C3EB9037B3}" presName="image" presStyleLbl="fgImgPlace1" presStyleIdx="2" presStyleCnt="3"/>
      <dgm:spPr>
        <a:solidFill>
          <a:srgbClr val="33CC33"/>
        </a:solidFill>
      </dgm:spPr>
    </dgm:pt>
    <dgm:pt modelId="{BA3E622A-55AF-44E6-9C3E-11995CD7C02B}" type="pres">
      <dgm:prSet presAssocID="{99DB2FAF-C92D-4BE2-AD35-E4C3EB9037B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FA6C0-9245-48B3-8D6C-02FE99643AA3}" type="pres">
      <dgm:prSet presAssocID="{99DB2FAF-C92D-4BE2-AD35-E4C3EB9037B3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FAE75F45-9D37-45A6-9F8A-2BF80EC79804}" srcId="{80E772D8-1F26-45B9-AD6C-2CFF0E20E5D9}" destId="{78334893-DC0C-4D42-8596-264DEACEF217}" srcOrd="0" destOrd="0" parTransId="{8F5B76FE-40FD-4BBD-91F8-FDBFD307A69A}" sibTransId="{05744357-B6D1-410A-B482-C9BC770B8458}"/>
    <dgm:cxn modelId="{4698CDC8-0DAD-4EE6-8D50-66378DE8DD6C}" type="presOf" srcId="{9994428D-CBAE-4D36-8A84-536C8AC41CCD}" destId="{BA0ADCAA-F32B-4D3A-AD04-91C8F611C920}" srcOrd="0" destOrd="1" presId="urn:microsoft.com/office/officeart/2005/8/layout/hList2"/>
    <dgm:cxn modelId="{4E96ADDD-881D-4375-9C96-C1686DDF30EB}" srcId="{78334893-DC0C-4D42-8596-264DEACEF217}" destId="{AEF2334B-A080-49D7-A64A-9119CCA3152B}" srcOrd="2" destOrd="0" parTransId="{DC6A7CF5-C4F6-4D44-909D-8F3BBB00B2D2}" sibTransId="{33208DC2-7F0A-4028-AF90-2C0F6F559D18}"/>
    <dgm:cxn modelId="{CB06A94C-51B5-485A-AEE8-E304467AC465}" type="presOf" srcId="{4F62DCF8-4E15-4461-A846-3719454FEB0C}" destId="{BA0ADCAA-F32B-4D3A-AD04-91C8F611C920}" srcOrd="0" destOrd="2" presId="urn:microsoft.com/office/officeart/2005/8/layout/hList2"/>
    <dgm:cxn modelId="{09277B45-8B3F-46A5-97FD-2EEA2D77A3B9}" type="presOf" srcId="{A7E9DCDF-D14D-4504-85FE-48734A8A12F3}" destId="{B0FDC8A1-6D56-4EB6-950A-3C0330499B38}" srcOrd="0" destOrd="2" presId="urn:microsoft.com/office/officeart/2005/8/layout/hList2"/>
    <dgm:cxn modelId="{76041D41-DF8F-4B0B-9E03-B4A18A3954D8}" type="presOf" srcId="{99DB2FAF-C92D-4BE2-AD35-E4C3EB9037B3}" destId="{51BFA6C0-9245-48B3-8D6C-02FE99643AA3}" srcOrd="0" destOrd="0" presId="urn:microsoft.com/office/officeart/2005/8/layout/hList2"/>
    <dgm:cxn modelId="{EEBA641B-F426-4385-A125-23DCEEF52062}" srcId="{8830D693-86C8-4754-9FCB-78B90798E0AF}" destId="{9CC24DD0-6341-4663-B127-715A51DBD292}" srcOrd="1" destOrd="0" parTransId="{285E5663-36F5-401B-A2DD-843E949DA0F9}" sibTransId="{AB17B383-E755-4002-9342-EBEEACF931F5}"/>
    <dgm:cxn modelId="{F17E0BC2-9D77-46C0-9835-CA62F17597DB}" type="presOf" srcId="{80E772D8-1F26-45B9-AD6C-2CFF0E20E5D9}" destId="{8CCF20AE-2DC0-4E33-96F7-53334871C5D4}" srcOrd="0" destOrd="0" presId="urn:microsoft.com/office/officeart/2005/8/layout/hList2"/>
    <dgm:cxn modelId="{D08E1CBF-5659-4BF2-B61F-702E4116E400}" srcId="{373B47A7-273B-4981-BF53-8F91F8901898}" destId="{36D6DE7D-B330-43D4-9B0A-6E8C9A0D3C12}" srcOrd="0" destOrd="0" parTransId="{EF021A51-602E-43D8-A04D-C660BF0EDCD2}" sibTransId="{D768135E-D135-4B03-97BD-65021C4C2D7F}"/>
    <dgm:cxn modelId="{5F69E420-AEE4-4095-AB67-0DF962075A18}" srcId="{9FC56025-4270-41F5-A9BB-98744C1179CA}" destId="{99DB2FAF-C92D-4BE2-AD35-E4C3EB9037B3}" srcOrd="2" destOrd="0" parTransId="{677CDF0B-D8E0-4C84-8240-5651CD399CDB}" sibTransId="{A7EE0F15-D2B9-4989-B5E2-1F014CD4C138}"/>
    <dgm:cxn modelId="{72AB2A03-0594-4889-BBCE-6F7D7F6177AC}" srcId="{36D6DE7D-B330-43D4-9B0A-6E8C9A0D3C12}" destId="{BCC3F1B6-AEE6-4019-AC05-4FB5F5BE0874}" srcOrd="2" destOrd="0" parTransId="{4C1D4E4A-93D3-4386-83E3-59BBC2AA17AF}" sibTransId="{19C559B3-EB64-457B-822D-66EB7DE632B8}"/>
    <dgm:cxn modelId="{483CDEC8-9771-45F2-8BB5-BECC3228CA40}" type="presOf" srcId="{78334893-DC0C-4D42-8596-264DEACEF217}" destId="{BA0ADCAA-F32B-4D3A-AD04-91C8F611C920}" srcOrd="0" destOrd="0" presId="urn:microsoft.com/office/officeart/2005/8/layout/hList2"/>
    <dgm:cxn modelId="{CDD37210-29EC-45A1-821F-B37349C07E4A}" srcId="{78334893-DC0C-4D42-8596-264DEACEF217}" destId="{4F62DCF8-4E15-4461-A846-3719454FEB0C}" srcOrd="1" destOrd="0" parTransId="{424CF69D-3087-403C-BBBD-89C66B7FC962}" sibTransId="{890B9CDD-7F30-4262-A0CA-574C5522EBB5}"/>
    <dgm:cxn modelId="{D05D865B-50C9-4332-8E55-0D421FCA5AF9}" type="presOf" srcId="{BCC3F1B6-AEE6-4019-AC05-4FB5F5BE0874}" destId="{B0FDC8A1-6D56-4EB6-950A-3C0330499B38}" srcOrd="0" destOrd="3" presId="urn:microsoft.com/office/officeart/2005/8/layout/hList2"/>
    <dgm:cxn modelId="{346B4333-E93C-42B5-8373-6D57747F8BD6}" type="presOf" srcId="{AEF2334B-A080-49D7-A64A-9119CCA3152B}" destId="{BA0ADCAA-F32B-4D3A-AD04-91C8F611C920}" srcOrd="0" destOrd="3" presId="urn:microsoft.com/office/officeart/2005/8/layout/hList2"/>
    <dgm:cxn modelId="{F422A587-2494-41B0-B02D-B3BAEFC501AA}" srcId="{9FC56025-4270-41F5-A9BB-98744C1179CA}" destId="{80E772D8-1F26-45B9-AD6C-2CFF0E20E5D9}" srcOrd="1" destOrd="0" parTransId="{F0AF164B-04BA-45B4-BB26-3BC292286E78}" sibTransId="{8EE66093-70EB-43EC-9772-6758105D6A3A}"/>
    <dgm:cxn modelId="{2C88BFE6-E208-4B63-ABA0-990014A38F3F}" type="presOf" srcId="{5782CAFB-2F21-4DFD-B90D-CAE0F59A57E4}" destId="{BA3E622A-55AF-44E6-9C3E-11995CD7C02B}" srcOrd="0" destOrd="3" presId="urn:microsoft.com/office/officeart/2005/8/layout/hList2"/>
    <dgm:cxn modelId="{A8782504-A723-40BD-A9A8-84C3EE07D882}" type="presOf" srcId="{9CC24DD0-6341-4663-B127-715A51DBD292}" destId="{BA3E622A-55AF-44E6-9C3E-11995CD7C02B}" srcOrd="0" destOrd="2" presId="urn:microsoft.com/office/officeart/2005/8/layout/hList2"/>
    <dgm:cxn modelId="{FE1282A1-CBF2-4717-9783-AE45D3A65A5D}" type="presOf" srcId="{36D6DE7D-B330-43D4-9B0A-6E8C9A0D3C12}" destId="{B0FDC8A1-6D56-4EB6-950A-3C0330499B38}" srcOrd="0" destOrd="0" presId="urn:microsoft.com/office/officeart/2005/8/layout/hList2"/>
    <dgm:cxn modelId="{04F97163-165F-4A88-9C47-51244D9F0F16}" srcId="{8830D693-86C8-4754-9FCB-78B90798E0AF}" destId="{5782CAFB-2F21-4DFD-B90D-CAE0F59A57E4}" srcOrd="2" destOrd="0" parTransId="{D55008E1-628E-49E1-B527-609EA06D9F52}" sibTransId="{F740516F-3253-4B89-9C8D-9289BBBFDFC5}"/>
    <dgm:cxn modelId="{2B6BFF4C-82E2-4969-AEC9-9C566C32A609}" srcId="{9FC56025-4270-41F5-A9BB-98744C1179CA}" destId="{373B47A7-273B-4981-BF53-8F91F8901898}" srcOrd="0" destOrd="0" parTransId="{BCFDDE10-D55A-407F-A465-BC49053B23B6}" sibTransId="{C1837217-AA80-4984-9507-15B195B39FAA}"/>
    <dgm:cxn modelId="{08FDE680-5DCF-43A6-8879-C15695BA6DB2}" srcId="{99DB2FAF-C92D-4BE2-AD35-E4C3EB9037B3}" destId="{8830D693-86C8-4754-9FCB-78B90798E0AF}" srcOrd="0" destOrd="0" parTransId="{C8110E5D-5798-4B8D-AA00-3D1E0D8C681F}" sibTransId="{298AC0B0-2949-4163-8CC3-8B5CF535CE93}"/>
    <dgm:cxn modelId="{4EC168C8-68CD-493D-AAF8-7436B5DDECD4}" type="presOf" srcId="{8830D693-86C8-4754-9FCB-78B90798E0AF}" destId="{BA3E622A-55AF-44E6-9C3E-11995CD7C02B}" srcOrd="0" destOrd="0" presId="urn:microsoft.com/office/officeart/2005/8/layout/hList2"/>
    <dgm:cxn modelId="{82C0F838-684A-477A-8C90-7C735D3D42FC}" type="presOf" srcId="{373B47A7-273B-4981-BF53-8F91F8901898}" destId="{B119B02F-3E3E-4CBE-AECB-0DD17E4CE7F4}" srcOrd="0" destOrd="0" presId="urn:microsoft.com/office/officeart/2005/8/layout/hList2"/>
    <dgm:cxn modelId="{1B411AFC-3D9B-4A1E-9AFB-5FF54D4AB93B}" srcId="{8830D693-86C8-4754-9FCB-78B90798E0AF}" destId="{A1206B60-72FA-4627-A984-DA85615FC75E}" srcOrd="0" destOrd="0" parTransId="{13D945A1-107C-4CC6-BAEA-6C0E773E4B36}" sibTransId="{D36E39DF-45C8-4620-A16B-D8EFE86EFA62}"/>
    <dgm:cxn modelId="{7195876D-A3CA-4061-849E-38BEE44B5E03}" srcId="{36D6DE7D-B330-43D4-9B0A-6E8C9A0D3C12}" destId="{45C24141-7307-4325-9C9C-B55683260C82}" srcOrd="0" destOrd="0" parTransId="{72C9DD1C-29DA-4F3A-898D-A509540FF6F1}" sibTransId="{0F1358F1-6B89-4798-B202-60C0E283AC65}"/>
    <dgm:cxn modelId="{13764200-AB46-40A3-9240-61143A1F8901}" srcId="{78334893-DC0C-4D42-8596-264DEACEF217}" destId="{9994428D-CBAE-4D36-8A84-536C8AC41CCD}" srcOrd="0" destOrd="0" parTransId="{6B7F35AD-39D5-49A0-BAC1-3E48CB613FD3}" sibTransId="{55C0033D-B360-466C-95C9-59B18EF9E97E}"/>
    <dgm:cxn modelId="{69209429-A0E1-454A-AAF6-CA0E32BC5A48}" type="presOf" srcId="{45C24141-7307-4325-9C9C-B55683260C82}" destId="{B0FDC8A1-6D56-4EB6-950A-3C0330499B38}" srcOrd="0" destOrd="1" presId="urn:microsoft.com/office/officeart/2005/8/layout/hList2"/>
    <dgm:cxn modelId="{330116EB-72C6-4DB4-BBFC-ED4B7F1D32E7}" type="presOf" srcId="{9FC56025-4270-41F5-A9BB-98744C1179CA}" destId="{44391FB1-6E78-4D3D-BEB0-C7073EF1309A}" srcOrd="0" destOrd="0" presId="urn:microsoft.com/office/officeart/2005/8/layout/hList2"/>
    <dgm:cxn modelId="{25B23F93-15A4-4E9A-8B50-661B13CD1029}" srcId="{36D6DE7D-B330-43D4-9B0A-6E8C9A0D3C12}" destId="{A7E9DCDF-D14D-4504-85FE-48734A8A12F3}" srcOrd="1" destOrd="0" parTransId="{19577D55-F31E-49BA-A66E-6C0ED3D5F007}" sibTransId="{D2C2AAFD-C03F-4064-8D81-8ACCF3ADAE80}"/>
    <dgm:cxn modelId="{80556FC9-B21C-405B-879D-1309EFF1567E}" type="presOf" srcId="{A1206B60-72FA-4627-A984-DA85615FC75E}" destId="{BA3E622A-55AF-44E6-9C3E-11995CD7C02B}" srcOrd="0" destOrd="1" presId="urn:microsoft.com/office/officeart/2005/8/layout/hList2"/>
    <dgm:cxn modelId="{25E10A14-F1CB-45AB-A48B-28DDD653165A}" type="presParOf" srcId="{44391FB1-6E78-4D3D-BEB0-C7073EF1309A}" destId="{EA9938CB-F355-4E19-A271-C229BB546DDA}" srcOrd="0" destOrd="0" presId="urn:microsoft.com/office/officeart/2005/8/layout/hList2"/>
    <dgm:cxn modelId="{91F098AA-E06F-42BD-B709-82579F1A64A4}" type="presParOf" srcId="{EA9938CB-F355-4E19-A271-C229BB546DDA}" destId="{5EB192A5-EBE0-41D6-A3E1-C1D6DEE52E16}" srcOrd="0" destOrd="0" presId="urn:microsoft.com/office/officeart/2005/8/layout/hList2"/>
    <dgm:cxn modelId="{A3AA8495-F967-4062-9103-C5D08B6DE0B8}" type="presParOf" srcId="{EA9938CB-F355-4E19-A271-C229BB546DDA}" destId="{B0FDC8A1-6D56-4EB6-950A-3C0330499B38}" srcOrd="1" destOrd="0" presId="urn:microsoft.com/office/officeart/2005/8/layout/hList2"/>
    <dgm:cxn modelId="{804A48FB-DDEB-478F-87D5-FA10733B5D6F}" type="presParOf" srcId="{EA9938CB-F355-4E19-A271-C229BB546DDA}" destId="{B119B02F-3E3E-4CBE-AECB-0DD17E4CE7F4}" srcOrd="2" destOrd="0" presId="urn:microsoft.com/office/officeart/2005/8/layout/hList2"/>
    <dgm:cxn modelId="{D72C60D5-53E5-4AB0-97F6-5043551280A8}" type="presParOf" srcId="{44391FB1-6E78-4D3D-BEB0-C7073EF1309A}" destId="{8492AA78-1CE6-4E70-9BE5-2E0F70D70FE4}" srcOrd="1" destOrd="0" presId="urn:microsoft.com/office/officeart/2005/8/layout/hList2"/>
    <dgm:cxn modelId="{47FC1797-437E-4CBE-AEA2-AE911320E3A3}" type="presParOf" srcId="{44391FB1-6E78-4D3D-BEB0-C7073EF1309A}" destId="{132AD646-78C9-43CE-877A-A845E70D46C3}" srcOrd="2" destOrd="0" presId="urn:microsoft.com/office/officeart/2005/8/layout/hList2"/>
    <dgm:cxn modelId="{D672BCEA-ED20-4F45-89C7-29D90F32C5F3}" type="presParOf" srcId="{132AD646-78C9-43CE-877A-A845E70D46C3}" destId="{722A825C-BCF3-4E13-8C5D-E5CD544DCC4C}" srcOrd="0" destOrd="0" presId="urn:microsoft.com/office/officeart/2005/8/layout/hList2"/>
    <dgm:cxn modelId="{E6D5A335-221C-4D6A-A905-1AF6A4B6F918}" type="presParOf" srcId="{132AD646-78C9-43CE-877A-A845E70D46C3}" destId="{BA0ADCAA-F32B-4D3A-AD04-91C8F611C920}" srcOrd="1" destOrd="0" presId="urn:microsoft.com/office/officeart/2005/8/layout/hList2"/>
    <dgm:cxn modelId="{29FB9B3B-7E06-43CA-95CA-345AA0A180B9}" type="presParOf" srcId="{132AD646-78C9-43CE-877A-A845E70D46C3}" destId="{8CCF20AE-2DC0-4E33-96F7-53334871C5D4}" srcOrd="2" destOrd="0" presId="urn:microsoft.com/office/officeart/2005/8/layout/hList2"/>
    <dgm:cxn modelId="{EA79EFAC-5F6D-4687-91E3-92CCC4C3CB46}" type="presParOf" srcId="{44391FB1-6E78-4D3D-BEB0-C7073EF1309A}" destId="{EFB57530-444C-467E-ADAE-59092B399366}" srcOrd="3" destOrd="0" presId="urn:microsoft.com/office/officeart/2005/8/layout/hList2"/>
    <dgm:cxn modelId="{AEEB2AE9-A0D7-404F-8C77-77519C51896C}" type="presParOf" srcId="{44391FB1-6E78-4D3D-BEB0-C7073EF1309A}" destId="{C71EA887-4CD5-4555-B73A-EE715A41BAFA}" srcOrd="4" destOrd="0" presId="urn:microsoft.com/office/officeart/2005/8/layout/hList2"/>
    <dgm:cxn modelId="{01DFC8C9-5DA6-4828-9111-6C54085E8D8C}" type="presParOf" srcId="{C71EA887-4CD5-4555-B73A-EE715A41BAFA}" destId="{E21DA29B-A1B1-4B88-82F9-983AE5062914}" srcOrd="0" destOrd="0" presId="urn:microsoft.com/office/officeart/2005/8/layout/hList2"/>
    <dgm:cxn modelId="{520C34AE-2A78-4272-987F-43EB8BD1992B}" type="presParOf" srcId="{C71EA887-4CD5-4555-B73A-EE715A41BAFA}" destId="{BA3E622A-55AF-44E6-9C3E-11995CD7C02B}" srcOrd="1" destOrd="0" presId="urn:microsoft.com/office/officeart/2005/8/layout/hList2"/>
    <dgm:cxn modelId="{4DE7B19E-43B0-4734-84C7-0E3FD0413045}" type="presParOf" srcId="{C71EA887-4CD5-4555-B73A-EE715A41BAFA}" destId="{51BFA6C0-9245-48B3-8D6C-02FE99643AA3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E8EA00-CE99-41F5-991F-32BBC1344D0D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1D3051-24B2-44EF-8635-F57B008127BE}">
      <dgm:prSet phldrT="[Текст]"/>
      <dgm:spPr/>
      <dgm:t>
        <a:bodyPr/>
        <a:lstStyle/>
        <a:p>
          <a:r>
            <a:rPr lang="ru-RU" dirty="0" smtClean="0"/>
            <a:t>Расходы на обеспечение деятельности органов местного самоуправления</a:t>
          </a:r>
          <a:endParaRPr lang="ru-RU" dirty="0"/>
        </a:p>
      </dgm:t>
    </dgm:pt>
    <dgm:pt modelId="{75964691-94B0-4D6A-A6AD-C319DFF697E3}" type="parTrans" cxnId="{5DFC45D6-283F-4084-89AD-6E257C8A0952}">
      <dgm:prSet/>
      <dgm:spPr/>
      <dgm:t>
        <a:bodyPr/>
        <a:lstStyle/>
        <a:p>
          <a:endParaRPr lang="ru-RU"/>
        </a:p>
      </dgm:t>
    </dgm:pt>
    <dgm:pt modelId="{D4A28672-48A0-43A0-A460-272713C7FD65}" type="sibTrans" cxnId="{5DFC45D6-283F-4084-89AD-6E257C8A0952}">
      <dgm:prSet/>
      <dgm:spPr/>
      <dgm:t>
        <a:bodyPr/>
        <a:lstStyle/>
        <a:p>
          <a:endParaRPr lang="ru-RU"/>
        </a:p>
      </dgm:t>
    </dgm:pt>
    <dgm:pt modelId="{28D23165-7B71-44EA-8CFC-D2A486218C22}">
      <dgm:prSet phldrT="[Текст]"/>
      <dgm:spPr/>
      <dgm:t>
        <a:bodyPr/>
        <a:lstStyle/>
        <a:p>
          <a:r>
            <a:rPr lang="ru-RU" dirty="0" smtClean="0"/>
            <a:t>Расходы на заработную плату главы Лебедевского сельского поселения</a:t>
          </a:r>
          <a:endParaRPr lang="ru-RU" dirty="0"/>
        </a:p>
      </dgm:t>
    </dgm:pt>
    <dgm:pt modelId="{78843A98-7531-4CA0-A59E-89C334F8BA37}" type="parTrans" cxnId="{6A0BA687-759B-46B1-B6E1-FAE2E8FC3254}">
      <dgm:prSet/>
      <dgm:spPr/>
      <dgm:t>
        <a:bodyPr/>
        <a:lstStyle/>
        <a:p>
          <a:endParaRPr lang="ru-RU"/>
        </a:p>
      </dgm:t>
    </dgm:pt>
    <dgm:pt modelId="{902BA950-838F-4B1F-A429-BC08D112C701}" type="sibTrans" cxnId="{6A0BA687-759B-46B1-B6E1-FAE2E8FC3254}">
      <dgm:prSet/>
      <dgm:spPr/>
      <dgm:t>
        <a:bodyPr/>
        <a:lstStyle/>
        <a:p>
          <a:endParaRPr lang="ru-RU"/>
        </a:p>
      </dgm:t>
    </dgm:pt>
    <dgm:pt modelId="{65E00DDF-FFC3-4187-9776-A47248FE312F}">
      <dgm:prSet phldrT="[Текст]"/>
      <dgm:spPr/>
      <dgm:t>
        <a:bodyPr/>
        <a:lstStyle/>
        <a:p>
          <a:r>
            <a:rPr lang="ru-RU" dirty="0" smtClean="0"/>
            <a:t>Другие общегосударственные вопросы: проведение приемов, мероприятий и прочих расходов</a:t>
          </a:r>
          <a:endParaRPr lang="ru-RU" dirty="0"/>
        </a:p>
      </dgm:t>
    </dgm:pt>
    <dgm:pt modelId="{9BD10347-01D2-426F-81D0-6FBAFF676832}" type="parTrans" cxnId="{3E237A5A-2882-4A59-A152-92C1269B1C40}">
      <dgm:prSet/>
      <dgm:spPr/>
      <dgm:t>
        <a:bodyPr/>
        <a:lstStyle/>
        <a:p>
          <a:endParaRPr lang="ru-RU"/>
        </a:p>
      </dgm:t>
    </dgm:pt>
    <dgm:pt modelId="{DD0BE54B-FE22-4332-BE83-E2916775A952}" type="sibTrans" cxnId="{3E237A5A-2882-4A59-A152-92C1269B1C40}">
      <dgm:prSet/>
      <dgm:spPr/>
      <dgm:t>
        <a:bodyPr/>
        <a:lstStyle/>
        <a:p>
          <a:endParaRPr lang="ru-RU"/>
        </a:p>
      </dgm:t>
    </dgm:pt>
    <dgm:pt modelId="{DD82851A-0163-4401-8E33-6CEB4B64ADDE}" type="pres">
      <dgm:prSet presAssocID="{87E8EA00-CE99-41F5-991F-32BBC1344D0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CD44BE-89AD-4214-BDB7-D2332A4DA433}" type="pres">
      <dgm:prSet presAssocID="{D91D3051-24B2-44EF-8635-F57B008127BE}" presName="composite" presStyleCnt="0"/>
      <dgm:spPr/>
    </dgm:pt>
    <dgm:pt modelId="{C8E7B82C-6858-470D-9A47-32311CBA8DF1}" type="pres">
      <dgm:prSet presAssocID="{D91D3051-24B2-44EF-8635-F57B008127BE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1A33E-0A49-4287-AE9E-81E51684E237}" type="pres">
      <dgm:prSet presAssocID="{D91D3051-24B2-44EF-8635-F57B008127BE}" presName="rect2" presStyleLbl="fgImgPlace1" presStyleIdx="0" presStyleCnt="3"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9F18B07F-2B44-4601-909C-055964CCC551}" type="pres">
      <dgm:prSet presAssocID="{D4A28672-48A0-43A0-A460-272713C7FD65}" presName="sibTrans" presStyleCnt="0"/>
      <dgm:spPr/>
    </dgm:pt>
    <dgm:pt modelId="{243D5F5E-5A08-49A8-8445-5C3BD76A3C30}" type="pres">
      <dgm:prSet presAssocID="{28D23165-7B71-44EA-8CFC-D2A486218C22}" presName="composite" presStyleCnt="0"/>
      <dgm:spPr/>
    </dgm:pt>
    <dgm:pt modelId="{E13DBD76-B272-4B97-96D8-E29542372B85}" type="pres">
      <dgm:prSet presAssocID="{28D23165-7B71-44EA-8CFC-D2A486218C22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8A535-46A2-4231-8292-EC82E0990059}" type="pres">
      <dgm:prSet presAssocID="{28D23165-7B71-44EA-8CFC-D2A486218C22}" presName="rect2" presStyleLbl="fgImgPlace1" presStyleIdx="1" presStyleCnt="3"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8BE98563-2FEB-4BE7-A937-7E0761224FDD}" type="pres">
      <dgm:prSet presAssocID="{902BA950-838F-4B1F-A429-BC08D112C701}" presName="sibTrans" presStyleCnt="0"/>
      <dgm:spPr/>
    </dgm:pt>
    <dgm:pt modelId="{CA46D15D-CEDD-48EA-9C6F-009F3DD16F6A}" type="pres">
      <dgm:prSet presAssocID="{65E00DDF-FFC3-4187-9776-A47248FE312F}" presName="composite" presStyleCnt="0"/>
      <dgm:spPr/>
    </dgm:pt>
    <dgm:pt modelId="{A73989D9-DE7B-4A21-A787-8E47A2F0BFE1}" type="pres">
      <dgm:prSet presAssocID="{65E00DDF-FFC3-4187-9776-A47248FE312F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2FBA7-BB42-482A-9BC8-A1AF12160486}" type="pres">
      <dgm:prSet presAssocID="{65E00DDF-FFC3-4187-9776-A47248FE312F}" presName="rect2" presStyleLbl="fgImgPlace1" presStyleIdx="2" presStyleCnt="3"/>
      <dgm:spPr>
        <a:solidFill>
          <a:schemeClr val="accent6"/>
        </a:solidFill>
      </dgm:spPr>
      <dgm:t>
        <a:bodyPr/>
        <a:lstStyle/>
        <a:p>
          <a:endParaRPr lang="ru-RU"/>
        </a:p>
      </dgm:t>
    </dgm:pt>
  </dgm:ptLst>
  <dgm:cxnLst>
    <dgm:cxn modelId="{3E237A5A-2882-4A59-A152-92C1269B1C40}" srcId="{87E8EA00-CE99-41F5-991F-32BBC1344D0D}" destId="{65E00DDF-FFC3-4187-9776-A47248FE312F}" srcOrd="2" destOrd="0" parTransId="{9BD10347-01D2-426F-81D0-6FBAFF676832}" sibTransId="{DD0BE54B-FE22-4332-BE83-E2916775A952}"/>
    <dgm:cxn modelId="{0072AA7B-09AB-4627-BA47-F0A416E5B346}" type="presOf" srcId="{28D23165-7B71-44EA-8CFC-D2A486218C22}" destId="{E13DBD76-B272-4B97-96D8-E29542372B85}" srcOrd="0" destOrd="0" presId="urn:microsoft.com/office/officeart/2008/layout/PictureStrips"/>
    <dgm:cxn modelId="{6A0BA687-759B-46B1-B6E1-FAE2E8FC3254}" srcId="{87E8EA00-CE99-41F5-991F-32BBC1344D0D}" destId="{28D23165-7B71-44EA-8CFC-D2A486218C22}" srcOrd="1" destOrd="0" parTransId="{78843A98-7531-4CA0-A59E-89C334F8BA37}" sibTransId="{902BA950-838F-4B1F-A429-BC08D112C701}"/>
    <dgm:cxn modelId="{2460910A-C438-44F2-9019-717893FC2474}" type="presOf" srcId="{D91D3051-24B2-44EF-8635-F57B008127BE}" destId="{C8E7B82C-6858-470D-9A47-32311CBA8DF1}" srcOrd="0" destOrd="0" presId="urn:microsoft.com/office/officeart/2008/layout/PictureStrips"/>
    <dgm:cxn modelId="{F3A9E6DB-7875-47C2-840B-8B9918A5A637}" type="presOf" srcId="{87E8EA00-CE99-41F5-991F-32BBC1344D0D}" destId="{DD82851A-0163-4401-8E33-6CEB4B64ADDE}" srcOrd="0" destOrd="0" presId="urn:microsoft.com/office/officeart/2008/layout/PictureStrips"/>
    <dgm:cxn modelId="{5DFC45D6-283F-4084-89AD-6E257C8A0952}" srcId="{87E8EA00-CE99-41F5-991F-32BBC1344D0D}" destId="{D91D3051-24B2-44EF-8635-F57B008127BE}" srcOrd="0" destOrd="0" parTransId="{75964691-94B0-4D6A-A6AD-C319DFF697E3}" sibTransId="{D4A28672-48A0-43A0-A460-272713C7FD65}"/>
    <dgm:cxn modelId="{D1B591CD-464C-47A5-92E0-E2E511FEB85C}" type="presOf" srcId="{65E00DDF-FFC3-4187-9776-A47248FE312F}" destId="{A73989D9-DE7B-4A21-A787-8E47A2F0BFE1}" srcOrd="0" destOrd="0" presId="urn:microsoft.com/office/officeart/2008/layout/PictureStrips"/>
    <dgm:cxn modelId="{8430CCD5-FE8E-45EC-89CC-FEE068F3710F}" type="presParOf" srcId="{DD82851A-0163-4401-8E33-6CEB4B64ADDE}" destId="{6FCD44BE-89AD-4214-BDB7-D2332A4DA433}" srcOrd="0" destOrd="0" presId="urn:microsoft.com/office/officeart/2008/layout/PictureStrips"/>
    <dgm:cxn modelId="{8FC0BE81-F0B5-44B0-B623-323B5B44917B}" type="presParOf" srcId="{6FCD44BE-89AD-4214-BDB7-D2332A4DA433}" destId="{C8E7B82C-6858-470D-9A47-32311CBA8DF1}" srcOrd="0" destOrd="0" presId="urn:microsoft.com/office/officeart/2008/layout/PictureStrips"/>
    <dgm:cxn modelId="{C02CBDAD-4A17-491E-8444-7473FB472E38}" type="presParOf" srcId="{6FCD44BE-89AD-4214-BDB7-D2332A4DA433}" destId="{8E91A33E-0A49-4287-AE9E-81E51684E237}" srcOrd="1" destOrd="0" presId="urn:microsoft.com/office/officeart/2008/layout/PictureStrips"/>
    <dgm:cxn modelId="{9A8758BA-E8F3-4D3C-833C-41AA2F39F1FA}" type="presParOf" srcId="{DD82851A-0163-4401-8E33-6CEB4B64ADDE}" destId="{9F18B07F-2B44-4601-909C-055964CCC551}" srcOrd="1" destOrd="0" presId="urn:microsoft.com/office/officeart/2008/layout/PictureStrips"/>
    <dgm:cxn modelId="{A8525B96-93D2-4CD8-A043-832F517802E7}" type="presParOf" srcId="{DD82851A-0163-4401-8E33-6CEB4B64ADDE}" destId="{243D5F5E-5A08-49A8-8445-5C3BD76A3C30}" srcOrd="2" destOrd="0" presId="urn:microsoft.com/office/officeart/2008/layout/PictureStrips"/>
    <dgm:cxn modelId="{D53463D9-0C9D-416B-A4DF-62666B771C65}" type="presParOf" srcId="{243D5F5E-5A08-49A8-8445-5C3BD76A3C30}" destId="{E13DBD76-B272-4B97-96D8-E29542372B85}" srcOrd="0" destOrd="0" presId="urn:microsoft.com/office/officeart/2008/layout/PictureStrips"/>
    <dgm:cxn modelId="{45D5EAFD-D438-4F55-94B9-CEDEE9440900}" type="presParOf" srcId="{243D5F5E-5A08-49A8-8445-5C3BD76A3C30}" destId="{CD58A535-46A2-4231-8292-EC82E0990059}" srcOrd="1" destOrd="0" presId="urn:microsoft.com/office/officeart/2008/layout/PictureStrips"/>
    <dgm:cxn modelId="{1F91110C-DAE5-4084-904E-1AF9F7032C9F}" type="presParOf" srcId="{DD82851A-0163-4401-8E33-6CEB4B64ADDE}" destId="{8BE98563-2FEB-4BE7-A937-7E0761224FDD}" srcOrd="3" destOrd="0" presId="urn:microsoft.com/office/officeart/2008/layout/PictureStrips"/>
    <dgm:cxn modelId="{C95AC49F-C50B-4652-92D1-148458A62657}" type="presParOf" srcId="{DD82851A-0163-4401-8E33-6CEB4B64ADDE}" destId="{CA46D15D-CEDD-48EA-9C6F-009F3DD16F6A}" srcOrd="4" destOrd="0" presId="urn:microsoft.com/office/officeart/2008/layout/PictureStrips"/>
    <dgm:cxn modelId="{977940B6-99B4-449E-927B-41175CE81774}" type="presParOf" srcId="{CA46D15D-CEDD-48EA-9C6F-009F3DD16F6A}" destId="{A73989D9-DE7B-4A21-A787-8E47A2F0BFE1}" srcOrd="0" destOrd="0" presId="urn:microsoft.com/office/officeart/2008/layout/PictureStrips"/>
    <dgm:cxn modelId="{03E6E009-3B39-44FB-8CC1-B3331E6F5AD8}" type="presParOf" srcId="{CA46D15D-CEDD-48EA-9C6F-009F3DD16F6A}" destId="{F8B2FBA7-BB42-482A-9BC8-A1AF1216048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E51C75-89E1-4DA1-825E-A0F9D98A206F}" type="doc">
      <dgm:prSet loTypeId="urn:microsoft.com/office/officeart/2005/8/layout/vList3" loCatId="pictur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5E67309-DB41-464A-BB99-4F08F6C42E27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Резервный фонд  администрации Лебедевского сельского поселения:</a:t>
          </a:r>
        </a:p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2018 год - 10,0 тыс. рублей, 2019 год - 10,0 тыс. рублей, 2020 год – 10,0 тыс. рублей</a:t>
          </a:r>
          <a:endParaRPr lang="ru-RU" dirty="0"/>
        </a:p>
      </dgm:t>
    </dgm:pt>
    <dgm:pt modelId="{10ED82BF-6557-499E-8320-8EC1A3DCADE2}" type="parTrans" cxnId="{9CA72909-E9B2-45A1-A82B-FA8174315ED3}">
      <dgm:prSet/>
      <dgm:spPr/>
      <dgm:t>
        <a:bodyPr/>
        <a:lstStyle/>
        <a:p>
          <a:endParaRPr lang="ru-RU"/>
        </a:p>
      </dgm:t>
    </dgm:pt>
    <dgm:pt modelId="{D92C4853-31E5-42C1-92AD-CB9C1A4C7A7C}" type="sibTrans" cxnId="{9CA72909-E9B2-45A1-A82B-FA8174315ED3}">
      <dgm:prSet/>
      <dgm:spPr/>
      <dgm:t>
        <a:bodyPr/>
        <a:lstStyle/>
        <a:p>
          <a:endParaRPr lang="ru-RU"/>
        </a:p>
      </dgm:t>
    </dgm:pt>
    <dgm:pt modelId="{7EBF79C7-4C95-4EC9-BCC1-1A17A3CE4215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Осуществление мер по противодействию коррупции:</a:t>
          </a:r>
        </a:p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2018 год – 0,6 тыс. рублей</a:t>
          </a:r>
          <a:endParaRPr lang="ru-RU" dirty="0"/>
        </a:p>
      </dgm:t>
    </dgm:pt>
    <dgm:pt modelId="{40B11DE3-22A2-4495-9A22-416BF68A1D57}" type="parTrans" cxnId="{B7E84D5E-4667-4D40-B502-E8590ED1CC32}">
      <dgm:prSet/>
      <dgm:spPr/>
      <dgm:t>
        <a:bodyPr/>
        <a:lstStyle/>
        <a:p>
          <a:endParaRPr lang="ru-RU"/>
        </a:p>
      </dgm:t>
    </dgm:pt>
    <dgm:pt modelId="{B16E93AC-BFA9-48FC-9FE5-6C294377A082}" type="sibTrans" cxnId="{B7E84D5E-4667-4D40-B502-E8590ED1CC32}">
      <dgm:prSet/>
      <dgm:spPr/>
      <dgm:t>
        <a:bodyPr/>
        <a:lstStyle/>
        <a:p>
          <a:endParaRPr lang="ru-RU"/>
        </a:p>
      </dgm:t>
    </dgm:pt>
    <dgm:pt modelId="{6FE0749F-2EFD-427A-9FD2-DC64E3CF2F95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Утверждение генеральных планов поселения, правил землепользования и застройки, утверждение на основе генеральных планов поселения, документации по планировке территории:</a:t>
          </a:r>
        </a:p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 2018 год – 2,4 тыс. рублей</a:t>
          </a:r>
          <a:endParaRPr lang="ru-RU" dirty="0"/>
        </a:p>
      </dgm:t>
    </dgm:pt>
    <dgm:pt modelId="{B6A494D5-1036-43BC-8DDE-470D744F7A2F}" type="parTrans" cxnId="{C4333072-178A-48B2-93F6-8BF9FC04BB4E}">
      <dgm:prSet/>
      <dgm:spPr/>
      <dgm:t>
        <a:bodyPr/>
        <a:lstStyle/>
        <a:p>
          <a:endParaRPr lang="ru-RU"/>
        </a:p>
      </dgm:t>
    </dgm:pt>
    <dgm:pt modelId="{86386F0D-10D9-491E-85E6-77811EE09990}" type="sibTrans" cxnId="{C4333072-178A-48B2-93F6-8BF9FC04BB4E}">
      <dgm:prSet/>
      <dgm:spPr/>
      <dgm:t>
        <a:bodyPr/>
        <a:lstStyle/>
        <a:p>
          <a:endParaRPr lang="ru-RU"/>
        </a:p>
      </dgm:t>
    </dgm:pt>
    <dgm:pt modelId="{585AF4CE-602B-4CC0-8476-791E1C0F400B}">
      <dgm:prSet/>
      <dgm:spPr/>
      <dgm:t>
        <a:bodyPr/>
        <a:lstStyle/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Осуществление муниципального земельного контроля:</a:t>
          </a:r>
        </a:p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2018 год – 2,4 тыс. рублей</a:t>
          </a:r>
          <a:endParaRPr lang="ru-RU" dirty="0"/>
        </a:p>
      </dgm:t>
    </dgm:pt>
    <dgm:pt modelId="{FB33A583-0720-4753-A14B-1523528787A8}" type="parTrans" cxnId="{31729866-5374-4AF4-A79F-EF8EF2375961}">
      <dgm:prSet/>
      <dgm:spPr/>
      <dgm:t>
        <a:bodyPr/>
        <a:lstStyle/>
        <a:p>
          <a:endParaRPr lang="ru-RU"/>
        </a:p>
      </dgm:t>
    </dgm:pt>
    <dgm:pt modelId="{EC87EFD5-26E4-426F-B2C4-B5E313EF98D1}" type="sibTrans" cxnId="{31729866-5374-4AF4-A79F-EF8EF2375961}">
      <dgm:prSet/>
      <dgm:spPr/>
      <dgm:t>
        <a:bodyPr/>
        <a:lstStyle/>
        <a:p>
          <a:endParaRPr lang="ru-RU"/>
        </a:p>
      </dgm:t>
    </dgm:pt>
    <dgm:pt modelId="{44566A55-0CA4-4234-8F13-6F93A80B88E2}" type="pres">
      <dgm:prSet presAssocID="{42E51C75-89E1-4DA1-825E-A0F9D98A206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2ECAD9-730C-4DE6-95A6-7DB8C09AAF75}" type="pres">
      <dgm:prSet presAssocID="{65E67309-DB41-464A-BB99-4F08F6C42E27}" presName="composite" presStyleCnt="0"/>
      <dgm:spPr/>
    </dgm:pt>
    <dgm:pt modelId="{CA588321-D50A-4421-A402-B965CF3EDFD6}" type="pres">
      <dgm:prSet presAssocID="{65E67309-DB41-464A-BB99-4F08F6C42E27}" presName="imgShp" presStyleLbl="fgImgPlace1" presStyleIdx="0" presStyleCnt="4"/>
      <dgm:spPr>
        <a:solidFill>
          <a:srgbClr val="FFFF00"/>
        </a:solidFill>
      </dgm:spPr>
    </dgm:pt>
    <dgm:pt modelId="{DCF46236-3920-4C41-997C-8330E4631394}" type="pres">
      <dgm:prSet presAssocID="{65E67309-DB41-464A-BB99-4F08F6C42E2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B055D-796F-4434-8D6B-C093C9731CE7}" type="pres">
      <dgm:prSet presAssocID="{D92C4853-31E5-42C1-92AD-CB9C1A4C7A7C}" presName="spacing" presStyleCnt="0"/>
      <dgm:spPr/>
    </dgm:pt>
    <dgm:pt modelId="{2FC6E3A4-53A8-4682-B5C8-15B37FEDD4BF}" type="pres">
      <dgm:prSet presAssocID="{7EBF79C7-4C95-4EC9-BCC1-1A17A3CE4215}" presName="composite" presStyleCnt="0"/>
      <dgm:spPr/>
    </dgm:pt>
    <dgm:pt modelId="{2F81599D-456F-4AE3-8C12-773AC5D922B6}" type="pres">
      <dgm:prSet presAssocID="{7EBF79C7-4C95-4EC9-BCC1-1A17A3CE4215}" presName="imgShp" presStyleLbl="fgImgPlace1" presStyleIdx="1" presStyleCnt="4"/>
      <dgm:spPr>
        <a:solidFill>
          <a:srgbClr val="FFFF00"/>
        </a:solidFill>
      </dgm:spPr>
    </dgm:pt>
    <dgm:pt modelId="{1F9D1833-D49F-42CA-8B91-0B78AAAC7F12}" type="pres">
      <dgm:prSet presAssocID="{7EBF79C7-4C95-4EC9-BCC1-1A17A3CE4215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23261-A67A-4F3A-B529-EF8202B3758E}" type="pres">
      <dgm:prSet presAssocID="{B16E93AC-BFA9-48FC-9FE5-6C294377A082}" presName="spacing" presStyleCnt="0"/>
      <dgm:spPr/>
    </dgm:pt>
    <dgm:pt modelId="{7434CCB7-53ED-43F8-B8F7-1FE1D581FD64}" type="pres">
      <dgm:prSet presAssocID="{585AF4CE-602B-4CC0-8476-791E1C0F400B}" presName="composite" presStyleCnt="0"/>
      <dgm:spPr/>
    </dgm:pt>
    <dgm:pt modelId="{A0DAE09D-C130-4963-8397-2C33663FB469}" type="pres">
      <dgm:prSet presAssocID="{585AF4CE-602B-4CC0-8476-791E1C0F400B}" presName="imgShp" presStyleLbl="fgImgPlace1" presStyleIdx="2" presStyleCnt="4"/>
      <dgm:spPr>
        <a:solidFill>
          <a:srgbClr val="FFFF00"/>
        </a:solidFill>
      </dgm:spPr>
    </dgm:pt>
    <dgm:pt modelId="{AAC62D6D-1771-482C-A8EC-C09CA8F482B5}" type="pres">
      <dgm:prSet presAssocID="{585AF4CE-602B-4CC0-8476-791E1C0F400B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B6EE9-F9CE-4A0D-8577-FB15FD3F2F62}" type="pres">
      <dgm:prSet presAssocID="{EC87EFD5-26E4-426F-B2C4-B5E313EF98D1}" presName="spacing" presStyleCnt="0"/>
      <dgm:spPr/>
    </dgm:pt>
    <dgm:pt modelId="{08E5C69A-5540-41D9-9051-2A0D5AA23F62}" type="pres">
      <dgm:prSet presAssocID="{6FE0749F-2EFD-427A-9FD2-DC64E3CF2F95}" presName="composite" presStyleCnt="0"/>
      <dgm:spPr/>
    </dgm:pt>
    <dgm:pt modelId="{24D89F29-3953-4D8B-A9E0-933067372005}" type="pres">
      <dgm:prSet presAssocID="{6FE0749F-2EFD-427A-9FD2-DC64E3CF2F95}" presName="imgShp" presStyleLbl="fgImgPlace1" presStyleIdx="3" presStyleCnt="4"/>
      <dgm:spPr>
        <a:solidFill>
          <a:srgbClr val="FFFF00"/>
        </a:solidFill>
      </dgm:spPr>
    </dgm:pt>
    <dgm:pt modelId="{8C010550-7461-4333-A0D0-457194DF849D}" type="pres">
      <dgm:prSet presAssocID="{6FE0749F-2EFD-427A-9FD2-DC64E3CF2F9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B841FE-6B89-4B73-B021-13D9A2732ED1}" type="presOf" srcId="{6FE0749F-2EFD-427A-9FD2-DC64E3CF2F95}" destId="{8C010550-7461-4333-A0D0-457194DF849D}" srcOrd="0" destOrd="0" presId="urn:microsoft.com/office/officeart/2005/8/layout/vList3"/>
    <dgm:cxn modelId="{72773012-0060-4CC8-BF3E-CFEBD18EE0C8}" type="presOf" srcId="{42E51C75-89E1-4DA1-825E-A0F9D98A206F}" destId="{44566A55-0CA4-4234-8F13-6F93A80B88E2}" srcOrd="0" destOrd="0" presId="urn:microsoft.com/office/officeart/2005/8/layout/vList3"/>
    <dgm:cxn modelId="{B7E84D5E-4667-4D40-B502-E8590ED1CC32}" srcId="{42E51C75-89E1-4DA1-825E-A0F9D98A206F}" destId="{7EBF79C7-4C95-4EC9-BCC1-1A17A3CE4215}" srcOrd="1" destOrd="0" parTransId="{40B11DE3-22A2-4495-9A22-416BF68A1D57}" sibTransId="{B16E93AC-BFA9-48FC-9FE5-6C294377A082}"/>
    <dgm:cxn modelId="{755EB61D-0389-47EC-8767-00DB183D22E0}" type="presOf" srcId="{65E67309-DB41-464A-BB99-4F08F6C42E27}" destId="{DCF46236-3920-4C41-997C-8330E4631394}" srcOrd="0" destOrd="0" presId="urn:microsoft.com/office/officeart/2005/8/layout/vList3"/>
    <dgm:cxn modelId="{0BFF012C-CAA7-4E09-AC9E-0A063A7B5115}" type="presOf" srcId="{7EBF79C7-4C95-4EC9-BCC1-1A17A3CE4215}" destId="{1F9D1833-D49F-42CA-8B91-0B78AAAC7F12}" srcOrd="0" destOrd="0" presId="urn:microsoft.com/office/officeart/2005/8/layout/vList3"/>
    <dgm:cxn modelId="{C4333072-178A-48B2-93F6-8BF9FC04BB4E}" srcId="{42E51C75-89E1-4DA1-825E-A0F9D98A206F}" destId="{6FE0749F-2EFD-427A-9FD2-DC64E3CF2F95}" srcOrd="3" destOrd="0" parTransId="{B6A494D5-1036-43BC-8DDE-470D744F7A2F}" sibTransId="{86386F0D-10D9-491E-85E6-77811EE09990}"/>
    <dgm:cxn modelId="{31729866-5374-4AF4-A79F-EF8EF2375961}" srcId="{42E51C75-89E1-4DA1-825E-A0F9D98A206F}" destId="{585AF4CE-602B-4CC0-8476-791E1C0F400B}" srcOrd="2" destOrd="0" parTransId="{FB33A583-0720-4753-A14B-1523528787A8}" sibTransId="{EC87EFD5-26E4-426F-B2C4-B5E313EF98D1}"/>
    <dgm:cxn modelId="{9CA72909-E9B2-45A1-A82B-FA8174315ED3}" srcId="{42E51C75-89E1-4DA1-825E-A0F9D98A206F}" destId="{65E67309-DB41-464A-BB99-4F08F6C42E27}" srcOrd="0" destOrd="0" parTransId="{10ED82BF-6557-499E-8320-8EC1A3DCADE2}" sibTransId="{D92C4853-31E5-42C1-92AD-CB9C1A4C7A7C}"/>
    <dgm:cxn modelId="{3EF631A7-DAE7-4FED-A239-2E953C34C627}" type="presOf" srcId="{585AF4CE-602B-4CC0-8476-791E1C0F400B}" destId="{AAC62D6D-1771-482C-A8EC-C09CA8F482B5}" srcOrd="0" destOrd="0" presId="urn:microsoft.com/office/officeart/2005/8/layout/vList3"/>
    <dgm:cxn modelId="{F91D0A97-ABC6-478A-8F22-BFBE9EDBE76A}" type="presParOf" srcId="{44566A55-0CA4-4234-8F13-6F93A80B88E2}" destId="{662ECAD9-730C-4DE6-95A6-7DB8C09AAF75}" srcOrd="0" destOrd="0" presId="urn:microsoft.com/office/officeart/2005/8/layout/vList3"/>
    <dgm:cxn modelId="{5B44A60E-3CEF-48CA-BB54-507C780FC9F9}" type="presParOf" srcId="{662ECAD9-730C-4DE6-95A6-7DB8C09AAF75}" destId="{CA588321-D50A-4421-A402-B965CF3EDFD6}" srcOrd="0" destOrd="0" presId="urn:microsoft.com/office/officeart/2005/8/layout/vList3"/>
    <dgm:cxn modelId="{06A4AAA0-8529-436C-B448-DA4420935C78}" type="presParOf" srcId="{662ECAD9-730C-4DE6-95A6-7DB8C09AAF75}" destId="{DCF46236-3920-4C41-997C-8330E4631394}" srcOrd="1" destOrd="0" presId="urn:microsoft.com/office/officeart/2005/8/layout/vList3"/>
    <dgm:cxn modelId="{2FF0EA02-7253-4E5E-AE7B-8C2946586169}" type="presParOf" srcId="{44566A55-0CA4-4234-8F13-6F93A80B88E2}" destId="{1DBB055D-796F-4434-8D6B-C093C9731CE7}" srcOrd="1" destOrd="0" presId="urn:microsoft.com/office/officeart/2005/8/layout/vList3"/>
    <dgm:cxn modelId="{FC8598FC-D1DC-4BE9-B53C-476476B93CB9}" type="presParOf" srcId="{44566A55-0CA4-4234-8F13-6F93A80B88E2}" destId="{2FC6E3A4-53A8-4682-B5C8-15B37FEDD4BF}" srcOrd="2" destOrd="0" presId="urn:microsoft.com/office/officeart/2005/8/layout/vList3"/>
    <dgm:cxn modelId="{9043757C-D9B0-445D-A773-A8DFB44F198B}" type="presParOf" srcId="{2FC6E3A4-53A8-4682-B5C8-15B37FEDD4BF}" destId="{2F81599D-456F-4AE3-8C12-773AC5D922B6}" srcOrd="0" destOrd="0" presId="urn:microsoft.com/office/officeart/2005/8/layout/vList3"/>
    <dgm:cxn modelId="{C78D24E3-B6D0-4A3A-BE00-0A3FD7FA2435}" type="presParOf" srcId="{2FC6E3A4-53A8-4682-B5C8-15B37FEDD4BF}" destId="{1F9D1833-D49F-42CA-8B91-0B78AAAC7F12}" srcOrd="1" destOrd="0" presId="urn:microsoft.com/office/officeart/2005/8/layout/vList3"/>
    <dgm:cxn modelId="{B0383B5C-ED9E-458C-887B-C03D8B36BFAF}" type="presParOf" srcId="{44566A55-0CA4-4234-8F13-6F93A80B88E2}" destId="{27C23261-A67A-4F3A-B529-EF8202B3758E}" srcOrd="3" destOrd="0" presId="urn:microsoft.com/office/officeart/2005/8/layout/vList3"/>
    <dgm:cxn modelId="{0C99C01D-78E6-49A4-9B28-A45AA3F17740}" type="presParOf" srcId="{44566A55-0CA4-4234-8F13-6F93A80B88E2}" destId="{7434CCB7-53ED-43F8-B8F7-1FE1D581FD64}" srcOrd="4" destOrd="0" presId="urn:microsoft.com/office/officeart/2005/8/layout/vList3"/>
    <dgm:cxn modelId="{7949F5D3-3820-4B0A-A004-8B38135B4B18}" type="presParOf" srcId="{7434CCB7-53ED-43F8-B8F7-1FE1D581FD64}" destId="{A0DAE09D-C130-4963-8397-2C33663FB469}" srcOrd="0" destOrd="0" presId="urn:microsoft.com/office/officeart/2005/8/layout/vList3"/>
    <dgm:cxn modelId="{49600766-EC1F-49EF-8FAA-E3E31CB36FAD}" type="presParOf" srcId="{7434CCB7-53ED-43F8-B8F7-1FE1D581FD64}" destId="{AAC62D6D-1771-482C-A8EC-C09CA8F482B5}" srcOrd="1" destOrd="0" presId="urn:microsoft.com/office/officeart/2005/8/layout/vList3"/>
    <dgm:cxn modelId="{5B6C2F44-5C79-4456-A6F4-C7CD2B58E6F3}" type="presParOf" srcId="{44566A55-0CA4-4234-8F13-6F93A80B88E2}" destId="{14DB6EE9-F9CE-4A0D-8577-FB15FD3F2F62}" srcOrd="5" destOrd="0" presId="urn:microsoft.com/office/officeart/2005/8/layout/vList3"/>
    <dgm:cxn modelId="{814F27ED-15C5-421E-89C4-E18D8612216B}" type="presParOf" srcId="{44566A55-0CA4-4234-8F13-6F93A80B88E2}" destId="{08E5C69A-5540-41D9-9051-2A0D5AA23F62}" srcOrd="6" destOrd="0" presId="urn:microsoft.com/office/officeart/2005/8/layout/vList3"/>
    <dgm:cxn modelId="{AB18C6D9-4BC2-419A-958B-88FBF6890F00}" type="presParOf" srcId="{08E5C69A-5540-41D9-9051-2A0D5AA23F62}" destId="{24D89F29-3953-4D8B-A9E0-933067372005}" srcOrd="0" destOrd="0" presId="urn:microsoft.com/office/officeart/2005/8/layout/vList3"/>
    <dgm:cxn modelId="{C3649CDE-2946-4272-BEE5-9E637A1ED696}" type="presParOf" srcId="{08E5C69A-5540-41D9-9051-2A0D5AA23F62}" destId="{8C010550-7461-4333-A0D0-457194DF849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9B02F-3E3E-4CBE-AECB-0DD17E4CE7F4}">
      <dsp:nvSpPr>
        <dsp:cNvPr id="0" name=""/>
        <dsp:cNvSpPr/>
      </dsp:nvSpPr>
      <dsp:spPr>
        <a:xfrm rot="16200000">
          <a:off x="-1705067" y="2754514"/>
          <a:ext cx="4151010" cy="585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15993" bIns="0" numCol="1" spcCol="1270" anchor="t" anchorCtr="0">
          <a:noAutofit/>
        </a:bodyPr>
        <a:lstStyle/>
        <a:p>
          <a:pPr lvl="0" algn="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   </a:t>
          </a:r>
          <a:endParaRPr lang="ru-RU" sz="4100" kern="1200" dirty="0"/>
        </a:p>
      </dsp:txBody>
      <dsp:txXfrm>
        <a:off x="-1705067" y="2754514"/>
        <a:ext cx="4151010" cy="585063"/>
      </dsp:txXfrm>
    </dsp:sp>
    <dsp:sp modelId="{B0FDC8A1-6D56-4EB6-950A-3C0330499B38}">
      <dsp:nvSpPr>
        <dsp:cNvPr id="0" name=""/>
        <dsp:cNvSpPr/>
      </dsp:nvSpPr>
      <dsp:spPr>
        <a:xfrm>
          <a:off x="662969" y="971540"/>
          <a:ext cx="2914236" cy="41510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515993" rIns="149352" bIns="14935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Всего 725,6 тыс. рублей</a:t>
          </a:r>
          <a:endParaRPr lang="ru-RU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Содержание, ремонт уличного освещения на территории Лебедевского сельского поселения – 565,6 тыс. рублей</a:t>
          </a:r>
          <a:endParaRPr lang="ru-RU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Содержание мест захоронения – 110,0 тыс. рублей</a:t>
          </a:r>
          <a:endParaRPr lang="ru-RU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Прочие работы по благоустройству территории – 50,0 тыс. рублей</a:t>
          </a:r>
          <a:endParaRPr lang="ru-RU" sz="1600" kern="1200" dirty="0"/>
        </a:p>
      </dsp:txBody>
      <dsp:txXfrm>
        <a:off x="662969" y="971540"/>
        <a:ext cx="2914236" cy="4151010"/>
      </dsp:txXfrm>
    </dsp:sp>
    <dsp:sp modelId="{5EB192A5-EBE0-41D6-A3E1-C1D6DEE52E16}">
      <dsp:nvSpPr>
        <dsp:cNvPr id="0" name=""/>
        <dsp:cNvSpPr/>
      </dsp:nvSpPr>
      <dsp:spPr>
        <a:xfrm>
          <a:off x="77906" y="199256"/>
          <a:ext cx="1170126" cy="117012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F20AE-2DC0-4E33-96F7-53334871C5D4}">
      <dsp:nvSpPr>
        <dsp:cNvPr id="0" name=""/>
        <dsp:cNvSpPr/>
      </dsp:nvSpPr>
      <dsp:spPr>
        <a:xfrm rot="16200000">
          <a:off x="2563376" y="2754514"/>
          <a:ext cx="4151010" cy="585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15993" bIns="0" numCol="1" spcCol="1270" anchor="t" anchorCtr="0">
          <a:noAutofit/>
        </a:bodyPr>
        <a:lstStyle/>
        <a:p>
          <a:pPr lvl="0" algn="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   </a:t>
          </a:r>
          <a:endParaRPr lang="ru-RU" sz="4100" kern="1200" dirty="0"/>
        </a:p>
      </dsp:txBody>
      <dsp:txXfrm>
        <a:off x="2563376" y="2754514"/>
        <a:ext cx="4151010" cy="585063"/>
      </dsp:txXfrm>
    </dsp:sp>
    <dsp:sp modelId="{BA0ADCAA-F32B-4D3A-AD04-91C8F611C920}">
      <dsp:nvSpPr>
        <dsp:cNvPr id="0" name=""/>
        <dsp:cNvSpPr/>
      </dsp:nvSpPr>
      <dsp:spPr>
        <a:xfrm>
          <a:off x="4931413" y="971540"/>
          <a:ext cx="2914236" cy="415101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515993" rIns="149352" bIns="14935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Всего 1215,4 тыс. рублей</a:t>
          </a:r>
          <a:endParaRPr lang="ru-RU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Содержание, ремонт уличного освещения на территории Лебедевского сельского поселения – 885,4 тыс. рублей</a:t>
          </a:r>
          <a:endParaRPr lang="ru-RU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Содержание мест захоронения – 250,0 тыс. рублей</a:t>
          </a:r>
          <a:endParaRPr lang="ru-RU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Прочие работы по благоустройству территории – 80,0 тыс. рублей</a:t>
          </a:r>
          <a:endParaRPr lang="ru-RU" sz="1600" kern="1200" dirty="0"/>
        </a:p>
      </dsp:txBody>
      <dsp:txXfrm>
        <a:off x="4931413" y="971540"/>
        <a:ext cx="2914236" cy="4151010"/>
      </dsp:txXfrm>
    </dsp:sp>
    <dsp:sp modelId="{722A825C-BCF3-4E13-8C5D-E5CD544DCC4C}">
      <dsp:nvSpPr>
        <dsp:cNvPr id="0" name=""/>
        <dsp:cNvSpPr/>
      </dsp:nvSpPr>
      <dsp:spPr>
        <a:xfrm>
          <a:off x="4346349" y="199256"/>
          <a:ext cx="1170126" cy="1170126"/>
        </a:xfrm>
        <a:prstGeom prst="rect">
          <a:avLst/>
        </a:prstGeom>
        <a:solidFill>
          <a:srgbClr val="00CC99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FA6C0-9245-48B3-8D6C-02FE99643AA3}">
      <dsp:nvSpPr>
        <dsp:cNvPr id="0" name=""/>
        <dsp:cNvSpPr/>
      </dsp:nvSpPr>
      <dsp:spPr>
        <a:xfrm rot="16200000">
          <a:off x="6831820" y="2754514"/>
          <a:ext cx="4151010" cy="585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15993" bIns="0" numCol="1" spcCol="1270" anchor="t" anchorCtr="0">
          <a:noAutofit/>
        </a:bodyPr>
        <a:lstStyle/>
        <a:p>
          <a:pPr lvl="0" algn="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   </a:t>
          </a:r>
          <a:endParaRPr lang="ru-RU" sz="4100" kern="1200" dirty="0"/>
        </a:p>
      </dsp:txBody>
      <dsp:txXfrm>
        <a:off x="6831820" y="2754514"/>
        <a:ext cx="4151010" cy="585063"/>
      </dsp:txXfrm>
    </dsp:sp>
    <dsp:sp modelId="{BA3E622A-55AF-44E6-9C3E-11995CD7C02B}">
      <dsp:nvSpPr>
        <dsp:cNvPr id="0" name=""/>
        <dsp:cNvSpPr/>
      </dsp:nvSpPr>
      <dsp:spPr>
        <a:xfrm>
          <a:off x="9199857" y="971540"/>
          <a:ext cx="2914236" cy="415101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515993" rIns="149352" bIns="14935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Всего 1106,5 тыс. рублей</a:t>
          </a:r>
          <a:endParaRPr lang="ru-RU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Содержание, ремонт уличного освещения на территории Лебедевского сельского поселения – 900,0 тыс. рублей</a:t>
          </a:r>
          <a:endParaRPr lang="ru-RU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Содержание мест захоронения – 100,0 тыс. рублей</a:t>
          </a:r>
          <a:endParaRPr lang="ru-RU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Прочие работы по благоустройству территории – 106,5 тыс. рублей</a:t>
          </a:r>
          <a:endParaRPr lang="ru-RU" sz="1600" kern="1200" dirty="0"/>
        </a:p>
      </dsp:txBody>
      <dsp:txXfrm>
        <a:off x="9199857" y="971540"/>
        <a:ext cx="2914236" cy="4151010"/>
      </dsp:txXfrm>
    </dsp:sp>
    <dsp:sp modelId="{E21DA29B-A1B1-4B88-82F9-983AE5062914}">
      <dsp:nvSpPr>
        <dsp:cNvPr id="0" name=""/>
        <dsp:cNvSpPr/>
      </dsp:nvSpPr>
      <dsp:spPr>
        <a:xfrm>
          <a:off x="8614793" y="199256"/>
          <a:ext cx="1170126" cy="1170126"/>
        </a:xfrm>
        <a:prstGeom prst="rect">
          <a:avLst/>
        </a:prstGeom>
        <a:solidFill>
          <a:srgbClr val="33CC3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7B82C-6858-470D-9A47-32311CBA8DF1}">
      <dsp:nvSpPr>
        <dsp:cNvPr id="0" name=""/>
        <dsp:cNvSpPr/>
      </dsp:nvSpPr>
      <dsp:spPr>
        <a:xfrm>
          <a:off x="1721648" y="282950"/>
          <a:ext cx="3704172" cy="115755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405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Расходы на обеспечение деятельности органов местного самоуправления</a:t>
          </a:r>
          <a:endParaRPr lang="ru-RU" sz="1400" kern="1200" dirty="0"/>
        </a:p>
      </dsp:txBody>
      <dsp:txXfrm>
        <a:off x="1721648" y="282950"/>
        <a:ext cx="3704172" cy="1157553"/>
      </dsp:txXfrm>
    </dsp:sp>
    <dsp:sp modelId="{8E91A33E-0A49-4287-AE9E-81E51684E237}">
      <dsp:nvSpPr>
        <dsp:cNvPr id="0" name=""/>
        <dsp:cNvSpPr/>
      </dsp:nvSpPr>
      <dsp:spPr>
        <a:xfrm>
          <a:off x="1567307" y="115748"/>
          <a:ext cx="810287" cy="1215431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DBD76-B272-4B97-96D8-E29542372B85}">
      <dsp:nvSpPr>
        <dsp:cNvPr id="0" name=""/>
        <dsp:cNvSpPr/>
      </dsp:nvSpPr>
      <dsp:spPr>
        <a:xfrm>
          <a:off x="1721648" y="1740182"/>
          <a:ext cx="3704172" cy="115755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405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Расходы на заработную плату главы Лебедевского сельского поселения</a:t>
          </a:r>
          <a:endParaRPr lang="ru-RU" sz="1400" kern="1200" dirty="0"/>
        </a:p>
      </dsp:txBody>
      <dsp:txXfrm>
        <a:off x="1721648" y="1740182"/>
        <a:ext cx="3704172" cy="1157553"/>
      </dsp:txXfrm>
    </dsp:sp>
    <dsp:sp modelId="{CD58A535-46A2-4231-8292-EC82E0990059}">
      <dsp:nvSpPr>
        <dsp:cNvPr id="0" name=""/>
        <dsp:cNvSpPr/>
      </dsp:nvSpPr>
      <dsp:spPr>
        <a:xfrm>
          <a:off x="1567307" y="1572979"/>
          <a:ext cx="810287" cy="1215431"/>
        </a:xfrm>
        <a:prstGeom prst="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989D9-DE7B-4A21-A787-8E47A2F0BFE1}">
      <dsp:nvSpPr>
        <dsp:cNvPr id="0" name=""/>
        <dsp:cNvSpPr/>
      </dsp:nvSpPr>
      <dsp:spPr>
        <a:xfrm>
          <a:off x="1721648" y="3197413"/>
          <a:ext cx="3704172" cy="115755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405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Другие общегосударственные вопросы: проведение приемов, мероприятий и прочих расходов</a:t>
          </a:r>
          <a:endParaRPr lang="ru-RU" sz="1400" kern="1200" dirty="0"/>
        </a:p>
      </dsp:txBody>
      <dsp:txXfrm>
        <a:off x="1721648" y="3197413"/>
        <a:ext cx="3704172" cy="1157553"/>
      </dsp:txXfrm>
    </dsp:sp>
    <dsp:sp modelId="{F8B2FBA7-BB42-482A-9BC8-A1AF12160486}">
      <dsp:nvSpPr>
        <dsp:cNvPr id="0" name=""/>
        <dsp:cNvSpPr/>
      </dsp:nvSpPr>
      <dsp:spPr>
        <a:xfrm>
          <a:off x="1567307" y="3030211"/>
          <a:ext cx="810287" cy="1215431"/>
        </a:xfrm>
        <a:prstGeom prst="rect">
          <a:avLst/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46236-3920-4C41-997C-8330E4631394}">
      <dsp:nvSpPr>
        <dsp:cNvPr id="0" name=""/>
        <dsp:cNvSpPr/>
      </dsp:nvSpPr>
      <dsp:spPr>
        <a:xfrm rot="10800000">
          <a:off x="2290744" y="2733"/>
          <a:ext cx="8063087" cy="1039263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7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600" kern="1200" dirty="0" smtClean="0">
              <a:latin typeface="Century Schoolbook" panose="02040604050505020304" pitchFamily="18" charset="0"/>
            </a:rPr>
            <a:t>Резервный фонд  администрации Лебедевского сельского поселения: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600" kern="1200" dirty="0" smtClean="0">
              <a:latin typeface="Century Schoolbook" panose="02040604050505020304" pitchFamily="18" charset="0"/>
            </a:rPr>
            <a:t>2018 год - 10,0 тыс. рублей, 2019 год - 10,0 тыс. рублей, 2020 год – 10,0 тыс. рублей</a:t>
          </a:r>
          <a:endParaRPr lang="ru-RU" sz="1600" kern="1200" dirty="0"/>
        </a:p>
      </dsp:txBody>
      <dsp:txXfrm rot="10800000">
        <a:off x="2550560" y="2733"/>
        <a:ext cx="7803271" cy="1039263"/>
      </dsp:txXfrm>
    </dsp:sp>
    <dsp:sp modelId="{CA588321-D50A-4421-A402-B965CF3EDFD6}">
      <dsp:nvSpPr>
        <dsp:cNvPr id="0" name=""/>
        <dsp:cNvSpPr/>
      </dsp:nvSpPr>
      <dsp:spPr>
        <a:xfrm>
          <a:off x="1771112" y="2733"/>
          <a:ext cx="1039263" cy="1039263"/>
        </a:xfrm>
        <a:prstGeom prst="ellipse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9D1833-D49F-42CA-8B91-0B78AAAC7F12}">
      <dsp:nvSpPr>
        <dsp:cNvPr id="0" name=""/>
        <dsp:cNvSpPr/>
      </dsp:nvSpPr>
      <dsp:spPr>
        <a:xfrm rot="10800000">
          <a:off x="2290744" y="1352225"/>
          <a:ext cx="8063087" cy="1039263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7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600" kern="1200" dirty="0" smtClean="0">
              <a:latin typeface="Century Schoolbook" panose="02040604050505020304" pitchFamily="18" charset="0"/>
            </a:rPr>
            <a:t>Осуществление мер по противодействию коррупции: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600" kern="1200" dirty="0" smtClean="0">
              <a:latin typeface="Century Schoolbook" panose="02040604050505020304" pitchFamily="18" charset="0"/>
            </a:rPr>
            <a:t>2018 год – 0,6 тыс. рублей</a:t>
          </a:r>
          <a:endParaRPr lang="ru-RU" sz="1600" kern="1200" dirty="0"/>
        </a:p>
      </dsp:txBody>
      <dsp:txXfrm rot="10800000">
        <a:off x="2550560" y="1352225"/>
        <a:ext cx="7803271" cy="1039263"/>
      </dsp:txXfrm>
    </dsp:sp>
    <dsp:sp modelId="{2F81599D-456F-4AE3-8C12-773AC5D922B6}">
      <dsp:nvSpPr>
        <dsp:cNvPr id="0" name=""/>
        <dsp:cNvSpPr/>
      </dsp:nvSpPr>
      <dsp:spPr>
        <a:xfrm>
          <a:off x="1771112" y="1352225"/>
          <a:ext cx="1039263" cy="1039263"/>
        </a:xfrm>
        <a:prstGeom prst="ellipse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62D6D-1771-482C-A8EC-C09CA8F482B5}">
      <dsp:nvSpPr>
        <dsp:cNvPr id="0" name=""/>
        <dsp:cNvSpPr/>
      </dsp:nvSpPr>
      <dsp:spPr>
        <a:xfrm rot="10800000">
          <a:off x="2290744" y="2701718"/>
          <a:ext cx="8063087" cy="1039263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7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600" kern="1200" dirty="0" smtClean="0">
              <a:latin typeface="Century Schoolbook" panose="02040604050505020304" pitchFamily="18" charset="0"/>
            </a:rPr>
            <a:t>Осуществление муниципального земельного контроля: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600" kern="1200" dirty="0" smtClean="0">
              <a:latin typeface="Century Schoolbook" panose="02040604050505020304" pitchFamily="18" charset="0"/>
            </a:rPr>
            <a:t>2018 год – 2,4 тыс. рублей</a:t>
          </a:r>
          <a:endParaRPr lang="ru-RU" sz="1600" kern="1200" dirty="0"/>
        </a:p>
      </dsp:txBody>
      <dsp:txXfrm rot="10800000">
        <a:off x="2550560" y="2701718"/>
        <a:ext cx="7803271" cy="1039263"/>
      </dsp:txXfrm>
    </dsp:sp>
    <dsp:sp modelId="{A0DAE09D-C130-4963-8397-2C33663FB469}">
      <dsp:nvSpPr>
        <dsp:cNvPr id="0" name=""/>
        <dsp:cNvSpPr/>
      </dsp:nvSpPr>
      <dsp:spPr>
        <a:xfrm>
          <a:off x="1771112" y="2701718"/>
          <a:ext cx="1039263" cy="1039263"/>
        </a:xfrm>
        <a:prstGeom prst="ellipse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010550-7461-4333-A0D0-457194DF849D}">
      <dsp:nvSpPr>
        <dsp:cNvPr id="0" name=""/>
        <dsp:cNvSpPr/>
      </dsp:nvSpPr>
      <dsp:spPr>
        <a:xfrm rot="10800000">
          <a:off x="2290744" y="4051210"/>
          <a:ext cx="8063087" cy="1039263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7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600" kern="1200" dirty="0" smtClean="0">
              <a:latin typeface="Century Schoolbook" panose="02040604050505020304" pitchFamily="18" charset="0"/>
            </a:rPr>
            <a:t>Утверждение генеральных планов поселения, правил землепользования и застройки, утверждение на основе генеральных планов поселения, документации по планировке территории: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600" kern="1200" dirty="0" smtClean="0">
              <a:latin typeface="Century Schoolbook" panose="02040604050505020304" pitchFamily="18" charset="0"/>
            </a:rPr>
            <a:t> 2018 год – 2,4 тыс. рублей</a:t>
          </a:r>
          <a:endParaRPr lang="ru-RU" sz="1600" kern="1200" dirty="0"/>
        </a:p>
      </dsp:txBody>
      <dsp:txXfrm rot="10800000">
        <a:off x="2550560" y="4051210"/>
        <a:ext cx="7803271" cy="1039263"/>
      </dsp:txXfrm>
    </dsp:sp>
    <dsp:sp modelId="{24D89F29-3953-4D8B-A9E0-933067372005}">
      <dsp:nvSpPr>
        <dsp:cNvPr id="0" name=""/>
        <dsp:cNvSpPr/>
      </dsp:nvSpPr>
      <dsp:spPr>
        <a:xfrm>
          <a:off x="1771112" y="4051210"/>
          <a:ext cx="1039263" cy="1039263"/>
        </a:xfrm>
        <a:prstGeom prst="ellipse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89D3E9A2-7A94-41DA-98F2-6FF6C361F6E0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98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847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t>‹#›</a:t>
            </a:fld>
            <a:endParaRPr lang="ru-RU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621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174153BF-80DC-45EE-938C-792002734BC3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t>‹#›</a:t>
            </a:fld>
            <a:endParaRPr lang="ru-RU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839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2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2025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t>‹#›</a:t>
            </a:fld>
            <a:endParaRPr lang="ru-RU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775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t>‹#›</a:t>
            </a:fld>
            <a:endParaRPr lang="ru-RU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377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20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72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174153BF-80DC-45EE-938C-792002734BC3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89D3E9A2-7A94-41DA-98F2-6FF6C361F6E0}" type="slidenum">
              <a:rPr lang="ru-RU" smtClean="0"/>
              <a:t>‹#›</a:t>
            </a:fld>
            <a:endParaRPr lang="ru-RU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10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153BF-80DC-45EE-938C-792002734BC3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9D3E9A2-7A94-41DA-98F2-6FF6C361F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2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07" r:id="rId8"/>
    <p:sldLayoutId id="2147484208" r:id="rId9"/>
    <p:sldLayoutId id="2147484209" r:id="rId10"/>
    <p:sldLayoutId id="21474842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9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96112"/>
            <a:ext cx="12191999" cy="1755648"/>
          </a:xfrm>
        </p:spPr>
        <p:txBody>
          <a:bodyPr>
            <a:normAutofit fontScale="90000"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ru-RU" sz="3600" b="1" dirty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Бюджет для граждан</a:t>
            </a:r>
            <a:br>
              <a:rPr lang="ru-RU" sz="3600" b="1" dirty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</a:br>
            <a:r>
              <a:rPr lang="ru-RU" sz="3600" b="1" dirty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Лебедевского сельского поселения на </a:t>
            </a:r>
            <a:r>
              <a:rPr lang="ru-RU" sz="36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2018 год и плановый период 2019 и 2020 годов</a:t>
            </a:r>
            <a:r>
              <a:rPr lang="ru-RU" sz="3600" b="1" dirty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/>
            </a:r>
            <a:br>
              <a:rPr lang="ru-RU" sz="3600" b="1" dirty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</a:br>
            <a:endParaRPr lang="ru-RU" sz="3600" b="1" dirty="0">
              <a:solidFill>
                <a:srgbClr val="4433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3193" y="4862915"/>
            <a:ext cx="8637072" cy="1071095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b="1" dirty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Разработан на основе решения Совета народных депутатов Лебедевского сельского поселения от </a:t>
            </a:r>
            <a:r>
              <a:rPr lang="ru-RU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25.12.2017 г</a:t>
            </a:r>
            <a:r>
              <a:rPr lang="ru-RU" b="1" dirty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. № </a:t>
            </a:r>
            <a:r>
              <a:rPr lang="ru-RU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88 </a:t>
            </a:r>
            <a:r>
              <a:rPr lang="ru-RU" b="1" dirty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«О бюджете Лебедевского сельского поселения на </a:t>
            </a:r>
            <a:r>
              <a:rPr lang="ru-RU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2018 </a:t>
            </a:r>
            <a:r>
              <a:rPr lang="ru-RU" b="1" dirty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год и на плановый период </a:t>
            </a:r>
            <a:r>
              <a:rPr lang="ru-RU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2019 </a:t>
            </a:r>
            <a:r>
              <a:rPr lang="ru-RU" b="1" dirty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 </a:t>
            </a:r>
            <a:r>
              <a:rPr lang="ru-RU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2020 </a:t>
            </a:r>
            <a:r>
              <a:rPr lang="ru-RU" b="1" dirty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годов»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95479" y="160353"/>
            <a:ext cx="6072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ЛЕБЕДЕВСКОЕ СЕЛЬСКОЕ ПОСЕЛЕНИЕ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298" y="2434664"/>
            <a:ext cx="2517029" cy="250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48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5499"/>
          </a:xfrm>
        </p:spPr>
        <p:txBody>
          <a:bodyPr>
            <a:normAutofit/>
          </a:bodyPr>
          <a:lstStyle/>
          <a:p>
            <a:pPr algn="ctr"/>
            <a:r>
              <a:rPr lang="ru-RU" sz="2200" dirty="0"/>
              <a:t>Расходы в рамках подпрограммы </a:t>
            </a:r>
            <a:r>
              <a:rPr lang="ru-RU" sz="2200" dirty="0" smtClean="0"/>
              <a:t>«Развитие </a:t>
            </a:r>
            <a:r>
              <a:rPr lang="ru-RU" sz="2200" dirty="0"/>
              <a:t>физической культуры и спорта</a:t>
            </a:r>
            <a:r>
              <a:rPr lang="ru-RU" sz="2200" dirty="0" smtClean="0"/>
              <a:t>»,  </a:t>
            </a:r>
            <a:br>
              <a:rPr lang="ru-RU" sz="2200" dirty="0" smtClean="0"/>
            </a:br>
            <a:r>
              <a:rPr lang="ru-RU" sz="2200" dirty="0" smtClean="0"/>
              <a:t>тыс. рублей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9752" y="6295977"/>
            <a:ext cx="6072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ЛЕБЕДЕВСКОЕ СЕЛЬСКОЕ ПОСЕЛЕНИЕ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16253944"/>
              </p:ext>
            </p:extLst>
          </p:nvPr>
        </p:nvGraphicFramePr>
        <p:xfrm>
          <a:off x="0" y="875499"/>
          <a:ext cx="7690104" cy="5269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2944" y="2940696"/>
            <a:ext cx="4410456" cy="645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Организация и проведение спортивных мероприятий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37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54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Расходы бюджета в </a:t>
            </a:r>
            <a:r>
              <a:rPr lang="ru-RU" sz="2000" dirty="0" smtClean="0"/>
              <a:t>рамках подпрограммы «</a:t>
            </a:r>
            <a:r>
              <a:rPr lang="ru-RU" sz="2000" dirty="0"/>
              <a:t>Совершенствование гражданской обороны, защита населения и территории от чрезвычайных ситуаций природного и техногенного </a:t>
            </a:r>
            <a:r>
              <a:rPr lang="ru-RU" sz="2000" dirty="0" smtClean="0"/>
              <a:t>характера»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9752" y="6295977"/>
            <a:ext cx="6072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ЛЕБЕДЕВСКОЕ СЕЛЬСКОЕ ПОСЕЛЕНИЕ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407012"/>
              </p:ext>
            </p:extLst>
          </p:nvPr>
        </p:nvGraphicFramePr>
        <p:xfrm>
          <a:off x="-1" y="1737359"/>
          <a:ext cx="12192001" cy="2557407"/>
        </p:xfrm>
        <a:graphic>
          <a:graphicData uri="http://schemas.openxmlformats.org/drawingml/2006/table">
            <a:tbl>
              <a:tblPr firstRow="1" firstCol="1" lastRow="1">
                <a:tableStyleId>{69C7853C-536D-4A76-A0AE-DD22124D55A5}</a:tableStyleId>
              </a:tblPr>
              <a:tblGrid>
                <a:gridCol w="6609757">
                  <a:extLst>
                    <a:ext uri="{9D8B030D-6E8A-4147-A177-3AD203B41FA5}">
                      <a16:colId xmlns:a16="http://schemas.microsoft.com/office/drawing/2014/main" val="1735254196"/>
                    </a:ext>
                  </a:extLst>
                </a:gridCol>
                <a:gridCol w="1821390">
                  <a:extLst>
                    <a:ext uri="{9D8B030D-6E8A-4147-A177-3AD203B41FA5}">
                      <a16:colId xmlns:a16="http://schemas.microsoft.com/office/drawing/2014/main" val="3099689067"/>
                    </a:ext>
                  </a:extLst>
                </a:gridCol>
                <a:gridCol w="1823901">
                  <a:extLst>
                    <a:ext uri="{9D8B030D-6E8A-4147-A177-3AD203B41FA5}">
                      <a16:colId xmlns:a16="http://schemas.microsoft.com/office/drawing/2014/main" val="1662769817"/>
                    </a:ext>
                  </a:extLst>
                </a:gridCol>
                <a:gridCol w="1936953">
                  <a:extLst>
                    <a:ext uri="{9D8B030D-6E8A-4147-A177-3AD203B41FA5}">
                      <a16:colId xmlns:a16="http://schemas.microsoft.com/office/drawing/2014/main" val="1452971691"/>
                    </a:ext>
                  </a:extLst>
                </a:gridCol>
              </a:tblGrid>
              <a:tr h="493777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2" marR="91432" marT="45645" marB="45645" horzOverflow="overflow"/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2018 год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2" marR="91432" marT="45645" marB="45645" horzOverflow="overflow"/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2019 год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2" marR="91432" marT="45645" marB="45645" horzOverflow="overflow"/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 год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2" marR="91432" marT="45645" marB="45645" horzOverflow="overflow"/>
                </a:tc>
                <a:extLst>
                  <a:ext uri="{0D108BD9-81ED-4DB2-BD59-A6C34878D82A}">
                    <a16:rowId xmlns:a16="http://schemas.microsoft.com/office/drawing/2014/main" val="3653699629"/>
                  </a:ext>
                </a:extLst>
              </a:tr>
              <a:tr h="992125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Совершенствование гражданской обороны, защита населения и территории от чрезвычайных ситуаций природного и техногенного характера 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L="91432" marR="91432" marT="45645" marB="45645" horzOverflow="overflow"/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645" marB="45645" anchor="ctr" horzOverflow="overflow"/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645" marB="45645" anchor="ctr" horzOverflow="overflow"/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645" marB="45645" anchor="ctr" horzOverflow="overflow"/>
                </a:tc>
                <a:extLst>
                  <a:ext uri="{0D108BD9-81ED-4DB2-BD59-A6C34878D82A}">
                    <a16:rowId xmlns:a16="http://schemas.microsoft.com/office/drawing/2014/main" val="539915717"/>
                  </a:ext>
                </a:extLst>
              </a:tr>
              <a:tr h="603505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Обеспечение первичных мер пожарной безопасности 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L="91432" marR="91432" marT="45645" marB="45645" horzOverflow="overflow"/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645" marB="45645" anchor="ctr" horzOverflow="overflow"/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645" marB="45645" anchor="ctr" horzOverflow="overflow"/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645" marB="45645" anchor="ctr" horzOverflow="overflow"/>
                </a:tc>
                <a:extLst>
                  <a:ext uri="{0D108BD9-81ED-4DB2-BD59-A6C34878D82A}">
                    <a16:rowId xmlns:a16="http://schemas.microsoft.com/office/drawing/2014/main" val="316143837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Всего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L="91432" marR="91432" marT="45645" marB="45645" horzOverflow="overflow"/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645" marB="45645" anchor="ctr" horzOverflow="overflow"/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645" marB="45645" anchor="ctr" horzOverflow="overflow"/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645" marB="45645" anchor="ctr" horzOverflow="overflow"/>
                </a:tc>
                <a:extLst>
                  <a:ext uri="{0D108BD9-81ED-4DB2-BD59-A6C34878D82A}">
                    <a16:rowId xmlns:a16="http://schemas.microsoft.com/office/drawing/2014/main" val="1255588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70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3736"/>
            <a:ext cx="12192000" cy="875499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Расходы в рамках подпрограммы «Социальная политика», тыс</a:t>
            </a:r>
            <a:r>
              <a:rPr lang="ru-RU" sz="2400" dirty="0" smtClean="0"/>
              <a:t>. рублей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9752" y="6295977"/>
            <a:ext cx="6072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ЛЕБЕДЕВСКОЕ СЕЛЬСКОЕ ПОСЕЛЕНИЕ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632" y="3069259"/>
            <a:ext cx="5135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Выплата дополнительной ежемесячной пенсии муниципальным служащим 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964407852"/>
              </p:ext>
            </p:extLst>
          </p:nvPr>
        </p:nvGraphicFramePr>
        <p:xfrm>
          <a:off x="5038344" y="877311"/>
          <a:ext cx="7153656" cy="5267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987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3736"/>
            <a:ext cx="12192000" cy="875499"/>
          </a:xfrm>
        </p:spPr>
        <p:txBody>
          <a:bodyPr>
            <a:normAutofit/>
          </a:bodyPr>
          <a:lstStyle/>
          <a:p>
            <a:pPr algn="ctr"/>
            <a:r>
              <a:rPr lang="ru-RU" sz="2200" dirty="0">
                <a:latin typeface="Century Schoolbook" pitchFamily="18" charset="0"/>
              </a:rPr>
              <a:t>Расходы </a:t>
            </a:r>
            <a:r>
              <a:rPr lang="ru-RU" sz="2200" dirty="0" smtClean="0">
                <a:latin typeface="Century Schoolbook" pitchFamily="18" charset="0"/>
              </a:rPr>
              <a:t>бюджета в рамках подпрограммы «Благоустройство», </a:t>
            </a:r>
            <a:r>
              <a:rPr lang="ru-RU" sz="2200" dirty="0">
                <a:latin typeface="Century Schoolbook" pitchFamily="18" charset="0"/>
              </a:rPr>
              <a:t>тыс</a:t>
            </a:r>
            <a:r>
              <a:rPr lang="ru-RU" sz="2200" dirty="0" smtClean="0">
                <a:latin typeface="Century Schoolbook" pitchFamily="18" charset="0"/>
              </a:rPr>
              <a:t>. рублей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9752" y="6295977"/>
            <a:ext cx="6072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ЛЕБЕДЕВСКОЕ СЕЛЬСКОЕ ПОСЕЛЕНИЕ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5036174"/>
              </p:ext>
            </p:extLst>
          </p:nvPr>
        </p:nvGraphicFramePr>
        <p:xfrm>
          <a:off x="0" y="740665"/>
          <a:ext cx="12192000" cy="5321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70576" y="1292998"/>
            <a:ext cx="7617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/>
              <a:t>2018 </a:t>
            </a:r>
            <a:endParaRPr lang="ru-RU" b="1" dirty="0" smtClean="0"/>
          </a:p>
          <a:p>
            <a:pPr algn="ctr"/>
            <a:r>
              <a:rPr lang="ru-RU" b="1" dirty="0" smtClean="0"/>
              <a:t>год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10344" y="1282739"/>
            <a:ext cx="7617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2019 </a:t>
            </a:r>
          </a:p>
          <a:p>
            <a:pPr algn="ctr"/>
            <a:r>
              <a:rPr lang="ru-RU" b="1" dirty="0" smtClean="0"/>
              <a:t>год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751374" y="1292998"/>
            <a:ext cx="7617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2020 </a:t>
            </a:r>
          </a:p>
          <a:p>
            <a:pPr algn="ctr"/>
            <a:r>
              <a:rPr lang="ru-RU" b="1" dirty="0" smtClean="0"/>
              <a:t>год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6140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5499"/>
          </a:xfrm>
        </p:spPr>
        <p:txBody>
          <a:bodyPr>
            <a:normAutofit/>
          </a:bodyPr>
          <a:lstStyle/>
          <a:p>
            <a:pPr algn="ctr"/>
            <a:r>
              <a:rPr lang="ru-RU" sz="2200" dirty="0">
                <a:latin typeface="Century Schoolbook" pitchFamily="18" charset="0"/>
              </a:rPr>
              <a:t>Расходы </a:t>
            </a:r>
            <a:r>
              <a:rPr lang="ru-RU" sz="2200" dirty="0" smtClean="0">
                <a:latin typeface="Century Schoolbook" pitchFamily="18" charset="0"/>
              </a:rPr>
              <a:t>бюджета в рамках подпрограммы </a:t>
            </a:r>
            <a:r>
              <a:rPr lang="ru-RU" sz="2200" dirty="0" smtClean="0">
                <a:latin typeface="Century Schoolbook" pitchFamily="18" charset="0"/>
              </a:rPr>
              <a:t>«Функционирование </a:t>
            </a:r>
            <a:r>
              <a:rPr lang="ru-RU" sz="2200" dirty="0">
                <a:latin typeface="Century Schoolbook" pitchFamily="18" charset="0"/>
              </a:rPr>
              <a:t>органов местного самоуправления», </a:t>
            </a:r>
            <a:r>
              <a:rPr lang="ru-RU" sz="2200" dirty="0">
                <a:latin typeface="Century Schoolbook" pitchFamily="18" charset="0"/>
              </a:rPr>
              <a:t>тыс</a:t>
            </a:r>
            <a:r>
              <a:rPr lang="ru-RU" sz="2200" dirty="0" smtClean="0">
                <a:latin typeface="Century Schoolbook" pitchFamily="18" charset="0"/>
              </a:rPr>
              <a:t>. рублей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9752" y="6295977"/>
            <a:ext cx="6072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ЛЕБЕДЕВСКОЕ СЕЛЬСКОЕ ПОСЕЛЕНИЕ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292769"/>
              </p:ext>
            </p:extLst>
          </p:nvPr>
        </p:nvGraphicFramePr>
        <p:xfrm>
          <a:off x="5867840" y="1189070"/>
          <a:ext cx="6993128" cy="4470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118252857"/>
              </p:ext>
            </p:extLst>
          </p:nvPr>
        </p:nvGraphicFramePr>
        <p:xfrm>
          <a:off x="0" y="875499"/>
          <a:ext cx="7351776" cy="5262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13293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3736"/>
            <a:ext cx="12192000" cy="87549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Century Schoolbook" pitchFamily="18" charset="0"/>
              </a:rPr>
              <a:t>Непрограммное направление </a:t>
            </a:r>
            <a:r>
              <a:rPr lang="ru-RU" sz="2400" dirty="0">
                <a:latin typeface="Century Schoolbook" pitchFamily="18" charset="0"/>
              </a:rPr>
              <a:t>деятельности </a:t>
            </a:r>
            <a:r>
              <a:rPr lang="ru-RU" sz="2400" dirty="0" smtClean="0">
                <a:latin typeface="Century Schoolbook" pitchFamily="18" charset="0"/>
              </a:rPr>
              <a:t>расходов, тыс. рублей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9752" y="6295977"/>
            <a:ext cx="6072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ЛЕБЕДЕВСКОЕ СЕЛЬСКОЕ ПОСЕЛЕНИЕ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99368062"/>
              </p:ext>
            </p:extLst>
          </p:nvPr>
        </p:nvGraphicFramePr>
        <p:xfrm>
          <a:off x="0" y="941832"/>
          <a:ext cx="12124944" cy="5093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084832" y="1179576"/>
            <a:ext cx="4748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entury Schoolbook" pitchFamily="18" charset="0"/>
              </a:rPr>
              <a:t>1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84832" y="5254752"/>
            <a:ext cx="4748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Century Schoolbook" pitchFamily="18" charset="0"/>
              </a:rPr>
              <a:t>4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4832" y="3831053"/>
            <a:ext cx="4748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Century Schoolbook" pitchFamily="18" charset="0"/>
              </a:rPr>
              <a:t>3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84832" y="2539737"/>
            <a:ext cx="4748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Century Schoolbook" pitchFamily="18" charset="0"/>
              </a:rPr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8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270" y="173736"/>
            <a:ext cx="9603275" cy="875499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Century Schoolbook" pitchFamily="18" charset="0"/>
              </a:rPr>
              <a:t>ИНФОРМАЦИЯ ДЛЯ КОНТАКТОВ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9752" y="6295977"/>
            <a:ext cx="6072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ЛЕБЕДЕВСКОЕ СЕЛЬСКОЕ ПОСЕЛЕНИЕ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Лента лицом вверх 4"/>
          <p:cNvSpPr/>
          <p:nvPr/>
        </p:nvSpPr>
        <p:spPr>
          <a:xfrm>
            <a:off x="603504" y="1188720"/>
            <a:ext cx="11064240" cy="4251960"/>
          </a:xfrm>
          <a:prstGeom prst="ribbon2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Контактная информация: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Глава Лебедевского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сельского поселения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Мясоедов Игорь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>Юрьевич</a:t>
            </a:r>
          </a:p>
          <a:p>
            <a:pPr algn="ctr">
              <a:defRPr/>
            </a:pPr>
            <a:endParaRPr lang="ru-RU" sz="16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График работы с 8-30 до 17-30,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перерыв с 13-00 до 14-00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>.</a:t>
            </a:r>
          </a:p>
          <a:p>
            <a:pPr algn="ctr">
              <a:defRPr/>
            </a:pPr>
            <a:endParaRPr lang="ru-RU" sz="16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Адрес: 652388, Кемеровская область,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Промышленновский район,</a:t>
            </a:r>
          </a:p>
          <a:p>
            <a:pPr algn="ctr">
              <a:defRPr/>
            </a:pPr>
            <a:r>
              <a:rPr lang="ru-RU" sz="1600" b="1" dirty="0" err="1">
                <a:solidFill>
                  <a:schemeClr val="tx1"/>
                </a:solidFill>
                <a:latin typeface="Arial" pitchFamily="34" charset="0"/>
              </a:rPr>
              <a:t>с.Лебеди</a:t>
            </a:r>
            <a:endParaRPr lang="ru-RU" sz="16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>Ул.Центральная,32</a:t>
            </a:r>
          </a:p>
          <a:p>
            <a:pPr algn="ctr">
              <a:defRPr/>
            </a:pPr>
            <a:endParaRPr lang="ru-RU" sz="16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Телефон (8 38442) 6-67-41, Факс: 6-67-43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Электронная почта: 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</a:rPr>
              <a:t>Lebedy28@yndex.ru</a:t>
            </a:r>
            <a:endParaRPr lang="ru-RU" sz="1600" b="1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270" y="173736"/>
            <a:ext cx="9603275" cy="875499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Основные характеристики местного бюджета, </a:t>
            </a:r>
            <a:r>
              <a:rPr lang="ru-RU" sz="2400" dirty="0" smtClean="0"/>
              <a:t>тыс. рублей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9752" y="6295977"/>
            <a:ext cx="6072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ЛЕБЕДЕВСКОЕ СЕЛЬСКОЕ ПОСЕЛЕНИЕ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62021361"/>
              </p:ext>
            </p:extLst>
          </p:nvPr>
        </p:nvGraphicFramePr>
        <p:xfrm>
          <a:off x="0" y="719666"/>
          <a:ext cx="12192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88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088" y="173736"/>
            <a:ext cx="10488168" cy="875499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Динамика собственных доходов местного </a:t>
            </a:r>
            <a:r>
              <a:rPr lang="ru-RU" sz="2400" dirty="0" smtClean="0"/>
              <a:t>бюджета, тыс. рублей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752" y="6295977"/>
            <a:ext cx="6072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ЛЕБЕДЕВСКОЕ СЕЛЬСКОЕ ПОСЕЛЕНИЕ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672185326"/>
              </p:ext>
            </p:extLst>
          </p:nvPr>
        </p:nvGraphicFramePr>
        <p:xfrm>
          <a:off x="0" y="841249"/>
          <a:ext cx="12192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46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270" y="173736"/>
            <a:ext cx="9603275" cy="875499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Объем </a:t>
            </a:r>
            <a:r>
              <a:rPr lang="ru-RU" sz="2400" dirty="0" smtClean="0"/>
              <a:t>налоговых </a:t>
            </a:r>
            <a:r>
              <a:rPr lang="ru-RU" sz="2400" dirty="0"/>
              <a:t>доходов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59752" y="6295977"/>
            <a:ext cx="6072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ЛЕБЕДЕВСКОЕ СЕЛЬСКОЕ ПОСЕЛЕНИЕ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3056" y="864569"/>
            <a:ext cx="1152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b="1" i="1" dirty="0" smtClean="0">
                <a:solidFill>
                  <a:srgbClr val="E75C01"/>
                </a:solidFill>
              </a:rPr>
              <a:t>2018 </a:t>
            </a:r>
            <a:r>
              <a:rPr lang="ru-RU" altLang="ru-RU" b="1" i="1" dirty="0">
                <a:solidFill>
                  <a:srgbClr val="E75C01"/>
                </a:solidFill>
              </a:rPr>
              <a:t>год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41880" y="861177"/>
            <a:ext cx="1152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2019 </a:t>
            </a:r>
            <a:r>
              <a:rPr lang="ru-RU" altLang="ru-RU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00706" y="864569"/>
            <a:ext cx="1152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2020 год</a:t>
            </a:r>
            <a:endParaRPr lang="ru-RU" altLang="ru-RU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91072" y="1233901"/>
            <a:ext cx="27368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4498,0 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тыс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. руб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. – всего </a:t>
            </a:r>
          </a:p>
          <a:p>
            <a:pPr algn="ctr"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налоговых доходов.</a:t>
            </a:r>
          </a:p>
          <a:p>
            <a:pPr algn="ctr"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Это составляет 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94,2% </a:t>
            </a:r>
            <a:endParaRPr lang="ru-RU" altLang="ru-RU" sz="1400" dirty="0">
              <a:solidFill>
                <a:schemeClr val="bg2">
                  <a:lumMod val="25000"/>
                </a:schemeClr>
              </a:solidFill>
            </a:endParaRPr>
          </a:p>
          <a:p>
            <a:pPr algn="ctr"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в общем объеме доходов.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740111" y="1233898"/>
            <a:ext cx="27368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5275,0 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тыс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. руб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. – всего </a:t>
            </a:r>
          </a:p>
          <a:p>
            <a:pPr algn="ctr"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налоговых доходов.</a:t>
            </a:r>
          </a:p>
          <a:p>
            <a:pPr algn="ctr"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Это составляет 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95,3% </a:t>
            </a:r>
            <a:endParaRPr lang="ru-RU" altLang="ru-RU" sz="1400" dirty="0">
              <a:solidFill>
                <a:schemeClr val="bg2">
                  <a:lumMod val="25000"/>
                </a:schemeClr>
              </a:solidFill>
            </a:endParaRPr>
          </a:p>
          <a:p>
            <a:pPr algn="ctr"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в общем объеме доходов.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8908720" y="1233899"/>
            <a:ext cx="27368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5393,0 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тыс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. руб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. – всего </a:t>
            </a:r>
          </a:p>
          <a:p>
            <a:pPr algn="ctr"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налоговых доходов.</a:t>
            </a:r>
          </a:p>
          <a:p>
            <a:pPr algn="ctr"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Это составляет 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95,4% </a:t>
            </a:r>
            <a:endParaRPr lang="ru-RU" altLang="ru-RU" sz="1400" dirty="0">
              <a:solidFill>
                <a:schemeClr val="bg2">
                  <a:lumMod val="25000"/>
                </a:schemeClr>
              </a:solidFill>
            </a:endParaRPr>
          </a:p>
          <a:p>
            <a:pPr algn="ctr"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в общем объеме доходов.</a:t>
            </a:r>
          </a:p>
        </p:txBody>
      </p:sp>
      <p:graphicFrame>
        <p:nvGraphicFramePr>
          <p:cNvPr id="11" name="Group 3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914804"/>
              </p:ext>
            </p:extLst>
          </p:nvPr>
        </p:nvGraphicFramePr>
        <p:xfrm>
          <a:off x="167395" y="2227172"/>
          <a:ext cx="3545069" cy="344219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684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9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130,0 тыс. руб.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 на доходы физических лиц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60,0 тыс. руб.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 на имущество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1032,0 тыс. руб.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Акцизы по подакцизным товарам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41,0 тыс. руб.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Транспортный налог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3163,0 тыс. руб.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Земельный налог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3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9,0 тыс. руб.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Государственная пошлина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62,0 тыс. руб.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Единый сельскохозяйственный налог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Group 3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228742"/>
              </p:ext>
            </p:extLst>
          </p:nvPr>
        </p:nvGraphicFramePr>
        <p:xfrm>
          <a:off x="4336002" y="2227172"/>
          <a:ext cx="3545069" cy="3451339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684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9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138,0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 на доходы физических лиц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66,0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 на имущество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1166,0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Акцизы по подакцизным товарам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42,0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Транспортный налог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3789,0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Земельный налог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3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10,0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Государственная пошлина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63,0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Единый сельскохозяйственный налог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Group 3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641574"/>
              </p:ext>
            </p:extLst>
          </p:nvPr>
        </p:nvGraphicFramePr>
        <p:xfrm>
          <a:off x="8504610" y="2227172"/>
          <a:ext cx="3545069" cy="346048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84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9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142,0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 на доходы физических лиц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72,0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 на имущество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1272,0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Акцизы по подакцизным товарам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43,0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Транспортный налог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3789,0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Земельный налог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3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11,0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Государственная пошлина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63,0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Единый сельскохозяйственный налог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35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048" y="173736"/>
            <a:ext cx="11137392" cy="875499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Объем безвозмездных поступлений в местном </a:t>
            </a:r>
            <a:r>
              <a:rPr lang="ru-RU" sz="2400" dirty="0" smtClean="0"/>
              <a:t>бюджете, тыс. рублей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9752" y="6295977"/>
            <a:ext cx="6072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ЛЕБЕДЕВСКОЕ СЕЛЬСКОЕ ПОСЕЛЕНИЕ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14392"/>
              </p:ext>
            </p:extLst>
          </p:nvPr>
        </p:nvGraphicFramePr>
        <p:xfrm>
          <a:off x="531876" y="842471"/>
          <a:ext cx="11128248" cy="206242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782062">
                  <a:extLst>
                    <a:ext uri="{9D8B030D-6E8A-4147-A177-3AD203B41FA5}">
                      <a16:colId xmlns:a16="http://schemas.microsoft.com/office/drawing/2014/main" val="1343691054"/>
                    </a:ext>
                  </a:extLst>
                </a:gridCol>
                <a:gridCol w="2782062">
                  <a:extLst>
                    <a:ext uri="{9D8B030D-6E8A-4147-A177-3AD203B41FA5}">
                      <a16:colId xmlns:a16="http://schemas.microsoft.com/office/drawing/2014/main" val="2390454682"/>
                    </a:ext>
                  </a:extLst>
                </a:gridCol>
                <a:gridCol w="2782062">
                  <a:extLst>
                    <a:ext uri="{9D8B030D-6E8A-4147-A177-3AD203B41FA5}">
                      <a16:colId xmlns:a16="http://schemas.microsoft.com/office/drawing/2014/main" val="3577057660"/>
                    </a:ext>
                  </a:extLst>
                </a:gridCol>
                <a:gridCol w="2782062">
                  <a:extLst>
                    <a:ext uri="{9D8B030D-6E8A-4147-A177-3AD203B41FA5}">
                      <a16:colId xmlns:a16="http://schemas.microsoft.com/office/drawing/2014/main" val="3992005328"/>
                    </a:ext>
                  </a:extLst>
                </a:gridCol>
              </a:tblGrid>
              <a:tr h="39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Показатель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2018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2019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947866781"/>
                  </a:ext>
                </a:extLst>
              </a:tr>
              <a:tr h="39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Дотации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161,4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160,5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656639495"/>
                  </a:ext>
                </a:extLst>
              </a:tr>
              <a:tr h="39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Субвенции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95,5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96,5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492081668"/>
                  </a:ext>
                </a:extLst>
              </a:tr>
              <a:tr h="39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Иные МБТ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537062355"/>
                  </a:ext>
                </a:extLst>
              </a:tr>
              <a:tr h="39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Всего безвозмездных поступлений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274,9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257,9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260,6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175650503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943075393"/>
              </p:ext>
            </p:extLst>
          </p:nvPr>
        </p:nvGraphicFramePr>
        <p:xfrm>
          <a:off x="0" y="2904899"/>
          <a:ext cx="12192000" cy="3233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25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270" y="173736"/>
            <a:ext cx="9603275" cy="87549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Динамика расходов, тыс. рублей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9752" y="6295977"/>
            <a:ext cx="6072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ЛЕБЕДЕВСКОЕ СЕЛЬСКОЕ ПОСЕЛЕНИЕ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658868019"/>
              </p:ext>
            </p:extLst>
          </p:nvPr>
        </p:nvGraphicFramePr>
        <p:xfrm>
          <a:off x="0" y="886968"/>
          <a:ext cx="12192000" cy="5251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829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3736"/>
            <a:ext cx="12192000" cy="87549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Объем расходов бюджета в 2018 году, тыс. рублей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9752" y="6295977"/>
            <a:ext cx="6072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ЛЕБЕДЕВСКОЕ СЕЛЬСКОЕ ПОСЕЛЕНИЕ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904038119"/>
              </p:ext>
            </p:extLst>
          </p:nvPr>
        </p:nvGraphicFramePr>
        <p:xfrm>
          <a:off x="0" y="719666"/>
          <a:ext cx="12192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74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2296" y="0"/>
            <a:ext cx="12274296" cy="875499"/>
          </a:xfrm>
        </p:spPr>
        <p:txBody>
          <a:bodyPr>
            <a:noAutofit/>
          </a:bodyPr>
          <a:lstStyle/>
          <a:p>
            <a:pPr algn="ctr"/>
            <a:r>
              <a:rPr lang="ru-RU" sz="1800" dirty="0"/>
              <a:t>Расходы на реализацию муниципальной программы «Комплексное развитие и обеспечение устойчивого функционирования  Лебедевского сельского поселения» на </a:t>
            </a:r>
            <a:r>
              <a:rPr lang="ru-RU" sz="1800" dirty="0" smtClean="0"/>
              <a:t>2018 </a:t>
            </a:r>
            <a:r>
              <a:rPr lang="ru-RU" sz="1800"/>
              <a:t>– </a:t>
            </a:r>
            <a:r>
              <a:rPr lang="ru-RU" sz="1800" smtClean="0"/>
              <a:t>2020 </a:t>
            </a:r>
            <a:r>
              <a:rPr lang="ru-RU" sz="1800" dirty="0"/>
              <a:t>годы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59752" y="6295977"/>
            <a:ext cx="6072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ЛЕБЕДЕВСКОЕ СЕЛЬСКОЕ ПОСЕЛЕНИЕ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Group 3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001907"/>
              </p:ext>
            </p:extLst>
          </p:nvPr>
        </p:nvGraphicFramePr>
        <p:xfrm>
          <a:off x="-1" y="816294"/>
          <a:ext cx="12192000" cy="5478019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887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8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05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2018 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тыс. рублей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2019 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тыс. рублей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2020 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тыс. рублей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5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«Комплексное развитие и обеспечение устойчивого функционирования Лебедевского сельского поселения» на 2018 год и на плановый период 2019 и 2020 годов»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4608,7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5299,4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5400,5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5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Подпрограмма  «Совершенствование гражданской обороны, защита населения и территории от чрезвычайных ситуаций природного и техногенного характера»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5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Организация и осуществление  мероприятий по гражданской обороне, по защите населения и территории от последствий природного и техногенного характера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Обеспечение первичных мер пожарной безопасности 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Подпрограмма «Строительство и содержание автомобильных дорог и инженерных сооружений на них»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1032,0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1166,0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1272,0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0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Содержание, текущий ремонт автомобильных дорог местного значения и искусственных сооружений на них в поселении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1032,0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1166,0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1272,0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Подпрограмма «Развитие физической культуры и спорта»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8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Обеспечение условий, проведение мероприятий для развития на территории поселения массовой физической культуры и спорта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Подпрограмма «Благоустройство»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725,6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1215,4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1106,5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Содержание, ремонт уличного освещения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565,6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885,4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900,0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Содержание мест захоронения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Прочие мероприятия по благоустройству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106,5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13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Подпрограмма «Гарантии предоставляемые муниципальным служащим»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Выплаты доплат к муниципальным пенсиям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6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Подпрограмма: «Функционирование органов местного самоуправления»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2659,1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2770,0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2780,0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7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Глава Лебедевского сельского поселения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475,8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494,3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494,3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7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Обеспечение деятельности органов местного самоуправления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2148,3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2235,7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2235,7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51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Выполнение других обязательств государства, проведение приемов,  мероприятий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50,0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86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2880"/>
            <a:ext cx="12192000" cy="692619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Динамика расходов бюджета </a:t>
            </a:r>
            <a:r>
              <a:rPr lang="ru-RU" sz="2400" dirty="0" smtClean="0"/>
              <a:t>на </a:t>
            </a:r>
            <a:r>
              <a:rPr lang="ru-RU" sz="2400" dirty="0"/>
              <a:t>дорожное хозяйство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59752" y="6295977"/>
            <a:ext cx="6072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ЛЕБЕДЕВСКОЕ СЕЛЬСКОЕ ПОСЕЛЕНИЕ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14160" y="214169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Расходы на осуществление полномочий по ремонту и содержанию автомобильных </a:t>
            </a:r>
            <a:r>
              <a:rPr lang="ru-RU" dirty="0" smtClean="0"/>
              <a:t>дорог составят:</a:t>
            </a:r>
          </a:p>
          <a:p>
            <a:r>
              <a:rPr lang="ru-RU" dirty="0" smtClean="0"/>
              <a:t>В 2018 году </a:t>
            </a:r>
            <a:r>
              <a:rPr lang="ru-RU" dirty="0"/>
              <a:t>–</a:t>
            </a:r>
            <a:r>
              <a:rPr lang="ru-RU" dirty="0" smtClean="0"/>
              <a:t>  1032,0 </a:t>
            </a:r>
            <a:r>
              <a:rPr lang="ru-RU" dirty="0"/>
              <a:t>тыс</a:t>
            </a:r>
            <a:r>
              <a:rPr lang="ru-RU" dirty="0" smtClean="0"/>
              <a:t>. рублей;</a:t>
            </a:r>
            <a:endParaRPr lang="ru-RU" dirty="0"/>
          </a:p>
          <a:p>
            <a:r>
              <a:rPr lang="ru-RU" dirty="0" smtClean="0"/>
              <a:t>В 2019 </a:t>
            </a:r>
            <a:r>
              <a:rPr lang="ru-RU" dirty="0"/>
              <a:t>году – </a:t>
            </a:r>
            <a:r>
              <a:rPr lang="ru-RU" dirty="0" smtClean="0"/>
              <a:t>1166,0 </a:t>
            </a:r>
            <a:r>
              <a:rPr lang="ru-RU" dirty="0"/>
              <a:t>тыс. </a:t>
            </a:r>
            <a:r>
              <a:rPr lang="ru-RU" dirty="0" smtClean="0"/>
              <a:t>рублей;</a:t>
            </a:r>
            <a:endParaRPr lang="ru-RU" dirty="0"/>
          </a:p>
          <a:p>
            <a:r>
              <a:rPr lang="ru-RU" dirty="0" smtClean="0"/>
              <a:t>В 2020 </a:t>
            </a:r>
            <a:r>
              <a:rPr lang="ru-RU" dirty="0"/>
              <a:t>году – </a:t>
            </a:r>
            <a:r>
              <a:rPr lang="ru-RU" dirty="0" smtClean="0"/>
              <a:t>1272,0 </a:t>
            </a:r>
            <a:r>
              <a:rPr lang="ru-RU" dirty="0"/>
              <a:t>тыс. </a:t>
            </a:r>
            <a:r>
              <a:rPr lang="ru-RU" dirty="0" smtClean="0"/>
              <a:t>рублей.</a:t>
            </a:r>
            <a:endParaRPr lang="ru-RU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833949404"/>
              </p:ext>
            </p:extLst>
          </p:nvPr>
        </p:nvGraphicFramePr>
        <p:xfrm>
          <a:off x="0" y="875499"/>
          <a:ext cx="6614160" cy="5262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974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1643</TotalTime>
  <Words>1156</Words>
  <Application>Microsoft Office PowerPoint</Application>
  <PresentationFormat>Широкоэкранный</PresentationFormat>
  <Paragraphs>282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Gothic</vt:lpstr>
      <vt:lpstr>Century Schoolbook</vt:lpstr>
      <vt:lpstr>Georgia</vt:lpstr>
      <vt:lpstr>Times New Roman</vt:lpstr>
      <vt:lpstr>Wingdings</vt:lpstr>
      <vt:lpstr>Gallery</vt:lpstr>
      <vt:lpstr>Бюджет для граждан Лебедевского сельского поселения на 2018 год и плановый период 2019 и 2020 годов </vt:lpstr>
      <vt:lpstr>Основные характеристики местного бюджета, тыс. рублей</vt:lpstr>
      <vt:lpstr>Динамика собственных доходов местного бюджета, тыс. рублей </vt:lpstr>
      <vt:lpstr>Объем налоговых доходов</vt:lpstr>
      <vt:lpstr>Объем безвозмездных поступлений в местном бюджете, тыс. рублей</vt:lpstr>
      <vt:lpstr>Динамика расходов, тыс. рублей</vt:lpstr>
      <vt:lpstr>Объем расходов бюджета в 2018 году, тыс. рублей</vt:lpstr>
      <vt:lpstr>Расходы на реализацию муниципальной программы «Комплексное развитие и обеспечение устойчивого функционирования  Лебедевского сельского поселения» на 2018 – 2020 годы</vt:lpstr>
      <vt:lpstr>Динамика расходов бюджета на дорожное хозяйство</vt:lpstr>
      <vt:lpstr>Расходы в рамках подпрограммы «Развитие физической культуры и спорта»,   тыс. рублей</vt:lpstr>
      <vt:lpstr>Расходы бюджета в рамках подпрограммы «Совершенствование гражданской обороны, защита населения и территории от чрезвычайных ситуаций природного и техногенного характера»</vt:lpstr>
      <vt:lpstr>Расходы в рамках подпрограммы «Социальная политика», тыс. рублей</vt:lpstr>
      <vt:lpstr>Расходы бюджета в рамках подпрограммы «Благоустройство», тыс. рублей</vt:lpstr>
      <vt:lpstr>Расходы бюджета в рамках подпрограммы «Функционирование органов местного самоуправления», тыс. рублей</vt:lpstr>
      <vt:lpstr>Непрограммное направление деятельности расходов, тыс. рублей </vt:lpstr>
      <vt:lpstr>ИНФОРМАЦИЯ ДЛЯ КОНТАКТОВ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ё</dc:title>
  <dc:creator>Лида Мясоедова</dc:creator>
  <cp:lastModifiedBy>Лида Мясоедова</cp:lastModifiedBy>
  <cp:revision>74</cp:revision>
  <dcterms:created xsi:type="dcterms:W3CDTF">2018-01-03T11:50:25Z</dcterms:created>
  <dcterms:modified xsi:type="dcterms:W3CDTF">2018-01-09T14:40:45Z</dcterms:modified>
</cp:coreProperties>
</file>