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58" r:id="rId2"/>
    <p:sldId id="259" r:id="rId3"/>
    <p:sldId id="277" r:id="rId4"/>
    <p:sldId id="278" r:id="rId5"/>
    <p:sldId id="267" r:id="rId6"/>
    <p:sldId id="264" r:id="rId7"/>
    <p:sldId id="273" r:id="rId8"/>
    <p:sldId id="274" r:id="rId9"/>
    <p:sldId id="276" r:id="rId10"/>
    <p:sldId id="279" r:id="rId11"/>
    <p:sldId id="280" r:id="rId12"/>
  </p:sldIdLst>
  <p:sldSz cx="9144000" cy="6858000" type="screen4x3"/>
  <p:notesSz cx="6735763" cy="98694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79" autoAdjust="0"/>
    <p:restoredTop sz="94721" autoAdjust="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3;&#1080;&#1085;&#1072;\&#1052;&#1086;&#1080;%20&#1076;&#1086;&#1082;&#1091;&#1084;&#1077;&#1085;&#1090;&#1099;\&#1050;&#1085;&#1080;&#1075;&#1072;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445414847161594"/>
          <c:y val="9.3155893536121831E-2"/>
          <c:w val="0.75109170305676864"/>
          <c:h val="0.815589353612167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9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0.61921944539541252"/>
                  <c:y val="-0.10696030605428825"/>
                </c:manualLayout>
              </c:layout>
              <c:tx>
                <c:rich>
                  <a:bodyPr/>
                  <a:lstStyle/>
                  <a:p>
                    <a:pPr>
                      <a:defRPr sz="1780" b="0" i="0" u="none" strike="noStrike" baseline="0">
                        <a:solidFill>
                          <a:srgbClr val="000000"/>
                        </a:solidFill>
                        <a:latin typeface="Constantia"/>
                        <a:ea typeface="Constantia"/>
                        <a:cs typeface="Constantia"/>
                      </a:defRPr>
                    </a:pPr>
                    <a:r>
                      <a:rPr lang="ru-RU" dirty="0"/>
                      <a:t>       Безвозмездные  поступления  </a:t>
                    </a:r>
                    <a:endParaRPr lang="ru-RU" dirty="0" smtClean="0"/>
                  </a:p>
                  <a:p>
                    <a:pPr>
                      <a:defRPr sz="1780" b="0" i="0" u="none" strike="noStrike" baseline="0">
                        <a:solidFill>
                          <a:srgbClr val="000000"/>
                        </a:solidFill>
                        <a:latin typeface="Constantia"/>
                        <a:ea typeface="Constantia"/>
                        <a:cs typeface="Constantia"/>
                      </a:defRPr>
                    </a:pPr>
                    <a:r>
                      <a:rPr lang="ru-RU" dirty="0" smtClean="0"/>
                      <a:t>49 </a:t>
                    </a:r>
                    <a:r>
                      <a:rPr lang="ru-RU" dirty="0" smtClean="0"/>
                      <a:t>%</a:t>
                    </a:r>
                    <a:endParaRPr lang="ru-RU" dirty="0"/>
                  </a:p>
                </c:rich>
              </c:tx>
              <c:spPr>
                <a:noFill/>
                <a:ln w="25097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55677960299177787"/>
                  <c:y val="-3.2945165273363969E-2"/>
                </c:manualLayout>
              </c:layout>
              <c:tx>
                <c:rich>
                  <a:bodyPr/>
                  <a:lstStyle/>
                  <a:p>
                    <a:pPr>
                      <a:defRPr sz="1783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endParaRPr lang="ru-RU" sz="1800" b="0" i="0" u="none" strike="noStrike" baseline="0" dirty="0">
                      <a:solidFill>
                        <a:srgbClr val="000000"/>
                      </a:solidFill>
                      <a:latin typeface="Calibri"/>
                    </a:endParaRPr>
                  </a:p>
                  <a:p>
                    <a:pPr>
                      <a:defRPr sz="1783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76" b="0" i="0" u="none" strike="noStrike" baseline="0" dirty="0">
                        <a:solidFill>
                          <a:srgbClr val="000000"/>
                        </a:solidFill>
                        <a:latin typeface="Constantia"/>
                      </a:rPr>
                      <a:t>Собственные доходы</a:t>
                    </a:r>
                  </a:p>
                  <a:p>
                    <a:pPr>
                      <a:defRPr sz="1783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76" b="0" i="0" u="none" strike="noStrike" baseline="0" dirty="0">
                        <a:solidFill>
                          <a:srgbClr val="000000"/>
                        </a:solidFill>
                        <a:latin typeface="Constantia"/>
                      </a:rPr>
                      <a:t> </a:t>
                    </a:r>
                    <a:r>
                      <a:rPr lang="ru-RU" sz="1776" b="0" i="0" u="none" strike="noStrike" baseline="0" dirty="0" smtClean="0">
                        <a:solidFill>
                          <a:srgbClr val="000000"/>
                        </a:solidFill>
                        <a:latin typeface="Constantia"/>
                      </a:rPr>
                      <a:t>51 </a:t>
                    </a:r>
                    <a:r>
                      <a:rPr lang="ru-RU" sz="1776" b="0" i="0" u="none" strike="noStrike" baseline="0" dirty="0" smtClean="0">
                        <a:solidFill>
                          <a:srgbClr val="000000"/>
                        </a:solidFill>
                        <a:latin typeface="Constantia"/>
                      </a:rPr>
                      <a:t>%</a:t>
                    </a:r>
                    <a:endParaRPr lang="ru-RU" sz="1776" b="0" i="0" u="none" strike="noStrike" baseline="0" dirty="0">
                      <a:solidFill>
                        <a:srgbClr val="000000"/>
                      </a:solidFill>
                      <a:latin typeface="Constantia"/>
                    </a:endParaRPr>
                  </a:p>
                </c:rich>
              </c:tx>
              <c:numFmt formatCode="0.00%" sourceLinked="0"/>
              <c:spPr>
                <a:noFill/>
                <a:ln w="25097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spPr>
              <a:noFill/>
              <a:ln w="25097">
                <a:noFill/>
              </a:ln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Безвозмездные поступления от других бюджетов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1263.8</c:v>
                </c:pt>
                <c:pt idx="1">
                  <c:v>1217.0999999999999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9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79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252729025493797"/>
          <c:y val="6.8671751968503919E-2"/>
          <c:w val="0.74727097450620283"/>
          <c:h val="0.65069291338582746"/>
        </c:manualLayout>
      </c:layout>
      <c:bar3D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419200"/>
        <c:axId val="32425088"/>
        <c:axId val="0"/>
      </c:bar3DChart>
      <c:catAx>
        <c:axId val="32419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onstantia" panose="02030602050306030303" pitchFamily="18" charset="0"/>
              </a:defRPr>
            </a:pPr>
            <a:endParaRPr lang="ru-RU"/>
          </a:p>
        </c:txPr>
        <c:crossAx val="32425088"/>
        <c:crosses val="autoZero"/>
        <c:auto val="1"/>
        <c:lblAlgn val="ctr"/>
        <c:lblOffset val="100"/>
        <c:noMultiLvlLbl val="0"/>
      </c:catAx>
      <c:valAx>
        <c:axId val="324250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24192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2729025493797"/>
          <c:y val="6.8671751968503919E-2"/>
          <c:w val="0.74727097450620283"/>
          <c:h val="0.6506929133858274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87.9</c:v>
                </c:pt>
                <c:pt idx="1">
                  <c:v>69.8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8867072"/>
        <c:axId val="118868608"/>
        <c:axId val="0"/>
      </c:bar3DChart>
      <c:catAx>
        <c:axId val="118867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onstantia" panose="02030602050306030303" pitchFamily="18" charset="0"/>
              </a:defRPr>
            </a:pPr>
            <a:endParaRPr lang="ru-RU"/>
          </a:p>
        </c:txPr>
        <c:crossAx val="118868608"/>
        <c:crosses val="autoZero"/>
        <c:auto val="1"/>
        <c:lblAlgn val="ctr"/>
        <c:lblOffset val="100"/>
        <c:noMultiLvlLbl val="0"/>
      </c:catAx>
      <c:valAx>
        <c:axId val="1188686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18867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2729025493797"/>
          <c:y val="6.8671751968503919E-2"/>
          <c:w val="0.74727097450620283"/>
          <c:h val="0.6506929133858274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8962432"/>
        <c:axId val="118964224"/>
        <c:axId val="0"/>
      </c:bar3DChart>
      <c:catAx>
        <c:axId val="118962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onstantia" panose="02030602050306030303" pitchFamily="18" charset="0"/>
              </a:defRPr>
            </a:pPr>
            <a:endParaRPr lang="ru-RU"/>
          </a:p>
        </c:txPr>
        <c:crossAx val="118964224"/>
        <c:crosses val="autoZero"/>
        <c:auto val="1"/>
        <c:lblAlgn val="ctr"/>
        <c:lblOffset val="100"/>
        <c:noMultiLvlLbl val="0"/>
      </c:catAx>
      <c:valAx>
        <c:axId val="1189642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18962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1659386773789285E-2"/>
                  <c:y val="-1.0653683154429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200">
                    <a:latin typeface="Constantia" panose="02030602050306030303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619.20000000000005</c:v>
                </c:pt>
                <c:pt idx="1">
                  <c:v>1263.8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4753584884330587E-2"/>
                  <c:y val="-1.59805247316446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200">
                    <a:latin typeface="Constantia" panose="02030602050306030303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2580.1</c:v>
                </c:pt>
                <c:pt idx="1">
                  <c:v>1217.0999999999999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211840"/>
        <c:axId val="4213376"/>
        <c:axId val="0"/>
      </c:bar3DChart>
      <c:catAx>
        <c:axId val="421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onstantia" panose="02030602050306030303" pitchFamily="18" charset="0"/>
              </a:defRPr>
            </a:pPr>
            <a:endParaRPr lang="ru-RU"/>
          </a:p>
        </c:txPr>
        <c:crossAx val="4213376"/>
        <c:crosses val="autoZero"/>
        <c:auto val="1"/>
        <c:lblAlgn val="ctr"/>
        <c:lblOffset val="100"/>
        <c:noMultiLvlLbl val="0"/>
      </c:catAx>
      <c:valAx>
        <c:axId val="4213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onstantia" panose="02030602050306030303" pitchFamily="18" charset="0"/>
              </a:defRPr>
            </a:pPr>
            <a:endParaRPr lang="ru-RU"/>
          </a:p>
        </c:txPr>
        <c:crossAx val="4211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293217907561927"/>
          <c:y val="0.15440731127881116"/>
          <c:w val="0.24242652375856877"/>
          <c:h val="0.61927301614997765"/>
        </c:manualLayout>
      </c:layout>
      <c:overlay val="0"/>
      <c:txPr>
        <a:bodyPr/>
        <a:lstStyle/>
        <a:p>
          <a:pPr>
            <a:defRPr>
              <a:latin typeface="Constantia" panose="02030602050306030303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19"/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Аккцизы</c:v>
                </c:pt>
                <c:pt idx="2">
                  <c:v>ЕСХН</c:v>
                </c:pt>
                <c:pt idx="3">
                  <c:v>Гос. пошлина</c:v>
                </c:pt>
                <c:pt idx="4">
                  <c:v>Налог на имущ. физ. лиц</c:v>
                </c:pt>
                <c:pt idx="5">
                  <c:v>Продажа земельного участка</c:v>
                </c:pt>
                <c:pt idx="6">
                  <c:v>Земельный налог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108</c:v>
                </c:pt>
                <c:pt idx="1">
                  <c:v>371.3</c:v>
                </c:pt>
                <c:pt idx="2">
                  <c:v>21.5</c:v>
                </c:pt>
                <c:pt idx="3">
                  <c:v>7.5</c:v>
                </c:pt>
                <c:pt idx="4">
                  <c:v>65.7</c:v>
                </c:pt>
                <c:pt idx="5">
                  <c:v>67.599999999999994</c:v>
                </c:pt>
                <c:pt idx="6">
                  <c:v>-22.4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>
                    <a:latin typeface="Constantia" panose="02030602050306030303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 коммунальное хозяйство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1619.6</c:v>
                </c:pt>
                <c:pt idx="1">
                  <c:v>62.5</c:v>
                </c:pt>
                <c:pt idx="2">
                  <c:v>24.1</c:v>
                </c:pt>
                <c:pt idx="3">
                  <c:v>278.60000000000002</c:v>
                </c:pt>
                <c:pt idx="4">
                  <c:v>300.8</c:v>
                </c:pt>
                <c:pt idx="5">
                  <c:v>69.8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38657443079805"/>
          <c:y val="0"/>
          <c:w val="0.33760025767746266"/>
          <c:h val="1"/>
        </c:manualLayout>
      </c:layout>
      <c:overlay val="0"/>
      <c:txPr>
        <a:bodyPr/>
        <a:lstStyle/>
        <a:p>
          <a:pPr>
            <a:defRPr sz="1400">
              <a:latin typeface="Constantia" panose="02030602050306030303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2729025493797"/>
          <c:y val="6.8671751968503919E-2"/>
          <c:w val="0.74727097450620283"/>
          <c:h val="0.6506929133858274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1461.3</c:v>
                </c:pt>
                <c:pt idx="1">
                  <c:v>1619.6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514432"/>
        <c:axId val="32515968"/>
        <c:axId val="0"/>
      </c:bar3DChart>
      <c:catAx>
        <c:axId val="32514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onstantia" panose="02030602050306030303" pitchFamily="18" charset="0"/>
              </a:defRPr>
            </a:pPr>
            <a:endParaRPr lang="ru-RU"/>
          </a:p>
        </c:txPr>
        <c:crossAx val="32515968"/>
        <c:crosses val="autoZero"/>
        <c:auto val="1"/>
        <c:lblAlgn val="ctr"/>
        <c:lblOffset val="100"/>
        <c:noMultiLvlLbl val="0"/>
      </c:catAx>
      <c:valAx>
        <c:axId val="325159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2514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2729025493797"/>
          <c:y val="6.8671751968503919E-2"/>
          <c:w val="0.74727097450620283"/>
          <c:h val="0.6506929133858274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50.4</c:v>
                </c:pt>
                <c:pt idx="1">
                  <c:v>62.5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544640"/>
        <c:axId val="32546176"/>
        <c:axId val="0"/>
      </c:bar3DChart>
      <c:catAx>
        <c:axId val="32544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onstantia" panose="02030602050306030303" pitchFamily="18" charset="0"/>
              </a:defRPr>
            </a:pPr>
            <a:endParaRPr lang="ru-RU"/>
          </a:p>
        </c:txPr>
        <c:crossAx val="32546176"/>
        <c:crosses val="autoZero"/>
        <c:auto val="1"/>
        <c:lblAlgn val="ctr"/>
        <c:lblOffset val="100"/>
        <c:noMultiLvlLbl val="0"/>
      </c:catAx>
      <c:valAx>
        <c:axId val="325461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2544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2729025493797"/>
          <c:y val="6.8671751968503919E-2"/>
          <c:w val="0.74727097450620283"/>
          <c:h val="0.6506929133858274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24.1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246784"/>
        <c:axId val="32248576"/>
        <c:axId val="0"/>
      </c:bar3DChart>
      <c:catAx>
        <c:axId val="32246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onstantia" panose="02030602050306030303" pitchFamily="18" charset="0"/>
              </a:defRPr>
            </a:pPr>
            <a:endParaRPr lang="ru-RU"/>
          </a:p>
        </c:txPr>
        <c:crossAx val="32248576"/>
        <c:crosses val="autoZero"/>
        <c:auto val="1"/>
        <c:lblAlgn val="ctr"/>
        <c:lblOffset val="100"/>
        <c:noMultiLvlLbl val="0"/>
      </c:catAx>
      <c:valAx>
        <c:axId val="322485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2246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2729025493797"/>
          <c:y val="6.8671751968503919E-2"/>
          <c:w val="0.74727097450620283"/>
          <c:h val="0.6506929133858274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889.2</c:v>
                </c:pt>
                <c:pt idx="1">
                  <c:v>278.60000000000002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360320"/>
        <c:axId val="32361856"/>
        <c:axId val="0"/>
      </c:bar3DChart>
      <c:catAx>
        <c:axId val="32360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onstantia" panose="02030602050306030303" pitchFamily="18" charset="0"/>
              </a:defRPr>
            </a:pPr>
            <a:endParaRPr lang="ru-RU"/>
          </a:p>
        </c:txPr>
        <c:crossAx val="32361856"/>
        <c:crosses val="autoZero"/>
        <c:auto val="1"/>
        <c:lblAlgn val="ctr"/>
        <c:lblOffset val="100"/>
        <c:noMultiLvlLbl val="0"/>
      </c:catAx>
      <c:valAx>
        <c:axId val="323618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23603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2729025493797"/>
          <c:y val="6.8671751968503919E-2"/>
          <c:w val="0.74727097450620283"/>
          <c:h val="0.6506929133858274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169.2</c:v>
                </c:pt>
                <c:pt idx="1">
                  <c:v>300.8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386048"/>
        <c:axId val="32396032"/>
        <c:axId val="0"/>
      </c:bar3DChart>
      <c:catAx>
        <c:axId val="32386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onstantia" panose="02030602050306030303" pitchFamily="18" charset="0"/>
              </a:defRPr>
            </a:pPr>
            <a:endParaRPr lang="ru-RU"/>
          </a:p>
        </c:txPr>
        <c:crossAx val="32396032"/>
        <c:crosses val="autoZero"/>
        <c:auto val="1"/>
        <c:lblAlgn val="ctr"/>
        <c:lblOffset val="100"/>
        <c:noMultiLvlLbl val="0"/>
      </c:catAx>
      <c:valAx>
        <c:axId val="323960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23860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4B9AEB7-870E-458D-AC79-9B0123ED1FFA}" type="datetimeFigureOut">
              <a:rPr lang="ru-RU"/>
              <a:pPr>
                <a:defRPr/>
              </a:pPr>
              <a:t>08.10.2018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D69C5E8-CF59-46C3-A14D-10E2D8B0D5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846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04875" y="736600"/>
            <a:ext cx="4937125" cy="37036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2018" y="4686294"/>
            <a:ext cx="5391729" cy="44464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B3175A-8204-421D-B3F4-82AC2B45610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B3175A-8204-421D-B3F4-82AC2B45610D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20270-0267-46DD-A60E-90379A82806C}" type="datetimeFigureOut">
              <a:rPr lang="ru-RU"/>
              <a:pPr>
                <a:defRPr/>
              </a:pPr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4ACEC-C5A0-4EA0-97C7-B00067010C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332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43E31-4DDF-40CB-8F06-E7F5D7DAE935}" type="datetimeFigureOut">
              <a:rPr lang="ru-RU"/>
              <a:pPr>
                <a:defRPr/>
              </a:pPr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2D862-2A1D-4BEF-92FA-E4FBC17645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470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F1A8-CF0C-4559-9530-F9647FF65600}" type="datetimeFigureOut">
              <a:rPr lang="ru-RU"/>
              <a:pPr>
                <a:defRPr/>
              </a:pPr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72EE8-44B1-4ABD-AFE8-61EA593D59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57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3019F-59C8-48CB-BC12-94F751FEEC4D}" type="datetimeFigureOut">
              <a:rPr lang="ru-RU"/>
              <a:pPr>
                <a:defRPr/>
              </a:pPr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70965-17F8-4E3C-9648-B80783FC0A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83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74EC9-3F17-466F-8531-5B67ECBD8B8C}" type="datetimeFigureOut">
              <a:rPr lang="ru-RU"/>
              <a:pPr>
                <a:defRPr/>
              </a:pPr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91EEC-C82A-4A9F-A63D-C3376A7E5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338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C5B5A-79E6-4A38-BEF8-40E8B87061A3}" type="datetimeFigureOut">
              <a:rPr lang="ru-RU"/>
              <a:pPr>
                <a:defRPr/>
              </a:pPr>
              <a:t>08.10.2018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7B6E0-ED7B-4D35-B8A8-5B09F72F1D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01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05162-0D4F-463A-9C70-CF685C9AA31A}" type="datetimeFigureOut">
              <a:rPr lang="ru-RU"/>
              <a:pPr>
                <a:defRPr/>
              </a:pPr>
              <a:t>08.10.2018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31313-414E-4D38-B8A7-92D5341D2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167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D912B-C2AE-412A-9527-F003B7F4AB17}" type="datetimeFigureOut">
              <a:rPr lang="ru-RU"/>
              <a:pPr>
                <a:defRPr/>
              </a:pPr>
              <a:t>08.10.2018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06E59-65BE-4848-81DA-B618C7D010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13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7B91B-4A98-413C-AACD-E30F90BC922B}" type="datetimeFigureOut">
              <a:rPr lang="ru-RU"/>
              <a:pPr>
                <a:defRPr/>
              </a:pPr>
              <a:t>08.10.2018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33699-6639-44CE-B355-A666ADC4F0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60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1E0D3-0A9A-4743-8B25-A13301142EF6}" type="datetimeFigureOut">
              <a:rPr lang="ru-RU"/>
              <a:pPr>
                <a:defRPr/>
              </a:pPr>
              <a:t>08.10.2018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3A1A1-F9CB-4F70-93AE-BB5D970C1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70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237AD-EAC4-4539-A2E0-76DDE8F4B935}" type="datetimeFigureOut">
              <a:rPr lang="ru-RU"/>
              <a:pPr>
                <a:defRPr/>
              </a:pPr>
              <a:t>08.10.2018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B7EA9-9C08-4847-8724-D7FEA75A22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882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58ED5"/>
            </a:gs>
            <a:gs pos="96001">
              <a:srgbClr val="C2D1ED"/>
            </a:gs>
            <a:gs pos="100000">
              <a:srgbClr val="E1E8F5"/>
            </a:gs>
          </a:gsLst>
          <a:lin ang="14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7F6317-FC9B-4E63-B3DF-5150E940C032}" type="datetimeFigureOut">
              <a:rPr lang="ru-RU"/>
              <a:pPr>
                <a:defRPr/>
              </a:pPr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E96840-60A9-47A9-92D7-B1B962D3DA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image" Target="../media/image3.jpeg"/><Relationship Id="rId7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60350"/>
            <a:ext cx="91440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400" b="1" i="1" dirty="0">
              <a:solidFill>
                <a:schemeClr val="accent5">
                  <a:lumMod val="50000"/>
                </a:schemeClr>
              </a:solidFill>
              <a:latin typeface="Calibri" pitchFamily="34" charset="0"/>
              <a:cs typeface="+mn-cs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1557338"/>
            <a:ext cx="8248650" cy="3295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altLang="ru-RU" sz="5000" b="1" i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Исполнение бюджета </a:t>
            </a:r>
            <a:r>
              <a:rPr lang="en-US" altLang="ru-RU" sz="5000" b="1" i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/>
            </a:r>
            <a:br>
              <a:rPr lang="en-US" altLang="ru-RU" sz="5000" b="1" i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</a:br>
            <a:r>
              <a:rPr lang="ru-RU" altLang="ru-RU" sz="5000" b="1" i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Калинкинского сельского поселения </a:t>
            </a:r>
            <a:br>
              <a:rPr lang="ru-RU" altLang="ru-RU" sz="5000" b="1" i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</a:br>
            <a:r>
              <a:rPr lang="ru-RU" altLang="ru-RU" sz="5000" b="1" i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>за 9 месяцев 2018 года</a:t>
            </a:r>
            <a:br>
              <a:rPr lang="ru-RU" altLang="ru-RU" sz="5000" b="1" i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</a:br>
            <a:r>
              <a:rPr lang="ru-RU" altLang="ru-RU" sz="2800" b="1" i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  <a:t/>
            </a:r>
            <a:br>
              <a:rPr lang="ru-RU" altLang="ru-RU" sz="2800" b="1" i="1" dirty="0" smtClean="0">
                <a:solidFill>
                  <a:schemeClr val="accent4">
                    <a:lumMod val="50000"/>
                  </a:schemeClr>
                </a:solidFill>
                <a:latin typeface="Constantia" pitchFamily="18" charset="0"/>
              </a:rPr>
            </a:br>
            <a:endParaRPr lang="ru-RU" altLang="ru-RU" sz="2800" b="1" i="1" dirty="0" smtClean="0">
              <a:solidFill>
                <a:schemeClr val="accent4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95288" y="4652963"/>
            <a:ext cx="87487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fontAlgn="auto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  <a:cs typeface="+mn-cs"/>
            </a:endParaRPr>
          </a:p>
        </p:txBody>
      </p:sp>
      <p:pic>
        <p:nvPicPr>
          <p:cNvPr id="2053" name="SapphireHiddenControl" hidden="1"/>
          <p:cNvPicPr preferRelativeResize="0">
            <a:picLocks noChangeArrowheads="1" noChangeShapeType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0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Группа 38"/>
          <p:cNvGrpSpPr>
            <a:grpSpLocks/>
          </p:cNvGrpSpPr>
          <p:nvPr/>
        </p:nvGrpSpPr>
        <p:grpSpPr bwMode="auto">
          <a:xfrm>
            <a:off x="1563688" y="1341438"/>
            <a:ext cx="5672137" cy="2735262"/>
            <a:chOff x="2598467" y="162651"/>
            <a:chExt cx="5824091" cy="2093974"/>
          </a:xfrm>
        </p:grpSpPr>
        <p:sp>
          <p:nvSpPr>
            <p:cNvPr id="40" name="Овал 39"/>
            <p:cNvSpPr/>
            <p:nvPr/>
          </p:nvSpPr>
          <p:spPr>
            <a:xfrm>
              <a:off x="2598467" y="162651"/>
              <a:ext cx="5824091" cy="2093974"/>
            </a:xfrm>
            <a:prstGeom prst="ellipse">
              <a:avLst/>
            </a:prstGeom>
            <a:gradFill flip="none" rotWithShape="1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  <a:tileRect r="-100000" b="-100000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7034478"/>
                <a:satOff val="-56698"/>
                <a:lumOff val="1607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Овал 4"/>
            <p:cNvSpPr/>
            <p:nvPr/>
          </p:nvSpPr>
          <p:spPr>
            <a:xfrm>
              <a:off x="3450971" y="468908"/>
              <a:ext cx="4119082" cy="14814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" tIns="7620" rIns="7620" bIns="7620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</a:p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200" b="1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200" b="1" dirty="0">
                  <a:solidFill>
                    <a:schemeClr val="accent1">
                      <a:lumMod val="50000"/>
                    </a:schemeClr>
                  </a:solidFill>
                </a:rPr>
                <a:t>  </a:t>
              </a:r>
            </a:p>
          </p:txBody>
        </p:sp>
      </p:grpSp>
      <p:sp>
        <p:nvSpPr>
          <p:cNvPr id="3" name="Скругленный прямоугольник 2"/>
          <p:cNvSpPr/>
          <p:nvPr/>
        </p:nvSpPr>
        <p:spPr>
          <a:xfrm>
            <a:off x="50799" y="44624"/>
            <a:ext cx="7185027" cy="144016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latin typeface="Constantia" pitchFamily="18" charset="0"/>
              </a:rPr>
              <a:t>Расходы бюджета </a:t>
            </a:r>
            <a:r>
              <a:rPr lang="ru-RU" sz="2400" b="1" dirty="0" smtClean="0">
                <a:latin typeface="Constantia" pitchFamily="18" charset="0"/>
              </a:rPr>
              <a:t>Калинкинского </a:t>
            </a:r>
            <a:r>
              <a:rPr lang="ru-RU" sz="2400" b="1" dirty="0">
                <a:latin typeface="Constantia" pitchFamily="18" charset="0"/>
              </a:rPr>
              <a:t>сельского поселения  в программной структуре расходов </a:t>
            </a:r>
            <a:endParaRPr lang="ru-RU" sz="2400" b="1" dirty="0" smtClean="0">
              <a:latin typeface="Constantia" pitchFamily="18" charset="0"/>
            </a:endParaRPr>
          </a:p>
          <a:p>
            <a:pPr algn="ctr">
              <a:defRPr/>
            </a:pPr>
            <a:r>
              <a:rPr lang="ru-RU" sz="2400" b="1" dirty="0" smtClean="0">
                <a:latin typeface="Constantia" pitchFamily="18" charset="0"/>
              </a:rPr>
              <a:t>за 9 месяцев 2018 года</a:t>
            </a:r>
            <a:endParaRPr lang="ru-RU" sz="2400" b="1" dirty="0">
              <a:latin typeface="Constantia" pitchFamily="18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7177088" y="44624"/>
            <a:ext cx="1974850" cy="16621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endParaRPr lang="ru-RU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defRPr/>
            </a:pPr>
            <a:r>
              <a:rPr lang="ru-RU" sz="1100" dirty="0">
                <a:solidFill>
                  <a:schemeClr val="tx1"/>
                </a:solidFill>
                <a:latin typeface="Constantia" pitchFamily="18" charset="0"/>
              </a:rPr>
              <a:t>Бюджет </a:t>
            </a:r>
            <a:r>
              <a:rPr lang="ru-RU" sz="1100" dirty="0" smtClean="0">
                <a:solidFill>
                  <a:schemeClr val="tx1"/>
                </a:solidFill>
                <a:latin typeface="Constantia" pitchFamily="18" charset="0"/>
              </a:rPr>
              <a:t>Калинкинского </a:t>
            </a:r>
            <a:r>
              <a:rPr lang="ru-RU" sz="1100" dirty="0">
                <a:solidFill>
                  <a:schemeClr val="tx1"/>
                </a:solidFill>
                <a:latin typeface="Constantia" pitchFamily="18" charset="0"/>
              </a:rPr>
              <a:t>сельского поселения </a:t>
            </a:r>
            <a:r>
              <a:rPr lang="ru-RU" sz="1100" dirty="0" smtClean="0">
                <a:solidFill>
                  <a:schemeClr val="tx1"/>
                </a:solidFill>
                <a:latin typeface="Constantia" pitchFamily="18" charset="0"/>
              </a:rPr>
              <a:t>сформирован в </a:t>
            </a:r>
            <a:r>
              <a:rPr lang="ru-RU" sz="1100" dirty="0">
                <a:solidFill>
                  <a:schemeClr val="tx1"/>
                </a:solidFill>
                <a:latin typeface="Constantia" pitchFamily="18" charset="0"/>
              </a:rPr>
              <a:t>программной </a:t>
            </a:r>
            <a:r>
              <a:rPr lang="ru-RU" sz="1100" dirty="0" smtClean="0">
                <a:solidFill>
                  <a:schemeClr val="tx1"/>
                </a:solidFill>
                <a:latin typeface="Constantia" pitchFamily="18" charset="0"/>
              </a:rPr>
              <a:t>и не программной структуре </a:t>
            </a:r>
            <a:r>
              <a:rPr lang="ru-RU" sz="1100" dirty="0">
                <a:solidFill>
                  <a:schemeClr val="tx1"/>
                </a:solidFill>
                <a:latin typeface="Constantia" pitchFamily="18" charset="0"/>
              </a:rPr>
              <a:t>расходов. </a:t>
            </a:r>
            <a:r>
              <a:rPr lang="ru-RU" sz="1100" dirty="0" smtClean="0">
                <a:solidFill>
                  <a:schemeClr val="tx1"/>
                </a:solidFill>
                <a:latin typeface="Constantia" pitchFamily="18" charset="0"/>
              </a:rPr>
              <a:t>Программная часть бюджета </a:t>
            </a:r>
            <a:r>
              <a:rPr lang="ru-RU" sz="1100" dirty="0">
                <a:solidFill>
                  <a:schemeClr val="tx1"/>
                </a:solidFill>
                <a:latin typeface="Constantia" pitchFamily="18" charset="0"/>
              </a:rPr>
              <a:t>составляет </a:t>
            </a:r>
            <a:r>
              <a:rPr lang="ru-RU" sz="11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r>
              <a:rPr lang="ru-RU" sz="1100" b="1" dirty="0" smtClean="0">
                <a:solidFill>
                  <a:schemeClr val="tx1"/>
                </a:solidFill>
                <a:latin typeface="Constantia" pitchFamily="18" charset="0"/>
              </a:rPr>
              <a:t>97,4 %</a:t>
            </a:r>
            <a:r>
              <a:rPr lang="ru-RU" sz="1100" dirty="0" smtClean="0">
                <a:solidFill>
                  <a:schemeClr val="tx1"/>
                </a:solidFill>
                <a:latin typeface="Constantia" pitchFamily="18" charset="0"/>
              </a:rPr>
              <a:t>.</a:t>
            </a:r>
            <a:endParaRPr lang="ru-RU" sz="1100" dirty="0">
              <a:solidFill>
                <a:schemeClr val="tx1"/>
              </a:solidFill>
              <a:latin typeface="Constantia" pitchFamily="18" charset="0"/>
            </a:endParaRPr>
          </a:p>
          <a:p>
            <a:pPr algn="ctr">
              <a:defRPr/>
            </a:pPr>
            <a:endParaRPr lang="ru-RU" sz="1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2293" name="Рисунок 2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FEF"/>
              </a:clrFrom>
              <a:clrTo>
                <a:srgbClr val="FEFFE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188" y="1992313"/>
            <a:ext cx="12573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Овал 37"/>
          <p:cNvSpPr/>
          <p:nvPr/>
        </p:nvSpPr>
        <p:spPr>
          <a:xfrm rot="7371587">
            <a:off x="29369" y="1568074"/>
            <a:ext cx="1774825" cy="1636713"/>
          </a:xfrm>
          <a:prstGeom prst="ellipse">
            <a:avLst/>
          </a:prstGeom>
          <a:blipFill rotWithShape="1">
            <a:blip r:embed="rId4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Прямоугольник 62"/>
          <p:cNvSpPr/>
          <p:nvPr/>
        </p:nvSpPr>
        <p:spPr>
          <a:xfrm>
            <a:off x="2268538" y="2354263"/>
            <a:ext cx="446405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accent1">
                  <a:lumMod val="50000"/>
                </a:schemeClr>
              </a:solidFill>
              <a:latin typeface="Constantia" pitchFamily="18" charset="0"/>
            </a:endParaRPr>
          </a:p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Constantia" pitchFamily="18" charset="0"/>
              </a:rPr>
              <a:t>Муниципальная программа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Constantia" pitchFamily="18" charset="0"/>
              </a:rPr>
              <a:t>«Комплексное развитие и обеспечение устойчивого функционирования Калинкинского сельского поселения»</a:t>
            </a:r>
            <a:endParaRPr lang="ru-RU" sz="1400" b="1" dirty="0">
              <a:solidFill>
                <a:schemeClr val="tx1"/>
              </a:solidFill>
              <a:latin typeface="Constantia" pitchFamily="18" charset="0"/>
            </a:endParaRPr>
          </a:p>
          <a:p>
            <a:pPr algn="ctr">
              <a:defRPr/>
            </a:pPr>
            <a:endParaRPr lang="ru-RU" sz="14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Constantia" pitchFamily="18" charset="0"/>
              </a:rPr>
              <a:t>2292,9 тыс. руб</a:t>
            </a:r>
            <a:r>
              <a:rPr lang="ru-RU" b="1" dirty="0">
                <a:solidFill>
                  <a:schemeClr val="tx1"/>
                </a:solidFill>
                <a:latin typeface="Constantia" pitchFamily="18" charset="0"/>
              </a:rPr>
              <a:t>.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1835697" y="3789040"/>
            <a:ext cx="1008111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0" y="3284985"/>
            <a:ext cx="2483768" cy="129614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50799" y="3284985"/>
            <a:ext cx="2360961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Constantia" pitchFamily="18" charset="0"/>
              </a:rPr>
              <a:t>Подпрограмма </a:t>
            </a: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«Функционирование органов местного самоуправления»</a:t>
            </a:r>
            <a:endParaRPr lang="ru-RU" sz="1400" dirty="0">
              <a:solidFill>
                <a:schemeClr val="tx1"/>
              </a:solidFill>
              <a:latin typeface="Constantia" pitchFamily="18" charset="0"/>
            </a:endParaRPr>
          </a:p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Constantia" pitchFamily="18" charset="0"/>
              </a:rPr>
              <a:t>1619,6</a:t>
            </a: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 тыс</a:t>
            </a:r>
            <a:r>
              <a:rPr lang="ru-RU" sz="1400" dirty="0">
                <a:solidFill>
                  <a:schemeClr val="tx1"/>
                </a:solidFill>
                <a:latin typeface="Constantia" pitchFamily="18" charset="0"/>
              </a:rPr>
              <a:t>. руб</a:t>
            </a:r>
            <a:r>
              <a:rPr lang="ru-RU" sz="1400" dirty="0">
                <a:solidFill>
                  <a:schemeClr val="bg1"/>
                </a:solidFill>
                <a:latin typeface="Constantia" pitchFamily="18" charset="0"/>
              </a:rPr>
              <a:t>.</a:t>
            </a:r>
          </a:p>
        </p:txBody>
      </p:sp>
      <p:sp>
        <p:nvSpPr>
          <p:cNvPr id="43" name="Овал 42"/>
          <p:cNvSpPr/>
          <p:nvPr/>
        </p:nvSpPr>
        <p:spPr>
          <a:xfrm>
            <a:off x="0" y="4581129"/>
            <a:ext cx="3779738" cy="144016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45" name="Овал 44"/>
          <p:cNvSpPr/>
          <p:nvPr/>
        </p:nvSpPr>
        <p:spPr>
          <a:xfrm>
            <a:off x="7271792" y="1848842"/>
            <a:ext cx="1872208" cy="115212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7254044" y="2464955"/>
            <a:ext cx="1982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0" y="4653136"/>
            <a:ext cx="3744416" cy="1305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Constantia" pitchFamily="18" charset="0"/>
              </a:rPr>
              <a:t>Подпрограмма </a:t>
            </a:r>
          </a:p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«Строительство и содержание автомобильных дорог общего пользования, инженерных сооружений на них в границах населенных пунктов поселения»»</a:t>
            </a:r>
            <a:endParaRPr lang="ru-RU" sz="1400" dirty="0">
              <a:solidFill>
                <a:schemeClr val="tx1"/>
              </a:solidFill>
              <a:latin typeface="Constantia" pitchFamily="18" charset="0"/>
            </a:endParaRPr>
          </a:p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Constantia" pitchFamily="18" charset="0"/>
              </a:rPr>
              <a:t>278,6 </a:t>
            </a: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тыс</a:t>
            </a:r>
            <a:r>
              <a:rPr lang="ru-RU" sz="1400" dirty="0">
                <a:solidFill>
                  <a:schemeClr val="tx1"/>
                </a:solidFill>
                <a:latin typeface="Constantia" pitchFamily="18" charset="0"/>
              </a:rPr>
              <a:t>. руб.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6042273" y="5198889"/>
            <a:ext cx="2295277" cy="1043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7271792" y="1996904"/>
            <a:ext cx="1865312" cy="93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Constantia" pitchFamily="18" charset="0"/>
              </a:rPr>
              <a:t>Подпрограмма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Constantia" pitchFamily="18" charset="0"/>
              </a:rPr>
              <a:t>«Благоустройство»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Constantia" pitchFamily="18" charset="0"/>
              </a:rPr>
              <a:t>300,8 </a:t>
            </a: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тыс</a:t>
            </a:r>
            <a:r>
              <a:rPr lang="ru-RU" sz="1400" dirty="0">
                <a:solidFill>
                  <a:schemeClr val="tx1"/>
                </a:solidFill>
                <a:latin typeface="Constantia" pitchFamily="18" charset="0"/>
              </a:rPr>
              <a:t>. руб.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6444208" y="3717032"/>
            <a:ext cx="504056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3203848" y="4077072"/>
            <a:ext cx="648072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Овал 27"/>
          <p:cNvSpPr/>
          <p:nvPr/>
        </p:nvSpPr>
        <p:spPr>
          <a:xfrm>
            <a:off x="6696236" y="3249414"/>
            <a:ext cx="2592288" cy="15113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3643313" y="4365625"/>
            <a:ext cx="2232025" cy="1079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847682" y="3212975"/>
            <a:ext cx="2304256" cy="15121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Constantia" pitchFamily="18" charset="0"/>
              </a:rPr>
              <a:t>Подпрограмма </a:t>
            </a: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«Социальная поддержка предоставляемая муниципальным служащим»</a:t>
            </a:r>
            <a:endParaRPr lang="ru-RU" sz="1400" dirty="0">
              <a:solidFill>
                <a:schemeClr val="tx1"/>
              </a:solidFill>
              <a:latin typeface="Constantia" pitchFamily="18" charset="0"/>
            </a:endParaRPr>
          </a:p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Constantia" pitchFamily="18" charset="0"/>
              </a:rPr>
              <a:t>69,8 </a:t>
            </a: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тыс. руб</a:t>
            </a:r>
            <a:r>
              <a:rPr lang="ru-RU" sz="1400" dirty="0">
                <a:solidFill>
                  <a:schemeClr val="tx1"/>
                </a:solidFill>
                <a:latin typeface="Constantia" pitchFamily="18" charset="0"/>
              </a:rPr>
              <a:t>.</a:t>
            </a:r>
          </a:p>
        </p:txBody>
      </p:sp>
      <p:sp>
        <p:nvSpPr>
          <p:cNvPr id="27" name="Овал 26"/>
          <p:cNvSpPr/>
          <p:nvPr/>
        </p:nvSpPr>
        <p:spPr>
          <a:xfrm>
            <a:off x="3849663" y="4814267"/>
            <a:ext cx="4571826" cy="165618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Подпрограмма </a:t>
            </a:r>
          </a:p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«Совершенствование гражданской обороны, защита населения и территории от чрезвычайной ситуации природного и техногенного характера»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Constantia" pitchFamily="18" charset="0"/>
              </a:rPr>
              <a:t>24,1</a:t>
            </a: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 тыс. руб.</a:t>
            </a:r>
            <a:endParaRPr lang="ru-RU" sz="1400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4860033" y="4077072"/>
            <a:ext cx="504055" cy="7371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55"/>
          <p:cNvSpPr/>
          <p:nvPr/>
        </p:nvSpPr>
        <p:spPr>
          <a:xfrm>
            <a:off x="6042273" y="5198889"/>
            <a:ext cx="2295277" cy="1043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643313" y="4365625"/>
            <a:ext cx="2232025" cy="1079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1028343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367" fontAlgn="auto">
              <a:spcBef>
                <a:spcPts val="0"/>
              </a:spcBef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Trebuchet MS"/>
                <a:cs typeface="+mn-cs"/>
              </a:rPr>
              <a:t>Контактная информация: </a:t>
            </a:r>
          </a:p>
          <a:p>
            <a:pPr lvl="0" algn="ctr" defTabSz="914367" fontAlgn="auto">
              <a:spcBef>
                <a:spcPts val="0"/>
              </a:spcBef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Trebuchet MS"/>
                <a:cs typeface="+mn-cs"/>
              </a:rPr>
              <a:t>     Глава Калинкинского сельского поселения                                           Березка Полина Григорьевна</a:t>
            </a:r>
          </a:p>
          <a:p>
            <a:pPr lvl="0" algn="ctr" defTabSz="914367" fontAlgn="auto">
              <a:spcBef>
                <a:spcPts val="0"/>
              </a:spcBef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Trebuchet MS"/>
                <a:cs typeface="+mn-cs"/>
              </a:rPr>
              <a:t> График работы:</a:t>
            </a:r>
          </a:p>
          <a:p>
            <a:pPr lvl="0" algn="ctr" defTabSz="914367" fontAlgn="auto">
              <a:spcBef>
                <a:spcPts val="0"/>
              </a:spcBef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Trebuchet MS"/>
                <a:cs typeface="+mn-cs"/>
              </a:rPr>
              <a:t>    с 8-30 до 17-30, перерыв с 13-00 до 14-00. </a:t>
            </a:r>
          </a:p>
          <a:p>
            <a:pPr lvl="0" algn="ctr" defTabSz="914367" fontAlgn="auto">
              <a:spcBef>
                <a:spcPts val="0"/>
              </a:spcBef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Trebuchet MS"/>
                <a:cs typeface="+mn-cs"/>
              </a:rPr>
              <a:t>Адрес:</a:t>
            </a:r>
          </a:p>
          <a:p>
            <a:pPr lvl="0" algn="ctr" defTabSz="914367" fontAlgn="auto">
              <a:spcBef>
                <a:spcPts val="0"/>
              </a:spcBef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Trebuchet MS"/>
                <a:cs typeface="+mn-cs"/>
              </a:rPr>
              <a:t>   652383, Кемеровская область, </a:t>
            </a:r>
          </a:p>
          <a:p>
            <a:pPr lvl="0" algn="ctr" defTabSz="914367" fontAlgn="auto">
              <a:spcBef>
                <a:spcPts val="0"/>
              </a:spcBef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Trebuchet MS"/>
                <a:cs typeface="+mn-cs"/>
              </a:rPr>
              <a:t>   Промышленновский район, д. </a:t>
            </a:r>
            <a:r>
              <a:rPr lang="ru-RU" i="1" dirty="0" err="1">
                <a:solidFill>
                  <a:srgbClr val="002060"/>
                </a:solidFill>
                <a:latin typeface="Trebuchet MS"/>
                <a:cs typeface="+mn-cs"/>
              </a:rPr>
              <a:t>Калинкино</a:t>
            </a:r>
            <a:r>
              <a:rPr lang="ru-RU" i="1" dirty="0">
                <a:solidFill>
                  <a:srgbClr val="002060"/>
                </a:solidFill>
                <a:latin typeface="Trebuchet MS"/>
                <a:cs typeface="+mn-cs"/>
              </a:rPr>
              <a:t>,</a:t>
            </a:r>
          </a:p>
          <a:p>
            <a:pPr lvl="0" algn="ctr" defTabSz="914367" fontAlgn="auto">
              <a:spcBef>
                <a:spcPts val="0"/>
              </a:spcBef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Trebuchet MS"/>
                <a:cs typeface="+mn-cs"/>
              </a:rPr>
              <a:t>   ул. Советская, 6-1</a:t>
            </a:r>
          </a:p>
          <a:p>
            <a:pPr lvl="0" algn="ctr" defTabSz="914367" fontAlgn="auto">
              <a:spcBef>
                <a:spcPts val="0"/>
              </a:spcBef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Trebuchet MS"/>
                <a:cs typeface="+mn-cs"/>
              </a:rPr>
              <a:t> Телефон: </a:t>
            </a:r>
          </a:p>
          <a:p>
            <a:pPr lvl="0" algn="ctr" defTabSz="914367" fontAlgn="auto">
              <a:spcBef>
                <a:spcPts val="0"/>
              </a:spcBef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Trebuchet MS"/>
                <a:cs typeface="+mn-cs"/>
              </a:rPr>
              <a:t>    (8 38442) 6-61-25, Факс: 6-61-60 </a:t>
            </a:r>
          </a:p>
          <a:p>
            <a:pPr lvl="0" algn="ctr" defTabSz="914367" fontAlgn="auto">
              <a:spcBef>
                <a:spcPts val="0"/>
              </a:spcBef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Trebuchet MS"/>
                <a:cs typeface="+mn-cs"/>
              </a:rPr>
              <a:t>Электронная почта:</a:t>
            </a:r>
          </a:p>
          <a:p>
            <a:pPr lvl="0" algn="ctr" defTabSz="914367" fontAlgn="auto">
              <a:spcBef>
                <a:spcPts val="0"/>
              </a:spcBef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Trebuchet MS"/>
                <a:cs typeface="+mn-cs"/>
              </a:rPr>
              <a:t>    kalink28@yandex.ru </a:t>
            </a:r>
          </a:p>
          <a:p>
            <a:pPr marL="285750" lvl="0" indent="-285750" defTabSz="914367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endParaRPr lang="ru-RU" dirty="0">
              <a:solidFill>
                <a:srgbClr val="002060"/>
              </a:solidFill>
              <a:latin typeface="Trebuchet MS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038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95536" y="188640"/>
            <a:ext cx="8496300" cy="108064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bg2"/>
                </a:solidFill>
                <a:latin typeface="Constantia" pitchFamily="18" charset="0"/>
                <a:cs typeface="Times New Roman" pitchFamily="18" charset="0"/>
              </a:rPr>
              <a:t>Основные показатели исполнения бюджета                             </a:t>
            </a:r>
            <a:r>
              <a:rPr lang="ru-RU" sz="2400" b="1" dirty="0" smtClean="0">
                <a:solidFill>
                  <a:schemeClr val="bg2"/>
                </a:solidFill>
                <a:latin typeface="Constantia" pitchFamily="18" charset="0"/>
                <a:cs typeface="Times New Roman" pitchFamily="18" charset="0"/>
              </a:rPr>
              <a:t>Калинкинского </a:t>
            </a:r>
            <a:r>
              <a:rPr lang="ru-RU" sz="2400" b="1" dirty="0">
                <a:solidFill>
                  <a:schemeClr val="bg2"/>
                </a:solidFill>
                <a:latin typeface="Constantia" pitchFamily="18" charset="0"/>
                <a:cs typeface="Times New Roman" pitchFamily="18" charset="0"/>
              </a:rPr>
              <a:t>сельского поселения </a:t>
            </a:r>
            <a:endParaRPr lang="ru-RU" sz="2400" b="1" dirty="0" smtClean="0">
              <a:solidFill>
                <a:schemeClr val="bg2"/>
              </a:solidFill>
              <a:latin typeface="Constantia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400" b="1" dirty="0" smtClean="0">
                <a:solidFill>
                  <a:schemeClr val="bg2"/>
                </a:solidFill>
                <a:latin typeface="Constantia" pitchFamily="18" charset="0"/>
                <a:cs typeface="Times New Roman" pitchFamily="18" charset="0"/>
              </a:rPr>
              <a:t>за 9 месяцев 2018 года</a:t>
            </a:r>
            <a:endParaRPr lang="ru-RU" sz="2400" dirty="0">
              <a:solidFill>
                <a:schemeClr val="bg2"/>
              </a:solidFill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84213" y="1773238"/>
            <a:ext cx="3311525" cy="25431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600" b="1" dirty="0" smtClean="0">
                <a:solidFill>
                  <a:schemeClr val="bg2"/>
                </a:solidFill>
                <a:latin typeface="Constantia" pitchFamily="18" charset="0"/>
                <a:cs typeface="Arial" charset="0"/>
              </a:rPr>
              <a:t>2480,9</a:t>
            </a:r>
            <a:endParaRPr lang="ru-RU" sz="2600" b="1" dirty="0">
              <a:solidFill>
                <a:schemeClr val="bg2"/>
              </a:solidFill>
              <a:latin typeface="Constantia" pitchFamily="18" charset="0"/>
              <a:cs typeface="Arial" charset="0"/>
            </a:endParaRPr>
          </a:p>
          <a:p>
            <a:pPr algn="ctr">
              <a:defRPr/>
            </a:pPr>
            <a:r>
              <a:rPr lang="ru-RU" sz="2600" b="1" dirty="0">
                <a:solidFill>
                  <a:schemeClr val="bg2"/>
                </a:solidFill>
                <a:latin typeface="Constantia" pitchFamily="18" charset="0"/>
                <a:cs typeface="Arial" charset="0"/>
              </a:rPr>
              <a:t>тыс. рублей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60032" y="1581944"/>
            <a:ext cx="3348037" cy="26860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b="1" dirty="0">
                <a:solidFill>
                  <a:srgbClr val="FF0000"/>
                </a:solidFill>
                <a:latin typeface="Arial" charset="0"/>
                <a:cs typeface="Arial" charset="0"/>
              </a:rPr>
              <a:t>             </a:t>
            </a:r>
          </a:p>
          <a:p>
            <a:pPr algn="ctr">
              <a:defRPr/>
            </a:pPr>
            <a:r>
              <a:rPr lang="ru-RU" sz="2600" b="1" dirty="0" smtClean="0">
                <a:solidFill>
                  <a:schemeClr val="bg2"/>
                </a:solidFill>
                <a:latin typeface="Constantia" pitchFamily="18" charset="0"/>
                <a:cs typeface="Arial" charset="0"/>
              </a:rPr>
              <a:t>2355,4</a:t>
            </a:r>
            <a:endParaRPr lang="ru-RU" sz="2600" b="1" dirty="0">
              <a:solidFill>
                <a:schemeClr val="bg2"/>
              </a:solidFill>
              <a:latin typeface="Constantia" pitchFamily="18" charset="0"/>
              <a:cs typeface="Arial" charset="0"/>
            </a:endParaRPr>
          </a:p>
          <a:p>
            <a:pPr algn="ctr">
              <a:defRPr/>
            </a:pPr>
            <a:r>
              <a:rPr lang="ru-RU" sz="2600" b="1" dirty="0" smtClean="0">
                <a:solidFill>
                  <a:schemeClr val="bg2"/>
                </a:solidFill>
                <a:latin typeface="Constantia" pitchFamily="18" charset="0"/>
                <a:cs typeface="Arial" charset="0"/>
              </a:rPr>
              <a:t>тыс</a:t>
            </a:r>
            <a:r>
              <a:rPr lang="ru-RU" sz="2600" b="1" dirty="0">
                <a:solidFill>
                  <a:schemeClr val="bg2"/>
                </a:solidFill>
                <a:latin typeface="Constantia" pitchFamily="18" charset="0"/>
                <a:cs typeface="Arial" charset="0"/>
              </a:rPr>
              <a:t>. рублей</a:t>
            </a:r>
          </a:p>
          <a:p>
            <a:pPr algn="just">
              <a:defRPr/>
            </a:pPr>
            <a:endParaRPr lang="ru-RU" sz="2000" b="1" i="1" u="sng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00113" y="1412875"/>
            <a:ext cx="2879725" cy="50323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bg1"/>
                </a:solidFill>
                <a:latin typeface="Constantia" panose="02030602050306030303" pitchFamily="18" charset="0"/>
              </a:rPr>
              <a:t>ДОХОДЫ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003800" y="1412875"/>
            <a:ext cx="2952750" cy="50323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bg1"/>
                </a:solidFill>
                <a:latin typeface="Constantia" panose="02030602050306030303" pitchFamily="18" charset="0"/>
              </a:rPr>
              <a:t>РАСХОДЫ</a:t>
            </a:r>
          </a:p>
        </p:txBody>
      </p:sp>
      <p:sp>
        <p:nvSpPr>
          <p:cNvPr id="5" name="Минус 4"/>
          <p:cNvSpPr/>
          <p:nvPr/>
        </p:nvSpPr>
        <p:spPr>
          <a:xfrm>
            <a:off x="4140200" y="2600325"/>
            <a:ext cx="576263" cy="649288"/>
          </a:xfrm>
          <a:prstGeom prst="mathMin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bg1"/>
              </a:solidFill>
            </a:endParaRPr>
          </a:p>
        </p:txBody>
      </p:sp>
      <p:sp>
        <p:nvSpPr>
          <p:cNvPr id="6" name="Равно 5"/>
          <p:cNvSpPr/>
          <p:nvPr/>
        </p:nvSpPr>
        <p:spPr>
          <a:xfrm>
            <a:off x="8316913" y="2711450"/>
            <a:ext cx="503237" cy="504825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908175" y="5013325"/>
            <a:ext cx="4813300" cy="15128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600" b="1" dirty="0" smtClean="0">
                <a:solidFill>
                  <a:schemeClr val="bg2"/>
                </a:solidFill>
                <a:latin typeface="Constantia" pitchFamily="18" charset="0"/>
                <a:cs typeface="Arial" charset="0"/>
              </a:rPr>
              <a:t>125,5</a:t>
            </a:r>
            <a:endParaRPr lang="ru-RU" sz="2600" b="1" dirty="0">
              <a:solidFill>
                <a:schemeClr val="bg2"/>
              </a:solidFill>
              <a:latin typeface="Constantia" pitchFamily="18" charset="0"/>
              <a:cs typeface="Arial" charset="0"/>
            </a:endParaRPr>
          </a:p>
          <a:p>
            <a:pPr algn="ctr">
              <a:defRPr/>
            </a:pPr>
            <a:r>
              <a:rPr lang="ru-RU" sz="2600" b="1" dirty="0">
                <a:solidFill>
                  <a:schemeClr val="bg2"/>
                </a:solidFill>
                <a:latin typeface="Constantia" pitchFamily="18" charset="0"/>
                <a:cs typeface="Arial" charset="0"/>
              </a:rPr>
              <a:t>тыс. рублей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771775" y="4508500"/>
            <a:ext cx="3095625" cy="5048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bg1"/>
                </a:solidFill>
                <a:latin typeface="Constantia" panose="02030602050306030303" pitchFamily="18" charset="0"/>
              </a:rPr>
              <a:t>ПРОФИЦИТ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3850" y="188913"/>
            <a:ext cx="8496300" cy="107984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bg2"/>
                </a:solidFill>
                <a:latin typeface="Constantia" pitchFamily="18" charset="0"/>
                <a:cs typeface="Times New Roman" pitchFamily="18" charset="0"/>
              </a:rPr>
              <a:t>Структура доходов бюджета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bg2"/>
                </a:solidFill>
                <a:latin typeface="Constantia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2"/>
                </a:solidFill>
                <a:latin typeface="Constantia" pitchFamily="18" charset="0"/>
                <a:cs typeface="Times New Roman" pitchFamily="18" charset="0"/>
              </a:rPr>
              <a:t>Калинкинского </a:t>
            </a:r>
            <a:r>
              <a:rPr lang="ru-RU" sz="2400" b="1" dirty="0">
                <a:solidFill>
                  <a:schemeClr val="bg2"/>
                </a:solidFill>
                <a:latin typeface="Constantia" pitchFamily="18" charset="0"/>
                <a:cs typeface="Times New Roman" pitchFamily="18" charset="0"/>
              </a:rPr>
              <a:t>сельского  </a:t>
            </a:r>
            <a:r>
              <a:rPr lang="ru-RU" sz="2400" b="1" dirty="0" smtClean="0">
                <a:solidFill>
                  <a:schemeClr val="bg2"/>
                </a:solidFill>
                <a:latin typeface="Constantia" pitchFamily="18" charset="0"/>
                <a:cs typeface="Times New Roman" pitchFamily="18" charset="0"/>
              </a:rPr>
              <a:t>поселения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chemeClr val="bg2"/>
                </a:solidFill>
                <a:latin typeface="Constantia" pitchFamily="18" charset="0"/>
                <a:cs typeface="Times New Roman" pitchFamily="18" charset="0"/>
              </a:rPr>
              <a:t> за 9 месяцев 2018 года</a:t>
            </a:r>
            <a:endParaRPr lang="ru-RU" sz="2400" b="1" dirty="0">
              <a:solidFill>
                <a:schemeClr val="bg2"/>
              </a:solidFill>
              <a:latin typeface="Constantia" pitchFamily="18" charset="0"/>
              <a:cs typeface="Times New Roman" pitchFamily="18" charset="0"/>
            </a:endParaRPr>
          </a:p>
        </p:txBody>
      </p:sp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2391047"/>
              </p:ext>
            </p:extLst>
          </p:nvPr>
        </p:nvGraphicFramePr>
        <p:xfrm>
          <a:off x="203200" y="1412776"/>
          <a:ext cx="8616950" cy="494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23850" y="188913"/>
            <a:ext cx="8496300" cy="9366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2400" b="1" dirty="0">
                <a:solidFill>
                  <a:schemeClr val="bg2"/>
                </a:solidFill>
                <a:latin typeface="Constantia" pitchFamily="18" charset="0"/>
                <a:cs typeface="Arial" charset="0"/>
              </a:rPr>
              <a:t>Динамика поступления собственных доходов в бюджет </a:t>
            </a:r>
            <a:r>
              <a:rPr lang="ru-RU" altLang="ru-RU" sz="2400" b="1" dirty="0" smtClean="0">
                <a:solidFill>
                  <a:schemeClr val="bg2"/>
                </a:solidFill>
                <a:latin typeface="Constantia" pitchFamily="18" charset="0"/>
                <a:cs typeface="Arial" charset="0"/>
              </a:rPr>
              <a:t>Калинкинского </a:t>
            </a:r>
            <a:r>
              <a:rPr lang="ru-RU" altLang="ru-RU" sz="2400" b="1" dirty="0">
                <a:solidFill>
                  <a:schemeClr val="bg2"/>
                </a:solidFill>
                <a:latin typeface="Constantia" pitchFamily="18" charset="0"/>
                <a:cs typeface="Arial" charset="0"/>
              </a:rPr>
              <a:t>сельского поселения</a:t>
            </a:r>
            <a:endParaRPr lang="ru-RU" sz="2400" dirty="0">
              <a:solidFill>
                <a:schemeClr val="bg2"/>
              </a:solidFill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flipH="1">
            <a:off x="5327650" y="1412875"/>
            <a:ext cx="2124075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  <a:latin typeface="Constantia" pitchFamily="18" charset="0"/>
              <a:cs typeface="Arial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964273890"/>
              </p:ext>
            </p:extLst>
          </p:nvPr>
        </p:nvGraphicFramePr>
        <p:xfrm>
          <a:off x="467544" y="1397000"/>
          <a:ext cx="8208912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39" name="Group 5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0396866"/>
              </p:ext>
            </p:extLst>
          </p:nvPr>
        </p:nvGraphicFramePr>
        <p:xfrm>
          <a:off x="179388" y="1341438"/>
          <a:ext cx="3671887" cy="4387240"/>
        </p:xfrm>
        <a:graphic>
          <a:graphicData uri="http://schemas.openxmlformats.org/drawingml/2006/table">
            <a:tbl>
              <a:tblPr/>
              <a:tblGrid>
                <a:gridCol w="2809875"/>
                <a:gridCol w="862012"/>
              </a:tblGrid>
              <a:tr h="5436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68" marR="68568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68" marR="68568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739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Всего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1263,8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32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Налог на доходы физических лиц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120,4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8144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Акцизы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399,5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8144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Единый сельскохозяйственный                           налог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18,8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0695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Налог на имущество физических      лиц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11,6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0695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Транспортный налог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6,2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7869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Земельный налог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702,4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7869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Государственная пошлина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4,9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6172" name="TextBox 1"/>
          <p:cNvSpPr txBox="1">
            <a:spLocks noChangeArrowheads="1"/>
          </p:cNvSpPr>
          <p:nvPr/>
        </p:nvSpPr>
        <p:spPr bwMode="auto">
          <a:xfrm>
            <a:off x="3276600" y="836613"/>
            <a:ext cx="10144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Constantia" pitchFamily="18" charset="0"/>
              </a:rPr>
              <a:t>(млн.руб.)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850" y="188913"/>
            <a:ext cx="8496300" cy="9366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собственных доходов бюджета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9 месяцев 2018 года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разрезе видов доходов, в тыс. рублей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072649640"/>
              </p:ext>
            </p:extLst>
          </p:nvPr>
        </p:nvGraphicFramePr>
        <p:xfrm>
          <a:off x="3851920" y="1340768"/>
          <a:ext cx="4752527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733417662"/>
              </p:ext>
            </p:extLst>
          </p:nvPr>
        </p:nvGraphicFramePr>
        <p:xfrm>
          <a:off x="107504" y="1397000"/>
          <a:ext cx="8928992" cy="5056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323850" y="188913"/>
            <a:ext cx="8496300" cy="9366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расходов бюджета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Калинкинского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сельского поселения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 месяцев 2018 года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196" name="Прямоугольник 4"/>
          <p:cNvSpPr>
            <a:spLocks noChangeArrowheads="1"/>
          </p:cNvSpPr>
          <p:nvPr/>
        </p:nvSpPr>
        <p:spPr bwMode="auto">
          <a:xfrm>
            <a:off x="899592" y="1490564"/>
            <a:ext cx="1416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dirty="0">
                <a:latin typeface="Constantia" pitchFamily="18" charset="0"/>
              </a:rPr>
              <a:t>тыс. рублей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3" descr="clipartcartoondesign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5084763"/>
            <a:ext cx="966787" cy="96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590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965818"/>
              </p:ext>
            </p:extLst>
          </p:nvPr>
        </p:nvGraphicFramePr>
        <p:xfrm>
          <a:off x="85725" y="981075"/>
          <a:ext cx="8807450" cy="5795328"/>
        </p:xfrm>
        <a:graphic>
          <a:graphicData uri="http://schemas.openxmlformats.org/drawingml/2006/table">
            <a:tbl>
              <a:tblPr/>
              <a:tblGrid>
                <a:gridCol w="2182813"/>
                <a:gridCol w="1798637"/>
                <a:gridCol w="1873250"/>
                <a:gridCol w="2952750"/>
              </a:tblGrid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месяцев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месяцев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4605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Общегосударствен-ные вопросы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1461,3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1619,6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8716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621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179388" y="115888"/>
            <a:ext cx="8785225" cy="5762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bg1"/>
                </a:solidFill>
                <a:latin typeface="Constantia" pitchFamily="18" charset="0"/>
              </a:rPr>
              <a:t>Структура расходов в функциональном разрезе</a:t>
            </a:r>
          </a:p>
        </p:txBody>
      </p:sp>
      <p:pic>
        <p:nvPicPr>
          <p:cNvPr id="2" name="Picture 2" descr="C:\Users\Elena\Desktop\бюджет для граждан\gerb.jp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79512" y="1052736"/>
            <a:ext cx="936104" cy="1170258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3" name="Picture 4" descr="http://im4-tub-ru.yandex.net/i?id=5f0e9fe22e9c98c4d40eb3300980bb16-110-144&amp;n=21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141520" y="2782127"/>
            <a:ext cx="1501865" cy="100571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9249" name="TextBox 9"/>
          <p:cNvSpPr txBox="1">
            <a:spLocks noChangeArrowheads="1"/>
          </p:cNvSpPr>
          <p:nvPr/>
        </p:nvSpPr>
        <p:spPr bwMode="auto">
          <a:xfrm>
            <a:off x="5076825" y="620713"/>
            <a:ext cx="10906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(тыс.руб.)</a:t>
            </a:r>
          </a:p>
        </p:txBody>
      </p:sp>
      <p:pic>
        <p:nvPicPr>
          <p:cNvPr id="16" name="Picture 6" descr="http://im0-tub-ru.yandex.net/i?id=07357dad5a1b21e5a91213576b17c1ad-135-144&amp;n=21"/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 flipH="1">
            <a:off x="77570" y="4509120"/>
            <a:ext cx="1235367" cy="899915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302519562"/>
              </p:ext>
            </p:extLst>
          </p:nvPr>
        </p:nvGraphicFramePr>
        <p:xfrm>
          <a:off x="5220072" y="1124744"/>
          <a:ext cx="3552825" cy="20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2080221562"/>
              </p:ext>
            </p:extLst>
          </p:nvPr>
        </p:nvGraphicFramePr>
        <p:xfrm>
          <a:off x="5433492" y="2936167"/>
          <a:ext cx="3552825" cy="20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1934518054"/>
              </p:ext>
            </p:extLst>
          </p:nvPr>
        </p:nvGraphicFramePr>
        <p:xfrm>
          <a:off x="5416551" y="4725144"/>
          <a:ext cx="3552825" cy="20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13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639115"/>
              </p:ext>
            </p:extLst>
          </p:nvPr>
        </p:nvGraphicFramePr>
        <p:xfrm>
          <a:off x="34925" y="981075"/>
          <a:ext cx="8836025" cy="4093528"/>
        </p:xfrm>
        <a:graphic>
          <a:graphicData uri="http://schemas.openxmlformats.org/drawingml/2006/table">
            <a:tbl>
              <a:tblPr/>
              <a:tblGrid>
                <a:gridCol w="1944688"/>
                <a:gridCol w="1871662"/>
                <a:gridCol w="1873250"/>
                <a:gridCol w="3146425"/>
              </a:tblGrid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месяцев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месяцев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3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889,2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278,6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6557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250825" y="115888"/>
            <a:ext cx="8620125" cy="5762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bg1"/>
                </a:solidFill>
                <a:latin typeface="Constantia" pitchFamily="18" charset="0"/>
              </a:rPr>
              <a:t>Структура расходов в функциональном разрезе</a:t>
            </a:r>
          </a:p>
        </p:txBody>
      </p:sp>
      <p:sp>
        <p:nvSpPr>
          <p:cNvPr id="10270" name="TextBox 9"/>
          <p:cNvSpPr txBox="1">
            <a:spLocks noChangeArrowheads="1"/>
          </p:cNvSpPr>
          <p:nvPr/>
        </p:nvSpPr>
        <p:spPr bwMode="auto">
          <a:xfrm>
            <a:off x="5003800" y="692150"/>
            <a:ext cx="11763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latin typeface="Constantia" pitchFamily="18" charset="0"/>
                <a:cs typeface="Times New Roman" pitchFamily="18" charset="0"/>
              </a:rPr>
              <a:t>(тыс.руб.)</a:t>
            </a:r>
          </a:p>
        </p:txBody>
      </p:sp>
      <p:pic>
        <p:nvPicPr>
          <p:cNvPr id="1026" name="Picture 2" descr="http://go4.imgsmail.ru/imgpreview?key=2d91466c96a7d7b4&amp;mb=imgdb_preview_518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26797" y="1268760"/>
            <a:ext cx="1106119" cy="916499"/>
          </a:xfrm>
          <a:prstGeom prst="ellipse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4" descr="http://im3-tub-ru.yandex.net/i?id=718932025-31-72&amp;n=21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35496" y="2996952"/>
            <a:ext cx="1191713" cy="893785"/>
          </a:xfrm>
          <a:prstGeom prst="ellipse">
            <a:avLst/>
          </a:prstGeom>
          <a:ln>
            <a:noFill/>
          </a:ln>
          <a:effectLst>
            <a:softEdge rad="112500"/>
          </a:effectLst>
          <a:extLst/>
        </p:spPr>
      </p:pic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4070848114"/>
              </p:ext>
            </p:extLst>
          </p:nvPr>
        </p:nvGraphicFramePr>
        <p:xfrm>
          <a:off x="5329163" y="1064484"/>
          <a:ext cx="3552825" cy="20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2035477564"/>
              </p:ext>
            </p:extLst>
          </p:nvPr>
        </p:nvGraphicFramePr>
        <p:xfrm>
          <a:off x="5436096" y="3068960"/>
          <a:ext cx="3552825" cy="20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3674556954"/>
              </p:ext>
            </p:extLst>
          </p:nvPr>
        </p:nvGraphicFramePr>
        <p:xfrm>
          <a:off x="5315446" y="4653136"/>
          <a:ext cx="3552825" cy="20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34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865665"/>
              </p:ext>
            </p:extLst>
          </p:nvPr>
        </p:nvGraphicFramePr>
        <p:xfrm>
          <a:off x="34925" y="981075"/>
          <a:ext cx="9001125" cy="5953075"/>
        </p:xfrm>
        <a:graphic>
          <a:graphicData uri="http://schemas.openxmlformats.org/drawingml/2006/table">
            <a:tbl>
              <a:tblPr/>
              <a:tblGrid>
                <a:gridCol w="2201863"/>
                <a:gridCol w="1685925"/>
                <a:gridCol w="1614487"/>
                <a:gridCol w="3498850"/>
              </a:tblGrid>
              <a:tr h="54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месяцев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г.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месяцев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г.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64483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64483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87,9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69,8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96236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http://im1-tub-ru.yandex.net/i?id=116566208-68-72&amp;n=21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79512" y="1124744"/>
            <a:ext cx="992600" cy="107115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12" name="Скругленный прямоугольник 11"/>
          <p:cNvSpPr/>
          <p:nvPr/>
        </p:nvSpPr>
        <p:spPr>
          <a:xfrm>
            <a:off x="250825" y="115888"/>
            <a:ext cx="8691563" cy="57626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bg1"/>
                </a:solidFill>
                <a:latin typeface="Constantia" pitchFamily="18" charset="0"/>
              </a:rPr>
              <a:t>Структура расходов в функциональном разрезе</a:t>
            </a:r>
          </a:p>
        </p:txBody>
      </p:sp>
      <p:sp>
        <p:nvSpPr>
          <p:cNvPr id="11295" name="TextBox 6"/>
          <p:cNvSpPr txBox="1">
            <a:spLocks noChangeArrowheads="1"/>
          </p:cNvSpPr>
          <p:nvPr/>
        </p:nvSpPr>
        <p:spPr bwMode="auto">
          <a:xfrm>
            <a:off x="4859338" y="620713"/>
            <a:ext cx="1092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(тыс.руб.)</a:t>
            </a:r>
          </a:p>
        </p:txBody>
      </p:sp>
      <p:pic>
        <p:nvPicPr>
          <p:cNvPr id="11" name="Picture 2" descr="http://go1.imgsmail.ru/imgpreview?key=397a06e0e7b2bf73&amp;mb=imgdb_preview_631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-43061" y="2924944"/>
            <a:ext cx="1152128" cy="1152128"/>
          </a:xfrm>
          <a:prstGeom prst="ellipse">
            <a:avLst/>
          </a:prstGeom>
          <a:ln>
            <a:noFill/>
          </a:ln>
          <a:effectLst>
            <a:softEdge rad="112500"/>
          </a:effectLst>
          <a:extLst/>
        </p:spPr>
      </p:pic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3069570268"/>
              </p:ext>
            </p:extLst>
          </p:nvPr>
        </p:nvGraphicFramePr>
        <p:xfrm>
          <a:off x="5436096" y="3068960"/>
          <a:ext cx="3552825" cy="20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4073657559"/>
              </p:ext>
            </p:extLst>
          </p:nvPr>
        </p:nvGraphicFramePr>
        <p:xfrm>
          <a:off x="5508104" y="1268760"/>
          <a:ext cx="3552825" cy="20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1731</TotalTime>
  <Words>430</Words>
  <Application>Microsoft Office PowerPoint</Application>
  <PresentationFormat>Экран (4:3)</PresentationFormat>
  <Paragraphs>133</Paragraphs>
  <Slides>11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Исполнение бюджета  Калинкинского сельского поселения  за 9 месяцев 2018 года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Гурьевского муниципального района за 2014 год</dc:title>
  <dc:creator>Оксана</dc:creator>
  <cp:lastModifiedBy>user</cp:lastModifiedBy>
  <cp:revision>170</cp:revision>
  <dcterms:created xsi:type="dcterms:W3CDTF">2015-04-05T10:36:16Z</dcterms:created>
  <dcterms:modified xsi:type="dcterms:W3CDTF">2018-10-08T02:51:14Z</dcterms:modified>
</cp:coreProperties>
</file>