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8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6" r:id="rId2"/>
    <p:sldId id="362" r:id="rId3"/>
    <p:sldId id="259" r:id="rId4"/>
    <p:sldId id="318" r:id="rId5"/>
    <p:sldId id="319" r:id="rId6"/>
    <p:sldId id="380" r:id="rId7"/>
    <p:sldId id="365" r:id="rId8"/>
    <p:sldId id="361" r:id="rId9"/>
    <p:sldId id="367" r:id="rId10"/>
    <p:sldId id="320" r:id="rId11"/>
    <p:sldId id="322" r:id="rId12"/>
    <p:sldId id="376" r:id="rId13"/>
    <p:sldId id="379" r:id="rId14"/>
    <p:sldId id="327" r:id="rId15"/>
    <p:sldId id="328" r:id="rId16"/>
    <p:sldId id="369" r:id="rId17"/>
    <p:sldId id="336" r:id="rId18"/>
    <p:sldId id="337" r:id="rId19"/>
    <p:sldId id="338" r:id="rId20"/>
    <p:sldId id="294" r:id="rId21"/>
  </p:sldIdLst>
  <p:sldSz cx="9906000" cy="6858000" type="A4"/>
  <p:notesSz cx="6797675" cy="9928225"/>
  <p:defaultTextStyle>
    <a:defPPr>
      <a:defRPr lang="ru-RU"/>
    </a:defPPr>
    <a:lvl1pPr marL="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7" autoAdjust="0"/>
    <p:restoredTop sz="98629" autoAdjust="0"/>
  </p:normalViewPr>
  <p:slideViewPr>
    <p:cSldViewPr>
      <p:cViewPr>
        <p:scale>
          <a:sx n="117" d="100"/>
          <a:sy n="117" d="100"/>
        </p:scale>
        <p:origin x="-112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197966984482816E-2"/>
                  <c:y val="-0.122951285835965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456365961763012E-3"/>
                  <c:y val="-6.48148148148148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2768234139667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Лист1!$B$2</c:f>
              <c:numCache>
                <c:formatCode>#,##0.00</c:formatCode>
                <c:ptCount val="1"/>
                <c:pt idx="0">
                  <c:v>3960.5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90370968327942E-2"/>
                  <c:y val="-0.134794546637675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546137235661129E-2"/>
                  <c:y val="-6.4814814814814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982546384705101E-2"/>
                  <c:y val="-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Лист1!$B$3</c:f>
              <c:numCache>
                <c:formatCode>#,##0.00</c:formatCode>
                <c:ptCount val="1"/>
                <c:pt idx="0">
                  <c:v>3958.7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Профицит</c:v>
                </c:pt>
              </c:strCache>
            </c:strRef>
          </c:tx>
          <c:invertIfNegative val="0"/>
          <c:cat>
            <c:numRef>
              <c:f>Лист1!$B$1</c:f>
              <c:numCache>
                <c:formatCode>General</c:formatCode>
                <c:ptCount val="1"/>
                <c:pt idx="0">
                  <c:v>2017</c:v>
                </c:pt>
              </c:numCache>
            </c:numRef>
          </c:cat>
          <c:val>
            <c:numRef>
              <c:f>Лист1!$B$4</c:f>
              <c:numCache>
                <c:formatCode>0.00</c:formatCode>
                <c:ptCount val="1"/>
                <c:pt idx="0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gapDepth val="102"/>
        <c:shape val="cone"/>
        <c:axId val="57270272"/>
        <c:axId val="57271808"/>
        <c:axId val="0"/>
      </c:bar3DChart>
      <c:catAx>
        <c:axId val="572702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271808"/>
        <c:crosses val="autoZero"/>
        <c:auto val="1"/>
        <c:lblAlgn val="ctr"/>
        <c:lblOffset val="100"/>
        <c:noMultiLvlLbl val="0"/>
      </c:catAx>
      <c:valAx>
        <c:axId val="57271808"/>
        <c:scaling>
          <c:logBase val="20"/>
          <c:orientation val="minMax"/>
          <c:max val="100000"/>
          <c:min val="1"/>
        </c:scaling>
        <c:delete val="1"/>
        <c:axPos val="l"/>
        <c:majorGridlines/>
        <c:numFmt formatCode="#,##0.00" sourceLinked="1"/>
        <c:majorTickMark val="none"/>
        <c:minorTickMark val="none"/>
        <c:tickLblPos val="nextTo"/>
        <c:crossAx val="57270272"/>
        <c:crosses val="autoZero"/>
        <c:crossBetween val="between"/>
        <c:majorUnit val="100000"/>
        <c:minorUnit val="20000"/>
      </c:valAx>
      <c:spPr>
        <a:effectLst>
          <a:outerShdw blurRad="50800" dist="50800" dir="5400000" sx="23000" sy="23000" algn="ctr" rotWithShape="0">
            <a:srgbClr val="000000">
              <a:alpha val="43137"/>
            </a:srgbClr>
          </a:outerShdw>
        </a:effectLst>
      </c:spPr>
    </c:plotArea>
    <c:legend>
      <c:legendPos val="b"/>
      <c:layout>
        <c:manualLayout>
          <c:xMode val="edge"/>
          <c:yMode val="edge"/>
          <c:x val="0.10321596211532053"/>
          <c:y val="0.89388280350691751"/>
          <c:w val="0.73615794583430127"/>
          <c:h val="0.10611783875865645"/>
        </c:manualLayout>
      </c:layout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60842515239437E-2"/>
          <c:y val="8.2856017191717438E-2"/>
          <c:w val="0.42276571946855218"/>
          <c:h val="0.68761505514854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867208181557826E-3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538753309049251E-2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0785799942769E-2"/>
                  <c:y val="-4.6031120662065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Лист1!$B$2:$D$3</c:f>
              <c:strCache>
                <c:ptCount val="3"/>
                <c:pt idx="0">
                  <c:v>Факт 2016</c:v>
                </c:pt>
                <c:pt idx="1">
                  <c:v>Уточненный 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Лист1!$B$4:$D$4</c:f>
              <c:numCache>
                <c:formatCode>#,##0</c:formatCode>
                <c:ptCount val="3"/>
                <c:pt idx="0">
                  <c:v>1912.2</c:v>
                </c:pt>
                <c:pt idx="1">
                  <c:v>1390</c:v>
                </c:pt>
                <c:pt idx="2">
                  <c:v>1266.3</c:v>
                </c:pt>
              </c:numCache>
            </c:numRef>
          </c:val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2214091454180958E-3"/>
                  <c:y val="-0.179521370582054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490785799942722E-2"/>
                  <c:y val="-0.23015560331032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90785799942722E-2"/>
                  <c:y val="-0.23015560331032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Лист1!$B$2:$D$3</c:f>
              <c:strCache>
                <c:ptCount val="3"/>
                <c:pt idx="0">
                  <c:v>Факт 2016</c:v>
                </c:pt>
                <c:pt idx="1">
                  <c:v>Уточненный 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Лист1!$B$5:$D$5</c:f>
              <c:numCache>
                <c:formatCode>#,##0</c:formatCode>
                <c:ptCount val="3"/>
                <c:pt idx="0">
                  <c:v>1396.4</c:v>
                </c:pt>
                <c:pt idx="1">
                  <c:v>2804.3</c:v>
                </c:pt>
                <c:pt idx="2">
                  <c:v>2694.2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59155968"/>
        <c:axId val="59157504"/>
        <c:axId val="0"/>
      </c:bar3DChart>
      <c:catAx>
        <c:axId val="59155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59157504"/>
        <c:crosses val="autoZero"/>
        <c:auto val="1"/>
        <c:lblAlgn val="ctr"/>
        <c:lblOffset val="100"/>
        <c:noMultiLvlLbl val="0"/>
      </c:catAx>
      <c:valAx>
        <c:axId val="59157504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crossAx val="59155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3461937933589003E-3"/>
          <c:y val="0.91026758579095424"/>
          <c:w val="0.49389027186975426"/>
          <c:h val="8.052619007663275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400" dirty="0"/>
              <a:t>Структура межбюджетных трансфертов из вышестоящих бюджетов за </a:t>
            </a:r>
            <a:r>
              <a:rPr lang="ru-RU" sz="1400" dirty="0" smtClean="0"/>
              <a:t>2017 </a:t>
            </a:r>
            <a:r>
              <a:rPr lang="ru-RU" sz="1400" dirty="0"/>
              <a:t>год</a:t>
            </a:r>
          </a:p>
        </c:rich>
      </c:tx>
      <c:layout>
        <c:manualLayout>
          <c:xMode val="edge"/>
          <c:yMode val="edge"/>
          <c:x val="0.15880447818570409"/>
          <c:y val="2.1639251614177187E-2"/>
        </c:manualLayout>
      </c:layout>
      <c:overlay val="0"/>
    </c:title>
    <c:autoTitleDeleted val="0"/>
    <c:view3D>
      <c:rotX val="3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129206981828984E-3"/>
          <c:y val="0.13247356803802166"/>
          <c:w val="0.98946650982548623"/>
          <c:h val="0.84695302208743073"/>
        </c:manualLayout>
      </c:layout>
      <c:pie3DChart>
        <c:varyColors val="1"/>
        <c:ser>
          <c:idx val="0"/>
          <c:order val="0"/>
          <c:explosion val="26"/>
          <c:dPt>
            <c:idx val="0"/>
            <c:bubble3D val="0"/>
            <c:explosion val="33"/>
            <c:spPr>
              <a:solidFill>
                <a:srgbClr val="00B0F0"/>
              </a:solidFill>
            </c:spPr>
          </c:dPt>
          <c:dPt>
            <c:idx val="1"/>
            <c:bubble3D val="0"/>
            <c:explosion val="31"/>
            <c:spPr>
              <a:gradFill rotWithShape="1">
                <a:gsLst>
                  <a:gs pos="0">
                    <a:srgbClr val="F14124">
                      <a:shade val="51000"/>
                      <a:satMod val="130000"/>
                    </a:srgbClr>
                  </a:gs>
                  <a:gs pos="80000">
                    <a:srgbClr val="F14124">
                      <a:shade val="93000"/>
                      <a:satMod val="130000"/>
                    </a:srgbClr>
                  </a:gs>
                  <a:gs pos="100000">
                    <a:srgbClr val="F14124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0.23698279945946771"/>
                  <c:y val="-0.14306261507799556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Дотация на выравнивание бюджетной обеспеченности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191107811342406E-3"/>
                  <c:y val="5.04111638529964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577554454618289"/>
                  <c:y val="-1.4113824898948194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Межбюджетные трансферты</a:t>
                    </a:r>
                    <a:endParaRPr lang="ru-RU" sz="9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17580377781178E-2"/>
                  <c:y val="0.1307386700526561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Прочие</a:t>
                    </a:r>
                    <a:r>
                      <a:rPr lang="ru-RU" sz="900" baseline="0" dirty="0" smtClean="0"/>
                      <a:t> безвозмездные</a:t>
                    </a:r>
                    <a:endParaRPr lang="ru-RU" sz="9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Лист1!$B$2:$B$5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Субвенции бюджетам муниципальных образований</c:v>
                </c:pt>
                <c:pt idx="2">
                  <c:v>Межбюджетные трансферты</c:v>
                </c:pt>
                <c:pt idx="3">
                  <c:v>Прочие безвозмездные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1666.9</c:v>
                </c:pt>
                <c:pt idx="1">
                  <c:v>72.099999999999994</c:v>
                </c:pt>
                <c:pt idx="2">
                  <c:v>21.2</c:v>
                </c:pt>
                <c:pt idx="3">
                  <c:v>934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Лист1!$B$2:$B$5</c:f>
              <c:strCache>
                <c:ptCount val="4"/>
                <c:pt idx="0">
                  <c:v>Дотация на выравнивание бюджетной обеспеченности</c:v>
                </c:pt>
                <c:pt idx="1">
                  <c:v>Субвенции бюджетам муниципальных образований</c:v>
                </c:pt>
                <c:pt idx="2">
                  <c:v>Межбюджетные трансферты</c:v>
                </c:pt>
                <c:pt idx="3">
                  <c:v>Прочие безвозмездные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61.9</c:v>
                </c:pt>
                <c:pt idx="1">
                  <c:v>2.6761190705960956</c:v>
                </c:pt>
                <c:pt idx="3">
                  <c:v>34.667062578873136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2016, тыс.руб.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Лист1!$B$3:$B$10</c:f>
              <c:strCache>
                <c:ptCount val="8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Доходы от сдачи в аренду имущества</c:v>
                </c:pt>
                <c:pt idx="6">
                  <c:v>Штрафы, санкции</c:v>
                </c:pt>
                <c:pt idx="7">
                  <c:v>Доходы от продажи материальных активов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131.30000000000001</c:v>
                </c:pt>
                <c:pt idx="1">
                  <c:v>682</c:v>
                </c:pt>
                <c:pt idx="2">
                  <c:v>26.4</c:v>
                </c:pt>
                <c:pt idx="3">
                  <c:v>1062.5999999999999</c:v>
                </c:pt>
                <c:pt idx="4">
                  <c:v>7.5</c:v>
                </c:pt>
                <c:pt idx="5">
                  <c:v>1</c:v>
                </c:pt>
                <c:pt idx="6">
                  <c:v>0.6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2017, тыс.руб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Лист1!$B$3:$B$10</c:f>
              <c:strCache>
                <c:ptCount val="8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  <c:pt idx="5">
                  <c:v>Доходы от сдачи в аренду имущества</c:v>
                </c:pt>
                <c:pt idx="6">
                  <c:v>Штрафы, санкции</c:v>
                </c:pt>
                <c:pt idx="7">
                  <c:v>Доходы от продажи материальных активов</c:v>
                </c:pt>
              </c:strCache>
            </c:strRef>
          </c:cat>
          <c:val>
            <c:numRef>
              <c:f>Лист1!$D$3:$D$10</c:f>
              <c:numCache>
                <c:formatCode>General</c:formatCode>
                <c:ptCount val="8"/>
                <c:pt idx="0">
                  <c:v>144.4</c:v>
                </c:pt>
                <c:pt idx="1">
                  <c:v>500.1</c:v>
                </c:pt>
                <c:pt idx="2">
                  <c:v>32.5</c:v>
                </c:pt>
                <c:pt idx="3">
                  <c:v>455.1</c:v>
                </c:pt>
                <c:pt idx="4">
                  <c:v>9.1</c:v>
                </c:pt>
                <c:pt idx="5">
                  <c:v>0</c:v>
                </c:pt>
                <c:pt idx="6">
                  <c:v>0</c:v>
                </c:pt>
                <c:pt idx="7">
                  <c:v>125.1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0925056"/>
        <c:axId val="59501952"/>
      </c:barChart>
      <c:valAx>
        <c:axId val="5950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60925056"/>
        <c:crosses val="autoZero"/>
        <c:crossBetween val="between"/>
      </c:valAx>
      <c:catAx>
        <c:axId val="60925056"/>
        <c:scaling>
          <c:orientation val="minMax"/>
        </c:scaling>
        <c:delete val="0"/>
        <c:axPos val="b"/>
        <c:majorTickMark val="none"/>
        <c:minorTickMark val="none"/>
        <c:tickLblPos val="low"/>
        <c:crossAx val="5950195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1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837786248510488"/>
          <c:y val="3.0146540305613975E-2"/>
          <c:w val="0.59360773249807797"/>
          <c:h val="0.8931353534010811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Лист1!$E$4:$E$5</c:f>
              <c:strCache>
                <c:ptCount val="1"/>
                <c:pt idx="0">
                  <c:v>Первоначальный план</c:v>
                </c:pt>
              </c:strCache>
            </c:strRef>
          </c:tx>
          <c:spPr>
            <a:solidFill>
              <a:srgbClr val="B4DCFA">
                <a:lumMod val="50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32855305299398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6640370877158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404191030804307E-2"/>
                  <c:y val="-2.2745938981649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487486446781788E-2"/>
                  <c:y val="6.95689391668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664037087715851E-2"/>
                  <c:y val="-4.63792927778680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09358058477233E-2"/>
                  <c:y val="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998713709579565E-3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Лист1!$D$6:$D$11</c:f>
              <c:strCache>
                <c:ptCount val="5"/>
                <c:pt idx="0">
                  <c:v>Безвозмездные поступления</c:v>
                </c:pt>
                <c:pt idx="1">
                  <c:v>Дотация на выравнивание бюджетной обеспеченности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Лист1!$E$6:$E$11</c:f>
              <c:numCache>
                <c:formatCode>#,##0.0</c:formatCode>
                <c:ptCount val="5"/>
                <c:pt idx="0">
                  <c:v>1101.5</c:v>
                </c:pt>
                <c:pt idx="1">
                  <c:v>1023</c:v>
                </c:pt>
                <c:pt idx="2">
                  <c:v>73.099999999999994</c:v>
                </c:pt>
                <c:pt idx="3">
                  <c:v>5.4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Лист1!$F$4:$F$5</c:f>
              <c:strCache>
                <c:ptCount val="1"/>
                <c:pt idx="0">
                  <c:v>Уточненный план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3109358058477235E-3"/>
                  <c:y val="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1229670172681E-2"/>
                  <c:y val="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21654760204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7312296701725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1229670172681E-2"/>
                  <c:y val="-4.251386058929997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109358058477233E-2"/>
                  <c:y val="-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9.29987137095795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Лист1!$D$6:$D$11</c:f>
              <c:strCache>
                <c:ptCount val="5"/>
                <c:pt idx="0">
                  <c:v>Безвозмездные поступления</c:v>
                </c:pt>
                <c:pt idx="1">
                  <c:v>Дотация на выравнивание бюджетной обеспеченности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Лист1!$F$6:$F$11</c:f>
              <c:numCache>
                <c:formatCode>#,##0.0</c:formatCode>
                <c:ptCount val="5"/>
                <c:pt idx="0">
                  <c:v>2804.3</c:v>
                </c:pt>
                <c:pt idx="1">
                  <c:v>1777</c:v>
                </c:pt>
                <c:pt idx="2">
                  <c:v>72.099999999999994</c:v>
                </c:pt>
                <c:pt idx="3">
                  <c:v>21.2</c:v>
                </c:pt>
                <c:pt idx="4">
                  <c:v>934</c:v>
                </c:pt>
              </c:numCache>
            </c:numRef>
          </c:val>
        </c:ser>
        <c:ser>
          <c:idx val="2"/>
          <c:order val="2"/>
          <c:tx>
            <c:strRef>
              <c:f>Лист1!$G$4:$G$5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7EA52">
                <a:lumMod val="75000"/>
              </a:srgbClr>
            </a:solidFill>
          </c:spPr>
          <c:invertIfNegative val="0"/>
          <c:dLbls>
            <c:dLbl>
              <c:idx val="0"/>
              <c:layout>
                <c:manualLayout>
                  <c:x val="1.5731229670172681E-2"/>
                  <c:y val="-2.31896463889338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731229670172681E-2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042165476020405E-2"/>
                  <c:y val="-4.6379292777867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042165476020308E-2"/>
                  <c:y val="-6.956893916680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731229670172681E-2"/>
                  <c:y val="2.31896463889334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4314892013004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285233206189764E-3"/>
                  <c:y val="-8.07036213463068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Лист1!$D$6:$D$11</c:f>
              <c:strCache>
                <c:ptCount val="5"/>
                <c:pt idx="0">
                  <c:v>Безвозмездные поступления</c:v>
                </c:pt>
                <c:pt idx="1">
                  <c:v>Дотация на выравнивание бюджетной обеспеченности</c:v>
                </c:pt>
                <c:pt idx="2">
                  <c:v>Субвенции бюджетам муниципальных образований</c:v>
                </c:pt>
                <c:pt idx="3">
                  <c:v>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Лист1!$G$6:$G$11</c:f>
              <c:numCache>
                <c:formatCode>#,##0.0</c:formatCode>
                <c:ptCount val="5"/>
                <c:pt idx="0">
                  <c:v>2694.1</c:v>
                </c:pt>
                <c:pt idx="1">
                  <c:v>1666.8</c:v>
                </c:pt>
                <c:pt idx="2">
                  <c:v>72.099999999999994</c:v>
                </c:pt>
                <c:pt idx="3">
                  <c:v>21.2</c:v>
                </c:pt>
                <c:pt idx="4">
                  <c:v>934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62327808"/>
        <c:axId val="62370560"/>
        <c:axId val="0"/>
      </c:bar3DChart>
      <c:catAx>
        <c:axId val="62327808"/>
        <c:scaling>
          <c:orientation val="minMax"/>
        </c:scaling>
        <c:delete val="0"/>
        <c:axPos val="l"/>
        <c:majorTickMark val="none"/>
        <c:minorTickMark val="none"/>
        <c:tickLblPos val="nextTo"/>
        <c:crossAx val="62370560"/>
        <c:crosses val="autoZero"/>
        <c:auto val="1"/>
        <c:lblAlgn val="ctr"/>
        <c:lblOffset val="100"/>
        <c:noMultiLvlLbl val="0"/>
      </c:catAx>
      <c:valAx>
        <c:axId val="623705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62327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0"/>
      <c:depthPercent val="3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576410658824732E-2"/>
          <c:y val="5.5341420397733584E-2"/>
          <c:w val="0.89404600092917419"/>
          <c:h val="0.4756610376624819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Лист1!$D$3:$D$4</c:f>
              <c:strCache>
                <c:ptCount val="1"/>
                <c:pt idx="0">
                  <c:v>Первоначальный план тыс.руб.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Лист1!$D$5:$D$11</c:f>
              <c:numCache>
                <c:formatCode>General</c:formatCode>
                <c:ptCount val="7"/>
                <c:pt idx="0">
                  <c:v>1977.9</c:v>
                </c:pt>
                <c:pt idx="1">
                  <c:v>73.099999999999994</c:v>
                </c:pt>
                <c:pt idx="2">
                  <c:v>31</c:v>
                </c:pt>
                <c:pt idx="3">
                  <c:v>465</c:v>
                </c:pt>
                <c:pt idx="4">
                  <c:v>300.3</c:v>
                </c:pt>
                <c:pt idx="5">
                  <c:v>105.2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Лист1!$E$3:$E$4</c:f>
              <c:strCache>
                <c:ptCount val="1"/>
                <c:pt idx="0">
                  <c:v>Уточненный план тыс.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Лист1!$E$5:$E$11</c:f>
              <c:numCache>
                <c:formatCode>General</c:formatCode>
                <c:ptCount val="7"/>
                <c:pt idx="0">
                  <c:v>2380.6999999999998</c:v>
                </c:pt>
                <c:pt idx="1">
                  <c:v>72.099999999999994</c:v>
                </c:pt>
                <c:pt idx="2">
                  <c:v>32</c:v>
                </c:pt>
                <c:pt idx="3">
                  <c:v>1291.5999999999999</c:v>
                </c:pt>
                <c:pt idx="4">
                  <c:v>296.10000000000002</c:v>
                </c:pt>
                <c:pt idx="5">
                  <c:v>116.8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Лист1!$F$3:$F$4</c:f>
              <c:strCache>
                <c:ptCount val="1"/>
                <c:pt idx="0">
                  <c:v>Факт тыс. руб.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Лист1!$C$5:$C$11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Физическая культура и спорт</c:v>
                </c:pt>
              </c:strCache>
            </c:strRef>
          </c:cat>
          <c:val>
            <c:numRef>
              <c:f>Лист1!$F$5:$F$11</c:f>
              <c:numCache>
                <c:formatCode>General</c:formatCode>
                <c:ptCount val="7"/>
                <c:pt idx="0">
                  <c:v>2188.1999999999998</c:v>
                </c:pt>
                <c:pt idx="1">
                  <c:v>72.099999999999994</c:v>
                </c:pt>
                <c:pt idx="2">
                  <c:v>1.9</c:v>
                </c:pt>
                <c:pt idx="3">
                  <c:v>1291.5999999999999</c:v>
                </c:pt>
                <c:pt idx="4">
                  <c:v>288.10000000000002</c:v>
                </c:pt>
                <c:pt idx="5">
                  <c:v>116.8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649664"/>
        <c:axId val="63651200"/>
        <c:axId val="0"/>
      </c:bar3DChart>
      <c:catAx>
        <c:axId val="63649664"/>
        <c:scaling>
          <c:orientation val="minMax"/>
        </c:scaling>
        <c:delete val="0"/>
        <c:axPos val="b"/>
        <c:majorTickMark val="out"/>
        <c:minorTickMark val="none"/>
        <c:tickLblPos val="nextTo"/>
        <c:crossAx val="63651200"/>
        <c:crosses val="autoZero"/>
        <c:auto val="1"/>
        <c:lblAlgn val="ctr"/>
        <c:lblOffset val="100"/>
        <c:noMultiLvlLbl val="0"/>
      </c:catAx>
      <c:valAx>
        <c:axId val="6365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364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384966640248971"/>
          <c:y val="0.8039627541384291"/>
          <c:w val="0.14582843356328345"/>
          <c:h val="0.18132690117764694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40507436570429"/>
          <c:y val="5.1400554097404488E-2"/>
          <c:w val="0.81989766192221214"/>
          <c:h val="0.7211245990084572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Лист1!$B$4</c:f>
              <c:strCache>
                <c:ptCount val="1"/>
                <c:pt idx="0">
                  <c:v>Всего по муниципальной программе</c:v>
                </c:pt>
              </c:strCache>
            </c:strRef>
          </c:tx>
          <c:spPr>
            <a:solidFill>
              <a:srgbClr val="5ECCF3">
                <a:lumMod val="50000"/>
              </a:srgbClr>
            </a:solidFill>
          </c:spPr>
          <c:invertIfNegative val="0"/>
          <c:cat>
            <c:strRef>
              <c:f>Лист1!$C$2:$E$3</c:f>
              <c:strCache>
                <c:ptCount val="3"/>
                <c:pt idx="0">
                  <c:v>Факт 2016</c:v>
                </c:pt>
                <c:pt idx="1">
                  <c:v>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Лист1!$C$4:$E$4</c:f>
              <c:numCache>
                <c:formatCode>General</c:formatCode>
                <c:ptCount val="3"/>
                <c:pt idx="0">
                  <c:v>3383.2</c:v>
                </c:pt>
                <c:pt idx="1">
                  <c:v>3976</c:v>
                </c:pt>
                <c:pt idx="2">
                  <c:v>3740.3</c:v>
                </c:pt>
              </c:numCache>
            </c:numRef>
          </c:val>
        </c:ser>
        <c:ser>
          <c:idx val="1"/>
          <c:order val="1"/>
          <c:tx>
            <c:strRef>
              <c:f>Лист1!$B$5</c:f>
              <c:strCache>
                <c:ptCount val="1"/>
                <c:pt idx="0">
                  <c:v>Непрограммное направление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798119936787068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59780659291824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397493249049426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Лист1!$C$2:$E$3</c:f>
              <c:strCache>
                <c:ptCount val="3"/>
                <c:pt idx="0">
                  <c:v>Факт 2016</c:v>
                </c:pt>
                <c:pt idx="1">
                  <c:v>План 2017</c:v>
                </c:pt>
                <c:pt idx="2">
                  <c:v>Факт 2017</c:v>
                </c:pt>
              </c:strCache>
            </c:strRef>
          </c:cat>
          <c:val>
            <c:numRef>
              <c:f>Лист1!$C$5:$E$5</c:f>
              <c:numCache>
                <c:formatCode>General</c:formatCode>
                <c:ptCount val="3"/>
                <c:pt idx="0">
                  <c:v>84</c:v>
                </c:pt>
                <c:pt idx="1">
                  <c:v>218.3</c:v>
                </c:pt>
                <c:pt idx="2">
                  <c:v>218.3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63756544"/>
        <c:axId val="58919168"/>
        <c:axId val="0"/>
      </c:bar3DChart>
      <c:catAx>
        <c:axId val="63756544"/>
        <c:scaling>
          <c:orientation val="minMax"/>
        </c:scaling>
        <c:delete val="0"/>
        <c:axPos val="b"/>
        <c:majorTickMark val="none"/>
        <c:minorTickMark val="none"/>
        <c:tickLblPos val="nextTo"/>
        <c:crossAx val="58919168"/>
        <c:crosses val="autoZero"/>
        <c:auto val="1"/>
        <c:lblAlgn val="ctr"/>
        <c:lblOffset val="100"/>
        <c:noMultiLvlLbl val="0"/>
      </c:catAx>
      <c:valAx>
        <c:axId val="589191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637565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Оплата труда</c:v>
                </c:pt>
                <c:pt idx="1">
                  <c:v>Услуги связи</c:v>
                </c:pt>
                <c:pt idx="2">
                  <c:v>Коммунальные услуги</c:v>
                </c:pt>
                <c:pt idx="3">
                  <c:v>Содержание имущества</c:v>
                </c:pt>
                <c:pt idx="4">
                  <c:v>Прочие работы, услуги</c:v>
                </c:pt>
                <c:pt idx="5">
                  <c:v>Перечисления другим бюджетам</c:v>
                </c:pt>
                <c:pt idx="6">
                  <c:v>Социальное обеспечение</c:v>
                </c:pt>
                <c:pt idx="7">
                  <c:v>Прочие расходы</c:v>
                </c:pt>
                <c:pt idx="8">
                  <c:v>Капитальные вложения </c:v>
                </c:pt>
                <c:pt idx="9">
                  <c:v>Увеличение стоимости материальных запасов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1482</c:v>
                </c:pt>
                <c:pt idx="1">
                  <c:v>48.8</c:v>
                </c:pt>
                <c:pt idx="2">
                  <c:v>360.4</c:v>
                </c:pt>
                <c:pt idx="3">
                  <c:v>612.6</c:v>
                </c:pt>
                <c:pt idx="4">
                  <c:v>182</c:v>
                </c:pt>
                <c:pt idx="5">
                  <c:v>125.1</c:v>
                </c:pt>
                <c:pt idx="6">
                  <c:v>116.8</c:v>
                </c:pt>
                <c:pt idx="7">
                  <c:v>50.4</c:v>
                </c:pt>
                <c:pt idx="8">
                  <c:v>692.8</c:v>
                </c:pt>
                <c:pt idx="9">
                  <c:v>287.8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236000388378887"/>
          <c:y val="0.17494002167927289"/>
          <c:w val="0.31244345866332313"/>
          <c:h val="0.81584628734945364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360000"/>
        <a:lstStyle/>
        <a:p>
          <a:pPr algn="ctr" rtl="0"/>
          <a:r>
            <a:rPr lang="ru-RU" sz="1800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параметры бюджета</a:t>
          </a:r>
        </a:p>
        <a:p>
          <a:pPr algn="ctr" rtl="0"/>
          <a:r>
            <a:rPr lang="ru-RU" sz="1800" i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Калинкинского сельского поселения за 2017 год. </a:t>
          </a:r>
          <a:endParaRPr lang="ru-RU" sz="18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198B27E5-60CA-481B-9491-16BB385898E6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1C5B6F-29AB-488F-B6D6-9B081A660271}" type="pres">
      <dgm:prSet presAssocID="{B1FE1208-7CDA-4798-939E-4BF3BD31D06A}" presName="comp" presStyleCnt="0"/>
      <dgm:spPr/>
    </dgm:pt>
    <dgm:pt modelId="{616F5824-547E-42F5-A915-27486CAB812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760A5AB3-866A-4674-9D34-CAFC63FA35EC}" type="pres">
      <dgm:prSet presAssocID="{B1FE1208-7CDA-4798-939E-4BF3BD31D06A}" presName="img" presStyleLbl="fgImgPlace1" presStyleIdx="0" presStyleCnt="1" custScaleX="30335" custScaleY="125000" custLinFactNeighborX="-38397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D755EA-D071-4926-8F65-4D368ADD155F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5CD2A4-A9B5-48DC-A2C5-DB1BF8E13B1A}" type="presOf" srcId="{B1FE1208-7CDA-4798-939E-4BF3BD31D06A}" destId="{616F5824-547E-42F5-A915-27486CAB8123}" srcOrd="0" destOrd="0" presId="urn:microsoft.com/office/officeart/2005/8/layout/vList4"/>
    <dgm:cxn modelId="{3B709B2C-890E-4DC0-94DD-766B87566A3D}" type="presOf" srcId="{B1FE1208-7CDA-4798-939E-4BF3BD31D06A}" destId="{18D755EA-D071-4926-8F65-4D368ADD155F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DB20C410-3DBE-4F1C-BBC6-806B745AC3F9}" type="presOf" srcId="{79FA11E6-0595-4A30-BAB4-0A87B279B13F}" destId="{198B27E5-60CA-481B-9491-16BB385898E6}" srcOrd="0" destOrd="0" presId="urn:microsoft.com/office/officeart/2005/8/layout/vList4"/>
    <dgm:cxn modelId="{44AB2C45-02EF-470B-8BBB-E653AC9E8A77}" type="presParOf" srcId="{198B27E5-60CA-481B-9491-16BB385898E6}" destId="{8F1C5B6F-29AB-488F-B6D6-9B081A660271}" srcOrd="0" destOrd="0" presId="urn:microsoft.com/office/officeart/2005/8/layout/vList4"/>
    <dgm:cxn modelId="{46637C29-4BC5-4CBF-8F96-CD89B392EA9A}" type="presParOf" srcId="{8F1C5B6F-29AB-488F-B6D6-9B081A660271}" destId="{616F5824-547E-42F5-A915-27486CAB8123}" srcOrd="0" destOrd="0" presId="urn:microsoft.com/office/officeart/2005/8/layout/vList4"/>
    <dgm:cxn modelId="{75694F17-CAD2-4BBE-B2D4-85DD053EA743}" type="presParOf" srcId="{8F1C5B6F-29AB-488F-B6D6-9B081A660271}" destId="{760A5AB3-866A-4674-9D34-CAFC63FA35EC}" srcOrd="1" destOrd="0" presId="urn:microsoft.com/office/officeart/2005/8/layout/vList4"/>
    <dgm:cxn modelId="{7113834B-F84B-4697-86D5-727E75B2DE3E}" type="presParOf" srcId="{8F1C5B6F-29AB-488F-B6D6-9B081A660271}" destId="{18D755EA-D071-4926-8F65-4D368ADD15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Основные направления расходов бюджета Калинкинского сельского поселения за 2017 год,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B6C91F-2B9F-4562-AA5F-44E9018A1AF5}" type="presOf" srcId="{B1FE1208-7CDA-4798-939E-4BF3BD31D06A}" destId="{145171BC-7D26-4D97-AFFB-DB800991963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1FE1350-7C4C-44FA-BF5D-4B48422B25D4}" type="presOf" srcId="{79FA11E6-0595-4A30-BAB4-0A87B279B13F}" destId="{EDCF348A-2451-47B1-A03F-62A53BAA3CD4}" srcOrd="0" destOrd="0" presId="urn:microsoft.com/office/officeart/2005/8/layout/vList4"/>
    <dgm:cxn modelId="{9B3B22C6-88D9-456C-BF54-5E77E564C0ED}" type="presOf" srcId="{B1FE1208-7CDA-4798-939E-4BF3BD31D06A}" destId="{EC589129-CADE-4828-9CD6-620E6BF7649F}" srcOrd="0" destOrd="0" presId="urn:microsoft.com/office/officeart/2005/8/layout/vList4"/>
    <dgm:cxn modelId="{9F87062A-C1F5-435C-BD6B-98D480C74D73}" type="presParOf" srcId="{EDCF348A-2451-47B1-A03F-62A53BAA3CD4}" destId="{B6BBFAE0-1086-42B7-94AE-FCA35A1AA217}" srcOrd="0" destOrd="0" presId="urn:microsoft.com/office/officeart/2005/8/layout/vList4"/>
    <dgm:cxn modelId="{34D0E735-4D36-4189-9772-637620C79192}" type="presParOf" srcId="{B6BBFAE0-1086-42B7-94AE-FCA35A1AA217}" destId="{EC589129-CADE-4828-9CD6-620E6BF7649F}" srcOrd="0" destOrd="0" presId="urn:microsoft.com/office/officeart/2005/8/layout/vList4"/>
    <dgm:cxn modelId="{F097F6EE-D767-4B2A-AB9B-F01535F43B0D}" type="presParOf" srcId="{B6BBFAE0-1086-42B7-94AE-FCA35A1AA217}" destId="{96E010AA-1D0C-45B1-848F-6DA32EBE960D}" srcOrd="1" destOrd="0" presId="urn:microsoft.com/office/officeart/2005/8/layout/vList4"/>
    <dgm:cxn modelId="{85E6445F-755D-4F9F-B9AE-7729B9485D8D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/>
        <a:lstStyle/>
        <a:p>
          <a:pPr algn="ctr" rtl="0"/>
          <a:r>
            <a:rPr lang="ru-RU" b="1" dirty="0" smtClean="0"/>
            <a:t>Безвозмездные поступления, поступившие в бюджет Калинкинского сельского поселения в 2017г., тыс. руб.</a:t>
          </a:r>
          <a:endParaRPr lang="ru-RU" b="1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EDCF348A-2451-47B1-A03F-62A53BAA3CD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BBFAE0-1086-42B7-94AE-FCA35A1AA217}" type="pres">
      <dgm:prSet presAssocID="{B1FE1208-7CDA-4798-939E-4BF3BD31D06A}" presName="comp" presStyleCnt="0"/>
      <dgm:spPr/>
    </dgm:pt>
    <dgm:pt modelId="{EC589129-CADE-4828-9CD6-620E6BF7649F}" type="pres">
      <dgm:prSet presAssocID="{B1FE1208-7CDA-4798-939E-4BF3BD31D06A}" presName="box" presStyleLbl="node1" presStyleIdx="0" presStyleCnt="1" custLinFactNeighborY="-1655"/>
      <dgm:spPr/>
      <dgm:t>
        <a:bodyPr/>
        <a:lstStyle/>
        <a:p>
          <a:endParaRPr lang="ru-RU"/>
        </a:p>
      </dgm:t>
    </dgm:pt>
    <dgm:pt modelId="{96E010AA-1D0C-45B1-848F-6DA32EBE960D}" type="pres">
      <dgm:prSet presAssocID="{B1FE1208-7CDA-4798-939E-4BF3BD31D06A}" presName="img" presStyleLbl="fgImgPlace1" presStyleIdx="0" presStyleCnt="1" custScaleX="34022" custScaleY="125000" custLinFactNeighborX="-373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45171BC-7D26-4D97-AFFB-DB800991963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297DBDD8-2E57-4069-8F85-57AF5E96CF4A}" type="presOf" srcId="{B1FE1208-7CDA-4798-939E-4BF3BD31D06A}" destId="{EC589129-CADE-4828-9CD6-620E6BF7649F}" srcOrd="0" destOrd="0" presId="urn:microsoft.com/office/officeart/2005/8/layout/vList4"/>
    <dgm:cxn modelId="{12749251-B524-4E4A-8081-39485E255FBA}" type="presOf" srcId="{79FA11E6-0595-4A30-BAB4-0A87B279B13F}" destId="{EDCF348A-2451-47B1-A03F-62A53BAA3CD4}" srcOrd="0" destOrd="0" presId="urn:microsoft.com/office/officeart/2005/8/layout/vList4"/>
    <dgm:cxn modelId="{087B18EC-B603-4DC5-8F0C-24F598E8CA8D}" type="presOf" srcId="{B1FE1208-7CDA-4798-939E-4BF3BD31D06A}" destId="{145171BC-7D26-4D97-AFFB-DB8009919638}" srcOrd="1" destOrd="0" presId="urn:microsoft.com/office/officeart/2005/8/layout/vList4"/>
    <dgm:cxn modelId="{900435E9-5DEF-4EC1-B41F-BC77D5D01618}" type="presParOf" srcId="{EDCF348A-2451-47B1-A03F-62A53BAA3CD4}" destId="{B6BBFAE0-1086-42B7-94AE-FCA35A1AA217}" srcOrd="0" destOrd="0" presId="urn:microsoft.com/office/officeart/2005/8/layout/vList4"/>
    <dgm:cxn modelId="{272B62AC-5AE9-4E58-8110-24DC0916283A}" type="presParOf" srcId="{B6BBFAE0-1086-42B7-94AE-FCA35A1AA217}" destId="{EC589129-CADE-4828-9CD6-620E6BF7649F}" srcOrd="0" destOrd="0" presId="urn:microsoft.com/office/officeart/2005/8/layout/vList4"/>
    <dgm:cxn modelId="{8B1B932E-2A2B-458C-B8AE-9C8AB8AB6727}" type="presParOf" srcId="{B6BBFAE0-1086-42B7-94AE-FCA35A1AA217}" destId="{96E010AA-1D0C-45B1-848F-6DA32EBE960D}" srcOrd="1" destOrd="0" presId="urn:microsoft.com/office/officeart/2005/8/layout/vList4"/>
    <dgm:cxn modelId="{8AC15127-50FE-40E2-ABAE-1A4EBCE16B53}" type="presParOf" srcId="{B6BBFAE0-1086-42B7-94AE-FCA35A1AA217}" destId="{145171BC-7D26-4D97-AFFB-DB80099196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152CE94-8EC3-4E42-AB82-5B3C7070266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10ED42-31EB-4CB7-AB3D-229BA52C4879}">
      <dgm:prSet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 rtl="0"/>
          <a:r>
            <a:rPr lang="ru-RU" sz="2000" b="1" dirty="0" smtClean="0"/>
            <a:t>Бюджет Калинкинского сельского поселения </a:t>
          </a:r>
          <a:endParaRPr lang="ru-RU" sz="2000" dirty="0"/>
        </a:p>
      </dgm:t>
    </dgm:pt>
    <dgm:pt modelId="{FF103BAB-EDAF-422F-B47D-D1C583C1D20B}" type="parTrans" cxnId="{37B5CAF7-8A92-473A-A174-FA2267C76AAE}">
      <dgm:prSet/>
      <dgm:spPr/>
      <dgm:t>
        <a:bodyPr/>
        <a:lstStyle/>
        <a:p>
          <a:endParaRPr lang="ru-RU"/>
        </a:p>
      </dgm:t>
    </dgm:pt>
    <dgm:pt modelId="{E0509D58-53C8-4995-9C71-4E2615C1F3CF}" type="sibTrans" cxnId="{37B5CAF7-8A92-473A-A174-FA2267C76AAE}">
      <dgm:prSet/>
      <dgm:spPr/>
      <dgm:t>
        <a:bodyPr/>
        <a:lstStyle/>
        <a:p>
          <a:endParaRPr lang="ru-RU"/>
        </a:p>
      </dgm:t>
    </dgm:pt>
    <dgm:pt modelId="{FDD331E3-A4BB-46B4-9E47-0928B5E71E6E}" type="pres">
      <dgm:prSet presAssocID="{6152CE94-8EC3-4E42-AB82-5B3C707026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FB4A3-1122-410B-BF72-E3857F269DCD}" type="pres">
      <dgm:prSet presAssocID="{4210ED42-31EB-4CB7-AB3D-229BA52C4879}" presName="parentText" presStyleLbl="node1" presStyleIdx="0" presStyleCnt="1" custLinFactNeighborY="-780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B5CAF7-8A92-473A-A174-FA2267C76AAE}" srcId="{6152CE94-8EC3-4E42-AB82-5B3C7070266A}" destId="{4210ED42-31EB-4CB7-AB3D-229BA52C4879}" srcOrd="0" destOrd="0" parTransId="{FF103BAB-EDAF-422F-B47D-D1C583C1D20B}" sibTransId="{E0509D58-53C8-4995-9C71-4E2615C1F3CF}"/>
    <dgm:cxn modelId="{B9051BD4-EE85-4AF0-B26A-0AB6F98357D9}" type="presOf" srcId="{4210ED42-31EB-4CB7-AB3D-229BA52C4879}" destId="{016FB4A3-1122-410B-BF72-E3857F269DCD}" srcOrd="0" destOrd="0" presId="urn:microsoft.com/office/officeart/2005/8/layout/vList2"/>
    <dgm:cxn modelId="{416A3169-F734-4F63-BCD9-399BF1FEEB49}" type="presOf" srcId="{6152CE94-8EC3-4E42-AB82-5B3C7070266A}" destId="{FDD331E3-A4BB-46B4-9E47-0928B5E71E6E}" srcOrd="0" destOrd="0" presId="urn:microsoft.com/office/officeart/2005/8/layout/vList2"/>
    <dgm:cxn modelId="{8F743F8D-4A8C-49AB-B8E9-60487EE3A1BE}" type="presParOf" srcId="{FDD331E3-A4BB-46B4-9E47-0928B5E71E6E}" destId="{016FB4A3-1122-410B-BF72-E3857F269DC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/>
      <dgm:spPr/>
      <dgm:t>
        <a:bodyPr/>
        <a:lstStyle/>
        <a:p>
          <a:pPr rtl="0"/>
          <a:r>
            <a:rPr lang="ru-RU" dirty="0" smtClean="0"/>
            <a:t>Субвенция</a:t>
          </a:r>
          <a:endParaRPr lang="ru-RU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/>
      <dgm:spPr/>
      <dgm:t>
        <a:bodyPr/>
        <a:lstStyle/>
        <a:p>
          <a:pPr rtl="0"/>
          <a:r>
            <a:rPr lang="ru-RU" dirty="0" smtClean="0"/>
            <a:t>План 72,1</a:t>
          </a:r>
          <a:endParaRPr lang="ru-RU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/>
      <dgm:spPr/>
      <dgm:t>
        <a:bodyPr/>
        <a:lstStyle/>
        <a:p>
          <a:pPr rtl="0"/>
          <a:r>
            <a:rPr lang="ru-RU" dirty="0" smtClean="0"/>
            <a:t>Факт 72,1</a:t>
          </a:r>
          <a:endParaRPr lang="ru-RU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/>
      <dgm:spPr/>
      <dgm:t>
        <a:bodyPr/>
        <a:lstStyle/>
        <a:p>
          <a:pPr rtl="0"/>
          <a:r>
            <a:rPr lang="ru-RU" dirty="0" smtClean="0"/>
            <a:t>100%</a:t>
          </a:r>
          <a:endParaRPr lang="ru-RU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-326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8E716F74-AFDE-4850-974E-2C82F8AE2504}" type="presOf" srcId="{718B1524-D232-421C-BD0F-CA20ACD3C5E2}" destId="{6ECEFD99-A664-4680-86A1-0A72EFA00105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6274D5BC-3279-4C26-B72C-DAC406293257}" type="presOf" srcId="{B416209B-C473-47CF-A630-1E2596682F3D}" destId="{2949C10E-D488-452A-B802-BA1A2359BB76}" srcOrd="0" destOrd="0" presId="urn:microsoft.com/office/officeart/2005/8/layout/pyramid2"/>
    <dgm:cxn modelId="{6212FD54-346F-4B69-A2AC-0770B52B758E}" type="presOf" srcId="{EFB348C9-21F9-4FD1-97D1-A066D8AB965E}" destId="{2778847F-F4C2-49B0-BB02-B0F2CB14776D}" srcOrd="0" destOrd="0" presId="urn:microsoft.com/office/officeart/2005/8/layout/pyramid2"/>
    <dgm:cxn modelId="{CD1DC417-AAB7-45E7-B89F-7F0D8E4E8777}" type="presOf" srcId="{F8A57722-93BB-4E77-AD12-D77C58AB1A71}" destId="{257D43B9-EF51-4090-8BEF-4E57A4DB0BC2}" srcOrd="0" destOrd="0" presId="urn:microsoft.com/office/officeart/2005/8/layout/pyramid2"/>
    <dgm:cxn modelId="{265E68F9-1C5B-4D4C-BC17-782D2AA1F0EC}" type="presOf" srcId="{2208D1B8-6F59-42BA-B01D-B7E1B29571AA}" destId="{4A9C0B56-6759-4022-8A88-39E47537849C}" srcOrd="0" destOrd="0" presId="urn:microsoft.com/office/officeart/2005/8/layout/pyramid2"/>
    <dgm:cxn modelId="{318F1FBD-44E8-4A11-B1BB-368E5B127719}" type="presParOf" srcId="{6ECEFD99-A664-4680-86A1-0A72EFA00105}" destId="{34104C8D-81FC-4338-B5DE-BA7619B5721B}" srcOrd="0" destOrd="0" presId="urn:microsoft.com/office/officeart/2005/8/layout/pyramid2"/>
    <dgm:cxn modelId="{B279364B-B171-4B55-B0FB-EA13DEA17115}" type="presParOf" srcId="{6ECEFD99-A664-4680-86A1-0A72EFA00105}" destId="{3F59AE29-4EEA-48DD-A492-1E9804BFF638}" srcOrd="1" destOrd="0" presId="urn:microsoft.com/office/officeart/2005/8/layout/pyramid2"/>
    <dgm:cxn modelId="{2397AB88-6542-479E-930D-31539C6EF165}" type="presParOf" srcId="{3F59AE29-4EEA-48DD-A492-1E9804BFF638}" destId="{4A9C0B56-6759-4022-8A88-39E47537849C}" srcOrd="0" destOrd="0" presId="urn:microsoft.com/office/officeart/2005/8/layout/pyramid2"/>
    <dgm:cxn modelId="{5D385CD3-0BE2-4F65-9EF6-C98890E46283}" type="presParOf" srcId="{3F59AE29-4EEA-48DD-A492-1E9804BFF638}" destId="{C7549387-B4BC-47C2-A778-4524A729BFE2}" srcOrd="1" destOrd="0" presId="urn:microsoft.com/office/officeart/2005/8/layout/pyramid2"/>
    <dgm:cxn modelId="{7CD28DF3-0C72-4744-8DE0-2693C70C0AF1}" type="presParOf" srcId="{3F59AE29-4EEA-48DD-A492-1E9804BFF638}" destId="{257D43B9-EF51-4090-8BEF-4E57A4DB0BC2}" srcOrd="2" destOrd="0" presId="urn:microsoft.com/office/officeart/2005/8/layout/pyramid2"/>
    <dgm:cxn modelId="{1AE35BA4-561E-4B71-8783-84F1C74F476D}" type="presParOf" srcId="{3F59AE29-4EEA-48DD-A492-1E9804BFF638}" destId="{C801D286-01F0-4055-A608-1BEA4DD48CA0}" srcOrd="3" destOrd="0" presId="urn:microsoft.com/office/officeart/2005/8/layout/pyramid2"/>
    <dgm:cxn modelId="{618E28E9-1187-4DEE-B491-1B8334176B4C}" type="presParOf" srcId="{3F59AE29-4EEA-48DD-A492-1E9804BFF638}" destId="{2778847F-F4C2-49B0-BB02-B0F2CB14776D}" srcOrd="4" destOrd="0" presId="urn:microsoft.com/office/officeart/2005/8/layout/pyramid2"/>
    <dgm:cxn modelId="{7643B1B3-748B-42AE-A895-4D03370DD7D2}" type="presParOf" srcId="{3F59AE29-4EEA-48DD-A492-1E9804BFF638}" destId="{27E5A966-0ED8-4BEB-8786-61B0EBD7030B}" srcOrd="5" destOrd="0" presId="urn:microsoft.com/office/officeart/2005/8/layout/pyramid2"/>
    <dgm:cxn modelId="{07F438A0-C030-41C8-93E5-C2B5539C3D17}" type="presParOf" srcId="{3F59AE29-4EEA-48DD-A492-1E9804BFF638}" destId="{2949C10E-D488-452A-B802-BA1A2359BB76}" srcOrd="6" destOrd="0" presId="urn:microsoft.com/office/officeart/2005/8/layout/pyramid2"/>
    <dgm:cxn modelId="{51369B33-B59C-4B09-9351-F1E74D30BD16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AB13C6-598C-4B72-A9B6-B6CB85395BA0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69416-2AB3-46FD-9BAC-7CBC380511FB}">
      <dgm:prSet custT="1"/>
      <dgm:spPr/>
      <dgm:t>
        <a:bodyPr/>
        <a:lstStyle/>
        <a:p>
          <a:pPr rtl="0"/>
          <a:r>
            <a:rPr lang="ru-RU" sz="1500" dirty="0" smtClean="0"/>
            <a:t>Прочие безвозмездные</a:t>
          </a:r>
          <a:endParaRPr lang="ru-RU" sz="1500" dirty="0"/>
        </a:p>
      </dgm:t>
    </dgm:pt>
    <dgm:pt modelId="{3F925B31-628B-48E2-B982-733EC54E31D8}" type="parTrans" cxnId="{5AF0AE4F-195F-4FFF-9883-FAB668BFB8C0}">
      <dgm:prSet/>
      <dgm:spPr/>
      <dgm:t>
        <a:bodyPr/>
        <a:lstStyle/>
        <a:p>
          <a:endParaRPr lang="ru-RU"/>
        </a:p>
      </dgm:t>
    </dgm:pt>
    <dgm:pt modelId="{4B8A148D-13ED-4BA2-8E28-0F28989603D9}" type="sibTrans" cxnId="{5AF0AE4F-195F-4FFF-9883-FAB668BFB8C0}">
      <dgm:prSet/>
      <dgm:spPr/>
      <dgm:t>
        <a:bodyPr/>
        <a:lstStyle/>
        <a:p>
          <a:endParaRPr lang="ru-RU"/>
        </a:p>
      </dgm:t>
    </dgm:pt>
    <dgm:pt modelId="{98F0E486-1796-4B69-88DE-081B70A23345}">
      <dgm:prSet/>
      <dgm:spPr/>
      <dgm:t>
        <a:bodyPr/>
        <a:lstStyle/>
        <a:p>
          <a:pPr rtl="0"/>
          <a:r>
            <a:rPr lang="ru-RU" dirty="0" smtClean="0"/>
            <a:t>План 934,0</a:t>
          </a:r>
          <a:endParaRPr lang="ru-RU" dirty="0"/>
        </a:p>
      </dgm:t>
    </dgm:pt>
    <dgm:pt modelId="{CC5583D7-62F3-4736-AF74-8598B9245DB1}" type="parTrans" cxnId="{F6795B44-3BE4-4A40-A84C-E10C266AC390}">
      <dgm:prSet/>
      <dgm:spPr/>
      <dgm:t>
        <a:bodyPr/>
        <a:lstStyle/>
        <a:p>
          <a:endParaRPr lang="ru-RU"/>
        </a:p>
      </dgm:t>
    </dgm:pt>
    <dgm:pt modelId="{4B6DB41F-70A9-47AD-9990-EF22E4E1ADFA}" type="sibTrans" cxnId="{F6795B44-3BE4-4A40-A84C-E10C266AC390}">
      <dgm:prSet/>
      <dgm:spPr/>
      <dgm:t>
        <a:bodyPr/>
        <a:lstStyle/>
        <a:p>
          <a:endParaRPr lang="ru-RU"/>
        </a:p>
      </dgm:t>
    </dgm:pt>
    <dgm:pt modelId="{C9238A04-5CB7-4A99-BEE0-2EEB22E46EDE}">
      <dgm:prSet/>
      <dgm:spPr/>
      <dgm:t>
        <a:bodyPr/>
        <a:lstStyle/>
        <a:p>
          <a:pPr rtl="0"/>
          <a:r>
            <a:rPr lang="ru-RU" dirty="0" smtClean="0"/>
            <a:t>Факт 934,0</a:t>
          </a:r>
          <a:endParaRPr lang="ru-RU" dirty="0"/>
        </a:p>
      </dgm:t>
    </dgm:pt>
    <dgm:pt modelId="{61299E4F-2956-4701-8F2C-ED701823C665}" type="parTrans" cxnId="{89A71662-86C2-4236-B5E4-C3449F99D8C0}">
      <dgm:prSet/>
      <dgm:spPr/>
      <dgm:t>
        <a:bodyPr/>
        <a:lstStyle/>
        <a:p>
          <a:endParaRPr lang="ru-RU"/>
        </a:p>
      </dgm:t>
    </dgm:pt>
    <dgm:pt modelId="{2CA1AB12-17D3-4F65-9D9C-5474A6DED932}" type="sibTrans" cxnId="{89A71662-86C2-4236-B5E4-C3449F99D8C0}">
      <dgm:prSet/>
      <dgm:spPr/>
      <dgm:t>
        <a:bodyPr/>
        <a:lstStyle/>
        <a:p>
          <a:endParaRPr lang="ru-RU"/>
        </a:p>
      </dgm:t>
    </dgm:pt>
    <dgm:pt modelId="{6122912D-2438-40A4-BB78-E94F54379CE5}">
      <dgm:prSet/>
      <dgm:spPr/>
      <dgm:t>
        <a:bodyPr/>
        <a:lstStyle/>
        <a:p>
          <a:pPr rtl="0"/>
          <a:r>
            <a:rPr lang="ru-RU" dirty="0" smtClean="0"/>
            <a:t>100%</a:t>
          </a:r>
          <a:endParaRPr lang="ru-RU" dirty="0"/>
        </a:p>
      </dgm:t>
    </dgm:pt>
    <dgm:pt modelId="{EE6768B7-05C8-4244-8294-DCC63458A9ED}" type="parTrans" cxnId="{D63E26B4-FC98-4111-A314-FC9C02F1E378}">
      <dgm:prSet/>
      <dgm:spPr/>
      <dgm:t>
        <a:bodyPr/>
        <a:lstStyle/>
        <a:p>
          <a:endParaRPr lang="ru-RU"/>
        </a:p>
      </dgm:t>
    </dgm:pt>
    <dgm:pt modelId="{1AF41D5A-1BC2-447F-B90C-D27103777654}" type="sibTrans" cxnId="{D63E26B4-FC98-4111-A314-FC9C02F1E378}">
      <dgm:prSet/>
      <dgm:spPr/>
      <dgm:t>
        <a:bodyPr/>
        <a:lstStyle/>
        <a:p>
          <a:endParaRPr lang="ru-RU"/>
        </a:p>
      </dgm:t>
    </dgm:pt>
    <dgm:pt modelId="{21CCC154-667B-4C6D-B7E2-D36CFB7C2073}" type="pres">
      <dgm:prSet presAssocID="{58AB13C6-598C-4B72-A9B6-B6CB85395BA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A15F9DC-E6CB-4D3F-8B51-BBDC16DDD31A}" type="pres">
      <dgm:prSet presAssocID="{58AB13C6-598C-4B72-A9B6-B6CB85395BA0}" presName="pyramid" presStyleLbl="node1" presStyleIdx="0" presStyleCnt="1" custScaleX="145588" custLinFactNeighborX="7500" custLinFactNeighborY="-1011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D7D97F24-0C1A-4CEA-B4D7-44F609A9FE0E}" type="pres">
      <dgm:prSet presAssocID="{58AB13C6-598C-4B72-A9B6-B6CB85395BA0}" presName="theList" presStyleCnt="0"/>
      <dgm:spPr/>
    </dgm:pt>
    <dgm:pt modelId="{BC919BD6-4500-42F1-84D6-846BEAF41FCE}" type="pres">
      <dgm:prSet presAssocID="{2A769416-2AB3-46FD-9BAC-7CBC380511FB}" presName="aNode" presStyleLbl="fgAcc1" presStyleIdx="0" presStyleCnt="4" custScaleY="1747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30E3F-F0B8-4FA5-80D5-61979B97687C}" type="pres">
      <dgm:prSet presAssocID="{2A769416-2AB3-46FD-9BAC-7CBC380511FB}" presName="aSpace" presStyleCnt="0"/>
      <dgm:spPr/>
    </dgm:pt>
    <dgm:pt modelId="{E9E40A43-D413-4106-B9E5-8E7EBE4F9F75}" type="pres">
      <dgm:prSet presAssocID="{98F0E486-1796-4B69-88DE-081B70A23345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1542A-8E07-44C2-9E1D-318652742003}" type="pres">
      <dgm:prSet presAssocID="{98F0E486-1796-4B69-88DE-081B70A23345}" presName="aSpace" presStyleCnt="0"/>
      <dgm:spPr/>
    </dgm:pt>
    <dgm:pt modelId="{24F294E8-A4F9-4BE6-B1C6-3249EF6C6BE9}" type="pres">
      <dgm:prSet presAssocID="{C9238A04-5CB7-4A99-BEE0-2EEB22E46ED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2EEFB-3F9D-449B-BED1-52EA5888F3AB}" type="pres">
      <dgm:prSet presAssocID="{C9238A04-5CB7-4A99-BEE0-2EEB22E46EDE}" presName="aSpace" presStyleCnt="0"/>
      <dgm:spPr/>
    </dgm:pt>
    <dgm:pt modelId="{E39C5F2C-7E20-439A-B746-C1D202840EA1}" type="pres">
      <dgm:prSet presAssocID="{6122912D-2438-40A4-BB78-E94F54379CE5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708F3-18D5-49B8-A175-4DD0E7DD1F7D}" type="pres">
      <dgm:prSet presAssocID="{6122912D-2438-40A4-BB78-E94F54379CE5}" presName="aSpace" presStyleCnt="0"/>
      <dgm:spPr/>
    </dgm:pt>
  </dgm:ptLst>
  <dgm:cxnLst>
    <dgm:cxn modelId="{89A71662-86C2-4236-B5E4-C3449F99D8C0}" srcId="{58AB13C6-598C-4B72-A9B6-B6CB85395BA0}" destId="{C9238A04-5CB7-4A99-BEE0-2EEB22E46EDE}" srcOrd="2" destOrd="0" parTransId="{61299E4F-2956-4701-8F2C-ED701823C665}" sibTransId="{2CA1AB12-17D3-4F65-9D9C-5474A6DED932}"/>
    <dgm:cxn modelId="{C52B27AD-2468-422B-9A3D-44B63306FBBF}" type="presOf" srcId="{98F0E486-1796-4B69-88DE-081B70A23345}" destId="{E9E40A43-D413-4106-B9E5-8E7EBE4F9F75}" srcOrd="0" destOrd="0" presId="urn:microsoft.com/office/officeart/2005/8/layout/pyramid2"/>
    <dgm:cxn modelId="{59F5E715-6AAD-49D4-8EC6-F4444E825FC7}" type="presOf" srcId="{58AB13C6-598C-4B72-A9B6-B6CB85395BA0}" destId="{21CCC154-667B-4C6D-B7E2-D36CFB7C2073}" srcOrd="0" destOrd="0" presId="urn:microsoft.com/office/officeart/2005/8/layout/pyramid2"/>
    <dgm:cxn modelId="{F6795B44-3BE4-4A40-A84C-E10C266AC390}" srcId="{58AB13C6-598C-4B72-A9B6-B6CB85395BA0}" destId="{98F0E486-1796-4B69-88DE-081B70A23345}" srcOrd="1" destOrd="0" parTransId="{CC5583D7-62F3-4736-AF74-8598B9245DB1}" sibTransId="{4B6DB41F-70A9-47AD-9990-EF22E4E1ADFA}"/>
    <dgm:cxn modelId="{5AF0AE4F-195F-4FFF-9883-FAB668BFB8C0}" srcId="{58AB13C6-598C-4B72-A9B6-B6CB85395BA0}" destId="{2A769416-2AB3-46FD-9BAC-7CBC380511FB}" srcOrd="0" destOrd="0" parTransId="{3F925B31-628B-48E2-B982-733EC54E31D8}" sibTransId="{4B8A148D-13ED-4BA2-8E28-0F28989603D9}"/>
    <dgm:cxn modelId="{D63E26B4-FC98-4111-A314-FC9C02F1E378}" srcId="{58AB13C6-598C-4B72-A9B6-B6CB85395BA0}" destId="{6122912D-2438-40A4-BB78-E94F54379CE5}" srcOrd="3" destOrd="0" parTransId="{EE6768B7-05C8-4244-8294-DCC63458A9ED}" sibTransId="{1AF41D5A-1BC2-447F-B90C-D27103777654}"/>
    <dgm:cxn modelId="{F8E4BF77-A988-40CB-B199-C9C685BE3CA0}" type="presOf" srcId="{2A769416-2AB3-46FD-9BAC-7CBC380511FB}" destId="{BC919BD6-4500-42F1-84D6-846BEAF41FCE}" srcOrd="0" destOrd="0" presId="urn:microsoft.com/office/officeart/2005/8/layout/pyramid2"/>
    <dgm:cxn modelId="{890E360F-08F0-47BE-B5E0-FF091EE80FB8}" type="presOf" srcId="{C9238A04-5CB7-4A99-BEE0-2EEB22E46EDE}" destId="{24F294E8-A4F9-4BE6-B1C6-3249EF6C6BE9}" srcOrd="0" destOrd="0" presId="urn:microsoft.com/office/officeart/2005/8/layout/pyramid2"/>
    <dgm:cxn modelId="{2E0425EC-8F4B-462E-B6FF-8322B9D333D2}" type="presOf" srcId="{6122912D-2438-40A4-BB78-E94F54379CE5}" destId="{E39C5F2C-7E20-439A-B746-C1D202840EA1}" srcOrd="0" destOrd="0" presId="urn:microsoft.com/office/officeart/2005/8/layout/pyramid2"/>
    <dgm:cxn modelId="{DD815956-FD78-433E-90A1-5C90671003BA}" type="presParOf" srcId="{21CCC154-667B-4C6D-B7E2-D36CFB7C2073}" destId="{DA15F9DC-E6CB-4D3F-8B51-BBDC16DDD31A}" srcOrd="0" destOrd="0" presId="urn:microsoft.com/office/officeart/2005/8/layout/pyramid2"/>
    <dgm:cxn modelId="{C9FB440E-2370-411A-8F19-D851FB6C11F3}" type="presParOf" srcId="{21CCC154-667B-4C6D-B7E2-D36CFB7C2073}" destId="{D7D97F24-0C1A-4CEA-B4D7-44F609A9FE0E}" srcOrd="1" destOrd="0" presId="urn:microsoft.com/office/officeart/2005/8/layout/pyramid2"/>
    <dgm:cxn modelId="{C0D89C23-4379-477F-A6E4-94BDD901B210}" type="presParOf" srcId="{D7D97F24-0C1A-4CEA-B4D7-44F609A9FE0E}" destId="{BC919BD6-4500-42F1-84D6-846BEAF41FCE}" srcOrd="0" destOrd="0" presId="urn:microsoft.com/office/officeart/2005/8/layout/pyramid2"/>
    <dgm:cxn modelId="{8503765B-A8EF-43BF-88DF-A79371A3515E}" type="presParOf" srcId="{D7D97F24-0C1A-4CEA-B4D7-44F609A9FE0E}" destId="{04C30E3F-F0B8-4FA5-80D5-61979B97687C}" srcOrd="1" destOrd="0" presId="urn:microsoft.com/office/officeart/2005/8/layout/pyramid2"/>
    <dgm:cxn modelId="{125F13AF-C2E2-449F-87F9-D7F735785B55}" type="presParOf" srcId="{D7D97F24-0C1A-4CEA-B4D7-44F609A9FE0E}" destId="{E9E40A43-D413-4106-B9E5-8E7EBE4F9F75}" srcOrd="2" destOrd="0" presId="urn:microsoft.com/office/officeart/2005/8/layout/pyramid2"/>
    <dgm:cxn modelId="{1FB16217-A2D0-4768-A148-2D149EEC486A}" type="presParOf" srcId="{D7D97F24-0C1A-4CEA-B4D7-44F609A9FE0E}" destId="{5851542A-8E07-44C2-9E1D-318652742003}" srcOrd="3" destOrd="0" presId="urn:microsoft.com/office/officeart/2005/8/layout/pyramid2"/>
    <dgm:cxn modelId="{FAEAA779-A1C4-4634-8AF4-A9F5BAD32946}" type="presParOf" srcId="{D7D97F24-0C1A-4CEA-B4D7-44F609A9FE0E}" destId="{24F294E8-A4F9-4BE6-B1C6-3249EF6C6BE9}" srcOrd="4" destOrd="0" presId="urn:microsoft.com/office/officeart/2005/8/layout/pyramid2"/>
    <dgm:cxn modelId="{56DC8836-FEDB-4F96-AFCF-BA5167A2357C}" type="presParOf" srcId="{D7D97F24-0C1A-4CEA-B4D7-44F609A9FE0E}" destId="{7452EEFB-3F9D-449B-BED1-52EA5888F3AB}" srcOrd="5" destOrd="0" presId="urn:microsoft.com/office/officeart/2005/8/layout/pyramid2"/>
    <dgm:cxn modelId="{801EF338-5E02-4BFA-86C1-8691F1A9BB83}" type="presParOf" srcId="{D7D97F24-0C1A-4CEA-B4D7-44F609A9FE0E}" destId="{E39C5F2C-7E20-439A-B746-C1D202840EA1}" srcOrd="6" destOrd="0" presId="urn:microsoft.com/office/officeart/2005/8/layout/pyramid2"/>
    <dgm:cxn modelId="{17C77CD8-E050-4587-BF34-836348637D7C}" type="presParOf" srcId="{D7D97F24-0C1A-4CEA-B4D7-44F609A9FE0E}" destId="{630708F3-18D5-49B8-A175-4DD0E7DD1F7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18B1524-D232-421C-BD0F-CA20ACD3C5E2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8D1B8-6F59-42BA-B01D-B7E1B29571AA}">
      <dgm:prSet/>
      <dgm:spPr/>
      <dgm:t>
        <a:bodyPr/>
        <a:lstStyle/>
        <a:p>
          <a:pPr rtl="0"/>
          <a:r>
            <a:rPr lang="ru-RU" dirty="0" smtClean="0"/>
            <a:t>Дотация</a:t>
          </a:r>
          <a:endParaRPr lang="ru-RU" dirty="0"/>
        </a:p>
      </dgm:t>
    </dgm:pt>
    <dgm:pt modelId="{0A1B8BCE-A511-40B7-BC95-27F6A3498E69}" type="parTrans" cxnId="{9060A378-9EBB-4469-9E76-9572D78E41EB}">
      <dgm:prSet/>
      <dgm:spPr/>
      <dgm:t>
        <a:bodyPr/>
        <a:lstStyle/>
        <a:p>
          <a:endParaRPr lang="ru-RU"/>
        </a:p>
      </dgm:t>
    </dgm:pt>
    <dgm:pt modelId="{27933A82-4F29-445D-B164-998214B7E838}" type="sibTrans" cxnId="{9060A378-9EBB-4469-9E76-9572D78E41EB}">
      <dgm:prSet/>
      <dgm:spPr/>
      <dgm:t>
        <a:bodyPr/>
        <a:lstStyle/>
        <a:p>
          <a:endParaRPr lang="ru-RU"/>
        </a:p>
      </dgm:t>
    </dgm:pt>
    <dgm:pt modelId="{F8A57722-93BB-4E77-AD12-D77C58AB1A71}">
      <dgm:prSet/>
      <dgm:spPr/>
      <dgm:t>
        <a:bodyPr/>
        <a:lstStyle/>
        <a:p>
          <a:pPr rtl="0"/>
          <a:r>
            <a:rPr lang="ru-RU" dirty="0" smtClean="0"/>
            <a:t>План 1 777,0</a:t>
          </a:r>
          <a:endParaRPr lang="ru-RU" dirty="0"/>
        </a:p>
      </dgm:t>
    </dgm:pt>
    <dgm:pt modelId="{2D65789C-BAD6-465F-80CE-8EEF9F328785}" type="parTrans" cxnId="{86FB8C65-99D7-4E44-A6F5-C3EBADB54019}">
      <dgm:prSet/>
      <dgm:spPr/>
      <dgm:t>
        <a:bodyPr/>
        <a:lstStyle/>
        <a:p>
          <a:endParaRPr lang="ru-RU"/>
        </a:p>
      </dgm:t>
    </dgm:pt>
    <dgm:pt modelId="{58C0DD23-20FE-481F-8090-BBBBF65851DE}" type="sibTrans" cxnId="{86FB8C65-99D7-4E44-A6F5-C3EBADB54019}">
      <dgm:prSet/>
      <dgm:spPr/>
      <dgm:t>
        <a:bodyPr/>
        <a:lstStyle/>
        <a:p>
          <a:endParaRPr lang="ru-RU"/>
        </a:p>
      </dgm:t>
    </dgm:pt>
    <dgm:pt modelId="{EFB348C9-21F9-4FD1-97D1-A066D8AB965E}">
      <dgm:prSet/>
      <dgm:spPr/>
      <dgm:t>
        <a:bodyPr/>
        <a:lstStyle/>
        <a:p>
          <a:pPr rtl="0"/>
          <a:r>
            <a:rPr lang="ru-RU" dirty="0" smtClean="0"/>
            <a:t>Факт 1 666,9</a:t>
          </a:r>
          <a:endParaRPr lang="ru-RU" dirty="0"/>
        </a:p>
      </dgm:t>
    </dgm:pt>
    <dgm:pt modelId="{A0986BE8-13FC-45DA-B32E-F007EE5D3A47}" type="parTrans" cxnId="{C51C0D5E-DF1E-4F6F-A141-AC46A8D1DA9D}">
      <dgm:prSet/>
      <dgm:spPr/>
      <dgm:t>
        <a:bodyPr/>
        <a:lstStyle/>
        <a:p>
          <a:endParaRPr lang="ru-RU"/>
        </a:p>
      </dgm:t>
    </dgm:pt>
    <dgm:pt modelId="{93593BB7-0AC7-4400-A2E6-42489E939491}" type="sibTrans" cxnId="{C51C0D5E-DF1E-4F6F-A141-AC46A8D1DA9D}">
      <dgm:prSet/>
      <dgm:spPr/>
      <dgm:t>
        <a:bodyPr/>
        <a:lstStyle/>
        <a:p>
          <a:endParaRPr lang="ru-RU"/>
        </a:p>
      </dgm:t>
    </dgm:pt>
    <dgm:pt modelId="{B416209B-C473-47CF-A630-1E2596682F3D}">
      <dgm:prSet/>
      <dgm:spPr/>
      <dgm:t>
        <a:bodyPr/>
        <a:lstStyle/>
        <a:p>
          <a:pPr rtl="0"/>
          <a:r>
            <a:rPr lang="ru-RU" dirty="0" smtClean="0"/>
            <a:t>93,8 %</a:t>
          </a:r>
          <a:endParaRPr lang="ru-RU" dirty="0"/>
        </a:p>
      </dgm:t>
    </dgm:pt>
    <dgm:pt modelId="{A205EC9C-169F-441D-9FA9-8BB2C97DCC57}" type="parTrans" cxnId="{BDDB7DC3-C95A-4619-B76D-60CC1DE15B8A}">
      <dgm:prSet/>
      <dgm:spPr/>
      <dgm:t>
        <a:bodyPr/>
        <a:lstStyle/>
        <a:p>
          <a:endParaRPr lang="ru-RU"/>
        </a:p>
      </dgm:t>
    </dgm:pt>
    <dgm:pt modelId="{0B09E5C5-4F16-49DA-824E-AD19CC51E83D}" type="sibTrans" cxnId="{BDDB7DC3-C95A-4619-B76D-60CC1DE15B8A}">
      <dgm:prSet/>
      <dgm:spPr/>
      <dgm:t>
        <a:bodyPr/>
        <a:lstStyle/>
        <a:p>
          <a:endParaRPr lang="ru-RU"/>
        </a:p>
      </dgm:t>
    </dgm:pt>
    <dgm:pt modelId="{6ECEFD99-A664-4680-86A1-0A72EFA00105}" type="pres">
      <dgm:prSet presAssocID="{718B1524-D232-421C-BD0F-CA20ACD3C5E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4104C8D-81FC-4338-B5DE-BA7619B5721B}" type="pres">
      <dgm:prSet presAssocID="{718B1524-D232-421C-BD0F-CA20ACD3C5E2}" presName="pyramid" presStyleLbl="node1" presStyleIdx="0" presStyleCnt="1" custLinFactNeighborX="570" custLinFactNeighborY="7228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3F59AE29-4EEA-48DD-A492-1E9804BFF638}" type="pres">
      <dgm:prSet presAssocID="{718B1524-D232-421C-BD0F-CA20ACD3C5E2}" presName="theList" presStyleCnt="0"/>
      <dgm:spPr/>
    </dgm:pt>
    <dgm:pt modelId="{4A9C0B56-6759-4022-8A88-39E47537849C}" type="pres">
      <dgm:prSet presAssocID="{2208D1B8-6F59-42BA-B01D-B7E1B29571AA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49387-B4BC-47C2-A778-4524A729BFE2}" type="pres">
      <dgm:prSet presAssocID="{2208D1B8-6F59-42BA-B01D-B7E1B29571AA}" presName="aSpace" presStyleCnt="0"/>
      <dgm:spPr/>
    </dgm:pt>
    <dgm:pt modelId="{257D43B9-EF51-4090-8BEF-4E57A4DB0BC2}" type="pres">
      <dgm:prSet presAssocID="{F8A57722-93BB-4E77-AD12-D77C58AB1A71}" presName="aNode" presStyleLbl="fgAcc1" presStyleIdx="1" presStyleCnt="4" custLinFactNeighborX="3507" custLinFactNeighborY="39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1D286-01F0-4055-A608-1BEA4DD48CA0}" type="pres">
      <dgm:prSet presAssocID="{F8A57722-93BB-4E77-AD12-D77C58AB1A71}" presName="aSpace" presStyleCnt="0"/>
      <dgm:spPr/>
    </dgm:pt>
    <dgm:pt modelId="{2778847F-F4C2-49B0-BB02-B0F2CB14776D}" type="pres">
      <dgm:prSet presAssocID="{EFB348C9-21F9-4FD1-97D1-A066D8AB965E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5A966-0ED8-4BEB-8786-61B0EBD7030B}" type="pres">
      <dgm:prSet presAssocID="{EFB348C9-21F9-4FD1-97D1-A066D8AB965E}" presName="aSpace" presStyleCnt="0"/>
      <dgm:spPr/>
    </dgm:pt>
    <dgm:pt modelId="{2949C10E-D488-452A-B802-BA1A2359BB76}" type="pres">
      <dgm:prSet presAssocID="{B416209B-C473-47CF-A630-1E2596682F3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0C075-2E5E-419D-AF71-A02F28440409}" type="pres">
      <dgm:prSet presAssocID="{B416209B-C473-47CF-A630-1E2596682F3D}" presName="aSpace" presStyleCnt="0"/>
      <dgm:spPr/>
    </dgm:pt>
  </dgm:ptLst>
  <dgm:cxnLst>
    <dgm:cxn modelId="{2B1C1A1E-CA18-492B-991E-431597CDBBCD}" type="presOf" srcId="{2208D1B8-6F59-42BA-B01D-B7E1B29571AA}" destId="{4A9C0B56-6759-4022-8A88-39E47537849C}" srcOrd="0" destOrd="0" presId="urn:microsoft.com/office/officeart/2005/8/layout/pyramid2"/>
    <dgm:cxn modelId="{86FB8C65-99D7-4E44-A6F5-C3EBADB54019}" srcId="{718B1524-D232-421C-BD0F-CA20ACD3C5E2}" destId="{F8A57722-93BB-4E77-AD12-D77C58AB1A71}" srcOrd="1" destOrd="0" parTransId="{2D65789C-BAD6-465F-80CE-8EEF9F328785}" sibTransId="{58C0DD23-20FE-481F-8090-BBBBF65851DE}"/>
    <dgm:cxn modelId="{9060A378-9EBB-4469-9E76-9572D78E41EB}" srcId="{718B1524-D232-421C-BD0F-CA20ACD3C5E2}" destId="{2208D1B8-6F59-42BA-B01D-B7E1B29571AA}" srcOrd="0" destOrd="0" parTransId="{0A1B8BCE-A511-40B7-BC95-27F6A3498E69}" sibTransId="{27933A82-4F29-445D-B164-998214B7E838}"/>
    <dgm:cxn modelId="{36EB6AC7-EB69-4471-AD8E-8F937B4AADCA}" type="presOf" srcId="{EFB348C9-21F9-4FD1-97D1-A066D8AB965E}" destId="{2778847F-F4C2-49B0-BB02-B0F2CB14776D}" srcOrd="0" destOrd="0" presId="urn:microsoft.com/office/officeart/2005/8/layout/pyramid2"/>
    <dgm:cxn modelId="{C51C0D5E-DF1E-4F6F-A141-AC46A8D1DA9D}" srcId="{718B1524-D232-421C-BD0F-CA20ACD3C5E2}" destId="{EFB348C9-21F9-4FD1-97D1-A066D8AB965E}" srcOrd="2" destOrd="0" parTransId="{A0986BE8-13FC-45DA-B32E-F007EE5D3A47}" sibTransId="{93593BB7-0AC7-4400-A2E6-42489E939491}"/>
    <dgm:cxn modelId="{191F392A-8F21-4CD4-A9C6-63052765B486}" type="presOf" srcId="{F8A57722-93BB-4E77-AD12-D77C58AB1A71}" destId="{257D43B9-EF51-4090-8BEF-4E57A4DB0BC2}" srcOrd="0" destOrd="0" presId="urn:microsoft.com/office/officeart/2005/8/layout/pyramid2"/>
    <dgm:cxn modelId="{516C75B8-D95D-4679-82A6-CEBECAA21E41}" type="presOf" srcId="{718B1524-D232-421C-BD0F-CA20ACD3C5E2}" destId="{6ECEFD99-A664-4680-86A1-0A72EFA00105}" srcOrd="0" destOrd="0" presId="urn:microsoft.com/office/officeart/2005/8/layout/pyramid2"/>
    <dgm:cxn modelId="{BDDB7DC3-C95A-4619-B76D-60CC1DE15B8A}" srcId="{718B1524-D232-421C-BD0F-CA20ACD3C5E2}" destId="{B416209B-C473-47CF-A630-1E2596682F3D}" srcOrd="3" destOrd="0" parTransId="{A205EC9C-169F-441D-9FA9-8BB2C97DCC57}" sibTransId="{0B09E5C5-4F16-49DA-824E-AD19CC51E83D}"/>
    <dgm:cxn modelId="{056E9AD0-CC08-41A0-90C4-C45683BF0E51}" type="presOf" srcId="{B416209B-C473-47CF-A630-1E2596682F3D}" destId="{2949C10E-D488-452A-B802-BA1A2359BB76}" srcOrd="0" destOrd="0" presId="urn:microsoft.com/office/officeart/2005/8/layout/pyramid2"/>
    <dgm:cxn modelId="{EDBB11FE-3D2A-40FA-9C8F-CBA63D337B62}" type="presParOf" srcId="{6ECEFD99-A664-4680-86A1-0A72EFA00105}" destId="{34104C8D-81FC-4338-B5DE-BA7619B5721B}" srcOrd="0" destOrd="0" presId="urn:microsoft.com/office/officeart/2005/8/layout/pyramid2"/>
    <dgm:cxn modelId="{15D30A30-80E8-41E9-AFB3-05715A31FFF1}" type="presParOf" srcId="{6ECEFD99-A664-4680-86A1-0A72EFA00105}" destId="{3F59AE29-4EEA-48DD-A492-1E9804BFF638}" srcOrd="1" destOrd="0" presId="urn:microsoft.com/office/officeart/2005/8/layout/pyramid2"/>
    <dgm:cxn modelId="{A39E7C3E-5A37-4D78-96A8-0580DC62A8ED}" type="presParOf" srcId="{3F59AE29-4EEA-48DD-A492-1E9804BFF638}" destId="{4A9C0B56-6759-4022-8A88-39E47537849C}" srcOrd="0" destOrd="0" presId="urn:microsoft.com/office/officeart/2005/8/layout/pyramid2"/>
    <dgm:cxn modelId="{0C12C85F-0631-4DA7-8B36-6C2B859308FC}" type="presParOf" srcId="{3F59AE29-4EEA-48DD-A492-1E9804BFF638}" destId="{C7549387-B4BC-47C2-A778-4524A729BFE2}" srcOrd="1" destOrd="0" presId="urn:microsoft.com/office/officeart/2005/8/layout/pyramid2"/>
    <dgm:cxn modelId="{69310639-1BAE-4E2A-9246-21655F303355}" type="presParOf" srcId="{3F59AE29-4EEA-48DD-A492-1E9804BFF638}" destId="{257D43B9-EF51-4090-8BEF-4E57A4DB0BC2}" srcOrd="2" destOrd="0" presId="urn:microsoft.com/office/officeart/2005/8/layout/pyramid2"/>
    <dgm:cxn modelId="{BC818347-0F16-4F7E-9C6E-D8F12C099942}" type="presParOf" srcId="{3F59AE29-4EEA-48DD-A492-1E9804BFF638}" destId="{C801D286-01F0-4055-A608-1BEA4DD48CA0}" srcOrd="3" destOrd="0" presId="urn:microsoft.com/office/officeart/2005/8/layout/pyramid2"/>
    <dgm:cxn modelId="{F151E42E-C0B3-436E-9F0A-45E0AFCA044C}" type="presParOf" srcId="{3F59AE29-4EEA-48DD-A492-1E9804BFF638}" destId="{2778847F-F4C2-49B0-BB02-B0F2CB14776D}" srcOrd="4" destOrd="0" presId="urn:microsoft.com/office/officeart/2005/8/layout/pyramid2"/>
    <dgm:cxn modelId="{748EDAAD-1EE1-44F9-A616-9E989EF6A0D0}" type="presParOf" srcId="{3F59AE29-4EEA-48DD-A492-1E9804BFF638}" destId="{27E5A966-0ED8-4BEB-8786-61B0EBD7030B}" srcOrd="5" destOrd="0" presId="urn:microsoft.com/office/officeart/2005/8/layout/pyramid2"/>
    <dgm:cxn modelId="{CC4DEA70-CE38-4D1B-A43F-9A52151D106B}" type="presParOf" srcId="{3F59AE29-4EEA-48DD-A492-1E9804BFF638}" destId="{2949C10E-D488-452A-B802-BA1A2359BB76}" srcOrd="6" destOrd="0" presId="urn:microsoft.com/office/officeart/2005/8/layout/pyramid2"/>
    <dgm:cxn modelId="{047BA55D-C6EC-49E0-903F-AD85501D7FEE}" type="presParOf" srcId="{3F59AE29-4EEA-48DD-A492-1E9804BFF638}" destId="{A730C075-2E5E-419D-AF71-A02F28440409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A94EAD7-2E99-469C-986D-A5162F85E252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E5721E-F250-41B2-BE53-733933C02658}" type="pres">
      <dgm:prSet presAssocID="{4E9DD6CF-E0DA-411E-B5C0-0F20267082B7}" presName="comp" presStyleCnt="0"/>
      <dgm:spPr/>
    </dgm:pt>
    <dgm:pt modelId="{3E625853-08F2-4037-BBAD-702A24A5E4A2}" type="pres">
      <dgm:prSet presAssocID="{4E9DD6CF-E0DA-411E-B5C0-0F20267082B7}" presName="box" presStyleLbl="node1" presStyleIdx="0" presStyleCnt="1" custLinFactNeighborX="-288" custLinFactNeighborY="560"/>
      <dgm:spPr/>
      <dgm:t>
        <a:bodyPr/>
        <a:lstStyle/>
        <a:p>
          <a:endParaRPr lang="ru-RU"/>
        </a:p>
      </dgm:t>
    </dgm:pt>
    <dgm:pt modelId="{1F7EFEA1-B02D-4A69-BEEB-054D9D539A49}" type="pres">
      <dgm:prSet presAssocID="{4E9DD6CF-E0DA-411E-B5C0-0F20267082B7}" presName="img" presStyleLbl="fgImgPlace1" presStyleIdx="0" presStyleCnt="1" custScaleX="36998" custScaleY="125000" custLinFactNeighborX="-41105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D5570D8-CAB1-46C9-968B-4EE8DAD5AA0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6C835EC2-B18E-4DDE-8002-CD1736A8A7EF}" type="presOf" srcId="{4E9DD6CF-E0DA-411E-B5C0-0F20267082B7}" destId="{2D5570D8-CAB1-46C9-968B-4EE8DAD5AA07}" srcOrd="1" destOrd="0" presId="urn:microsoft.com/office/officeart/2005/8/layout/vList4"/>
    <dgm:cxn modelId="{7B557F32-6109-431E-9839-3B0509EE7829}" type="presOf" srcId="{4D494605-0841-4703-B7B3-4E6873EA3982}" destId="{EA94EAD7-2E99-469C-986D-A5162F85E252}" srcOrd="0" destOrd="0" presId="urn:microsoft.com/office/officeart/2005/8/layout/vList4"/>
    <dgm:cxn modelId="{95D0A633-5831-4121-A1FF-61A06C033207}" type="presOf" srcId="{4E9DD6CF-E0DA-411E-B5C0-0F20267082B7}" destId="{3E625853-08F2-4037-BBAD-702A24A5E4A2}" srcOrd="0" destOrd="0" presId="urn:microsoft.com/office/officeart/2005/8/layout/vList4"/>
    <dgm:cxn modelId="{4972D4F0-CBFF-417A-9E39-BF4408AE0815}" type="presParOf" srcId="{EA94EAD7-2E99-469C-986D-A5162F85E252}" destId="{9AE5721E-F250-41B2-BE53-733933C02658}" srcOrd="0" destOrd="0" presId="urn:microsoft.com/office/officeart/2005/8/layout/vList4"/>
    <dgm:cxn modelId="{6D9CFC1E-3E71-4F10-A5C9-0823683637F3}" type="presParOf" srcId="{9AE5721E-F250-41B2-BE53-733933C02658}" destId="{3E625853-08F2-4037-BBAD-702A24A5E4A2}" srcOrd="0" destOrd="0" presId="urn:microsoft.com/office/officeart/2005/8/layout/vList4"/>
    <dgm:cxn modelId="{30305516-C062-4259-AF8C-B256BA259138}" type="presParOf" srcId="{9AE5721E-F250-41B2-BE53-733933C02658}" destId="{1F7EFEA1-B02D-4A69-BEEB-054D9D539A49}" srcOrd="1" destOrd="0" presId="urn:microsoft.com/office/officeart/2005/8/layout/vList4"/>
    <dgm:cxn modelId="{2FF4F472-6C2B-4AD3-A667-54D0B9B361B2}" type="presParOf" srcId="{9AE5721E-F250-41B2-BE53-733933C02658}" destId="{2D5570D8-CAB1-46C9-968B-4EE8DAD5AA0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/>
        <a:lstStyle/>
        <a:p>
          <a:pPr algn="ctr" rtl="0"/>
          <a:r>
            <a:rPr lang="ru-RU" sz="1600" b="1" dirty="0" smtClean="0"/>
            <a:t>Муниципальная программа  «Устойчивое развитие Калинкинского сельского поселения»</a:t>
          </a:r>
        </a:p>
        <a:p>
          <a:pPr algn="ctr"/>
          <a:endParaRPr lang="ru-RU" sz="13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EBAE3F05-D212-4611-B0ED-14E7CC5E25FE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5BD61B-3BEA-4B49-B092-816DE7C1F676}" type="pres">
      <dgm:prSet presAssocID="{4E9DD6CF-E0DA-411E-B5C0-0F20267082B7}" presName="comp" presStyleCnt="0"/>
      <dgm:spPr/>
    </dgm:pt>
    <dgm:pt modelId="{5CFB4096-F589-4BD5-85B6-53A1E21EDDC6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4D24541C-1949-4EF4-8465-A84229FBC543}" type="pres">
      <dgm:prSet presAssocID="{4E9DD6CF-E0DA-411E-B5C0-0F20267082B7}" presName="img" presStyleLbl="fgImgPlace1" presStyleIdx="0" presStyleCnt="1" custScaleX="37489" custScaleY="125000" custLinFactNeighborX="-33591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79FAE-3BD0-468B-96AD-76C491A33946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8B7D2542-2EC6-4893-82D5-FF2EFD69AFD0}" type="presOf" srcId="{4E9DD6CF-E0DA-411E-B5C0-0F20267082B7}" destId="{5CFB4096-F589-4BD5-85B6-53A1E21EDDC6}" srcOrd="0" destOrd="0" presId="urn:microsoft.com/office/officeart/2005/8/layout/vList4"/>
    <dgm:cxn modelId="{668DC451-1136-4DD4-9C04-CDDDBC742165}" type="presOf" srcId="{4E9DD6CF-E0DA-411E-B5C0-0F20267082B7}" destId="{D8979FAE-3BD0-468B-96AD-76C491A33946}" srcOrd="1" destOrd="0" presId="urn:microsoft.com/office/officeart/2005/8/layout/vList4"/>
    <dgm:cxn modelId="{548F4BC5-9CC9-414F-9046-C8CF3DB3D7CA}" type="presOf" srcId="{4D494605-0841-4703-B7B3-4E6873EA3982}" destId="{EBAE3F05-D212-4611-B0ED-14E7CC5E25FE}" srcOrd="0" destOrd="0" presId="urn:microsoft.com/office/officeart/2005/8/layout/vList4"/>
    <dgm:cxn modelId="{FECBF1D6-3AE8-43E2-A62F-45074A968F66}" type="presParOf" srcId="{EBAE3F05-D212-4611-B0ED-14E7CC5E25FE}" destId="{5E5BD61B-3BEA-4B49-B092-816DE7C1F676}" srcOrd="0" destOrd="0" presId="urn:microsoft.com/office/officeart/2005/8/layout/vList4"/>
    <dgm:cxn modelId="{20B3EB0E-FDB5-4DED-9287-DD5C9D4C1610}" type="presParOf" srcId="{5E5BD61B-3BEA-4B49-B092-816DE7C1F676}" destId="{5CFB4096-F589-4BD5-85B6-53A1E21EDDC6}" srcOrd="0" destOrd="0" presId="urn:microsoft.com/office/officeart/2005/8/layout/vList4"/>
    <dgm:cxn modelId="{4C994EE3-4100-444B-8AA6-352F6AC840D5}" type="presParOf" srcId="{5E5BD61B-3BEA-4B49-B092-816DE7C1F676}" destId="{4D24541C-1949-4EF4-8465-A84229FBC543}" srcOrd="1" destOrd="0" presId="urn:microsoft.com/office/officeart/2005/8/layout/vList4"/>
    <dgm:cxn modelId="{FC980F55-96A2-48B4-81FB-80CAB7B36A6D}" type="presParOf" srcId="{5E5BD61B-3BEA-4B49-B092-816DE7C1F676}" destId="{D8979FAE-3BD0-468B-96AD-76C491A3394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1388A98C-0B58-4038-8010-1008C3FEBE35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4A829-0233-4F85-A84F-D57249B8E8D1}" type="pres">
      <dgm:prSet presAssocID="{4E9DD6CF-E0DA-411E-B5C0-0F20267082B7}" presName="comp" presStyleCnt="0"/>
      <dgm:spPr/>
    </dgm:pt>
    <dgm:pt modelId="{4AEA308F-87D8-4E12-ADE7-96D2F203DC13}" type="pres">
      <dgm:prSet presAssocID="{4E9DD6CF-E0DA-411E-B5C0-0F20267082B7}" presName="box" presStyleLbl="node1" presStyleIdx="0" presStyleCnt="1" custLinFactNeighborX="-327" custLinFactNeighborY="2044"/>
      <dgm:spPr/>
      <dgm:t>
        <a:bodyPr/>
        <a:lstStyle/>
        <a:p>
          <a:endParaRPr lang="ru-RU"/>
        </a:p>
      </dgm:t>
    </dgm:pt>
    <dgm:pt modelId="{29DB2B4D-C86C-4D4A-B48F-4A56D0722D35}" type="pres">
      <dgm:prSet presAssocID="{4E9DD6CF-E0DA-411E-B5C0-0F20267082B7}" presName="img" presStyleLbl="fgImgPlace1" presStyleIdx="0" presStyleCnt="1" custScaleX="31166" custScaleY="125000" custLinFactNeighborX="-38320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4E35B7E-08E1-4DE4-8C01-1C153849996E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40C183-4091-4AC5-9EE1-BDDD6A06AD28}" type="presOf" srcId="{4D494605-0841-4703-B7B3-4E6873EA3982}" destId="{1388A98C-0B58-4038-8010-1008C3FEBE35}" srcOrd="0" destOrd="0" presId="urn:microsoft.com/office/officeart/2005/8/layout/vList4#1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00F27A9C-286A-46DC-AE01-A1EC293C9B98}" type="presOf" srcId="{4E9DD6CF-E0DA-411E-B5C0-0F20267082B7}" destId="{4AEA308F-87D8-4E12-ADE7-96D2F203DC13}" srcOrd="0" destOrd="0" presId="urn:microsoft.com/office/officeart/2005/8/layout/vList4#1"/>
    <dgm:cxn modelId="{B51B6F4C-C134-4C00-983B-F900D4B890FF}" type="presOf" srcId="{4E9DD6CF-E0DA-411E-B5C0-0F20267082B7}" destId="{74E35B7E-08E1-4DE4-8C01-1C153849996E}" srcOrd="1" destOrd="0" presId="urn:microsoft.com/office/officeart/2005/8/layout/vList4#1"/>
    <dgm:cxn modelId="{6BBD46C4-894A-4472-A157-C0DC506F0782}" type="presParOf" srcId="{1388A98C-0B58-4038-8010-1008C3FEBE35}" destId="{7B84A829-0233-4F85-A84F-D57249B8E8D1}" srcOrd="0" destOrd="0" presId="urn:microsoft.com/office/officeart/2005/8/layout/vList4#1"/>
    <dgm:cxn modelId="{21301FEB-E857-4A48-AA98-4CE96AA0E3C4}" type="presParOf" srcId="{7B84A829-0233-4F85-A84F-D57249B8E8D1}" destId="{4AEA308F-87D8-4E12-ADE7-96D2F203DC13}" srcOrd="0" destOrd="0" presId="urn:microsoft.com/office/officeart/2005/8/layout/vList4#1"/>
    <dgm:cxn modelId="{B24336E8-8FFF-417E-8063-58E310205532}" type="presParOf" srcId="{7B84A829-0233-4F85-A84F-D57249B8E8D1}" destId="{29DB2B4D-C86C-4D4A-B48F-4A56D0722D35}" srcOrd="1" destOrd="0" presId="urn:microsoft.com/office/officeart/2005/8/layout/vList4#1"/>
    <dgm:cxn modelId="{40D7E0FB-DA30-4BD2-8AC2-FB41BE423418}" type="presParOf" srcId="{7B84A829-0233-4F85-A84F-D57249B8E8D1}" destId="{74E35B7E-08E1-4DE4-8C01-1C15384999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343CB0AF-6A09-4BD1-8109-9BCDBE8F5BC3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E55128-3680-427E-8DE7-F5FE59189E5D}" type="pres">
      <dgm:prSet presAssocID="{4E9DD6CF-E0DA-411E-B5C0-0F20267082B7}" presName="comp" presStyleCnt="0"/>
      <dgm:spPr/>
    </dgm:pt>
    <dgm:pt modelId="{2CF3271E-EBB7-4352-A6F4-BAD1E3FB018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32A8B6D3-CDE3-48E1-BF50-B81190461CBD}" type="pres">
      <dgm:prSet presAssocID="{4E9DD6CF-E0DA-411E-B5C0-0F20267082B7}" presName="img" presStyleLbl="fgImgPlace1" presStyleIdx="0" presStyleCnt="1" custScaleX="31299" custScaleY="125000" custLinFactNeighborX="-4289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0B6DB78-AB8F-497F-A3C0-ADC110B1DE8D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445A1-2AEF-4EAD-A4F6-DA1D21984D2D}" type="presOf" srcId="{4E9DD6CF-E0DA-411E-B5C0-0F20267082B7}" destId="{2CF3271E-EBB7-4352-A6F4-BAD1E3FB0180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16557191-2B05-4182-ADDD-5A3C99ACAEBF}" type="presOf" srcId="{4D494605-0841-4703-B7B3-4E6873EA3982}" destId="{343CB0AF-6A09-4BD1-8109-9BCDBE8F5BC3}" srcOrd="0" destOrd="0" presId="urn:microsoft.com/office/officeart/2005/8/layout/vList4"/>
    <dgm:cxn modelId="{06D1635F-16EE-436C-849E-D39E65687D05}" type="presOf" srcId="{4E9DD6CF-E0DA-411E-B5C0-0F20267082B7}" destId="{30B6DB78-AB8F-497F-A3C0-ADC110B1DE8D}" srcOrd="1" destOrd="0" presId="urn:microsoft.com/office/officeart/2005/8/layout/vList4"/>
    <dgm:cxn modelId="{96858277-3A6B-49BC-B39F-B582B4269446}" type="presParOf" srcId="{343CB0AF-6A09-4BD1-8109-9BCDBE8F5BC3}" destId="{A5E55128-3680-427E-8DE7-F5FE59189E5D}" srcOrd="0" destOrd="0" presId="urn:microsoft.com/office/officeart/2005/8/layout/vList4"/>
    <dgm:cxn modelId="{D9291624-203A-4219-A70C-0E2D1F600533}" type="presParOf" srcId="{A5E55128-3680-427E-8DE7-F5FE59189E5D}" destId="{2CF3271E-EBB7-4352-A6F4-BAD1E3FB0180}" srcOrd="0" destOrd="0" presId="urn:microsoft.com/office/officeart/2005/8/layout/vList4"/>
    <dgm:cxn modelId="{C45326BC-F583-426E-B704-32A8851072D8}" type="presParOf" srcId="{A5E55128-3680-427E-8DE7-F5FE59189E5D}" destId="{32A8B6D3-CDE3-48E1-BF50-B81190461CBD}" srcOrd="1" destOrd="0" presId="urn:microsoft.com/office/officeart/2005/8/layout/vList4"/>
    <dgm:cxn modelId="{157D5FA9-C51B-410F-B661-5D4F17E47299}" type="presParOf" srcId="{A5E55128-3680-427E-8DE7-F5FE59189E5D}" destId="{30B6DB78-AB8F-497F-A3C0-ADC110B1DE8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tIns="0" rIns="720000" bIns="0"/>
        <a:lstStyle/>
        <a:p>
          <a:pPr algn="ctr" rtl="0"/>
          <a:r>
            <a:rPr lang="ru-RU" dirty="0" smtClean="0"/>
            <a:t>Доходы бюджета Калинкинского сельского поселения, тыс. руб.</a:t>
          </a:r>
          <a:endParaRPr lang="ru-RU" dirty="0"/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FE54FFDA-0FC8-4CE0-A9DC-534449DC0720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513115-FA6E-45DC-89F3-0DD78E1EC0C3}" type="pres">
      <dgm:prSet presAssocID="{B1FE1208-7CDA-4798-939E-4BF3BD31D06A}" presName="comp" presStyleCnt="0"/>
      <dgm:spPr/>
      <dgm:t>
        <a:bodyPr/>
        <a:lstStyle/>
        <a:p>
          <a:endParaRPr lang="ru-RU"/>
        </a:p>
      </dgm:t>
    </dgm:pt>
    <dgm:pt modelId="{92BE2A3D-9970-42F4-BA8F-CFE5C98CDF69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F745020D-E77C-4460-B4A0-D0D7EBA64132}" type="pres">
      <dgm:prSet presAssocID="{B1FE1208-7CDA-4798-939E-4BF3BD31D06A}" presName="img" presStyleLbl="fgImgPlace1" presStyleIdx="0" presStyleCnt="1" custScaleX="29755" custScaleY="125000" custLinFactNeighborX="-4058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B9297EF-1BD2-4034-981B-D4A9A8076468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3CE440-F481-484B-98D5-2D16C4D6BB8F}" type="presOf" srcId="{B1FE1208-7CDA-4798-939E-4BF3BD31D06A}" destId="{9B9297EF-1BD2-4034-981B-D4A9A8076468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33EC9305-0889-42B7-9AC2-5CE8B9AC0C17}" type="presOf" srcId="{79FA11E6-0595-4A30-BAB4-0A87B279B13F}" destId="{FE54FFDA-0FC8-4CE0-A9DC-534449DC0720}" srcOrd="0" destOrd="0" presId="urn:microsoft.com/office/officeart/2005/8/layout/vList4"/>
    <dgm:cxn modelId="{678C5070-3121-4727-9A9C-CF963A354A26}" type="presOf" srcId="{B1FE1208-7CDA-4798-939E-4BF3BD31D06A}" destId="{92BE2A3D-9970-42F4-BA8F-CFE5C98CDF69}" srcOrd="0" destOrd="0" presId="urn:microsoft.com/office/officeart/2005/8/layout/vList4"/>
    <dgm:cxn modelId="{31862FF1-4961-4E15-AD53-9548D1EE99C6}" type="presParOf" srcId="{FE54FFDA-0FC8-4CE0-A9DC-534449DC0720}" destId="{8D513115-FA6E-45DC-89F3-0DD78E1EC0C3}" srcOrd="0" destOrd="0" presId="urn:microsoft.com/office/officeart/2005/8/layout/vList4"/>
    <dgm:cxn modelId="{AF328845-980C-468F-A2D6-F5D2AE36CB42}" type="presParOf" srcId="{8D513115-FA6E-45DC-89F3-0DD78E1EC0C3}" destId="{92BE2A3D-9970-42F4-BA8F-CFE5C98CDF69}" srcOrd="0" destOrd="0" presId="urn:microsoft.com/office/officeart/2005/8/layout/vList4"/>
    <dgm:cxn modelId="{387611A8-DB8B-46A2-BFED-C727547C522A}" type="presParOf" srcId="{8D513115-FA6E-45DC-89F3-0DD78E1EC0C3}" destId="{F745020D-E77C-4460-B4A0-D0D7EBA64132}" srcOrd="1" destOrd="0" presId="urn:microsoft.com/office/officeart/2005/8/layout/vList4"/>
    <dgm:cxn modelId="{5D519D43-D8F6-42F0-9B93-55130B9E9B4C}" type="presParOf" srcId="{8D513115-FA6E-45DC-89F3-0DD78E1EC0C3}" destId="{9B9297EF-1BD2-4034-981B-D4A9A80764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/>
      <dgm:spPr/>
      <dgm:t>
        <a:bodyPr lIns="0" rIns="720000"/>
        <a:lstStyle/>
        <a:p>
          <a:pPr algn="ctr" rtl="0"/>
          <a:r>
            <a:rPr lang="ru-RU" b="1" dirty="0" smtClean="0"/>
            <a:t>Муниципальная программа  «Устойчивое развитие Калинкинского сельского поселения»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963F2577-09A2-42A6-B25F-2A8F0E73C76A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78261E-EB75-431C-9D6C-6084C6AC1B1C}" type="pres">
      <dgm:prSet presAssocID="{4E9DD6CF-E0DA-411E-B5C0-0F20267082B7}" presName="comp" presStyleCnt="0"/>
      <dgm:spPr/>
    </dgm:pt>
    <dgm:pt modelId="{34F8518E-13E6-4D9C-8F8B-856E0F86893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2F1035EB-615E-4B78-AC1E-5E45E15C705B}" type="pres">
      <dgm:prSet presAssocID="{4E9DD6CF-E0DA-411E-B5C0-0F20267082B7}" presName="img" presStyleLbl="fgImgPlace1" presStyleIdx="0" presStyleCnt="1" custScaleX="30237" custScaleY="125000" custLinFactNeighborX="-37973" custLinFactNeighborY="11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B411AE2-FD8C-4A19-A3D1-F1DD33AA3237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E8BD1E5D-D3A6-46D9-ABB0-9A60696CCB39}" type="presOf" srcId="{4E9DD6CF-E0DA-411E-B5C0-0F20267082B7}" destId="{34F8518E-13E6-4D9C-8F8B-856E0F868930}" srcOrd="0" destOrd="0" presId="urn:microsoft.com/office/officeart/2005/8/layout/vList4"/>
    <dgm:cxn modelId="{96D1E04A-0A63-439F-A33C-DF26F6875ABA}" type="presOf" srcId="{4E9DD6CF-E0DA-411E-B5C0-0F20267082B7}" destId="{6B411AE2-FD8C-4A19-A3D1-F1DD33AA3237}" srcOrd="1" destOrd="0" presId="urn:microsoft.com/office/officeart/2005/8/layout/vList4"/>
    <dgm:cxn modelId="{27766BA4-D31C-4FDA-A490-931B6A8B3562}" type="presOf" srcId="{4D494605-0841-4703-B7B3-4E6873EA3982}" destId="{963F2577-09A2-42A6-B25F-2A8F0E73C76A}" srcOrd="0" destOrd="0" presId="urn:microsoft.com/office/officeart/2005/8/layout/vList4"/>
    <dgm:cxn modelId="{A04EE16B-9DFE-4532-A945-99F6826A37B8}" type="presParOf" srcId="{963F2577-09A2-42A6-B25F-2A8F0E73C76A}" destId="{A678261E-EB75-431C-9D6C-6084C6AC1B1C}" srcOrd="0" destOrd="0" presId="urn:microsoft.com/office/officeart/2005/8/layout/vList4"/>
    <dgm:cxn modelId="{F06350D4-33BF-4C8D-ABC0-427D5850B63E}" type="presParOf" srcId="{A678261E-EB75-431C-9D6C-6084C6AC1B1C}" destId="{34F8518E-13E6-4D9C-8F8B-856E0F868930}" srcOrd="0" destOrd="0" presId="urn:microsoft.com/office/officeart/2005/8/layout/vList4"/>
    <dgm:cxn modelId="{10E2B62C-B5DF-481C-94BB-C06DB4131673}" type="presParOf" srcId="{A678261E-EB75-431C-9D6C-6084C6AC1B1C}" destId="{2F1035EB-615E-4B78-AC1E-5E45E15C705B}" srcOrd="1" destOrd="0" presId="urn:microsoft.com/office/officeart/2005/8/layout/vList4"/>
    <dgm:cxn modelId="{730600EA-5C29-406E-BDEC-39C62BE211DB}" type="presParOf" srcId="{A678261E-EB75-431C-9D6C-6084C6AC1B1C}" destId="{6B411AE2-FD8C-4A19-A3D1-F1DD33AA323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D494605-0841-4703-B7B3-4E6873EA39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9DD6CF-E0DA-411E-B5C0-0F20267082B7}">
      <dgm:prSet custT="1"/>
      <dgm:spPr/>
      <dgm:t>
        <a:bodyPr lIns="0" rIns="720000"/>
        <a:lstStyle/>
        <a:p>
          <a:pPr algn="ctr" rtl="0"/>
          <a:r>
            <a:rPr lang="ru-RU" sz="1400" b="1" dirty="0" smtClean="0"/>
            <a:t>Муниципальная программа  «Устойчивое развитие </a:t>
          </a:r>
        </a:p>
        <a:p>
          <a:pPr algn="ctr" rtl="0"/>
          <a:r>
            <a:rPr lang="ru-RU" sz="1400" b="1" dirty="0" smtClean="0"/>
            <a:t>Калинкинского сельского поселения»</a:t>
          </a:r>
          <a:endParaRPr lang="ru-RU" sz="12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37DC81FC-65AA-467C-A84A-60D467046BD8}" type="parTrans" cxnId="{0790CC5E-1AB9-4EA2-9CB9-F0C0AE1F7FDD}">
      <dgm:prSet/>
      <dgm:spPr/>
      <dgm:t>
        <a:bodyPr/>
        <a:lstStyle/>
        <a:p>
          <a:endParaRPr lang="ru-RU"/>
        </a:p>
      </dgm:t>
    </dgm:pt>
    <dgm:pt modelId="{2C3C4951-5F4F-480E-8B65-B0462949B005}" type="sibTrans" cxnId="{0790CC5E-1AB9-4EA2-9CB9-F0C0AE1F7FDD}">
      <dgm:prSet/>
      <dgm:spPr/>
      <dgm:t>
        <a:bodyPr/>
        <a:lstStyle/>
        <a:p>
          <a:endParaRPr lang="ru-RU"/>
        </a:p>
      </dgm:t>
    </dgm:pt>
    <dgm:pt modelId="{B1B9A720-B965-46A0-BB5F-0E7BC1FD3CB5}" type="pres">
      <dgm:prSet presAssocID="{4D494605-0841-4703-B7B3-4E6873EA398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6FAD70-ED19-4A4D-A2AC-1742BA5754FC}" type="pres">
      <dgm:prSet presAssocID="{4E9DD6CF-E0DA-411E-B5C0-0F20267082B7}" presName="comp" presStyleCnt="0"/>
      <dgm:spPr/>
    </dgm:pt>
    <dgm:pt modelId="{1FAE5C56-57D1-474B-A1B3-C93169872AC0}" type="pres">
      <dgm:prSet presAssocID="{4E9DD6CF-E0DA-411E-B5C0-0F20267082B7}" presName="box" presStyleLbl="node1" presStyleIdx="0" presStyleCnt="1"/>
      <dgm:spPr/>
      <dgm:t>
        <a:bodyPr/>
        <a:lstStyle/>
        <a:p>
          <a:endParaRPr lang="ru-RU"/>
        </a:p>
      </dgm:t>
    </dgm:pt>
    <dgm:pt modelId="{00D96B66-BC24-4A38-9CE6-14CC9BBCA64F}" type="pres">
      <dgm:prSet presAssocID="{4E9DD6CF-E0DA-411E-B5C0-0F20267082B7}" presName="img" presStyleLbl="fgImgPlace1" presStyleIdx="0" presStyleCnt="1" custScaleX="29135" custScaleY="125000" custLinFactNeighborX="-4367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2391A56-777F-475B-80F9-F36A1390979C}" type="pres">
      <dgm:prSet presAssocID="{4E9DD6CF-E0DA-411E-B5C0-0F20267082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90AB7D-45D7-4BD8-A6D3-E1DAB1339B99}" type="presOf" srcId="{4D494605-0841-4703-B7B3-4E6873EA3982}" destId="{B1B9A720-B965-46A0-BB5F-0E7BC1FD3CB5}" srcOrd="0" destOrd="0" presId="urn:microsoft.com/office/officeart/2005/8/layout/vList4"/>
    <dgm:cxn modelId="{0790CC5E-1AB9-4EA2-9CB9-F0C0AE1F7FDD}" srcId="{4D494605-0841-4703-B7B3-4E6873EA3982}" destId="{4E9DD6CF-E0DA-411E-B5C0-0F20267082B7}" srcOrd="0" destOrd="0" parTransId="{37DC81FC-65AA-467C-A84A-60D467046BD8}" sibTransId="{2C3C4951-5F4F-480E-8B65-B0462949B005}"/>
    <dgm:cxn modelId="{1DFD8067-A77B-496B-A129-5C2315E2B47C}" type="presOf" srcId="{4E9DD6CF-E0DA-411E-B5C0-0F20267082B7}" destId="{42391A56-777F-475B-80F9-F36A1390979C}" srcOrd="1" destOrd="0" presId="urn:microsoft.com/office/officeart/2005/8/layout/vList4"/>
    <dgm:cxn modelId="{0DE7658E-168C-4CAE-8271-81EE98FFBC2D}" type="presOf" srcId="{4E9DD6CF-E0DA-411E-B5C0-0F20267082B7}" destId="{1FAE5C56-57D1-474B-A1B3-C93169872AC0}" srcOrd="0" destOrd="0" presId="urn:microsoft.com/office/officeart/2005/8/layout/vList4"/>
    <dgm:cxn modelId="{0D191F2F-3558-482B-B5C9-3D3C78A82E04}" type="presParOf" srcId="{B1B9A720-B965-46A0-BB5F-0E7BC1FD3CB5}" destId="{126FAD70-ED19-4A4D-A2AC-1742BA5754FC}" srcOrd="0" destOrd="0" presId="urn:microsoft.com/office/officeart/2005/8/layout/vList4"/>
    <dgm:cxn modelId="{344C93B3-F28D-4C9D-BCAC-E376C3B506E7}" type="presParOf" srcId="{126FAD70-ED19-4A4D-A2AC-1742BA5754FC}" destId="{1FAE5C56-57D1-474B-A1B3-C93169872AC0}" srcOrd="0" destOrd="0" presId="urn:microsoft.com/office/officeart/2005/8/layout/vList4"/>
    <dgm:cxn modelId="{B18D78FF-6F25-47CA-8F4E-670644D9545B}" type="presParOf" srcId="{126FAD70-ED19-4A4D-A2AC-1742BA5754FC}" destId="{00D96B66-BC24-4A38-9CE6-14CC9BBCA64F}" srcOrd="1" destOrd="0" presId="urn:microsoft.com/office/officeart/2005/8/layout/vList4"/>
    <dgm:cxn modelId="{9EC40879-FF76-4587-AB20-8D595D3493E4}" type="presParOf" srcId="{126FAD70-ED19-4A4D-A2AC-1742BA5754FC}" destId="{42391A56-777F-475B-80F9-F36A1390979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666" custScaleY="125000" custLinFactNeighborX="-372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39F934-130C-4DFE-A21D-3E62A2FDAD2D}" type="presOf" srcId="{B1FE1208-7CDA-4798-939E-4BF3BD31D06A}" destId="{F455CD82-BFB0-44FF-BD5B-C7F767317FFA}" srcOrd="1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8D5A0D16-71B2-4065-8A9E-2A5EC9560C45}" type="presOf" srcId="{B1FE1208-7CDA-4798-939E-4BF3BD31D06A}" destId="{5440E549-6A30-4450-90C7-51D127B4258D}" srcOrd="0" destOrd="0" presId="urn:microsoft.com/office/officeart/2005/8/layout/vList4"/>
    <dgm:cxn modelId="{D5499460-CFB1-4461-B7A3-4E5D3BBA10A9}" type="presOf" srcId="{79FA11E6-0595-4A30-BAB4-0A87B279B13F}" destId="{4F482896-80D3-44F6-90AD-C38272A847AF}" srcOrd="0" destOrd="0" presId="urn:microsoft.com/office/officeart/2005/8/layout/vList4"/>
    <dgm:cxn modelId="{422D3899-4A73-41DF-9DC6-22CE2E1CBEB9}" type="presParOf" srcId="{4F482896-80D3-44F6-90AD-C38272A847AF}" destId="{DBD1F858-01EF-41A5-9A8C-9EFB0516BE8D}" srcOrd="0" destOrd="0" presId="urn:microsoft.com/office/officeart/2005/8/layout/vList4"/>
    <dgm:cxn modelId="{A59AF126-655D-4574-8080-23BD59B2284F}" type="presParOf" srcId="{DBD1F858-01EF-41A5-9A8C-9EFB0516BE8D}" destId="{5440E549-6A30-4450-90C7-51D127B4258D}" srcOrd="0" destOrd="0" presId="urn:microsoft.com/office/officeart/2005/8/layout/vList4"/>
    <dgm:cxn modelId="{55F87507-A3AB-4799-8E89-5BFCA60591FF}" type="presParOf" srcId="{DBD1F858-01EF-41A5-9A8C-9EFB0516BE8D}" destId="{39828CF3-6CAF-4EC6-AEFD-560C8A43EF1C}" srcOrd="1" destOrd="0" presId="urn:microsoft.com/office/officeart/2005/8/layout/vList4"/>
    <dgm:cxn modelId="{B8F58146-5A5D-427D-B283-27A3B2337228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dirty="0" smtClean="0"/>
            <a:t>Структура собственных доходов бюджета Калинкинского сельского поселения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520" custScaleY="125000" custLinFactNeighborX="-3737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DC75D8-8B89-4B8A-9D16-959E4C49CE10}" type="presOf" srcId="{B1FE1208-7CDA-4798-939E-4BF3BD31D06A}" destId="{5440E549-6A30-4450-90C7-51D127B4258D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571A13A8-3C09-4E13-ADB3-5816A6DC53C0}" type="presOf" srcId="{79FA11E6-0595-4A30-BAB4-0A87B279B13F}" destId="{4F482896-80D3-44F6-90AD-C38272A847AF}" srcOrd="0" destOrd="0" presId="urn:microsoft.com/office/officeart/2005/8/layout/vList4"/>
    <dgm:cxn modelId="{B299580A-B51D-4104-9C50-B72582221639}" type="presOf" srcId="{B1FE1208-7CDA-4798-939E-4BF3BD31D06A}" destId="{F455CD82-BFB0-44FF-BD5B-C7F767317FFA}" srcOrd="1" destOrd="0" presId="urn:microsoft.com/office/officeart/2005/8/layout/vList4"/>
    <dgm:cxn modelId="{F04ADD33-1CBB-4D2F-87A0-6804D716EBC0}" type="presParOf" srcId="{4F482896-80D3-44F6-90AD-C38272A847AF}" destId="{DBD1F858-01EF-41A5-9A8C-9EFB0516BE8D}" srcOrd="0" destOrd="0" presId="urn:microsoft.com/office/officeart/2005/8/layout/vList4"/>
    <dgm:cxn modelId="{3F74BFF3-6D77-497B-B908-18C8286D5163}" type="presParOf" srcId="{DBD1F858-01EF-41A5-9A8C-9EFB0516BE8D}" destId="{5440E549-6A30-4450-90C7-51D127B4258D}" srcOrd="0" destOrd="0" presId="urn:microsoft.com/office/officeart/2005/8/layout/vList4"/>
    <dgm:cxn modelId="{0255B93D-363E-409F-8721-2EAAEBA82167}" type="presParOf" srcId="{DBD1F858-01EF-41A5-9A8C-9EFB0516BE8D}" destId="{39828CF3-6CAF-4EC6-AEFD-560C8A43EF1C}" srcOrd="1" destOrd="0" presId="urn:microsoft.com/office/officeart/2005/8/layout/vList4"/>
    <dgm:cxn modelId="{5E956504-5801-4B1E-8960-6A85E3D8C2AC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666" custScaleY="125000" custLinFactNeighborX="-3723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78F7576-953C-4D7D-872F-17EEE55A1156}" type="presOf" srcId="{79FA11E6-0595-4A30-BAB4-0A87B279B13F}" destId="{4F482896-80D3-44F6-90AD-C38272A847AF}" srcOrd="0" destOrd="0" presId="urn:microsoft.com/office/officeart/2005/8/layout/vList4"/>
    <dgm:cxn modelId="{3AA51874-6109-48C0-A4DE-1100B28A9018}" type="presOf" srcId="{B1FE1208-7CDA-4798-939E-4BF3BD31D06A}" destId="{5440E549-6A30-4450-90C7-51D127B4258D}" srcOrd="0" destOrd="0" presId="urn:microsoft.com/office/officeart/2005/8/layout/vList4"/>
    <dgm:cxn modelId="{F402D410-69DF-4823-B944-94BE08CF0D4B}" type="presOf" srcId="{B1FE1208-7CDA-4798-939E-4BF3BD31D06A}" destId="{F455CD82-BFB0-44FF-BD5B-C7F767317FFA}" srcOrd="1" destOrd="0" presId="urn:microsoft.com/office/officeart/2005/8/layout/vList4"/>
    <dgm:cxn modelId="{9AAA6DF2-395E-4E44-AB05-C30CD05CDCE9}" type="presParOf" srcId="{4F482896-80D3-44F6-90AD-C38272A847AF}" destId="{DBD1F858-01EF-41A5-9A8C-9EFB0516BE8D}" srcOrd="0" destOrd="0" presId="urn:microsoft.com/office/officeart/2005/8/layout/vList4"/>
    <dgm:cxn modelId="{E1CFBE37-9D9D-473B-9E80-829024EFA853}" type="presParOf" srcId="{DBD1F858-01EF-41A5-9A8C-9EFB0516BE8D}" destId="{5440E549-6A30-4450-90C7-51D127B4258D}" srcOrd="0" destOrd="0" presId="urn:microsoft.com/office/officeart/2005/8/layout/vList4"/>
    <dgm:cxn modelId="{BD76C8DF-0042-47D0-82D2-30A3C8BD9A2D}" type="presParOf" srcId="{DBD1F858-01EF-41A5-9A8C-9EFB0516BE8D}" destId="{39828CF3-6CAF-4EC6-AEFD-560C8A43EF1C}" srcOrd="1" destOrd="0" presId="urn:microsoft.com/office/officeart/2005/8/layout/vList4"/>
    <dgm:cxn modelId="{0AADAF34-299A-47B9-B004-801035FFC90B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b="1" dirty="0" smtClean="0"/>
            <a:t>Доходы бюджета Калинкинского </a:t>
          </a:r>
          <a:endParaRPr lang="ru-RU" sz="2000" b="1" dirty="0" smtClean="0"/>
        </a:p>
        <a:p>
          <a:pPr algn="ctr" rtl="0"/>
          <a:r>
            <a:rPr lang="ru-RU" sz="2000" b="1" dirty="0" smtClean="0"/>
            <a:t>сельского поселения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1122" custScaleY="125000" custLinFactNeighborX="-4318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1669B-620B-433E-9962-BD902B8345A5}" type="presOf" srcId="{B1FE1208-7CDA-4798-939E-4BF3BD31D06A}" destId="{F455CD82-BFB0-44FF-BD5B-C7F767317FFA}" srcOrd="1" destOrd="0" presId="urn:microsoft.com/office/officeart/2005/8/layout/vList4"/>
    <dgm:cxn modelId="{22BF6A77-6EE9-4051-ADB3-83CF39730578}" type="presOf" srcId="{B1FE1208-7CDA-4798-939E-4BF3BD31D06A}" destId="{5440E549-6A30-4450-90C7-51D127B4258D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47A06C62-9325-40F2-8884-205AC30A0BB4}" type="presOf" srcId="{79FA11E6-0595-4A30-BAB4-0A87B279B13F}" destId="{4F482896-80D3-44F6-90AD-C38272A847AF}" srcOrd="0" destOrd="0" presId="urn:microsoft.com/office/officeart/2005/8/layout/vList4"/>
    <dgm:cxn modelId="{718BA1A2-51A3-4294-B11E-91B6A30A81C5}" type="presParOf" srcId="{4F482896-80D3-44F6-90AD-C38272A847AF}" destId="{DBD1F858-01EF-41A5-9A8C-9EFB0516BE8D}" srcOrd="0" destOrd="0" presId="urn:microsoft.com/office/officeart/2005/8/layout/vList4"/>
    <dgm:cxn modelId="{E4D32556-ACCA-4902-BB16-E1E7F5E85096}" type="presParOf" srcId="{DBD1F858-01EF-41A5-9A8C-9EFB0516BE8D}" destId="{5440E549-6A30-4450-90C7-51D127B4258D}" srcOrd="0" destOrd="0" presId="urn:microsoft.com/office/officeart/2005/8/layout/vList4"/>
    <dgm:cxn modelId="{9C4055E0-FC56-43ED-97BD-D00A6968CC38}" type="presParOf" srcId="{DBD1F858-01EF-41A5-9A8C-9EFB0516BE8D}" destId="{39828CF3-6CAF-4EC6-AEFD-560C8A43EF1C}" srcOrd="1" destOrd="0" presId="urn:microsoft.com/office/officeart/2005/8/layout/vList4"/>
    <dgm:cxn modelId="{B623404A-6CEE-4CE8-8F84-EB98B1381F89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 custT="1"/>
      <dgm:spPr/>
      <dgm:t>
        <a:bodyPr lIns="0" rIns="720000"/>
        <a:lstStyle/>
        <a:p>
          <a:pPr algn="ctr" rtl="0"/>
          <a:r>
            <a:rPr lang="ru-RU" sz="2000" dirty="0" smtClean="0"/>
            <a:t>Динамика расходов бюджета Калинкинского </a:t>
          </a:r>
          <a:endParaRPr lang="ru-RU" sz="2000" dirty="0" smtClean="0"/>
        </a:p>
        <a:p>
          <a:pPr algn="ctr" rtl="0"/>
          <a:r>
            <a:rPr lang="ru-RU" sz="2000" dirty="0" smtClean="0"/>
            <a:t>сельского </a:t>
          </a:r>
          <a:r>
            <a:rPr lang="ru-RU" sz="2000" dirty="0" smtClean="0"/>
            <a:t>поселения</a:t>
          </a:r>
          <a:endParaRPr lang="ru-RU" sz="2000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4F482896-80D3-44F6-90AD-C38272A847AF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1F858-01EF-41A5-9A8C-9EFB0516BE8D}" type="pres">
      <dgm:prSet presAssocID="{B1FE1208-7CDA-4798-939E-4BF3BD31D06A}" presName="comp" presStyleCnt="0"/>
      <dgm:spPr/>
    </dgm:pt>
    <dgm:pt modelId="{5440E549-6A30-4450-90C7-51D127B4258D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39828CF3-6CAF-4EC6-AEFD-560C8A43EF1C}" type="pres">
      <dgm:prSet presAssocID="{B1FE1208-7CDA-4798-939E-4BF3BD31D06A}" presName="img" presStyleLbl="fgImgPlace1" presStyleIdx="0" presStyleCnt="1" custScaleX="32520" custScaleY="125000" custLinFactNeighborX="-37378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455CD82-BFB0-44FF-BD5B-C7F767317FF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E5179-C330-4EC8-A9E5-35AFD72BB01F}" type="presOf" srcId="{B1FE1208-7CDA-4798-939E-4BF3BD31D06A}" destId="{5440E549-6A30-4450-90C7-51D127B4258D}" srcOrd="0" destOrd="0" presId="urn:microsoft.com/office/officeart/2005/8/layout/vList4"/>
    <dgm:cxn modelId="{A5563385-5F83-4F8D-8282-778D69F239B0}" type="presOf" srcId="{79FA11E6-0595-4A30-BAB4-0A87B279B13F}" destId="{4F482896-80D3-44F6-90AD-C38272A847AF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6B545F99-C8BF-40C1-AF6B-7E51A8CB4587}" type="presOf" srcId="{B1FE1208-7CDA-4798-939E-4BF3BD31D06A}" destId="{F455CD82-BFB0-44FF-BD5B-C7F767317FFA}" srcOrd="1" destOrd="0" presId="urn:microsoft.com/office/officeart/2005/8/layout/vList4"/>
    <dgm:cxn modelId="{7E02DB00-716B-49A8-AE4C-A26CB066F794}" type="presParOf" srcId="{4F482896-80D3-44F6-90AD-C38272A847AF}" destId="{DBD1F858-01EF-41A5-9A8C-9EFB0516BE8D}" srcOrd="0" destOrd="0" presId="urn:microsoft.com/office/officeart/2005/8/layout/vList4"/>
    <dgm:cxn modelId="{6C4ADD1D-C907-447D-8EE7-3E365E9A4001}" type="presParOf" srcId="{DBD1F858-01EF-41A5-9A8C-9EFB0516BE8D}" destId="{5440E549-6A30-4450-90C7-51D127B4258D}" srcOrd="0" destOrd="0" presId="urn:microsoft.com/office/officeart/2005/8/layout/vList4"/>
    <dgm:cxn modelId="{6B86C02B-8363-40E8-9D55-627508EB5B74}" type="presParOf" srcId="{DBD1F858-01EF-41A5-9A8C-9EFB0516BE8D}" destId="{39828CF3-6CAF-4EC6-AEFD-560C8A43EF1C}" srcOrd="1" destOrd="0" presId="urn:microsoft.com/office/officeart/2005/8/layout/vList4"/>
    <dgm:cxn modelId="{966165F4-7966-4473-A57C-FAE1ECBB5C5D}" type="presParOf" srcId="{DBD1F858-01EF-41A5-9A8C-9EFB0516BE8D}" destId="{F455CD82-BFB0-44FF-BD5B-C7F767317F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разделам, подразделам классификации расходов,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CCEC1BDB-8D55-45D0-8800-191948033334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1B0B92-17FB-459B-B8D4-03A34EBA9FA9}" type="pres">
      <dgm:prSet presAssocID="{B1FE1208-7CDA-4798-939E-4BF3BD31D06A}" presName="comp" presStyleCnt="0"/>
      <dgm:spPr/>
    </dgm:pt>
    <dgm:pt modelId="{921D3924-352B-47F9-9A83-5BDCDE930634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095D0457-EA69-440B-A668-61F9DC938A42}" type="pres">
      <dgm:prSet presAssocID="{B1FE1208-7CDA-4798-939E-4BF3BD31D06A}" presName="img" presStyleLbl="fgImgPlace1" presStyleIdx="0" presStyleCnt="1" custScaleX="30560" custScaleY="125000" custLinFactNeighborX="-38609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CCC196F-3718-4605-87AB-5465EA21ECCA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8A11BB-701D-4D95-A9ED-50C0EE40F13D}" type="presOf" srcId="{B1FE1208-7CDA-4798-939E-4BF3BD31D06A}" destId="{FCCC196F-3718-4605-87AB-5465EA21ECCA}" srcOrd="1" destOrd="0" presId="urn:microsoft.com/office/officeart/2005/8/layout/vList4"/>
    <dgm:cxn modelId="{CA1BDBB2-A187-48D1-B283-E32F9A36966D}" type="presOf" srcId="{B1FE1208-7CDA-4798-939E-4BF3BD31D06A}" destId="{921D3924-352B-47F9-9A83-5BDCDE930634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E36E478D-B958-4D4B-AA96-67BFC6A69A43}" type="presOf" srcId="{79FA11E6-0595-4A30-BAB4-0A87B279B13F}" destId="{CCEC1BDB-8D55-45D0-8800-191948033334}" srcOrd="0" destOrd="0" presId="urn:microsoft.com/office/officeart/2005/8/layout/vList4"/>
    <dgm:cxn modelId="{6EEF9DF9-99ED-441A-BE3E-9E36DBE12B56}" type="presParOf" srcId="{CCEC1BDB-8D55-45D0-8800-191948033334}" destId="{CF1B0B92-17FB-459B-B8D4-03A34EBA9FA9}" srcOrd="0" destOrd="0" presId="urn:microsoft.com/office/officeart/2005/8/layout/vList4"/>
    <dgm:cxn modelId="{6D2B00FF-9896-4EBA-B5CA-1A4DB0B5E9C4}" type="presParOf" srcId="{CF1B0B92-17FB-459B-B8D4-03A34EBA9FA9}" destId="{921D3924-352B-47F9-9A83-5BDCDE930634}" srcOrd="0" destOrd="0" presId="urn:microsoft.com/office/officeart/2005/8/layout/vList4"/>
    <dgm:cxn modelId="{325F11AD-A102-4E3D-AA5C-968FD337690B}" type="presParOf" srcId="{CF1B0B92-17FB-459B-B8D4-03A34EBA9FA9}" destId="{095D0457-EA69-440B-A668-61F9DC938A42}" srcOrd="1" destOrd="0" presId="urn:microsoft.com/office/officeart/2005/8/layout/vList4"/>
    <dgm:cxn modelId="{FEB7A49B-0EC6-42B3-9647-C375B7750DD5}" type="presParOf" srcId="{CF1B0B92-17FB-459B-B8D4-03A34EBA9FA9}" destId="{FCCC196F-3718-4605-87AB-5465EA21ECC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FA11E6-0595-4A30-BAB4-0A87B279B1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E1208-7CDA-4798-939E-4BF3BD31D06A}">
      <dgm:prSet/>
      <dgm:spPr/>
      <dgm:t>
        <a:bodyPr lIns="0" rIns="720000"/>
        <a:lstStyle/>
        <a:p>
          <a:pPr algn="ctr" rtl="0"/>
          <a:r>
            <a:rPr lang="ru-RU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программным и непрограммным направлениям, тыс. руб.</a:t>
          </a:r>
          <a:endParaRPr lang="ru-RU" dirty="0">
            <a:solidFill>
              <a:schemeClr val="accent2">
                <a:lumMod val="20000"/>
                <a:lumOff val="80000"/>
              </a:schemeClr>
            </a:solidFill>
          </a:endParaRPr>
        </a:p>
      </dgm:t>
    </dgm:pt>
    <dgm:pt modelId="{A6B0F5C5-5102-4EFB-B8B6-889E4759A1FD}" type="parTrans" cxnId="{ED858478-90EE-464F-B80F-FB897358E6E9}">
      <dgm:prSet/>
      <dgm:spPr/>
      <dgm:t>
        <a:bodyPr/>
        <a:lstStyle/>
        <a:p>
          <a:endParaRPr lang="ru-RU"/>
        </a:p>
      </dgm:t>
    </dgm:pt>
    <dgm:pt modelId="{B4E403E8-00C4-4B7B-B8CF-ABFAEF7A23EE}" type="sibTrans" cxnId="{ED858478-90EE-464F-B80F-FB897358E6E9}">
      <dgm:prSet/>
      <dgm:spPr/>
      <dgm:t>
        <a:bodyPr/>
        <a:lstStyle/>
        <a:p>
          <a:endParaRPr lang="ru-RU"/>
        </a:p>
      </dgm:t>
    </dgm:pt>
    <dgm:pt modelId="{109535F5-396D-41C9-A4F1-6351B975FE61}" type="pres">
      <dgm:prSet presAssocID="{79FA11E6-0595-4A30-BAB4-0A87B279B1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849841-9BF6-4C0F-919E-881D316AC12B}" type="pres">
      <dgm:prSet presAssocID="{B1FE1208-7CDA-4798-939E-4BF3BD31D06A}" presName="comp" presStyleCnt="0"/>
      <dgm:spPr/>
    </dgm:pt>
    <dgm:pt modelId="{C8113927-A37B-466B-A051-0CFEB34855C3}" type="pres">
      <dgm:prSet presAssocID="{B1FE1208-7CDA-4798-939E-4BF3BD31D06A}" presName="box" presStyleLbl="node1" presStyleIdx="0" presStyleCnt="1"/>
      <dgm:spPr/>
      <dgm:t>
        <a:bodyPr/>
        <a:lstStyle/>
        <a:p>
          <a:endParaRPr lang="ru-RU"/>
        </a:p>
      </dgm:t>
    </dgm:pt>
    <dgm:pt modelId="{4745A5C1-F445-4F95-8D6B-D9A617E2FE64}" type="pres">
      <dgm:prSet presAssocID="{B1FE1208-7CDA-4798-939E-4BF3BD31D06A}" presName="img" presStyleLbl="fgImgPlace1" presStyleIdx="0" presStyleCnt="1" custScaleX="31256" custScaleY="125000" custLinFactNeighborX="-38291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770F594-F68E-4CB6-BF3F-7E9E927FC3A9}" type="pres">
      <dgm:prSet presAssocID="{B1FE1208-7CDA-4798-939E-4BF3BD31D06A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162B19-496F-4C69-B2AB-0700503DFFE2}" type="presOf" srcId="{79FA11E6-0595-4A30-BAB4-0A87B279B13F}" destId="{109535F5-396D-41C9-A4F1-6351B975FE61}" srcOrd="0" destOrd="0" presId="urn:microsoft.com/office/officeart/2005/8/layout/vList4"/>
    <dgm:cxn modelId="{ED858478-90EE-464F-B80F-FB897358E6E9}" srcId="{79FA11E6-0595-4A30-BAB4-0A87B279B13F}" destId="{B1FE1208-7CDA-4798-939E-4BF3BD31D06A}" srcOrd="0" destOrd="0" parTransId="{A6B0F5C5-5102-4EFB-B8B6-889E4759A1FD}" sibTransId="{B4E403E8-00C4-4B7B-B8CF-ABFAEF7A23EE}"/>
    <dgm:cxn modelId="{C83F36C5-61FC-4B89-9BF8-1398BF084917}" type="presOf" srcId="{B1FE1208-7CDA-4798-939E-4BF3BD31D06A}" destId="{C8113927-A37B-466B-A051-0CFEB34855C3}" srcOrd="0" destOrd="0" presId="urn:microsoft.com/office/officeart/2005/8/layout/vList4"/>
    <dgm:cxn modelId="{DFE4EE20-625A-4A3B-889F-3195C79F5FA7}" type="presOf" srcId="{B1FE1208-7CDA-4798-939E-4BF3BD31D06A}" destId="{F770F594-F68E-4CB6-BF3F-7E9E927FC3A9}" srcOrd="1" destOrd="0" presId="urn:microsoft.com/office/officeart/2005/8/layout/vList4"/>
    <dgm:cxn modelId="{CE61124F-7C09-4494-806F-565F456E891E}" type="presParOf" srcId="{109535F5-396D-41C9-A4F1-6351B975FE61}" destId="{6C849841-9BF6-4C0F-919E-881D316AC12B}" srcOrd="0" destOrd="0" presId="urn:microsoft.com/office/officeart/2005/8/layout/vList4"/>
    <dgm:cxn modelId="{DF18FEAC-7942-40AD-8410-D5EE412B2E19}" type="presParOf" srcId="{6C849841-9BF6-4C0F-919E-881D316AC12B}" destId="{C8113927-A37B-466B-A051-0CFEB34855C3}" srcOrd="0" destOrd="0" presId="urn:microsoft.com/office/officeart/2005/8/layout/vList4"/>
    <dgm:cxn modelId="{01C3382B-B450-442C-9025-28B671B8DEB5}" type="presParOf" srcId="{6C849841-9BF6-4C0F-919E-881D316AC12B}" destId="{4745A5C1-F445-4F95-8D6B-D9A617E2FE64}" srcOrd="1" destOrd="0" presId="urn:microsoft.com/office/officeart/2005/8/layout/vList4"/>
    <dgm:cxn modelId="{11C35141-6C03-4B47-A255-2FFE8A4AF205}" type="presParOf" srcId="{6C849841-9BF6-4C0F-919E-881D316AC12B}" destId="{F770F594-F68E-4CB6-BF3F-7E9E927FC3A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F5824-547E-42F5-A915-27486CAB8123}">
      <dsp:nvSpPr>
        <dsp:cNvPr id="0" name=""/>
        <dsp:cNvSpPr/>
      </dsp:nvSpPr>
      <dsp:spPr>
        <a:xfrm>
          <a:off x="0" y="0"/>
          <a:ext cx="9373043" cy="562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36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параметры бюджета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 Калинкинского сельского поселения за 2017 год. 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0867" y="0"/>
        <a:ext cx="7442176" cy="562584"/>
      </dsp:txXfrm>
    </dsp:sp>
    <dsp:sp modelId="{760A5AB3-866A-4674-9D34-CAFC63FA35EC}">
      <dsp:nvSpPr>
        <dsp:cNvPr id="0" name=""/>
        <dsp:cNvSpPr/>
      </dsp:nvSpPr>
      <dsp:spPr>
        <a:xfrm>
          <a:off x="0" y="0"/>
          <a:ext cx="568662" cy="56258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9129-CADE-4828-9CD6-620E6BF7649F}">
      <dsp:nvSpPr>
        <dsp:cNvPr id="0" name=""/>
        <dsp:cNvSpPr/>
      </dsp:nvSpPr>
      <dsp:spPr>
        <a:xfrm>
          <a:off x="0" y="0"/>
          <a:ext cx="9373043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Основные направления расходов бюджета Калинкинского сельского поселения за 2017 год, тыс. руб.</a:t>
          </a:r>
          <a:endParaRPr lang="ru-RU" sz="18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8122" y="0"/>
        <a:ext cx="7434920" cy="635141"/>
      </dsp:txXfrm>
    </dsp:sp>
    <dsp:sp modelId="{96E010AA-1D0C-45B1-848F-6DA32EBE960D}">
      <dsp:nvSpPr>
        <dsp:cNvPr id="0" name=""/>
        <dsp:cNvSpPr/>
      </dsp:nvSpPr>
      <dsp:spPr>
        <a:xfrm>
          <a:off x="0" y="0"/>
          <a:ext cx="637779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89129-CADE-4828-9CD6-620E6BF7649F}">
      <dsp:nvSpPr>
        <dsp:cNvPr id="0" name=""/>
        <dsp:cNvSpPr/>
      </dsp:nvSpPr>
      <dsp:spPr>
        <a:xfrm>
          <a:off x="0" y="0"/>
          <a:ext cx="9373043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Безвозмездные поступления, поступившие в бюджет Калинкинского сельского поселения в 2017г., тыс. руб.</a:t>
          </a:r>
          <a:endParaRPr lang="ru-RU" sz="1800" b="1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8122" y="0"/>
        <a:ext cx="7434920" cy="635141"/>
      </dsp:txXfrm>
    </dsp:sp>
    <dsp:sp modelId="{96E010AA-1D0C-45B1-848F-6DA32EBE960D}">
      <dsp:nvSpPr>
        <dsp:cNvPr id="0" name=""/>
        <dsp:cNvSpPr/>
      </dsp:nvSpPr>
      <dsp:spPr>
        <a:xfrm>
          <a:off x="0" y="0"/>
          <a:ext cx="637779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FB4A3-1122-410B-BF72-E3857F269DCD}">
      <dsp:nvSpPr>
        <dsp:cNvPr id="0" name=""/>
        <dsp:cNvSpPr/>
      </dsp:nvSpPr>
      <dsp:spPr>
        <a:xfrm>
          <a:off x="0" y="0"/>
          <a:ext cx="7344816" cy="369281"/>
        </a:xfrm>
        <a:prstGeom prst="roundRect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Бюджет Калинкинского сельского поселения </a:t>
          </a:r>
          <a:endParaRPr lang="ru-RU" sz="2000" kern="1200" dirty="0"/>
        </a:p>
      </dsp:txBody>
      <dsp:txXfrm>
        <a:off x="18027" y="18027"/>
        <a:ext cx="7308762" cy="3332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04C8D-81FC-4338-B5DE-BA7619B5721B}">
      <dsp:nvSpPr>
        <dsp:cNvPr id="0" name=""/>
        <dsp:cNvSpPr/>
      </dsp:nvSpPr>
      <dsp:spPr>
        <a:xfrm>
          <a:off x="144380" y="0"/>
          <a:ext cx="1992417" cy="1992417"/>
        </a:xfrm>
        <a:prstGeom prst="triangl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A9C0B56-6759-4022-8A88-39E47537849C}">
      <dsp:nvSpPr>
        <dsp:cNvPr id="0" name=""/>
        <dsp:cNvSpPr/>
      </dsp:nvSpPr>
      <dsp:spPr>
        <a:xfrm>
          <a:off x="1147084" y="199436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Субвенция</a:t>
          </a:r>
          <a:endParaRPr lang="ru-RU" sz="1500" kern="1200" dirty="0"/>
        </a:p>
      </dsp:txBody>
      <dsp:txXfrm>
        <a:off x="1164371" y="216723"/>
        <a:ext cx="1260497" cy="319546"/>
      </dsp:txXfrm>
    </dsp:sp>
    <dsp:sp modelId="{257D43B9-EF51-4090-8BEF-4E57A4DB0BC2}">
      <dsp:nvSpPr>
        <dsp:cNvPr id="0" name=""/>
        <dsp:cNvSpPr/>
      </dsp:nvSpPr>
      <dsp:spPr>
        <a:xfrm>
          <a:off x="1147084" y="597822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План 72,1</a:t>
          </a:r>
          <a:endParaRPr lang="ru-RU" sz="1500" kern="1200" dirty="0"/>
        </a:p>
      </dsp:txBody>
      <dsp:txXfrm>
        <a:off x="1164371" y="615109"/>
        <a:ext cx="1260497" cy="319546"/>
      </dsp:txXfrm>
    </dsp:sp>
    <dsp:sp modelId="{2778847F-F4C2-49B0-BB02-B0F2CB14776D}">
      <dsp:nvSpPr>
        <dsp:cNvPr id="0" name=""/>
        <dsp:cNvSpPr/>
      </dsp:nvSpPr>
      <dsp:spPr>
        <a:xfrm>
          <a:off x="1147084" y="996208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 72,1</a:t>
          </a:r>
          <a:endParaRPr lang="ru-RU" sz="1500" kern="1200" dirty="0"/>
        </a:p>
      </dsp:txBody>
      <dsp:txXfrm>
        <a:off x="1164371" y="1013495"/>
        <a:ext cx="1260497" cy="319546"/>
      </dsp:txXfrm>
    </dsp:sp>
    <dsp:sp modelId="{2949C10E-D488-452A-B802-BA1A2359BB76}">
      <dsp:nvSpPr>
        <dsp:cNvPr id="0" name=""/>
        <dsp:cNvSpPr/>
      </dsp:nvSpPr>
      <dsp:spPr>
        <a:xfrm>
          <a:off x="1147084" y="1394594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100%</a:t>
          </a:r>
          <a:endParaRPr lang="ru-RU" sz="1500" kern="1200" dirty="0"/>
        </a:p>
      </dsp:txBody>
      <dsp:txXfrm>
        <a:off x="1164371" y="1411881"/>
        <a:ext cx="1260497" cy="31954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5F9DC-E6CB-4D3F-8B51-BBDC16DDD31A}">
      <dsp:nvSpPr>
        <dsp:cNvPr id="0" name=""/>
        <dsp:cNvSpPr/>
      </dsp:nvSpPr>
      <dsp:spPr>
        <a:xfrm>
          <a:off x="255302" y="0"/>
          <a:ext cx="2160236" cy="2136432"/>
        </a:xfrm>
        <a:prstGeom prst="triangl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919BD6-4500-42F1-84D6-846BEAF41FCE}">
      <dsp:nvSpPr>
        <dsp:cNvPr id="0" name=""/>
        <dsp:cNvSpPr/>
      </dsp:nvSpPr>
      <dsp:spPr>
        <a:xfrm>
          <a:off x="1224135" y="214323"/>
          <a:ext cx="964470" cy="5686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Прочие безвозмездные</a:t>
          </a:r>
          <a:endParaRPr lang="ru-RU" sz="1500" kern="1200" dirty="0"/>
        </a:p>
      </dsp:txBody>
      <dsp:txXfrm>
        <a:off x="1251893" y="242081"/>
        <a:ext cx="908954" cy="513116"/>
      </dsp:txXfrm>
    </dsp:sp>
    <dsp:sp modelId="{E9E40A43-D413-4106-B9E5-8E7EBE4F9F75}">
      <dsp:nvSpPr>
        <dsp:cNvPr id="0" name=""/>
        <dsp:cNvSpPr/>
      </dsp:nvSpPr>
      <dsp:spPr>
        <a:xfrm>
          <a:off x="1224135" y="823640"/>
          <a:ext cx="964470" cy="3254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План 934,0</a:t>
          </a:r>
          <a:endParaRPr lang="ru-RU" sz="1300" kern="1200" dirty="0"/>
        </a:p>
      </dsp:txBody>
      <dsp:txXfrm>
        <a:off x="1240023" y="839528"/>
        <a:ext cx="932694" cy="293696"/>
      </dsp:txXfrm>
    </dsp:sp>
    <dsp:sp modelId="{24F294E8-A4F9-4BE6-B1C6-3249EF6C6BE9}">
      <dsp:nvSpPr>
        <dsp:cNvPr id="0" name=""/>
        <dsp:cNvSpPr/>
      </dsp:nvSpPr>
      <dsp:spPr>
        <a:xfrm>
          <a:off x="1224135" y="1189796"/>
          <a:ext cx="964470" cy="3254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Факт 934,0</a:t>
          </a:r>
          <a:endParaRPr lang="ru-RU" sz="1300" kern="1200" dirty="0"/>
        </a:p>
      </dsp:txBody>
      <dsp:txXfrm>
        <a:off x="1240023" y="1205684"/>
        <a:ext cx="932694" cy="293696"/>
      </dsp:txXfrm>
    </dsp:sp>
    <dsp:sp modelId="{E39C5F2C-7E20-439A-B746-C1D202840EA1}">
      <dsp:nvSpPr>
        <dsp:cNvPr id="0" name=""/>
        <dsp:cNvSpPr/>
      </dsp:nvSpPr>
      <dsp:spPr>
        <a:xfrm>
          <a:off x="1224135" y="1555952"/>
          <a:ext cx="964470" cy="3254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100%</a:t>
          </a:r>
          <a:endParaRPr lang="ru-RU" sz="1300" kern="1200" dirty="0"/>
        </a:p>
      </dsp:txBody>
      <dsp:txXfrm>
        <a:off x="1240023" y="1571840"/>
        <a:ext cx="932694" cy="2936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04C8D-81FC-4338-B5DE-BA7619B5721B}">
      <dsp:nvSpPr>
        <dsp:cNvPr id="0" name=""/>
        <dsp:cNvSpPr/>
      </dsp:nvSpPr>
      <dsp:spPr>
        <a:xfrm>
          <a:off x="107694" y="0"/>
          <a:ext cx="1992417" cy="1992417"/>
        </a:xfrm>
        <a:prstGeom prst="triangle">
          <a:avLst/>
        </a:prstGeom>
        <a:gradFill rotWithShape="1">
          <a:gsLst>
            <a:gs pos="0">
              <a:schemeClr val="accent2">
                <a:lumMod val="95000"/>
              </a:schemeClr>
            </a:gs>
            <a:gs pos="100000">
              <a:schemeClr val="accent2">
                <a:shade val="82000"/>
                <a:satMod val="125000"/>
                <a:lumMod val="74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4A9C0B56-6759-4022-8A88-39E47537849C}">
      <dsp:nvSpPr>
        <dsp:cNvPr id="0" name=""/>
        <dsp:cNvSpPr/>
      </dsp:nvSpPr>
      <dsp:spPr>
        <a:xfrm>
          <a:off x="1092546" y="199436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Дотация</a:t>
          </a:r>
          <a:endParaRPr lang="ru-RU" sz="1500" kern="1200" dirty="0"/>
        </a:p>
      </dsp:txBody>
      <dsp:txXfrm>
        <a:off x="1109833" y="216723"/>
        <a:ext cx="1260497" cy="319546"/>
      </dsp:txXfrm>
    </dsp:sp>
    <dsp:sp modelId="{257D43B9-EF51-4090-8BEF-4E57A4DB0BC2}">
      <dsp:nvSpPr>
        <dsp:cNvPr id="0" name=""/>
        <dsp:cNvSpPr/>
      </dsp:nvSpPr>
      <dsp:spPr>
        <a:xfrm>
          <a:off x="1137964" y="615231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План 1 777,0</a:t>
          </a:r>
          <a:endParaRPr lang="ru-RU" sz="1500" kern="1200" dirty="0"/>
        </a:p>
      </dsp:txBody>
      <dsp:txXfrm>
        <a:off x="1155251" y="632518"/>
        <a:ext cx="1260497" cy="319546"/>
      </dsp:txXfrm>
    </dsp:sp>
    <dsp:sp modelId="{2778847F-F4C2-49B0-BB02-B0F2CB14776D}">
      <dsp:nvSpPr>
        <dsp:cNvPr id="0" name=""/>
        <dsp:cNvSpPr/>
      </dsp:nvSpPr>
      <dsp:spPr>
        <a:xfrm>
          <a:off x="1092546" y="996208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Факт 1 666,9</a:t>
          </a:r>
          <a:endParaRPr lang="ru-RU" sz="1500" kern="1200" dirty="0"/>
        </a:p>
      </dsp:txBody>
      <dsp:txXfrm>
        <a:off x="1109833" y="1013495"/>
        <a:ext cx="1260497" cy="319546"/>
      </dsp:txXfrm>
    </dsp:sp>
    <dsp:sp modelId="{2949C10E-D488-452A-B802-BA1A2359BB76}">
      <dsp:nvSpPr>
        <dsp:cNvPr id="0" name=""/>
        <dsp:cNvSpPr/>
      </dsp:nvSpPr>
      <dsp:spPr>
        <a:xfrm>
          <a:off x="1092546" y="1394594"/>
          <a:ext cx="1295071" cy="3541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93,8 %</a:t>
          </a:r>
          <a:endParaRPr lang="ru-RU" sz="1500" kern="1200" dirty="0"/>
        </a:p>
      </dsp:txBody>
      <dsp:txXfrm>
        <a:off x="1109833" y="1411881"/>
        <a:ext cx="1260497" cy="3195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25853-08F2-4037-BBAD-702A24A5E4A2}">
      <dsp:nvSpPr>
        <dsp:cNvPr id="0" name=""/>
        <dsp:cNvSpPr/>
      </dsp:nvSpPr>
      <dsp:spPr>
        <a:xfrm>
          <a:off x="0" y="0"/>
          <a:ext cx="9451040" cy="707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60997" y="0"/>
        <a:ext cx="7490043" cy="707887"/>
      </dsp:txXfrm>
    </dsp:sp>
    <dsp:sp modelId="{1F7EFEA1-B02D-4A69-BEEB-054D9D539A49}">
      <dsp:nvSpPr>
        <dsp:cNvPr id="0" name=""/>
        <dsp:cNvSpPr/>
      </dsp:nvSpPr>
      <dsp:spPr>
        <a:xfrm>
          <a:off x="0" y="0"/>
          <a:ext cx="699339" cy="70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B4096-F589-4BD5-85B6-53A1E21EDDC6}">
      <dsp:nvSpPr>
        <dsp:cNvPr id="0" name=""/>
        <dsp:cNvSpPr/>
      </dsp:nvSpPr>
      <dsp:spPr>
        <a:xfrm>
          <a:off x="0" y="0"/>
          <a:ext cx="9235015" cy="7071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Муниципальная программа  «Устойчивое развитие Калинкинского сельского поселения»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17722" y="0"/>
        <a:ext cx="7317293" cy="707196"/>
      </dsp:txXfrm>
    </dsp:sp>
    <dsp:sp modelId="{4D24541C-1949-4EF4-8465-A84229FBC543}">
      <dsp:nvSpPr>
        <dsp:cNvPr id="0" name=""/>
        <dsp:cNvSpPr/>
      </dsp:nvSpPr>
      <dsp:spPr>
        <a:xfrm>
          <a:off x="27582" y="691"/>
          <a:ext cx="692423" cy="7071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A308F-87D8-4E12-ADE7-96D2F203DC13}">
      <dsp:nvSpPr>
        <dsp:cNvPr id="0" name=""/>
        <dsp:cNvSpPr/>
      </dsp:nvSpPr>
      <dsp:spPr>
        <a:xfrm>
          <a:off x="0" y="0"/>
          <a:ext cx="9307024" cy="621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23545" y="0"/>
        <a:ext cx="7383478" cy="621408"/>
      </dsp:txXfrm>
    </dsp:sp>
    <dsp:sp modelId="{29DB2B4D-C86C-4D4A-B48F-4A56D0722D35}">
      <dsp:nvSpPr>
        <dsp:cNvPr id="0" name=""/>
        <dsp:cNvSpPr/>
      </dsp:nvSpPr>
      <dsp:spPr>
        <a:xfrm>
          <a:off x="0" y="0"/>
          <a:ext cx="580125" cy="62140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3271E-EBB7-4352-A6F4-BAD1E3FB0180}">
      <dsp:nvSpPr>
        <dsp:cNvPr id="0" name=""/>
        <dsp:cNvSpPr/>
      </dsp:nvSpPr>
      <dsp:spPr>
        <a:xfrm>
          <a:off x="0" y="0"/>
          <a:ext cx="9451040" cy="6303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53243" y="0"/>
        <a:ext cx="7497796" cy="630356"/>
      </dsp:txXfrm>
    </dsp:sp>
    <dsp:sp modelId="{32A8B6D3-CDE3-48E1-BF50-B81190461CBD}">
      <dsp:nvSpPr>
        <dsp:cNvPr id="0" name=""/>
        <dsp:cNvSpPr/>
      </dsp:nvSpPr>
      <dsp:spPr>
        <a:xfrm>
          <a:off x="0" y="0"/>
          <a:ext cx="591616" cy="6303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E2A3D-9970-42F4-BA8F-CFE5C98CDF69}">
      <dsp:nvSpPr>
        <dsp:cNvPr id="0" name=""/>
        <dsp:cNvSpPr/>
      </dsp:nvSpPr>
      <dsp:spPr>
        <a:xfrm>
          <a:off x="0" y="0"/>
          <a:ext cx="9517057" cy="6358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72000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Доходы бюджета Калинкинского сельского поселения, тыс. руб.</a:t>
          </a:r>
          <a:endParaRPr lang="ru-RU" sz="2300" kern="1200" dirty="0"/>
        </a:p>
      </dsp:txBody>
      <dsp:txXfrm>
        <a:off x="1966999" y="0"/>
        <a:ext cx="7550057" cy="635880"/>
      </dsp:txXfrm>
    </dsp:sp>
    <dsp:sp modelId="{F745020D-E77C-4460-B4A0-D0D7EBA64132}">
      <dsp:nvSpPr>
        <dsp:cNvPr id="0" name=""/>
        <dsp:cNvSpPr/>
      </dsp:nvSpPr>
      <dsp:spPr>
        <a:xfrm>
          <a:off x="0" y="0"/>
          <a:ext cx="566360" cy="63588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8518E-13E6-4D9C-8F8B-856E0F868930}">
      <dsp:nvSpPr>
        <dsp:cNvPr id="0" name=""/>
        <dsp:cNvSpPr/>
      </dsp:nvSpPr>
      <dsp:spPr>
        <a:xfrm>
          <a:off x="0" y="0"/>
          <a:ext cx="9307024" cy="5898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770" rIns="72000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Муниципальная программа  «Устойчивое развитие Калинкинского сельского поселения»</a:t>
          </a:r>
          <a:endParaRPr lang="ru-RU" sz="17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20392" y="0"/>
        <a:ext cx="7386631" cy="589879"/>
      </dsp:txXfrm>
    </dsp:sp>
    <dsp:sp modelId="{2F1035EB-615E-4B78-AC1E-5E45E15C705B}">
      <dsp:nvSpPr>
        <dsp:cNvPr id="0" name=""/>
        <dsp:cNvSpPr/>
      </dsp:nvSpPr>
      <dsp:spPr>
        <a:xfrm>
          <a:off x="1442" y="0"/>
          <a:ext cx="562832" cy="58987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E5C56-57D1-474B-A1B3-C93169872AC0}">
      <dsp:nvSpPr>
        <dsp:cNvPr id="0" name=""/>
        <dsp:cNvSpPr/>
      </dsp:nvSpPr>
      <dsp:spPr>
        <a:xfrm>
          <a:off x="0" y="0"/>
          <a:ext cx="9705038" cy="582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3340" rIns="72000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Муниципальная программа  «Устойчивое развитие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Калинкинского сельского поселения»</a:t>
          </a:r>
          <a:endParaRPr lang="ru-RU" sz="12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99239" y="0"/>
        <a:ext cx="7705798" cy="582314"/>
      </dsp:txXfrm>
    </dsp:sp>
    <dsp:sp modelId="{00D96B66-BC24-4A38-9CE6-14CC9BBCA64F}">
      <dsp:nvSpPr>
        <dsp:cNvPr id="0" name=""/>
        <dsp:cNvSpPr/>
      </dsp:nvSpPr>
      <dsp:spPr>
        <a:xfrm>
          <a:off x="0" y="0"/>
          <a:ext cx="565512" cy="5823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661075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88528" y="0"/>
        <a:ext cx="7672546" cy="563134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31177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Структура собственных доходов бюджета Калинкинского сельского поселения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09622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631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770" rIns="72000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Доходы бюджета Калинкинского сельского поселения, тыс. руб.</a:t>
          </a:r>
          <a:endParaRPr lang="ru-RU" sz="17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0921" y="0"/>
        <a:ext cx="7442120" cy="563134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12359" cy="5631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Доходы бюджета Калинкинского </a:t>
          </a:r>
          <a:endParaRPr lang="ru-RU" sz="2000" b="1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сельского поселения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583415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0E549-6A30-4450-90C7-51D127B4258D}">
      <dsp:nvSpPr>
        <dsp:cNvPr id="0" name=""/>
        <dsp:cNvSpPr/>
      </dsp:nvSpPr>
      <dsp:spPr>
        <a:xfrm>
          <a:off x="0" y="0"/>
          <a:ext cx="9373041" cy="5762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7200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Динамика расходов бюджета Калинкинского </a:t>
          </a:r>
          <a:endParaRPr lang="ru-RU" sz="2000" kern="1200" dirty="0" smtClean="0"/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сельского </a:t>
          </a:r>
          <a:r>
            <a:rPr lang="ru-RU" sz="2000" kern="1200" dirty="0" smtClean="0"/>
            <a:t>поселения</a:t>
          </a:r>
          <a:endParaRPr lang="ru-RU" sz="20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32232" y="0"/>
        <a:ext cx="7440809" cy="576238"/>
      </dsp:txXfrm>
    </dsp:sp>
    <dsp:sp modelId="{39828CF3-6CAF-4EC6-AEFD-560C8A43EF1C}">
      <dsp:nvSpPr>
        <dsp:cNvPr id="0" name=""/>
        <dsp:cNvSpPr/>
      </dsp:nvSpPr>
      <dsp:spPr>
        <a:xfrm>
          <a:off x="0" y="0"/>
          <a:ext cx="609622" cy="57623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1D3924-352B-47F9-9A83-5BDCDE930634}">
      <dsp:nvSpPr>
        <dsp:cNvPr id="0" name=""/>
        <dsp:cNvSpPr/>
      </dsp:nvSpPr>
      <dsp:spPr>
        <a:xfrm>
          <a:off x="0" y="0"/>
          <a:ext cx="9517059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разделам, подразделам классификации расходов, тыс. руб.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66925" y="0"/>
        <a:ext cx="7550133" cy="635141"/>
      </dsp:txXfrm>
    </dsp:sp>
    <dsp:sp modelId="{095D0457-EA69-440B-A668-61F9DC938A42}">
      <dsp:nvSpPr>
        <dsp:cNvPr id="0" name=""/>
        <dsp:cNvSpPr/>
      </dsp:nvSpPr>
      <dsp:spPr>
        <a:xfrm>
          <a:off x="0" y="0"/>
          <a:ext cx="581682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13927-A37B-466B-A051-0CFEB34855C3}">
      <dsp:nvSpPr>
        <dsp:cNvPr id="0" name=""/>
        <dsp:cNvSpPr/>
      </dsp:nvSpPr>
      <dsp:spPr>
        <a:xfrm>
          <a:off x="0" y="0"/>
          <a:ext cx="9445050" cy="635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72000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</a:rPr>
            <a:t>Расходы бюджета Калинкинского сельского поселения по программным и непрограммным направлениям, тыс. руб.</a:t>
          </a:r>
          <a:endParaRPr lang="ru-RU" sz="1800" kern="1200" dirty="0">
            <a:solidFill>
              <a:schemeClr val="accent2">
                <a:lumMod val="20000"/>
                <a:lumOff val="80000"/>
              </a:schemeClr>
            </a:solidFill>
          </a:endParaRPr>
        </a:p>
      </dsp:txBody>
      <dsp:txXfrm>
        <a:off x="1952524" y="0"/>
        <a:ext cx="7492525" cy="635141"/>
      </dsp:txXfrm>
    </dsp:sp>
    <dsp:sp modelId="{4745A5C1-F445-4F95-8D6B-D9A617E2FE64}">
      <dsp:nvSpPr>
        <dsp:cNvPr id="0" name=""/>
        <dsp:cNvSpPr/>
      </dsp:nvSpPr>
      <dsp:spPr>
        <a:xfrm>
          <a:off x="0" y="0"/>
          <a:ext cx="590428" cy="6351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0.68908</cdr:x>
      <cdr:y>0.16667</cdr:y>
    </cdr:from>
    <cdr:to>
      <cdr:x>0.80667</cdr:x>
      <cdr:y>0.2619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00183" y="504056"/>
          <a:ext cx="11263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0.65632</cdr:x>
      <cdr:y>0.40476</cdr:y>
    </cdr:from>
    <cdr:to>
      <cdr:x>0.76908</cdr:x>
      <cdr:y>0.52381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86379" y="1224136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1,8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0.30011</cdr:x>
      <cdr:y>0.22042</cdr:y>
    </cdr:from>
    <cdr:to>
      <cdr:x>0.41444</cdr:x>
      <cdr:y>0.343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64742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0,8%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0.42873</cdr:x>
      <cdr:y>0.58815</cdr:y>
    </cdr:from>
    <cdr:to>
      <cdr:x>0.54305</cdr:x>
      <cdr:y>0.71073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0240" y="1727548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 smtClean="0"/>
            <a:t>61,9</a:t>
          </a:r>
          <a:r>
            <a:rPr lang="ru-RU" sz="1100" b="1" dirty="0" smtClean="0"/>
            <a:t>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0.21436</cdr:x>
      <cdr:y>0.2974</cdr:y>
    </cdr:from>
    <cdr:to>
      <cdr:x>0.32869</cdr:x>
      <cdr:y>0.37175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80120" y="1152129"/>
          <a:ext cx="576079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2,7%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0.80029</cdr:x>
      <cdr:y>0.26945</cdr:y>
    </cdr:from>
    <cdr:to>
      <cdr:x>0.91462</cdr:x>
      <cdr:y>0.39203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032448" y="791444"/>
          <a:ext cx="57606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34,7 %</a:t>
          </a:r>
          <a:endParaRPr lang="ru-RU" sz="11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350E8-D351-4074-A097-2A47E1A40695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746125"/>
            <a:ext cx="53721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8D294-2DED-4C3E-ADDD-ED08584B33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31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9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2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6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601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2788" y="746125"/>
            <a:ext cx="5372100" cy="3721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D294-2DED-4C3E-ADDD-ED08584B33D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4" y="376517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19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0BE824B-B2DF-4F10-95FB-F15421DB1163}" type="datetimeFigureOut">
              <a:rPr lang="ru-RU" smtClean="0"/>
              <a:t>26.06.2018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F20295-77F1-486E-8B35-128238E54E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hart" Target="../charts/chart7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chart" Target="../charts/chart8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18" Type="http://schemas.openxmlformats.org/officeDocument/2006/relationships/diagramLayout" Target="../diagrams/layout14.xml"/><Relationship Id="rId26" Type="http://schemas.microsoft.com/office/2007/relationships/diagramDrawing" Target="../diagrams/drawing15.xml"/><Relationship Id="rId3" Type="http://schemas.openxmlformats.org/officeDocument/2006/relationships/diagramLayout" Target="../diagrams/layout11.xml"/><Relationship Id="rId21" Type="http://schemas.microsoft.com/office/2007/relationships/diagramDrawing" Target="../diagrams/drawing14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diagramData" Target="../diagrams/data14.xml"/><Relationship Id="rId25" Type="http://schemas.openxmlformats.org/officeDocument/2006/relationships/diagramColors" Target="../diagrams/colors15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20" Type="http://schemas.openxmlformats.org/officeDocument/2006/relationships/diagramColors" Target="../diagrams/colors1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24" Type="http://schemas.openxmlformats.org/officeDocument/2006/relationships/diagramQuickStyle" Target="../diagrams/quickStyle15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23" Type="http://schemas.openxmlformats.org/officeDocument/2006/relationships/diagramLayout" Target="../diagrams/layout15.xml"/><Relationship Id="rId10" Type="http://schemas.openxmlformats.org/officeDocument/2006/relationships/diagramColors" Target="../diagrams/colors12.xml"/><Relationship Id="rId19" Type="http://schemas.openxmlformats.org/officeDocument/2006/relationships/diagramQuickStyle" Target="../diagrams/quickStyle14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Relationship Id="rId22" Type="http://schemas.openxmlformats.org/officeDocument/2006/relationships/diagramData" Target="../diagrams/data15.xml"/><Relationship Id="rId27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17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17.xml"/><Relationship Id="rId9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11" Type="http://schemas.openxmlformats.org/officeDocument/2006/relationships/image" Target="../media/image29.jpeg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19.xml"/><Relationship Id="rId7" Type="http://schemas.openxmlformats.org/officeDocument/2006/relationships/image" Target="../media/image31.jpe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21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Герб райо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6914" y="1044115"/>
            <a:ext cx="942242" cy="104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76936" y="2348880"/>
            <a:ext cx="5553823" cy="3616371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schemeClr val="bg1">
                      <a:lumMod val="75000"/>
                      <a:alpha val="40000"/>
                    </a:schemeClr>
                  </a:outerShdw>
                </a:effectLst>
              </a:rPr>
              <a:t>Бюджет для граждан</a:t>
            </a:r>
            <a:r>
              <a:rPr lang="ru-RU" sz="2900" b="1" i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algn="ctr"/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Калинкинского сельского поселения</a:t>
            </a:r>
          </a:p>
          <a:p>
            <a:pPr algn="ctr"/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за 2017 год</a:t>
            </a:r>
          </a:p>
          <a:p>
            <a:pPr algn="ctr"/>
            <a:endParaRPr lang="ru-RU" sz="29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подготовлен на основе решения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№86 от 13.06.2018г.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Совета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народных депутатов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Калинкинского сельского поселения 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Об исполнении бюджета Калинкинского сельского поселения </a:t>
            </a:r>
          </a:p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за 2017 год»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6" descr="http://www.teguldet.tomsk.ru/upload/images/baner/bjudzhet_dlja_grazhdan_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571480"/>
            <a:ext cx="4808984" cy="4717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8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03782326"/>
              </p:ext>
            </p:extLst>
          </p:nvPr>
        </p:nvGraphicFramePr>
        <p:xfrm>
          <a:off x="272480" y="125580"/>
          <a:ext cx="9517059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51482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306404"/>
              </p:ext>
            </p:extLst>
          </p:nvPr>
        </p:nvGraphicFramePr>
        <p:xfrm>
          <a:off x="128465" y="953583"/>
          <a:ext cx="9628608" cy="540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05990"/>
                <a:gridCol w="870607"/>
                <a:gridCol w="943157"/>
                <a:gridCol w="943157"/>
                <a:gridCol w="870607"/>
                <a:gridCol w="995090"/>
              </a:tblGrid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3467,2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4194,3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3958,7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114,2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1884,1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2380,7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2188,2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47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муниципального образования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398,1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397,4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224,9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673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органов местного самоуправления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1706,8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1856,9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1665,1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трансферты на осуществление мер по противодействию коррупции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20950,0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91,7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91,7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безопасность и правоохранительная деятельность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32,0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16,4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Гражданская оборона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1022,8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1291,6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1291,6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126,3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1271,0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области национальной экономики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20,6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257,5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 коммунальное хозяйство</a:t>
                      </a:r>
                      <a:endParaRPr lang="ru-RU" sz="1200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05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349,3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288,1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82,5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3608" marR="23608" marT="0" marB="0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349,3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296,2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288,1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82,50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116,8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116,8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97,0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1" i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  <a:tr h="2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15" marR="4721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215" marR="472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9880" marR="198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3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85120040"/>
              </p:ext>
            </p:extLst>
          </p:nvPr>
        </p:nvGraphicFramePr>
        <p:xfrm>
          <a:off x="344489" y="188640"/>
          <a:ext cx="9445050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279756"/>
              </p:ext>
            </p:extLst>
          </p:nvPr>
        </p:nvGraphicFramePr>
        <p:xfrm>
          <a:off x="416496" y="1556792"/>
          <a:ext cx="914501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96616" y="1052736"/>
            <a:ext cx="6840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Динамика расходов </a:t>
            </a:r>
            <a:r>
              <a:rPr lang="ru-RU" sz="1400" dirty="0" smtClean="0"/>
              <a:t>бюджета Калинкинского сельского поселения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9001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85062366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16496" y="853048"/>
            <a:ext cx="9340577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550445560"/>
              </p:ext>
            </p:extLst>
          </p:nvPr>
        </p:nvGraphicFramePr>
        <p:xfrm>
          <a:off x="560512" y="1052736"/>
          <a:ext cx="856895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46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85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82046318"/>
              </p:ext>
            </p:extLst>
          </p:nvPr>
        </p:nvGraphicFramePr>
        <p:xfrm>
          <a:off x="416496" y="125580"/>
          <a:ext cx="9373043" cy="63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416496" y="853048"/>
            <a:ext cx="9340577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689412121"/>
              </p:ext>
            </p:extLst>
          </p:nvPr>
        </p:nvGraphicFramePr>
        <p:xfrm>
          <a:off x="1424608" y="1484784"/>
          <a:ext cx="7344816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51922134"/>
              </p:ext>
            </p:extLst>
          </p:nvPr>
        </p:nvGraphicFramePr>
        <p:xfrm>
          <a:off x="1352600" y="4619875"/>
          <a:ext cx="2593032" cy="19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41194590"/>
              </p:ext>
            </p:extLst>
          </p:nvPr>
        </p:nvGraphicFramePr>
        <p:xfrm>
          <a:off x="3944888" y="4043756"/>
          <a:ext cx="2448272" cy="213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15593985"/>
              </p:ext>
            </p:extLst>
          </p:nvPr>
        </p:nvGraphicFramePr>
        <p:xfrm>
          <a:off x="35089" y="2924944"/>
          <a:ext cx="2483955" cy="1992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cxnSp>
        <p:nvCxnSpPr>
          <p:cNvPr id="19" name="Прямая со стрелкой 18"/>
          <p:cNvCxnSpPr/>
          <p:nvPr/>
        </p:nvCxnSpPr>
        <p:spPr>
          <a:xfrm flipV="1">
            <a:off x="2072680" y="1916832"/>
            <a:ext cx="108012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864768" y="1988840"/>
            <a:ext cx="1440160" cy="2631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5214122" y="2076519"/>
            <a:ext cx="170926" cy="20005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99" y="3541169"/>
            <a:ext cx="2468562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3" name="Прямая со стрелкой 42"/>
          <p:cNvCxnSpPr/>
          <p:nvPr/>
        </p:nvCxnSpPr>
        <p:spPr>
          <a:xfrm flipH="1" flipV="1">
            <a:off x="6249144" y="1988840"/>
            <a:ext cx="144016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4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78658665"/>
              </p:ext>
            </p:extLst>
          </p:nvPr>
        </p:nvGraphicFramePr>
        <p:xfrm>
          <a:off x="344488" y="112671"/>
          <a:ext cx="9451041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344488" y="990418"/>
            <a:ext cx="9416880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208233" y="1245604"/>
            <a:ext cx="9560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u="sng" dirty="0" smtClean="0">
                <a:latin typeface="Times New Roman"/>
                <a:ea typeface="Times New Roman"/>
              </a:rPr>
              <a:t>Подпрограмма «Функционирование органов местного самоуправления» </a:t>
            </a:r>
            <a:r>
              <a:rPr lang="ru-RU" sz="1600" b="1" u="sng" dirty="0">
                <a:latin typeface="Times New Roman"/>
                <a:ea typeface="Times New Roman"/>
              </a:rPr>
              <a:t>в </a:t>
            </a:r>
            <a:r>
              <a:rPr lang="ru-RU" sz="1600" b="1" u="sng" dirty="0" smtClean="0">
                <a:latin typeface="Times New Roman"/>
                <a:ea typeface="Times New Roman"/>
              </a:rPr>
              <a:t>2017 </a:t>
            </a:r>
            <a:r>
              <a:rPr lang="ru-RU" sz="1600" b="1" u="sng" dirty="0">
                <a:latin typeface="Times New Roman"/>
                <a:ea typeface="Times New Roman"/>
              </a:rPr>
              <a:t>году</a:t>
            </a:r>
            <a:r>
              <a:rPr lang="ru-RU" sz="16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600" b="1" dirty="0">
              <a:latin typeface="Times New Roman"/>
              <a:ea typeface="Times New Roman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535166"/>
              </p:ext>
            </p:extLst>
          </p:nvPr>
        </p:nvGraphicFramePr>
        <p:xfrm>
          <a:off x="200472" y="3491881"/>
          <a:ext cx="9553131" cy="233426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016575"/>
                <a:gridCol w="799849"/>
                <a:gridCol w="864096"/>
                <a:gridCol w="856335"/>
                <a:gridCol w="792088"/>
                <a:gridCol w="792088"/>
                <a:gridCol w="864096"/>
                <a:gridCol w="792088"/>
                <a:gridCol w="775916"/>
              </a:tblGrid>
              <a:tr h="262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0" marR="4480" marT="448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226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эффективного исполнения полномочий органов местного самоуправления (количество обратившихся за доверенностью чел.)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0" marR="4480" marT="448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1883,5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966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потребностей  населения в коммунально-бытовых и иных услугах 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(количество обращений, чел.)</a:t>
                      </a:r>
                      <a:endParaRPr lang="ru-RU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 fontAlgn="ctr"/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80" marR="4480" marT="448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480" marR="4480" marT="44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C:\Users\Администратор\Desktop\img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1537991"/>
            <a:ext cx="2838924" cy="195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14246530081027651f8a63aaab96c8670833ab960fd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37991"/>
            <a:ext cx="2736304" cy="1963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дминистратор\Desktop\617553436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16" y="1507213"/>
            <a:ext cx="3497780" cy="199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33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25226883"/>
              </p:ext>
            </p:extLst>
          </p:nvPr>
        </p:nvGraphicFramePr>
        <p:xfrm>
          <a:off x="560513" y="123181"/>
          <a:ext cx="9235016" cy="70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90420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200472" y="1268760"/>
            <a:ext cx="9560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sng" dirty="0" smtClean="0">
                <a:latin typeface="Times New Roman"/>
                <a:ea typeface="Times New Roman"/>
              </a:rPr>
              <a:t>Подпрограмма «Совершенствование гражданской обороны, защита населения и территории от чрезвычайной ситуации природного и техногенного характера» </a:t>
            </a:r>
            <a:r>
              <a:rPr lang="ru-RU" sz="1400" b="1" u="sng" dirty="0">
                <a:latin typeface="Times New Roman"/>
                <a:ea typeface="Times New Roman"/>
              </a:rPr>
              <a:t>в </a:t>
            </a:r>
            <a:r>
              <a:rPr lang="ru-RU" sz="1400" b="1" u="sng" dirty="0" smtClean="0">
                <a:latin typeface="Times New Roman"/>
                <a:ea typeface="Times New Roman"/>
              </a:rPr>
              <a:t>2017 </a:t>
            </a:r>
            <a:r>
              <a:rPr lang="ru-RU" sz="1400" b="1" u="sng" dirty="0">
                <a:latin typeface="Times New Roman"/>
                <a:ea typeface="Times New Roman"/>
              </a:rPr>
              <a:t>году</a:t>
            </a:r>
            <a:r>
              <a:rPr lang="ru-RU" sz="1400" b="1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b="1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9537"/>
              </p:ext>
            </p:extLst>
          </p:nvPr>
        </p:nvGraphicFramePr>
        <p:xfrm>
          <a:off x="96869" y="4590213"/>
          <a:ext cx="9632907" cy="222316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240360"/>
                <a:gridCol w="864096"/>
                <a:gridCol w="792088"/>
                <a:gridCol w="792088"/>
                <a:gridCol w="720080"/>
                <a:gridCol w="864096"/>
                <a:gridCol w="864096"/>
                <a:gridCol w="864096"/>
                <a:gridCol w="631907"/>
              </a:tblGrid>
              <a:tr h="1809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(индикаторы), единица измерения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7797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обучение ДПД для предотвращения на территории поселения ЧС (чел.)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ДПД инвентарем на случай возникновения ЧС</a:t>
                      </a:r>
                      <a:r>
                        <a:rPr lang="ru-RU" sz="120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(чел.)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Изготовление и установка сигнальных табличек  и аншлагов в целях предупреждения ЧС (шт.)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0" marR="3070" marT="307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070" marR="3070" marT="30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5" name="Picture 3" descr="C:\Users\Администратор\Desktop\slide-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1810494"/>
            <a:ext cx="2448272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дминистратор\Desktop\img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1797157"/>
            <a:ext cx="2488612" cy="271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817188"/>
            <a:ext cx="2376264" cy="26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6" y="1817187"/>
            <a:ext cx="2952328" cy="268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3499963"/>
              </p:ext>
            </p:extLst>
          </p:nvPr>
        </p:nvGraphicFramePr>
        <p:xfrm>
          <a:off x="488505" y="188639"/>
          <a:ext cx="9307024" cy="621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3786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02249" y="991238"/>
            <a:ext cx="9632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Times New Roman"/>
              </a:rPr>
              <a:t>Подпрограмма «Строительство и содержание автомобильных дорог и инженерных сооружений на них</a:t>
            </a:r>
          </a:p>
          <a:p>
            <a:pPr algn="ctr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Times New Roman"/>
              </a:rPr>
              <a:t> в границах поселения» </a:t>
            </a:r>
            <a:r>
              <a:rPr lang="ru-RU" sz="1400" u="sng" dirty="0">
                <a:latin typeface="Times New Roman"/>
                <a:ea typeface="Times New Roman"/>
              </a:rPr>
              <a:t>в </a:t>
            </a:r>
            <a:r>
              <a:rPr lang="ru-RU" sz="1400" u="sng" dirty="0" smtClean="0">
                <a:latin typeface="Times New Roman"/>
                <a:ea typeface="Times New Roman"/>
              </a:rPr>
              <a:t>2017 </a:t>
            </a:r>
            <a:r>
              <a:rPr lang="ru-RU" sz="1400" u="sng" dirty="0">
                <a:latin typeface="Times New Roman"/>
                <a:ea typeface="Times New Roman"/>
              </a:rPr>
              <a:t>году</a:t>
            </a:r>
            <a:r>
              <a:rPr lang="ru-RU" sz="1400" u="sng" dirty="0" smtClean="0">
                <a:latin typeface="Times New Roman"/>
                <a:ea typeface="Times New Roman"/>
              </a:rPr>
              <a:t>:</a:t>
            </a:r>
          </a:p>
          <a:p>
            <a:pPr algn="ctr"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289948"/>
              </p:ext>
            </p:extLst>
          </p:nvPr>
        </p:nvGraphicFramePr>
        <p:xfrm>
          <a:off x="102249" y="3717031"/>
          <a:ext cx="9762565" cy="273630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433973"/>
                <a:gridCol w="576064"/>
                <a:gridCol w="416778"/>
                <a:gridCol w="591334"/>
                <a:gridCol w="648072"/>
                <a:gridCol w="864096"/>
                <a:gridCol w="792088"/>
                <a:gridCol w="792088"/>
                <a:gridCol w="648072"/>
              </a:tblGrid>
              <a:tr h="28450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целевого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тыс. руб.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7496">
                <a:tc vMerge="1">
                  <a:txBody>
                    <a:bodyPr/>
                    <a:lstStyle/>
                    <a:p>
                      <a:pPr algn="just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по содержанию  автомобильных дорог местного значения  и искусственных сооружений на них  в поселении,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(отсыпка дорог, </a:t>
                      </a:r>
                      <a:r>
                        <a:rPr lang="ru-RU" sz="10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грейдирование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нарезка кюветов , очистка от снега. км)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1014,8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1271,0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безопасных условий для движения на автомобильных дорогах общего пользования в границах поселения (установка</a:t>
                      </a:r>
                      <a:r>
                        <a:rPr lang="ru-RU" sz="10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дорожных знаков, шт.)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383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освещения дорог в границах поселения. (установка светодиодных светильников вдоль автомобильных дорог общего пользования шт.)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дминистратор\Desktop\564646565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208" y="1566223"/>
            <a:ext cx="1440160" cy="208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дминистратор\Desktop\IMG__601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0" y="1360570"/>
            <a:ext cx="139436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дминистратор\Desktop\110216_01884046192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1466756"/>
            <a:ext cx="15841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истратор\Desktop\Alpha-1080X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68" y="1556792"/>
            <a:ext cx="1584176" cy="20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486330"/>
            <a:ext cx="15841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301" y="1486330"/>
            <a:ext cx="230425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6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53234539"/>
              </p:ext>
            </p:extLst>
          </p:nvPr>
        </p:nvGraphicFramePr>
        <p:xfrm>
          <a:off x="344489" y="116631"/>
          <a:ext cx="9451040" cy="63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84327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56456" y="889844"/>
            <a:ext cx="9577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u="sng" dirty="0" smtClean="0">
                <a:latin typeface="Times New Roman"/>
                <a:ea typeface="Times New Roman"/>
              </a:rPr>
              <a:t>Подпрограмма «Жилищно-коммунальное хозяйство» </a:t>
            </a:r>
            <a:r>
              <a:rPr lang="ru-RU" sz="1400" u="sng" dirty="0">
                <a:latin typeface="Times New Roman"/>
                <a:ea typeface="Times New Roman"/>
              </a:rPr>
              <a:t>в </a:t>
            </a:r>
            <a:r>
              <a:rPr lang="ru-RU" sz="1400" u="sng" dirty="0" smtClean="0">
                <a:latin typeface="Times New Roman"/>
                <a:ea typeface="Times New Roman"/>
              </a:rPr>
              <a:t>2017 </a:t>
            </a:r>
            <a:r>
              <a:rPr lang="ru-RU" sz="1400" u="sng" dirty="0">
                <a:latin typeface="Times New Roman"/>
                <a:ea typeface="Times New Roman"/>
              </a:rPr>
              <a:t>году</a:t>
            </a:r>
            <a:r>
              <a:rPr lang="ru-RU" sz="1400" u="sng" dirty="0" smtClean="0">
                <a:latin typeface="Times New Roman"/>
                <a:ea typeface="Times New Roman"/>
              </a:rPr>
              <a:t>:</a:t>
            </a:r>
            <a:endParaRPr lang="ru-RU" sz="1400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082328"/>
              </p:ext>
            </p:extLst>
          </p:nvPr>
        </p:nvGraphicFramePr>
        <p:xfrm>
          <a:off x="200472" y="3140969"/>
          <a:ext cx="9560898" cy="339094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032448"/>
                <a:gridCol w="648072"/>
                <a:gridCol w="648072"/>
                <a:gridCol w="576064"/>
                <a:gridCol w="648072"/>
                <a:gridCol w="792088"/>
                <a:gridCol w="792088"/>
                <a:gridCol w="720080"/>
                <a:gridCol w="703914"/>
              </a:tblGrid>
              <a:tr h="24660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целевого показателя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9028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37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уличного освещения на территории поселения, квт. ч.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6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мест захоронения (противоклещевая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 территории кладбища шт.)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76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Содержание мест захоронения (выполнение кадастровых работ по образованию границ земельных участков под кладбища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работы по благоустройству территории,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буртовка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площадок ТБО-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3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работы по благоустройству территории, (приобретено уличных туалетов-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67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Выписано протоколов об административном нарушении шт.(за несанкционированные свалки</a:t>
                      </a: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4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памятников погибшим в годы ВОВ (отремонтировано памятников шт.)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8" marR="848" marT="84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9" name="Picture 3" descr="C:\Users\Администратор\Desktop\Лена\Флешка\на работе\фото-9 Мая\DSCN745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224" y="1197621"/>
            <a:ext cx="2792144" cy="19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1233190"/>
            <a:ext cx="1296143" cy="190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232660"/>
            <a:ext cx="2808312" cy="190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C:\Users\Администратор\Desktop\3a78f948cb7d2ec556b07ee07268cc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233191"/>
            <a:ext cx="2664296" cy="19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99145467"/>
              </p:ext>
            </p:extLst>
          </p:nvPr>
        </p:nvGraphicFramePr>
        <p:xfrm>
          <a:off x="488505" y="188639"/>
          <a:ext cx="9307024" cy="58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2078065" y="906338"/>
            <a:ext cx="7683303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4460" y="980728"/>
            <a:ext cx="9704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 smtClean="0">
                <a:latin typeface="Times New Roman"/>
                <a:ea typeface="Times New Roman"/>
              </a:rPr>
              <a:t>Подпрограмма «Социальная поддержка, предоставляемая муниципальным служащим» </a:t>
            </a:r>
            <a:r>
              <a:rPr lang="ru-RU" sz="1200" b="1" u="sng" dirty="0">
                <a:latin typeface="Times New Roman"/>
                <a:ea typeface="Times New Roman"/>
              </a:rPr>
              <a:t>в </a:t>
            </a:r>
            <a:r>
              <a:rPr lang="ru-RU" sz="1200" b="1" u="sng" dirty="0" smtClean="0">
                <a:latin typeface="Times New Roman"/>
                <a:ea typeface="Times New Roman"/>
              </a:rPr>
              <a:t>2017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  <a:endParaRPr lang="ru-RU" sz="1200" b="1" dirty="0"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345609"/>
              </p:ext>
            </p:extLst>
          </p:nvPr>
        </p:nvGraphicFramePr>
        <p:xfrm>
          <a:off x="128465" y="3933056"/>
          <a:ext cx="9577061" cy="222916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28289"/>
                <a:gridCol w="643780"/>
                <a:gridCol w="643780"/>
                <a:gridCol w="643780"/>
                <a:gridCol w="786843"/>
                <a:gridCol w="643780"/>
                <a:gridCol w="643780"/>
                <a:gridCol w="715311"/>
                <a:gridCol w="627718"/>
              </a:tblGrid>
              <a:tr h="9674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целевые</a:t>
                      </a:r>
                      <a:endParaRPr lang="ru-RU" sz="11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(индикаторы), 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091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2017г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к </a:t>
                      </a:r>
                      <a:r>
                        <a:rPr lang="ru-RU" sz="11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64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пенсионное обеспечение за выслугу лет, лицам, замещавшим должности муниципальной службы администрации Калинкинского сельского поселения. (чел.)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" marR="900" marT="9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Users\Администратор\Desktop\vektornaya-grafika-cvety--flowers-cvety--93195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257727"/>
            <a:ext cx="9577064" cy="26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0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860820597"/>
              </p:ext>
            </p:extLst>
          </p:nvPr>
        </p:nvGraphicFramePr>
        <p:xfrm>
          <a:off x="128464" y="188640"/>
          <a:ext cx="9705038" cy="58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200472" y="885318"/>
            <a:ext cx="9560896" cy="23402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28464" y="908720"/>
            <a:ext cx="9632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b="1" u="sng" dirty="0" smtClean="0">
                <a:latin typeface="Times New Roman"/>
                <a:ea typeface="Times New Roman"/>
              </a:rPr>
              <a:t>Подпрограмма «Развитие </a:t>
            </a:r>
            <a:r>
              <a:rPr lang="ru-RU" sz="1200" b="1" u="sng" dirty="0">
                <a:latin typeface="Times New Roman"/>
                <a:ea typeface="Times New Roman"/>
              </a:rPr>
              <a:t>физической культуры и </a:t>
            </a:r>
            <a:r>
              <a:rPr lang="ru-RU" sz="1200" b="1" u="sng" dirty="0" smtClean="0">
                <a:latin typeface="Times New Roman"/>
                <a:ea typeface="Times New Roman"/>
              </a:rPr>
              <a:t>спорта»</a:t>
            </a:r>
            <a:endParaRPr lang="ru-RU" sz="1200" b="1" u="sng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b="1" u="sng" dirty="0" smtClean="0">
                <a:latin typeface="Times New Roman"/>
                <a:ea typeface="Times New Roman"/>
              </a:rPr>
              <a:t>в 2017 </a:t>
            </a:r>
            <a:r>
              <a:rPr lang="ru-RU" sz="1200" b="1" u="sng" dirty="0">
                <a:latin typeface="Times New Roman"/>
                <a:ea typeface="Times New Roman"/>
              </a:rPr>
              <a:t>году</a:t>
            </a:r>
            <a:r>
              <a:rPr lang="ru-RU" sz="1200" b="1" u="sng" dirty="0" smtClean="0">
                <a:latin typeface="Times New Roman"/>
                <a:ea typeface="Times New Roman"/>
              </a:rPr>
              <a:t>:</a:t>
            </a:r>
            <a:endParaRPr lang="ru-RU" sz="1200" b="1" dirty="0">
              <a:latin typeface="Times New Roman"/>
              <a:ea typeface="Times New Roma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323186"/>
              </p:ext>
            </p:extLst>
          </p:nvPr>
        </p:nvGraphicFramePr>
        <p:xfrm>
          <a:off x="128464" y="3789041"/>
          <a:ext cx="9646004" cy="172451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53316"/>
                <a:gridCol w="792088"/>
                <a:gridCol w="864096"/>
                <a:gridCol w="720080"/>
                <a:gridCol w="720080"/>
                <a:gridCol w="792088"/>
                <a:gridCol w="792088"/>
                <a:gridCol w="792088"/>
                <a:gridCol w="720080"/>
              </a:tblGrid>
              <a:tr h="2948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Основные целевые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(индикаторы), единица </a:t>
                      </a:r>
                      <a:r>
                        <a:rPr lang="ru-RU" sz="1200" u="none" strike="noStrike" dirty="0" smtClean="0">
                          <a:effectLst/>
                        </a:rPr>
                        <a:t>измерения</a:t>
                      </a:r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Значение целевого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Сумма, 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935">
                <a:tc v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</a:t>
                      </a:r>
                      <a:r>
                        <a:rPr lang="ru-RU" sz="1200" u="none" strike="noStrike" dirty="0">
                          <a:effectLst/>
                        </a:rPr>
                        <a:t>. </a:t>
                      </a:r>
                      <a:endParaRPr lang="ru-RU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к плану</a:t>
                      </a:r>
                      <a:endParaRPr lang="ru-RU" sz="12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2016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план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2017 </a:t>
                      </a:r>
                      <a:r>
                        <a:rPr lang="ru-RU" sz="1200" u="none" strike="noStrike" dirty="0">
                          <a:effectLst/>
                        </a:rPr>
                        <a:t>факт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2017г.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</a:rPr>
                        <a:t>к </a:t>
                      </a:r>
                      <a:r>
                        <a:rPr lang="ru-RU" sz="1200" u="none" strike="noStrike" dirty="0" smtClean="0">
                          <a:effectLst/>
                        </a:rPr>
                        <a:t>плану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93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Создание условий для занятий физической культурой и спортом в поселении (приобретено спортивного инвентаря- мячи 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Times New Roman"/>
                        </a:rPr>
                        <a:t> шт.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)</a:t>
                      </a:r>
                      <a:endParaRPr lang="ru-RU" sz="9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630" marR="1630" marT="16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27" y="1370385"/>
            <a:ext cx="2956165" cy="23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92" y="1370385"/>
            <a:ext cx="3384376" cy="23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68" y="1370385"/>
            <a:ext cx="3296200" cy="234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5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1448" y="104560"/>
            <a:ext cx="9411778" cy="681255"/>
            <a:chOff x="-1" y="55414"/>
            <a:chExt cx="8256631" cy="681258"/>
          </a:xfrm>
        </p:grpSpPr>
        <p:sp>
          <p:nvSpPr>
            <p:cNvPr id="3" name="Пятиугольник 2"/>
            <p:cNvSpPr/>
            <p:nvPr/>
          </p:nvSpPr>
          <p:spPr>
            <a:xfrm rot="10800000">
              <a:off x="-1" y="55414"/>
              <a:ext cx="8256631" cy="681258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Пятиугольник 4"/>
            <p:cNvSpPr/>
            <p:nvPr/>
          </p:nvSpPr>
          <p:spPr>
            <a:xfrm>
              <a:off x="170313" y="55414"/>
              <a:ext cx="8086317" cy="6812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8948" tIns="72390" rIns="135128" bIns="72390" numCol="1" spcCol="1270" anchor="ctr" anchorCtr="0">
              <a:noAutofit/>
            </a:bodyPr>
            <a:lstStyle/>
            <a:p>
              <a:pPr algn="ctr" defTabSz="8445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i="1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Этапы бюджетного процесса.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485" y="743471"/>
            <a:ext cx="9312672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8144" y="115069"/>
            <a:ext cx="654416" cy="681255"/>
          </a:xfrm>
          <a:prstGeom prst="roundRect">
            <a:avLst>
              <a:gd name="adj" fmla="val 10000"/>
            </a:avLst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TextBox 33"/>
          <p:cNvSpPr txBox="1"/>
          <p:nvPr/>
        </p:nvSpPr>
        <p:spPr>
          <a:xfrm>
            <a:off x="5764728" y="1272596"/>
            <a:ext cx="1842957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Составление </a:t>
            </a:r>
            <a:r>
              <a:rPr lang="ru-RU" sz="1100" dirty="0"/>
              <a:t>проекта </a:t>
            </a:r>
            <a:endParaRPr lang="ru-RU" sz="1100" dirty="0" smtClean="0"/>
          </a:p>
          <a:p>
            <a:pPr algn="ctr"/>
            <a:r>
              <a:rPr lang="ru-RU" sz="1100" dirty="0" smtClean="0"/>
              <a:t>бюджета (не </a:t>
            </a:r>
            <a:r>
              <a:rPr lang="ru-RU" sz="1100" dirty="0"/>
              <a:t>позднее </a:t>
            </a:r>
            <a:endParaRPr lang="ru-RU" sz="1100" dirty="0" smtClean="0"/>
          </a:p>
          <a:p>
            <a:pPr algn="ctr"/>
            <a:r>
              <a:rPr lang="ru-RU" sz="1100" dirty="0" smtClean="0"/>
              <a:t>15 </a:t>
            </a:r>
            <a:r>
              <a:rPr lang="ru-RU" sz="1100" dirty="0"/>
              <a:t>ноября </a:t>
            </a:r>
            <a:r>
              <a:rPr lang="ru-RU" sz="1100" dirty="0" smtClean="0"/>
              <a:t>2016 </a:t>
            </a:r>
            <a:r>
              <a:rPr lang="ru-RU" sz="1100" dirty="0"/>
              <a:t>года)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99636" y="3713106"/>
            <a:ext cx="2033884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Рассмотрение </a:t>
            </a:r>
            <a:r>
              <a:rPr lang="ru-RU" sz="1100" dirty="0">
                <a:solidFill>
                  <a:schemeClr val="bg1"/>
                </a:solidFill>
              </a:rPr>
              <a:t>бюджета 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(1 чтение – ноябрь </a:t>
            </a:r>
            <a:r>
              <a:rPr lang="ru-RU" sz="1100" dirty="0" smtClean="0">
                <a:solidFill>
                  <a:schemeClr val="bg1"/>
                </a:solidFill>
              </a:rPr>
              <a:t>2016 </a:t>
            </a:r>
            <a:r>
              <a:rPr lang="ru-RU" sz="1100" dirty="0">
                <a:solidFill>
                  <a:schemeClr val="bg1"/>
                </a:solidFill>
              </a:rPr>
              <a:t>года, 2 чтение – декабрь </a:t>
            </a:r>
            <a:r>
              <a:rPr lang="ru-RU" sz="1100" dirty="0" smtClean="0">
                <a:solidFill>
                  <a:schemeClr val="bg1"/>
                </a:solidFill>
              </a:rPr>
              <a:t>2016 </a:t>
            </a:r>
            <a:r>
              <a:rPr lang="ru-RU" sz="1100" dirty="0">
                <a:solidFill>
                  <a:schemeClr val="bg1"/>
                </a:solidFill>
              </a:rPr>
              <a:t>года)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733088" y="6088606"/>
            <a:ext cx="1950217" cy="430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Утверждение </a:t>
            </a:r>
            <a:r>
              <a:rPr lang="ru-RU" sz="1100" dirty="0"/>
              <a:t>бюджета</a:t>
            </a:r>
          </a:p>
          <a:p>
            <a:pPr algn="ctr"/>
            <a:r>
              <a:rPr lang="ru-RU" sz="1100" dirty="0"/>
              <a:t> (декабрь </a:t>
            </a:r>
            <a:r>
              <a:rPr lang="ru-RU" sz="1100" dirty="0" smtClean="0"/>
              <a:t>2016 </a:t>
            </a:r>
            <a:r>
              <a:rPr lang="ru-RU" sz="1100" dirty="0"/>
              <a:t>года)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67365" y="6161888"/>
            <a:ext cx="2516260" cy="43088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Исполнение </a:t>
            </a:r>
            <a:r>
              <a:rPr lang="ru-RU" sz="1100" dirty="0"/>
              <a:t>бюджета </a:t>
            </a:r>
          </a:p>
          <a:p>
            <a:pPr algn="ctr"/>
            <a:r>
              <a:rPr lang="ru-RU" sz="1100" dirty="0"/>
              <a:t>(в течение </a:t>
            </a:r>
            <a:r>
              <a:rPr lang="ru-RU" sz="1100" dirty="0" smtClean="0"/>
              <a:t>2017 </a:t>
            </a:r>
            <a:r>
              <a:rPr lang="ru-RU" sz="1100" dirty="0"/>
              <a:t>финансового года)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0418" y="3657372"/>
            <a:ext cx="1950217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Формирование </a:t>
            </a:r>
            <a:r>
              <a:rPr lang="ru-RU" sz="1100" dirty="0"/>
              <a:t>отчетности об исполнении бюджета (не позднее 1 мая </a:t>
            </a:r>
            <a:r>
              <a:rPr lang="ru-RU" sz="1100" dirty="0" smtClean="0"/>
              <a:t>2018 </a:t>
            </a:r>
            <a:r>
              <a:rPr lang="ru-RU" sz="1100" dirty="0"/>
              <a:t>года)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76568" y="1300099"/>
            <a:ext cx="1756664" cy="60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37" tIns="45718" rIns="91437" bIns="45718" rtlCol="0" anchor="ctr">
            <a:spAutoFit/>
          </a:bodyPr>
          <a:lstStyle/>
          <a:p>
            <a:pPr algn="ctr"/>
            <a:r>
              <a:rPr lang="ru-RU" sz="1100" dirty="0" smtClean="0"/>
              <a:t>Утверждение </a:t>
            </a:r>
            <a:r>
              <a:rPr lang="ru-RU" sz="1100" dirty="0"/>
              <a:t>отчета об исполнении бюджета (июнь </a:t>
            </a:r>
            <a:r>
              <a:rPr lang="ru-RU" sz="1100" dirty="0" smtClean="0"/>
              <a:t>2018 </a:t>
            </a:r>
            <a:r>
              <a:rPr lang="ru-RU" sz="1100" dirty="0"/>
              <a:t>года)</a:t>
            </a:r>
          </a:p>
        </p:txBody>
      </p:sp>
      <p:grpSp>
        <p:nvGrpSpPr>
          <p:cNvPr id="2053" name="Группа 2052"/>
          <p:cNvGrpSpPr/>
          <p:nvPr/>
        </p:nvGrpSpPr>
        <p:grpSpPr>
          <a:xfrm>
            <a:off x="1660319" y="920961"/>
            <a:ext cx="6794034" cy="6184450"/>
            <a:chOff x="-844013" y="997009"/>
            <a:chExt cx="6794034" cy="618445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44013" y="997009"/>
              <a:ext cx="6794034" cy="6184450"/>
            </a:xfrm>
            <a:prstGeom prst="rect">
              <a:avLst/>
            </a:prstGeom>
          </p:spPr>
        </p:pic>
        <p:sp>
          <p:nvSpPr>
            <p:cNvPr id="23" name="Прямоугольник 22"/>
            <p:cNvSpPr/>
            <p:nvPr/>
          </p:nvSpPr>
          <p:spPr>
            <a:xfrm>
              <a:off x="3021463" y="209433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01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047103" y="3759102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02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18103" y="532900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03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073755" y="5318490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04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9679" y="3759102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05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74206" y="2094258"/>
              <a:ext cx="93610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US" sz="4000" dirty="0" smtClean="0">
                  <a:ln/>
                  <a:solidFill>
                    <a:prstClr val="white"/>
                  </a:solidFill>
                  <a:effectLst>
                    <a:outerShdw blurRad="38100" dist="19050" dir="2700000" algn="tl" rotWithShape="0">
                      <a:prstClr val="black">
                        <a:lumMod val="50000"/>
                        <a:alpha val="40000"/>
                      </a:prstClr>
                    </a:outerShdw>
                  </a:effectLst>
                  <a:latin typeface="Calibri" panose="020F0502020204030204"/>
                </a:rPr>
                <a:t>06</a:t>
              </a:r>
              <a:endParaRPr lang="ru-RU" sz="400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Calibri" panose="020F0502020204030204"/>
              </a:endParaRPr>
            </a:p>
          </p:txBody>
        </p:sp>
        <p:sp>
          <p:nvSpPr>
            <p:cNvPr id="5" name="Овал 4"/>
            <p:cNvSpPr/>
            <p:nvPr/>
          </p:nvSpPr>
          <p:spPr>
            <a:xfrm>
              <a:off x="888573" y="2448273"/>
              <a:ext cx="3328862" cy="309310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Бюджет составляется на основе</a:t>
              </a: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</a:rPr>
                <a:t>1.Решения Совета народных депутатов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 №38 от 25.12.2016  </a:t>
              </a:r>
              <a:r>
                <a:rPr lang="ru-RU" sz="1000" dirty="0">
                  <a:solidFill>
                    <a:schemeClr val="tx1"/>
                  </a:solidFill>
                </a:rPr>
                <a:t>«</a:t>
              </a:r>
              <a:r>
                <a:rPr lang="ru-RU" sz="1000" dirty="0" smtClean="0">
                  <a:solidFill>
                    <a:schemeClr val="tx1"/>
                  </a:solidFill>
                </a:rPr>
                <a:t>О </a:t>
              </a:r>
              <a:r>
                <a:rPr lang="ru-RU" sz="1000" dirty="0" smtClean="0">
                  <a:solidFill>
                    <a:schemeClr val="tx1"/>
                  </a:solidFill>
                </a:rPr>
                <a:t>бюджете Калинкинского сельского поселения </a:t>
              </a:r>
              <a:r>
                <a:rPr lang="ru-RU" sz="1000" dirty="0" smtClean="0">
                  <a:solidFill>
                    <a:schemeClr val="tx1"/>
                  </a:solidFill>
                </a:rPr>
                <a:t>на 2017 год и плановый период </a:t>
              </a:r>
              <a:endParaRPr lang="ru-RU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 smtClean="0">
                  <a:solidFill>
                    <a:schemeClr val="tx1"/>
                  </a:solidFill>
                </a:rPr>
                <a:t>2018 </a:t>
              </a:r>
              <a:r>
                <a:rPr lang="ru-RU" sz="1000" dirty="0" smtClean="0">
                  <a:solidFill>
                    <a:schemeClr val="tx1"/>
                  </a:solidFill>
                </a:rPr>
                <a:t>и 2019 годов» 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2. Прогноза социально-экономического развития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3.Основных направлений бюджетной и налоговой политики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</a:t>
              </a:r>
              <a:endParaRPr lang="ru-RU" sz="1000" dirty="0">
                <a:solidFill>
                  <a:schemeClr val="tx1"/>
                </a:solidFill>
              </a:endParaRPr>
            </a:p>
            <a:p>
              <a:pPr algn="ctr"/>
              <a:r>
                <a:rPr lang="ru-RU" sz="1000" dirty="0">
                  <a:solidFill>
                    <a:schemeClr val="tx1"/>
                  </a:solidFill>
                </a:rPr>
                <a:t>4.Муниципальных программ </a:t>
              </a:r>
              <a:r>
                <a:rPr lang="ru-RU" sz="1000" dirty="0" smtClean="0">
                  <a:solidFill>
                    <a:schemeClr val="tx1"/>
                  </a:solidFill>
                </a:rPr>
                <a:t>Калинкинского сельского поселения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72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559" y="1412776"/>
            <a:ext cx="7722859" cy="3970314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Контактная информация: 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</a:rPr>
              <a:t>     Глава </a:t>
            </a:r>
            <a:r>
              <a:rPr lang="ru-RU" i="1" dirty="0">
                <a:solidFill>
                  <a:srgbClr val="002060"/>
                </a:solidFill>
              </a:rPr>
              <a:t>Калинкинского сельского поселения </a:t>
            </a:r>
            <a:r>
              <a:rPr lang="ru-RU" i="1" dirty="0" smtClean="0">
                <a:solidFill>
                  <a:srgbClr val="002060"/>
                </a:solidFill>
              </a:rPr>
              <a:t>                                          Березка </a:t>
            </a:r>
            <a:r>
              <a:rPr lang="ru-RU" i="1" dirty="0">
                <a:solidFill>
                  <a:srgbClr val="002060"/>
                </a:solidFill>
              </a:rPr>
              <a:t>Полина Григорьевна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График работы: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 с 8-30 до 17-30, перерыв с 13-00 до 14-00.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Адрес: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652383, Кемеровская область,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Промышленновский район, д. </a:t>
            </a:r>
            <a:r>
              <a:rPr lang="ru-RU" i="1" dirty="0" err="1">
                <a:solidFill>
                  <a:srgbClr val="002060"/>
                </a:solidFill>
              </a:rPr>
              <a:t>Калинкино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ул. Советская, 6-1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Телефон: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 (8 38442) 6-61-25, Факс: 6-61-60 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Электронная почта: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   kalink28@yandex.ru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68728261"/>
              </p:ext>
            </p:extLst>
          </p:nvPr>
        </p:nvGraphicFramePr>
        <p:xfrm>
          <a:off x="416497" y="176568"/>
          <a:ext cx="9373044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7406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00872" y="1094556"/>
            <a:ext cx="5956200" cy="2277543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 algn="ctr"/>
            <a:r>
              <a:rPr lang="ru-RU" sz="1400" u="sng" dirty="0"/>
              <a:t>На </a:t>
            </a:r>
            <a:r>
              <a:rPr lang="ru-RU" sz="1400" u="sng" dirty="0" smtClean="0"/>
              <a:t>2017 год</a:t>
            </a:r>
            <a:r>
              <a:rPr lang="ru-RU" sz="1400" dirty="0" smtClean="0"/>
              <a:t>:  Доходы </a:t>
            </a:r>
            <a:r>
              <a:rPr lang="ru-RU" sz="1400" dirty="0"/>
              <a:t>в сумме </a:t>
            </a:r>
            <a:r>
              <a:rPr lang="ru-RU" sz="1400" dirty="0" smtClean="0"/>
              <a:t>3 960,5 тыс</a:t>
            </a:r>
            <a:r>
              <a:rPr lang="ru-RU" sz="1400" dirty="0"/>
              <a:t>. рублей</a:t>
            </a:r>
            <a:r>
              <a:rPr lang="ru-RU" sz="1400" dirty="0" smtClean="0"/>
              <a:t>,</a:t>
            </a:r>
            <a:endParaRPr lang="ru-RU" sz="1400" dirty="0"/>
          </a:p>
          <a:p>
            <a:pPr algn="ctr"/>
            <a:r>
              <a:rPr lang="ru-RU" sz="1400" dirty="0"/>
              <a:t>                      Расходы в сумме  </a:t>
            </a:r>
            <a:r>
              <a:rPr lang="ru-RU" sz="1400" dirty="0" smtClean="0"/>
              <a:t>3 958,7 тыс</a:t>
            </a:r>
            <a:r>
              <a:rPr lang="ru-RU" sz="1400" dirty="0"/>
              <a:t>. </a:t>
            </a:r>
            <a:r>
              <a:rPr lang="ru-RU" sz="1400" dirty="0" smtClean="0"/>
              <a:t>рублей,</a:t>
            </a:r>
          </a:p>
          <a:p>
            <a:pPr algn="ctr"/>
            <a:r>
              <a:rPr lang="ru-RU" sz="1400" dirty="0" smtClean="0"/>
              <a:t>                 Профицит </a:t>
            </a:r>
            <a:r>
              <a:rPr lang="ru-RU" sz="1400" dirty="0"/>
              <a:t>в сумме </a:t>
            </a:r>
            <a:r>
              <a:rPr lang="ru-RU" sz="1400" dirty="0" smtClean="0"/>
              <a:t> 1,8 тыс</a:t>
            </a:r>
            <a:r>
              <a:rPr lang="ru-RU" sz="1400" dirty="0"/>
              <a:t>. </a:t>
            </a:r>
            <a:r>
              <a:rPr lang="ru-RU" sz="1400" dirty="0" smtClean="0"/>
              <a:t>рублей</a:t>
            </a:r>
          </a:p>
          <a:p>
            <a:pPr algn="ctr"/>
            <a:r>
              <a:rPr lang="ru-RU" sz="1600" b="1" u="sng" dirty="0" smtClean="0"/>
              <a:t>Основные </a:t>
            </a:r>
            <a:r>
              <a:rPr lang="ru-RU" sz="1600" b="1" u="sng" dirty="0"/>
              <a:t>приоритеты бюджетной политики</a:t>
            </a:r>
          </a:p>
          <a:p>
            <a:r>
              <a:rPr lang="ru-RU" sz="1400" dirty="0"/>
              <a:t>- обеспечение сбалансированности и устойчивости бюджета</a:t>
            </a:r>
          </a:p>
          <a:p>
            <a:r>
              <a:rPr lang="ru-RU" sz="1400" dirty="0"/>
              <a:t>- оптимизация и повышение эффективности бюджетных расходов</a:t>
            </a:r>
          </a:p>
          <a:p>
            <a:r>
              <a:rPr lang="ru-RU" sz="1400" dirty="0"/>
              <a:t>-реализация задач, поставленных в Указах Президента Российской </a:t>
            </a:r>
            <a:r>
              <a:rPr lang="ru-RU" sz="1400" dirty="0" smtClean="0"/>
              <a:t> Федерации </a:t>
            </a:r>
            <a:r>
              <a:rPr lang="ru-RU" sz="1400" dirty="0"/>
              <a:t>от 7 мая 2012 года</a:t>
            </a:r>
          </a:p>
          <a:p>
            <a:r>
              <a:rPr lang="ru-RU" sz="1400" dirty="0"/>
              <a:t>-оказание мер социальной поддержки исходя из принципа адресности и </a:t>
            </a:r>
            <a:r>
              <a:rPr lang="ru-RU" sz="1400" dirty="0" smtClean="0"/>
              <a:t>нуждаемости</a:t>
            </a:r>
            <a:r>
              <a:rPr lang="ru-RU" sz="1400" dirty="0"/>
              <a:t>.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290383"/>
              </p:ext>
            </p:extLst>
          </p:nvPr>
        </p:nvGraphicFramePr>
        <p:xfrm>
          <a:off x="3080792" y="3717032"/>
          <a:ext cx="633670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35490" y="3802986"/>
            <a:ext cx="998382" cy="246217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000" dirty="0"/>
              <a:t>Тыс. руб.</a:t>
            </a: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980728"/>
            <a:ext cx="31242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ле 2"/>
          <p:cNvSpPr txBox="1">
            <a:spLocks noChangeArrowheads="1"/>
          </p:cNvSpPr>
          <p:nvPr/>
        </p:nvSpPr>
        <p:spPr bwMode="auto">
          <a:xfrm>
            <a:off x="52378" y="2457661"/>
            <a:ext cx="12588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Доходы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оле 3"/>
          <p:cNvSpPr txBox="1">
            <a:spLocks noChangeArrowheads="1"/>
          </p:cNvSpPr>
          <p:nvPr/>
        </p:nvSpPr>
        <p:spPr bwMode="auto">
          <a:xfrm>
            <a:off x="1867392" y="1094556"/>
            <a:ext cx="1571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57D157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57D157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Расходы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" y="836712"/>
            <a:ext cx="3748494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077107778"/>
              </p:ext>
            </p:extLst>
          </p:nvPr>
        </p:nvGraphicFramePr>
        <p:xfrm>
          <a:off x="240016" y="188640"/>
          <a:ext cx="9517057" cy="63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200472" y="947638"/>
            <a:ext cx="9556601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341748"/>
              </p:ext>
            </p:extLst>
          </p:nvPr>
        </p:nvGraphicFramePr>
        <p:xfrm>
          <a:off x="128464" y="1294466"/>
          <a:ext cx="9628609" cy="315950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630593"/>
                <a:gridCol w="905911"/>
                <a:gridCol w="1456385"/>
                <a:gridCol w="1207911"/>
                <a:gridCol w="1142082"/>
                <a:gridCol w="1285727"/>
              </a:tblGrid>
              <a:tr h="318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Наименование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Первоначальный план 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Уточненный план 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Факт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2017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</a:t>
                      </a:r>
                      <a:r>
                        <a:rPr lang="ru-RU" sz="1400" dirty="0" smtClean="0">
                          <a:effectLst/>
                        </a:rPr>
                        <a:t>2017г</a:t>
                      </a:r>
                      <a:r>
                        <a:rPr lang="ru-RU" sz="1400" dirty="0">
                          <a:effectLst/>
                        </a:rPr>
                        <a:t>. к </a:t>
                      </a:r>
                      <a:r>
                        <a:rPr lang="ru-RU" sz="1400" dirty="0" smtClean="0">
                          <a:effectLst/>
                        </a:rPr>
                        <a:t>2016г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</a:tr>
              <a:tr h="245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1912,2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1926,0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1390,0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1266,4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16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132,0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135,0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144,4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109,4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Акцизы на нефтепродукты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682,0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465,0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500,1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73,3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80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26,4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32,5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122,7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252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Налог на имущество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1062,6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1262,0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586,0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455,1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42,8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Государственная пошлина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7,5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122,7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активов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125,0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125,1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483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1,1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Штрафы, возмещение ущерба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</a:rPr>
                        <a:t>1396,4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1101,50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2804,3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2694,1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192,9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 anchor="ctr"/>
                </a:tc>
              </a:tr>
              <a:tr h="195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Всего доходов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3308,6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3027,5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4194,3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3960,5</a:t>
                      </a:r>
                    </a:p>
                  </a:txBody>
                  <a:tcPr marL="37772" marR="377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119,7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772" marR="37772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4542893"/>
            <a:ext cx="5040560" cy="2064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69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2012498"/>
              </p:ext>
            </p:extLst>
          </p:nvPr>
        </p:nvGraphicFramePr>
        <p:xfrm>
          <a:off x="128464" y="145038"/>
          <a:ext cx="9661075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128464" y="832028"/>
            <a:ext cx="9628609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731884"/>
              </p:ext>
            </p:extLst>
          </p:nvPr>
        </p:nvGraphicFramePr>
        <p:xfrm>
          <a:off x="116465" y="3933058"/>
          <a:ext cx="9640609" cy="2759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9014" y="3861048"/>
            <a:ext cx="3892118" cy="523216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r>
              <a:rPr lang="ru-RU" sz="1400" b="1" dirty="0"/>
              <a:t>Динамика доходов </a:t>
            </a:r>
            <a:r>
              <a:rPr lang="ru-RU" sz="1400" b="1" dirty="0" smtClean="0"/>
              <a:t>бюджета Калинкинского сельского поселения</a:t>
            </a:r>
            <a:endParaRPr lang="ru-RU" sz="1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0118"/>
              </p:ext>
            </p:extLst>
          </p:nvPr>
        </p:nvGraphicFramePr>
        <p:xfrm>
          <a:off x="128464" y="1019996"/>
          <a:ext cx="9628610" cy="1760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2"/>
                <a:gridCol w="1512168"/>
                <a:gridCol w="1368152"/>
                <a:gridCol w="1040934"/>
                <a:gridCol w="918787"/>
                <a:gridCol w="900137"/>
              </a:tblGrid>
              <a:tr h="520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dirty="0" smtClean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Первоначальный план 2017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Уточненный план 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</a:t>
                      </a:r>
                      <a:r>
                        <a:rPr lang="ru-RU" sz="1200" dirty="0" smtClean="0">
                          <a:effectLst/>
                        </a:rPr>
                        <a:t>2017г</a:t>
                      </a:r>
                      <a:r>
                        <a:rPr lang="ru-RU" sz="1200" dirty="0">
                          <a:effectLst/>
                        </a:rPr>
                        <a:t>. к </a:t>
                      </a:r>
                      <a:r>
                        <a:rPr lang="ru-RU" sz="1200" dirty="0" smtClean="0">
                          <a:effectLst/>
                        </a:rPr>
                        <a:t>2016г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</a:tr>
              <a:tr h="238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1396,4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1101,5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2804,3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2694,1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192,9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Дотация на выравнивание бюджетной обеспеченности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961,4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1023,0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1777,0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1666,8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173,4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78,6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72,1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91,7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384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Межбюджетные</a:t>
                      </a:r>
                      <a:r>
                        <a:rPr lang="ru-RU" sz="1100" baseline="0" dirty="0" smtClean="0">
                          <a:effectLst/>
                        </a:rPr>
                        <a:t> трансферты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340,4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5,4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21,2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6,2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  <a:tr h="28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Прочие безвозмездные поступления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69" marR="4196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</a:rPr>
                        <a:t>16,0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934,0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934,0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5837,5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1969" marR="41969" marT="0" marB="0" anchor="ctr"/>
                </a:tc>
              </a:tr>
            </a:tbl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045868"/>
              </p:ext>
            </p:extLst>
          </p:nvPr>
        </p:nvGraphicFramePr>
        <p:xfrm>
          <a:off x="4736976" y="2852936"/>
          <a:ext cx="5038737" cy="3874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807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629509124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2590882"/>
              </p:ext>
            </p:extLst>
          </p:nvPr>
        </p:nvGraphicFramePr>
        <p:xfrm>
          <a:off x="128465" y="817254"/>
          <a:ext cx="9618098" cy="3115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6496" y="3923840"/>
            <a:ext cx="93300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Наибольшее поступление доходов от </a:t>
            </a:r>
            <a:r>
              <a:rPr lang="ru-RU" sz="1400" b="1" dirty="0"/>
              <a:t>налога на доходы физических лиц формируют </a:t>
            </a:r>
            <a:r>
              <a:rPr lang="ru-RU" sz="1400" b="1" dirty="0" smtClean="0"/>
              <a:t>2 </a:t>
            </a:r>
            <a:r>
              <a:rPr lang="ru-RU" sz="1400" b="1" dirty="0"/>
              <a:t>крупных </a:t>
            </a:r>
            <a:r>
              <a:rPr lang="ru-RU" sz="1400" b="1" dirty="0" smtClean="0"/>
              <a:t>налогоплательщика на территории Калинкинского сельского поселения: </a:t>
            </a:r>
          </a:p>
          <a:p>
            <a:r>
              <a:rPr lang="ru-RU" sz="1400" b="1" dirty="0" smtClean="0"/>
              <a:t> </a:t>
            </a:r>
            <a:r>
              <a:rPr lang="ru-RU" sz="1400" b="1" dirty="0" smtClean="0"/>
              <a:t>-</a:t>
            </a:r>
            <a:r>
              <a:rPr lang="ru-RU" sz="1400" b="1" dirty="0" smtClean="0"/>
              <a:t>ООО </a:t>
            </a:r>
            <a:r>
              <a:rPr lang="ru-RU" sz="1400" b="1" dirty="0"/>
              <a:t>«Бавария» </a:t>
            </a:r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dirty="0" smtClean="0"/>
              <a:t>-ОАО </a:t>
            </a:r>
            <a:r>
              <a:rPr lang="ru-RU" sz="1400" b="1" dirty="0" smtClean="0"/>
              <a:t>«</a:t>
            </a:r>
            <a:r>
              <a:rPr lang="ru-RU" sz="1400" b="1" dirty="0" smtClean="0"/>
              <a:t>СКЭК»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8765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33449617"/>
              </p:ext>
            </p:extLst>
          </p:nvPr>
        </p:nvGraphicFramePr>
        <p:xfrm>
          <a:off x="416497" y="145038"/>
          <a:ext cx="9373042" cy="563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44858" y="832028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7251988"/>
              </p:ext>
            </p:extLst>
          </p:nvPr>
        </p:nvGraphicFramePr>
        <p:xfrm>
          <a:off x="56456" y="1281774"/>
          <a:ext cx="9631280" cy="5476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16696" y="11247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Динамика доходов </a:t>
            </a:r>
            <a:r>
              <a:rPr lang="ru-RU" dirty="0" smtClean="0"/>
              <a:t>бюджета Калинкинского сельского поселения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05422512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2936776" y="2273625"/>
            <a:ext cx="3744416" cy="2504105"/>
          </a:xfrm>
          <a:prstGeom prst="ellipse">
            <a:avLst/>
          </a:prstGeom>
          <a:solidFill>
            <a:schemeClr val="bg2"/>
          </a:solidFill>
          <a:ln w="60325" cap="sq" cmpd="sng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ru-RU" sz="24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Калинкинского сельского поселения</a:t>
            </a:r>
            <a:endParaRPr lang="ru-RU" sz="24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трелка влево 22"/>
          <p:cNvSpPr/>
          <p:nvPr/>
        </p:nvSpPr>
        <p:spPr>
          <a:xfrm rot="1462840">
            <a:off x="5883829" y="4615463"/>
            <a:ext cx="3717705" cy="1680744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Налог на имущество физических лиц</a:t>
            </a:r>
          </a:p>
          <a:p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38,1 рубль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Калинкинского сельского поселения в </a:t>
            </a:r>
            <a:r>
              <a:rPr lang="ru-RU" sz="900" dirty="0" smtClean="0">
                <a:solidFill>
                  <a:prstClr val="black"/>
                </a:solidFill>
              </a:rPr>
              <a:t>2017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3" name="Стрелка вправо 2"/>
          <p:cNvSpPr/>
          <p:nvPr/>
        </p:nvSpPr>
        <p:spPr>
          <a:xfrm rot="1682527">
            <a:off x="168290" y="1224030"/>
            <a:ext cx="3240308" cy="1470526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b="1" u="sng" dirty="0">
                <a:solidFill>
                  <a:prstClr val="black"/>
                </a:solidFill>
              </a:rPr>
              <a:t>Налог на доходы физических лиц</a:t>
            </a:r>
          </a:p>
          <a:p>
            <a:pPr lvl="0" algn="ctr"/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7518,8 рублей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</a:t>
            </a:r>
            <a:r>
              <a:rPr lang="ru-RU" sz="900" dirty="0" smtClean="0">
                <a:solidFill>
                  <a:prstClr val="black"/>
                </a:solidFill>
              </a:rPr>
              <a:t>Калинкинского сельского поселения </a:t>
            </a:r>
            <a:r>
              <a:rPr lang="ru-RU" sz="900" dirty="0">
                <a:solidFill>
                  <a:prstClr val="black"/>
                </a:solidFill>
              </a:rPr>
              <a:t>в </a:t>
            </a:r>
            <a:r>
              <a:rPr lang="ru-RU" sz="900" dirty="0" smtClean="0">
                <a:solidFill>
                  <a:prstClr val="black"/>
                </a:solidFill>
              </a:rPr>
              <a:t>2017 году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20235067">
            <a:off x="456024" y="4559356"/>
            <a:ext cx="3243779" cy="1545085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Транспортный налог</a:t>
            </a:r>
          </a:p>
          <a:p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385,4 </a:t>
            </a:r>
            <a:r>
              <a:rPr lang="ru-RU" sz="900" dirty="0">
                <a:solidFill>
                  <a:prstClr val="black"/>
                </a:solidFill>
              </a:rPr>
              <a:t>рублей составляет сумма уплаченного налога в расчете на 1 гражданина Калинкинского сельского </a:t>
            </a:r>
            <a:r>
              <a:rPr lang="ru-RU" sz="900" dirty="0" smtClean="0">
                <a:solidFill>
                  <a:prstClr val="black"/>
                </a:solidFill>
              </a:rPr>
              <a:t>поселения в 2017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</a:p>
        </p:txBody>
      </p:sp>
      <p:sp>
        <p:nvSpPr>
          <p:cNvPr id="79" name="Стрелка влево 78"/>
          <p:cNvSpPr/>
          <p:nvPr/>
        </p:nvSpPr>
        <p:spPr>
          <a:xfrm rot="19997579">
            <a:off x="6308767" y="1260765"/>
            <a:ext cx="3239958" cy="164948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u="sng" dirty="0">
                <a:solidFill>
                  <a:prstClr val="black"/>
                </a:solidFill>
              </a:rPr>
              <a:t>Земельный </a:t>
            </a:r>
            <a:r>
              <a:rPr lang="ru-RU" sz="900" b="1" u="sng" dirty="0" smtClean="0">
                <a:solidFill>
                  <a:prstClr val="black"/>
                </a:solidFill>
              </a:rPr>
              <a:t>налог</a:t>
            </a:r>
          </a:p>
          <a:p>
            <a:pPr algn="ctr"/>
            <a:r>
              <a:rPr lang="ru-RU" sz="900" dirty="0">
                <a:solidFill>
                  <a:prstClr val="black"/>
                </a:solidFill>
              </a:rPr>
              <a:t>В среднем </a:t>
            </a:r>
            <a:r>
              <a:rPr lang="ru-RU" sz="900" dirty="0" smtClean="0">
                <a:solidFill>
                  <a:prstClr val="black"/>
                </a:solidFill>
              </a:rPr>
              <a:t>349,3 рубля </a:t>
            </a:r>
            <a:r>
              <a:rPr lang="ru-RU" sz="900" dirty="0">
                <a:solidFill>
                  <a:prstClr val="black"/>
                </a:solidFill>
              </a:rPr>
              <a:t>составляет сумма уплаченного налога в расчете на 1 гражданина Калинкинского сельского </a:t>
            </a:r>
            <a:r>
              <a:rPr lang="ru-RU" sz="900" dirty="0" smtClean="0">
                <a:solidFill>
                  <a:prstClr val="black"/>
                </a:solidFill>
              </a:rPr>
              <a:t>поселения в 2017 </a:t>
            </a:r>
            <a:r>
              <a:rPr lang="ru-RU" sz="900" dirty="0">
                <a:solidFill>
                  <a:prstClr val="black"/>
                </a:solidFill>
              </a:rPr>
              <a:t>году</a:t>
            </a:r>
            <a:endParaRPr lang="ru-RU" sz="900" dirty="0"/>
          </a:p>
          <a:p>
            <a:pPr algn="ctr"/>
            <a:endParaRPr lang="ru-RU" sz="900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79475724"/>
              </p:ext>
            </p:extLst>
          </p:nvPr>
        </p:nvGraphicFramePr>
        <p:xfrm>
          <a:off x="416497" y="115894"/>
          <a:ext cx="9373042" cy="576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834348" y="817254"/>
            <a:ext cx="8912215" cy="0"/>
          </a:xfrm>
          <a:prstGeom prst="lin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152400" dist="50800" dir="5400000" rotWithShape="0">
              <a:srgbClr val="0070C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136868"/>
              </p:ext>
            </p:extLst>
          </p:nvPr>
        </p:nvGraphicFramePr>
        <p:xfrm>
          <a:off x="-1" y="817254"/>
          <a:ext cx="9941580" cy="5415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414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6019</TotalTime>
  <Words>1759</Words>
  <Application>Microsoft Office PowerPoint</Application>
  <PresentationFormat>Лист A4 (210x297 мм)</PresentationFormat>
  <Paragraphs>587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Мальцева Е.Н.</dc:creator>
  <cp:lastModifiedBy>user</cp:lastModifiedBy>
  <cp:revision>872</cp:revision>
  <cp:lastPrinted>2018-06-22T05:58:22Z</cp:lastPrinted>
  <dcterms:created xsi:type="dcterms:W3CDTF">2015-03-06T05:57:26Z</dcterms:created>
  <dcterms:modified xsi:type="dcterms:W3CDTF">2018-06-26T08:48:31Z</dcterms:modified>
</cp:coreProperties>
</file>