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7" r:id="rId2"/>
    <p:sldId id="258" r:id="rId3"/>
    <p:sldId id="265" r:id="rId4"/>
    <p:sldId id="266" r:id="rId5"/>
    <p:sldId id="268" r:id="rId6"/>
    <p:sldId id="269" r:id="rId7"/>
    <p:sldId id="263" r:id="rId8"/>
    <p:sldId id="264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3E7FF"/>
    <a:srgbClr val="CC3399"/>
    <a:srgbClr val="00FFFF"/>
    <a:srgbClr val="FF7C80"/>
    <a:srgbClr val="99FFCC"/>
    <a:srgbClr val="CC99FF"/>
    <a:srgbClr val="FF66FF"/>
    <a:srgbClr val="99CCFF"/>
    <a:srgbClr val="FF66CC"/>
    <a:srgbClr val="6DD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78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3216" y="-114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dejda\Desktop\&#1076;&#1083;&#1103;%20&#1073;&#1102;&#1076;&#1078;&#1077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dejda\Desktop\&#1076;&#1083;&#1103;%20&#1073;&#1102;&#1076;&#1078;&#1077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dejda\Desktop\&#1076;&#1083;&#1103;%20&#1073;&#1102;&#1076;&#1078;&#1077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dejda\Desktop\&#1076;&#1083;&#1103;%20&#1073;&#1102;&#1076;&#1078;&#1077;&#1090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Лист1!$A$4:$A$16</c:f>
              <c:strCache>
                <c:ptCount val="13"/>
                <c:pt idx="1">
                  <c:v>Налоговые доходы</c:v>
                </c:pt>
                <c:pt idx="2">
                  <c:v>Налог на доходы физических лиц</c:v>
                </c:pt>
                <c:pt idx="3">
                  <c:v>Акцизы по подакцизным товаром,производимым на территории Российской Федерации</c:v>
                </c:pt>
                <c:pt idx="4">
                  <c:v>Налог на совокупный доход</c:v>
                </c:pt>
                <c:pt idx="5">
                  <c:v>Налог на имущество физических лиц</c:v>
                </c:pt>
                <c:pt idx="6">
                  <c:v>Транспортный налог</c:v>
                </c:pt>
                <c:pt idx="7">
                  <c:v>Земельный налог</c:v>
                </c:pt>
                <c:pt idx="8">
                  <c:v>Неналоговые доходы</c:v>
                </c:pt>
                <c:pt idx="9">
                  <c:v>Государственная пошлина </c:v>
                </c:pt>
                <c:pt idx="10">
                  <c:v>Доходы от сдачи в аренду имущества, находящегося в оперативном управлении</c:v>
                </c:pt>
                <c:pt idx="11">
                  <c:v>Дотация на выравнивание бюджетной обеспеченности</c:v>
                </c:pt>
                <c:pt idx="12">
                  <c:v>Субсидии</c:v>
                </c:pt>
              </c:strCache>
            </c:strRef>
          </c:cat>
          <c:val>
            <c:numRef>
              <c:f>Лист1!$B$4:$B$16</c:f>
              <c:numCache>
                <c:formatCode>General</c:formatCode>
                <c:ptCount val="13"/>
              </c:numCache>
            </c:numRef>
          </c:val>
        </c:ser>
        <c:ser>
          <c:idx val="1"/>
          <c:order val="1"/>
          <c:dLbls>
            <c:showVal val="1"/>
          </c:dLbls>
          <c:cat>
            <c:strRef>
              <c:f>Лист1!$A$4:$A$16</c:f>
              <c:strCache>
                <c:ptCount val="13"/>
                <c:pt idx="1">
                  <c:v>Налоговые доходы</c:v>
                </c:pt>
                <c:pt idx="2">
                  <c:v>Налог на доходы физических лиц</c:v>
                </c:pt>
                <c:pt idx="3">
                  <c:v>Акцизы по подакцизным товаром,производимым на территории Российской Федерации</c:v>
                </c:pt>
                <c:pt idx="4">
                  <c:v>Налог на совокупный доход</c:v>
                </c:pt>
                <c:pt idx="5">
                  <c:v>Налог на имущество физических лиц</c:v>
                </c:pt>
                <c:pt idx="6">
                  <c:v>Транспортный налог</c:v>
                </c:pt>
                <c:pt idx="7">
                  <c:v>Земельный налог</c:v>
                </c:pt>
                <c:pt idx="8">
                  <c:v>Неналоговые доходы</c:v>
                </c:pt>
                <c:pt idx="9">
                  <c:v>Государственная пошлина </c:v>
                </c:pt>
                <c:pt idx="10">
                  <c:v>Доходы от сдачи в аренду имущества, находящегося в оперативном управлении</c:v>
                </c:pt>
                <c:pt idx="11">
                  <c:v>Дотация на выравнивание бюджетной обеспеченности</c:v>
                </c:pt>
                <c:pt idx="12">
                  <c:v>Субсидии</c:v>
                </c:pt>
              </c:strCache>
            </c:strRef>
          </c:cat>
          <c:val>
            <c:numRef>
              <c:f>Лист1!$C$4:$C$16</c:f>
              <c:numCache>
                <c:formatCode>General</c:formatCode>
                <c:ptCount val="13"/>
                <c:pt idx="2">
                  <c:v>828</c:v>
                </c:pt>
                <c:pt idx="3">
                  <c:v>2614</c:v>
                </c:pt>
                <c:pt idx="4">
                  <c:v>38</c:v>
                </c:pt>
                <c:pt idx="5">
                  <c:v>418</c:v>
                </c:pt>
                <c:pt idx="6">
                  <c:v>173</c:v>
                </c:pt>
                <c:pt idx="7">
                  <c:v>2121</c:v>
                </c:pt>
                <c:pt idx="9">
                  <c:v>100</c:v>
                </c:pt>
                <c:pt idx="10">
                  <c:v>110</c:v>
                </c:pt>
                <c:pt idx="11">
                  <c:v>4352.8</c:v>
                </c:pt>
                <c:pt idx="12">
                  <c:v>390.6</c:v>
                </c:pt>
              </c:numCache>
            </c:numRef>
          </c:val>
        </c:ser>
        <c:ser>
          <c:idx val="2"/>
          <c:order val="2"/>
          <c:cat>
            <c:strRef>
              <c:f>Лист1!$A$4:$A$16</c:f>
              <c:strCache>
                <c:ptCount val="13"/>
                <c:pt idx="1">
                  <c:v>Налоговые доходы</c:v>
                </c:pt>
                <c:pt idx="2">
                  <c:v>Налог на доходы физических лиц</c:v>
                </c:pt>
                <c:pt idx="3">
                  <c:v>Акцизы по подакцизным товаром,производимым на территории Российской Федерации</c:v>
                </c:pt>
                <c:pt idx="4">
                  <c:v>Налог на совокупный доход</c:v>
                </c:pt>
                <c:pt idx="5">
                  <c:v>Налог на имущество физических лиц</c:v>
                </c:pt>
                <c:pt idx="6">
                  <c:v>Транспортный налог</c:v>
                </c:pt>
                <c:pt idx="7">
                  <c:v>Земельный налог</c:v>
                </c:pt>
                <c:pt idx="8">
                  <c:v>Неналоговые доходы</c:v>
                </c:pt>
                <c:pt idx="9">
                  <c:v>Государственная пошлина </c:v>
                </c:pt>
                <c:pt idx="10">
                  <c:v>Доходы от сдачи в аренду имущества, находящегося в оперативном управлении</c:v>
                </c:pt>
                <c:pt idx="11">
                  <c:v>Дотация на выравнивание бюджетной обеспеченности</c:v>
                </c:pt>
                <c:pt idx="12">
                  <c:v>Субсидии</c:v>
                </c:pt>
              </c:strCache>
            </c:strRef>
          </c:cat>
          <c:val>
            <c:numRef>
              <c:f>Лист1!$D$4:$D$16</c:f>
              <c:numCache>
                <c:formatCode>General</c:formatCode>
                <c:ptCount val="13"/>
              </c:numCache>
            </c:numRef>
          </c:val>
        </c:ser>
        <c:ser>
          <c:idx val="3"/>
          <c:order val="3"/>
          <c:cat>
            <c:strRef>
              <c:f>Лист1!$A$4:$A$16</c:f>
              <c:strCache>
                <c:ptCount val="13"/>
                <c:pt idx="1">
                  <c:v>Налоговые доходы</c:v>
                </c:pt>
                <c:pt idx="2">
                  <c:v>Налог на доходы физических лиц</c:v>
                </c:pt>
                <c:pt idx="3">
                  <c:v>Акцизы по подакцизным товаром,производимым на территории Российской Федерации</c:v>
                </c:pt>
                <c:pt idx="4">
                  <c:v>Налог на совокупный доход</c:v>
                </c:pt>
                <c:pt idx="5">
                  <c:v>Налог на имущество физических лиц</c:v>
                </c:pt>
                <c:pt idx="6">
                  <c:v>Транспортный налог</c:v>
                </c:pt>
                <c:pt idx="7">
                  <c:v>Земельный налог</c:v>
                </c:pt>
                <c:pt idx="8">
                  <c:v>Неналоговые доходы</c:v>
                </c:pt>
                <c:pt idx="9">
                  <c:v>Государственная пошлина </c:v>
                </c:pt>
                <c:pt idx="10">
                  <c:v>Доходы от сдачи в аренду имущества, находящегося в оперативном управлении</c:v>
                </c:pt>
                <c:pt idx="11">
                  <c:v>Дотация на выравнивание бюджетной обеспеченности</c:v>
                </c:pt>
                <c:pt idx="12">
                  <c:v>Субсидии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cat>
            <c:strRef>
              <c:f>Лист1!$A$4:$A$16</c:f>
              <c:strCache>
                <c:ptCount val="13"/>
                <c:pt idx="1">
                  <c:v>Налоговые доходы</c:v>
                </c:pt>
                <c:pt idx="2">
                  <c:v>Налог на доходы физических лиц</c:v>
                </c:pt>
                <c:pt idx="3">
                  <c:v>Акцизы по подакцизным товаром,производимым на территории Российской Федерации</c:v>
                </c:pt>
                <c:pt idx="4">
                  <c:v>Налог на совокупный доход</c:v>
                </c:pt>
                <c:pt idx="5">
                  <c:v>Налог на имущество физических лиц</c:v>
                </c:pt>
                <c:pt idx="6">
                  <c:v>Транспортный налог</c:v>
                </c:pt>
                <c:pt idx="7">
                  <c:v>Земельный налог</c:v>
                </c:pt>
                <c:pt idx="8">
                  <c:v>Неналоговые доходы</c:v>
                </c:pt>
                <c:pt idx="9">
                  <c:v>Государственная пошлина </c:v>
                </c:pt>
                <c:pt idx="10">
                  <c:v>Доходы от сдачи в аренду имущества, находящегося в оперативном управлении</c:v>
                </c:pt>
                <c:pt idx="11">
                  <c:v>Дотация на выравнивание бюджетной обеспеченности</c:v>
                </c:pt>
                <c:pt idx="12">
                  <c:v>Субсидии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5"/>
          <c:order val="5"/>
          <c:cat>
            <c:strRef>
              <c:f>Лист1!$A$4:$A$16</c:f>
              <c:strCache>
                <c:ptCount val="13"/>
                <c:pt idx="1">
                  <c:v>Налоговые доходы</c:v>
                </c:pt>
                <c:pt idx="2">
                  <c:v>Налог на доходы физических лиц</c:v>
                </c:pt>
                <c:pt idx="3">
                  <c:v>Акцизы по подакцизным товаром,производимым на территории Российской Федерации</c:v>
                </c:pt>
                <c:pt idx="4">
                  <c:v>Налог на совокупный доход</c:v>
                </c:pt>
                <c:pt idx="5">
                  <c:v>Налог на имущество физических лиц</c:v>
                </c:pt>
                <c:pt idx="6">
                  <c:v>Транспортный налог</c:v>
                </c:pt>
                <c:pt idx="7">
                  <c:v>Земельный налог</c:v>
                </c:pt>
                <c:pt idx="8">
                  <c:v>Неналоговые доходы</c:v>
                </c:pt>
                <c:pt idx="9">
                  <c:v>Государственная пошлина </c:v>
                </c:pt>
                <c:pt idx="10">
                  <c:v>Доходы от сдачи в аренду имущества, находящегося в оперативном управлении</c:v>
                </c:pt>
                <c:pt idx="11">
                  <c:v>Дотация на выравнивание бюджетной обеспеченности</c:v>
                </c:pt>
                <c:pt idx="12">
                  <c:v>Субсидии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hape val="box"/>
        <c:axId val="89355392"/>
        <c:axId val="89356928"/>
        <c:axId val="0"/>
      </c:bar3DChart>
      <c:catAx>
        <c:axId val="89355392"/>
        <c:scaling>
          <c:orientation val="minMax"/>
        </c:scaling>
        <c:axPos val="b"/>
        <c:tickLblPos val="nextTo"/>
        <c:crossAx val="89356928"/>
        <c:crosses val="autoZero"/>
        <c:auto val="1"/>
        <c:lblAlgn val="ctr"/>
        <c:lblOffset val="100"/>
      </c:catAx>
      <c:valAx>
        <c:axId val="89356928"/>
        <c:scaling>
          <c:orientation val="minMax"/>
        </c:scaling>
        <c:axPos val="l"/>
        <c:majorGridlines/>
        <c:numFmt formatCode="General" sourceLinked="1"/>
        <c:tickLblPos val="nextTo"/>
        <c:crossAx val="8935539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doughnutChart>
        <c:varyColors val="1"/>
        <c:ser>
          <c:idx val="0"/>
          <c:order val="0"/>
          <c:explosion val="25"/>
          <c:cat>
            <c:strRef>
              <c:f>Лист1!$A$5:$A$16</c:f>
              <c:strCache>
                <c:ptCount val="12"/>
                <c:pt idx="0">
                  <c:v>Налоговые доходы</c:v>
                </c:pt>
                <c:pt idx="1">
                  <c:v>Налог на доходы физических лиц</c:v>
                </c:pt>
                <c:pt idx="2">
                  <c:v>Акцизы по подакцизным товаром,производимым на территории Российской Федерации</c:v>
                </c:pt>
                <c:pt idx="3">
                  <c:v>Налог на совокупный доход</c:v>
                </c:pt>
                <c:pt idx="4">
                  <c:v>Налог на имущество физических лиц</c:v>
                </c:pt>
                <c:pt idx="5">
                  <c:v>Транспортный налог</c:v>
                </c:pt>
                <c:pt idx="6">
                  <c:v>Земельный налог</c:v>
                </c:pt>
                <c:pt idx="7">
                  <c:v>Неналоговые доходы</c:v>
                </c:pt>
                <c:pt idx="8">
                  <c:v>Государственная пошлина </c:v>
                </c:pt>
                <c:pt idx="9">
                  <c:v>Доходы от сдачи в аренду имущества, находящегося в оперативном управлении</c:v>
                </c:pt>
                <c:pt idx="10">
                  <c:v>Дотация на выравнивание бюджетной обеспеченности</c:v>
                </c:pt>
                <c:pt idx="11">
                  <c:v>Субсидии</c:v>
                </c:pt>
              </c:strCache>
            </c:strRef>
          </c:cat>
          <c:val>
            <c:numRef>
              <c:f>Лист1!$B$5:$B$16</c:f>
              <c:numCache>
                <c:formatCode>General</c:formatCode>
                <c:ptCount val="12"/>
              </c:numCache>
            </c:numRef>
          </c:val>
        </c:ser>
        <c:ser>
          <c:idx val="1"/>
          <c:order val="1"/>
          <c:explosion val="25"/>
          <c:dLbls>
            <c:dLbl>
              <c:idx val="1"/>
              <c:layout>
                <c:manualLayout>
                  <c:x val="1.1111111111111117E-2"/>
                  <c:y val="-7.1544507819536474E-2"/>
                </c:manualLayout>
              </c:layout>
              <c:showVal val="1"/>
            </c:dLbl>
            <c:dLbl>
              <c:idx val="2"/>
              <c:layout>
                <c:manualLayout>
                  <c:x val="4.3055555555555541E-2"/>
                  <c:y val="-4.3360307769416033E-3"/>
                </c:manualLayout>
              </c:layout>
              <c:showVal val="1"/>
            </c:dLbl>
            <c:dLbl>
              <c:idx val="3"/>
              <c:layout>
                <c:manualLayout>
                  <c:x val="5.9722222222222274E-2"/>
                  <c:y val="3.2520230827061958E-2"/>
                </c:manualLayout>
              </c:layout>
              <c:showVal val="1"/>
            </c:dLbl>
            <c:dLbl>
              <c:idx val="4"/>
              <c:layout>
                <c:manualLayout>
                  <c:x val="4.1666666666666664E-2"/>
                  <c:y val="7.5880538596478073E-2"/>
                </c:manualLayout>
              </c:layout>
              <c:showVal val="1"/>
            </c:dLbl>
            <c:dLbl>
              <c:idx val="5"/>
              <c:layout>
                <c:manualLayout>
                  <c:x val="3.1944444444444442E-2"/>
                  <c:y val="9.1056646315773704E-2"/>
                </c:manualLayout>
              </c:layout>
              <c:showVal val="1"/>
            </c:dLbl>
            <c:dLbl>
              <c:idx val="6"/>
              <c:layout>
                <c:manualLayout>
                  <c:x val="1.2500000000000001E-2"/>
                  <c:y val="5.4200384711770036E-2"/>
                </c:manualLayout>
              </c:layout>
              <c:showVal val="1"/>
            </c:dLbl>
            <c:dLbl>
              <c:idx val="8"/>
              <c:layout>
                <c:manualLayout>
                  <c:x val="5.5555555555555558E-3"/>
                  <c:y val="5.4200384711770036E-2"/>
                </c:manualLayout>
              </c:layout>
              <c:showVal val="1"/>
            </c:dLbl>
            <c:dLbl>
              <c:idx val="9"/>
              <c:layout>
                <c:manualLayout>
                  <c:x val="-1.8055555555555561E-2"/>
                  <c:y val="4.5528323157886831E-2"/>
                </c:manualLayout>
              </c:layout>
              <c:showVal val="1"/>
            </c:dLbl>
            <c:dLbl>
              <c:idx val="10"/>
              <c:layout>
                <c:manualLayout>
                  <c:x val="-2.6388888888888882E-2"/>
                  <c:y val="-2.1680153884708012E-3"/>
                </c:manualLayout>
              </c:layout>
              <c:showVal val="1"/>
            </c:dLbl>
            <c:dLbl>
              <c:idx val="11"/>
              <c:layout>
                <c:manualLayout>
                  <c:x val="-5.5555555555555558E-3"/>
                  <c:y val="-7.804855398494887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Лист1!$A$5:$A$16</c:f>
              <c:strCache>
                <c:ptCount val="12"/>
                <c:pt idx="0">
                  <c:v>Налоговые доходы</c:v>
                </c:pt>
                <c:pt idx="1">
                  <c:v>Налог на доходы физических лиц</c:v>
                </c:pt>
                <c:pt idx="2">
                  <c:v>Акцизы по подакцизным товаром,производимым на территории Российской Федерации</c:v>
                </c:pt>
                <c:pt idx="3">
                  <c:v>Налог на совокупный доход</c:v>
                </c:pt>
                <c:pt idx="4">
                  <c:v>Налог на имущество физических лиц</c:v>
                </c:pt>
                <c:pt idx="5">
                  <c:v>Транспортный налог</c:v>
                </c:pt>
                <c:pt idx="6">
                  <c:v>Земельный налог</c:v>
                </c:pt>
                <c:pt idx="7">
                  <c:v>Неналоговые доходы</c:v>
                </c:pt>
                <c:pt idx="8">
                  <c:v>Государственная пошлина </c:v>
                </c:pt>
                <c:pt idx="9">
                  <c:v>Доходы от сдачи в аренду имущества, находящегося в оперативном управлении</c:v>
                </c:pt>
                <c:pt idx="10">
                  <c:v>Дотация на выравнивание бюджетной обеспеченности</c:v>
                </c:pt>
                <c:pt idx="11">
                  <c:v>Субсидии</c:v>
                </c:pt>
              </c:strCache>
            </c:strRef>
          </c:cat>
          <c:val>
            <c:numRef>
              <c:f>Лист1!$C$5:$C$16</c:f>
              <c:numCache>
                <c:formatCode>General</c:formatCode>
                <c:ptCount val="12"/>
                <c:pt idx="1">
                  <c:v>828</c:v>
                </c:pt>
                <c:pt idx="2">
                  <c:v>2614</c:v>
                </c:pt>
                <c:pt idx="3">
                  <c:v>38</c:v>
                </c:pt>
                <c:pt idx="4">
                  <c:v>418</c:v>
                </c:pt>
                <c:pt idx="5">
                  <c:v>173</c:v>
                </c:pt>
                <c:pt idx="6">
                  <c:v>2121</c:v>
                </c:pt>
                <c:pt idx="8">
                  <c:v>100</c:v>
                </c:pt>
                <c:pt idx="9">
                  <c:v>110</c:v>
                </c:pt>
                <c:pt idx="10">
                  <c:v>4352.8</c:v>
                </c:pt>
                <c:pt idx="11">
                  <c:v>390.6</c:v>
                </c:pt>
              </c:numCache>
            </c:numRef>
          </c:val>
        </c:ser>
        <c:ser>
          <c:idx val="2"/>
          <c:order val="2"/>
          <c:explosion val="25"/>
          <c:cat>
            <c:strRef>
              <c:f>Лист1!$A$5:$A$16</c:f>
              <c:strCache>
                <c:ptCount val="12"/>
                <c:pt idx="0">
                  <c:v>Налоговые доходы</c:v>
                </c:pt>
                <c:pt idx="1">
                  <c:v>Налог на доходы физических лиц</c:v>
                </c:pt>
                <c:pt idx="2">
                  <c:v>Акцизы по подакцизным товаром,производимым на территории Российской Федерации</c:v>
                </c:pt>
                <c:pt idx="3">
                  <c:v>Налог на совокупный доход</c:v>
                </c:pt>
                <c:pt idx="4">
                  <c:v>Налог на имущество физических лиц</c:v>
                </c:pt>
                <c:pt idx="5">
                  <c:v>Транспортный налог</c:v>
                </c:pt>
                <c:pt idx="6">
                  <c:v>Земельный налог</c:v>
                </c:pt>
                <c:pt idx="7">
                  <c:v>Неналоговые доходы</c:v>
                </c:pt>
                <c:pt idx="8">
                  <c:v>Государственная пошлина </c:v>
                </c:pt>
                <c:pt idx="9">
                  <c:v>Доходы от сдачи в аренду имущества, находящегося в оперативном управлении</c:v>
                </c:pt>
                <c:pt idx="10">
                  <c:v>Дотация на выравнивание бюджетной обеспеченности</c:v>
                </c:pt>
                <c:pt idx="11">
                  <c:v>Субсидии</c:v>
                </c:pt>
              </c:strCache>
            </c:strRef>
          </c:cat>
          <c:val>
            <c:numRef>
              <c:f>Лист1!$D$5:$D$16</c:f>
              <c:numCache>
                <c:formatCode>General</c:formatCode>
                <c:ptCount val="12"/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cat>
            <c:numRef>
              <c:f>'Лист1 (2)'!$A$4:$A$16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cat>
          <c:val>
            <c:numRef>
              <c:f>'Лист1 (2)'!$B$4:$B$16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684,4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1995,6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69,8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18,2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19,6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1121,7</a:t>
                    </a:r>
                    <a:endParaRPr lang="en-US" dirty="0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56,9</a:t>
                    </a:r>
                    <a:endParaRPr lang="en-US" dirty="0"/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191,1</a:t>
                    </a:r>
                    <a:endParaRPr lang="en-US" dirty="0"/>
                  </a:p>
                </c:rich>
              </c:tx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2772,8</a:t>
                    </a:r>
                    <a:endParaRPr lang="en-US" dirty="0"/>
                  </a:p>
                </c:rich>
              </c:tx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287,8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numRef>
              <c:f>'Лист1 (2)'!$A$4:$A$16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cat>
          <c:val>
            <c:numRef>
              <c:f>'Лист1 (2)'!$C$4:$C$16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2"/>
          <c:order val="2"/>
          <c:cat>
            <c:numRef>
              <c:f>'Лист1 (2)'!$A$4:$A$16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cat>
          <c:val>
            <c:numRef>
              <c:f>'Лист1 (2)'!$D$4:$D$16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3"/>
          <c:order val="3"/>
          <c:cat>
            <c:numRef>
              <c:f>'Лист1 (2)'!$A$4:$A$16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cat>
          <c:val>
            <c:numRef>
              <c:f>'Лист1 (2)'!$E$4:$E$16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axId val="89826048"/>
        <c:axId val="89827584"/>
      </c:barChart>
      <c:catAx>
        <c:axId val="89826048"/>
        <c:scaling>
          <c:orientation val="minMax"/>
        </c:scaling>
        <c:axPos val="b"/>
        <c:numFmt formatCode="General" sourceLinked="1"/>
        <c:tickLblPos val="nextTo"/>
        <c:crossAx val="89827584"/>
        <c:crosses val="autoZero"/>
        <c:auto val="1"/>
        <c:lblAlgn val="ctr"/>
        <c:lblOffset val="100"/>
      </c:catAx>
      <c:valAx>
        <c:axId val="89827584"/>
        <c:scaling>
          <c:orientation val="minMax"/>
        </c:scaling>
        <c:axPos val="l"/>
        <c:majorGridlines/>
        <c:numFmt formatCode="General" sourceLinked="1"/>
        <c:tickLblPos val="nextTo"/>
        <c:crossAx val="8982604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802734033245846"/>
          <c:y val="9.7616433138499006E-2"/>
          <c:w val="0.52315704286964126"/>
          <c:h val="0.8267149449386445"/>
        </c:manualLayout>
      </c:layout>
      <c:doughnutChart>
        <c:varyColors val="1"/>
        <c:ser>
          <c:idx val="0"/>
          <c:order val="0"/>
          <c:explosion val="25"/>
          <c:cat>
            <c:strRef>
              <c:f>Лист1!$B$30:$B$36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Лист1!$C$30:$C$36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1679,5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54,2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2,7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1304,9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752,6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delete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mtClean="0"/>
                      <a:t>131,3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Лист1!$B$30:$B$36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Лист1!$D$30:$D$36</c:f>
              <c:numCache>
                <c:formatCode>General</c:formatCode>
                <c:ptCount val="7"/>
                <c:pt idx="0">
                  <c:v>683.4</c:v>
                </c:pt>
                <c:pt idx="1">
                  <c:v>86.4</c:v>
                </c:pt>
                <c:pt idx="2">
                  <c:v>2.7</c:v>
                </c:pt>
                <c:pt idx="3">
                  <c:v>449</c:v>
                </c:pt>
                <c:pt idx="4">
                  <c:v>371.5</c:v>
                </c:pt>
                <c:pt idx="5">
                  <c:v>13.2</c:v>
                </c:pt>
                <c:pt idx="6">
                  <c:v>1.6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FFDE5-E85F-4414-BC49-49F954D6EBBF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9979F-9726-4EB6-A0FA-745D18F1E1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9979F-9726-4EB6-A0FA-745D18F1E12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9979F-9726-4EB6-A0FA-745D18F1E12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2FECC7-7626-423C-BD61-BA617A2373DA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E3A4A6C-A1E9-4CF8-8D6E-E715FB7ADE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85131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a typeface="NSimSun" pitchFamily="49" charset="-122"/>
              </a:rPr>
              <a:t>ИСПОЛНЕНИЕ     БЮДЖЕТА   ПЛОТНИКОВСКОГО СЕЛЬСКОГО ПОСЕЛЕНИЯ     ЗА    </a:t>
            </a:r>
            <a:r>
              <a:rPr lang="ru-RU" b="1" dirty="0" smtClean="0">
                <a:ea typeface="NSimSun" pitchFamily="49" charset="-122"/>
              </a:rPr>
              <a:t>9 месяцев</a:t>
            </a:r>
            <a:r>
              <a:rPr lang="ru-RU" b="1" dirty="0" smtClean="0">
                <a:ea typeface="NSimSun" pitchFamily="49" charset="-122"/>
              </a:rPr>
              <a:t> </a:t>
            </a:r>
            <a:r>
              <a:rPr lang="ru-RU" b="1" dirty="0" smtClean="0">
                <a:ea typeface="NSimSun" pitchFamily="49" charset="-122"/>
              </a:rPr>
              <a:t>2016 года</a:t>
            </a:r>
            <a:endParaRPr lang="ru-RU" b="1" dirty="0">
              <a:ea typeface="NSimSun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4149080"/>
            <a:ext cx="7704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БЮДЖЕТ ДЛЯ ГРАЖДАН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165304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Администрация Плотниковского сельского поселения</a:t>
            </a:r>
          </a:p>
          <a:p>
            <a:pPr algn="ctr"/>
            <a:r>
              <a:rPr lang="ru-RU" sz="1600" dirty="0" smtClean="0"/>
              <a:t>2016 год</a:t>
            </a:r>
          </a:p>
        </p:txBody>
      </p:sp>
      <p:pic>
        <p:nvPicPr>
          <p:cNvPr id="1026" name="Picture 2" descr="Z:\Бюджет для граждан\Рабочий вариант\Рабочий вариант\картинки финансовые\d19232f6f5f10788b6a56b690f3cf3a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3168352" cy="18427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822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85720" y="0"/>
            <a:ext cx="8496944" cy="576064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</a:t>
            </a:r>
            <a:r>
              <a:rPr lang="ru-RU" dirty="0" smtClean="0"/>
              <a:t> </a:t>
            </a:r>
            <a:r>
              <a:rPr lang="ru-RU" dirty="0" smtClean="0"/>
              <a:t>основных показателей бюджета </a:t>
            </a:r>
          </a:p>
          <a:p>
            <a:pPr algn="ctr"/>
            <a:r>
              <a:rPr lang="ru-RU" dirty="0" smtClean="0"/>
              <a:t> Плотниковского сельского поселения за </a:t>
            </a:r>
            <a:r>
              <a:rPr lang="ru-RU" dirty="0" smtClean="0"/>
              <a:t>9 месяцев</a:t>
            </a:r>
            <a:r>
              <a:rPr lang="ru-RU" dirty="0" smtClean="0"/>
              <a:t> </a:t>
            </a:r>
            <a:r>
              <a:rPr lang="ru-RU" dirty="0" smtClean="0"/>
              <a:t>2016 года   </a:t>
            </a:r>
            <a:r>
              <a:rPr lang="ru-RU" sz="1400" dirty="0" smtClean="0"/>
              <a:t>(тыс.руб.)</a:t>
            </a:r>
            <a:endParaRPr lang="ru-RU" sz="14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4282" y="1071546"/>
          <a:ext cx="8929718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9953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285720" y="0"/>
            <a:ext cx="8496944" cy="1000108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доходов  бюджета  Плотниковского сельского поселения</a:t>
            </a:r>
          </a:p>
          <a:p>
            <a:pPr algn="ctr"/>
            <a:r>
              <a:rPr lang="ru-RU" dirty="0" smtClean="0"/>
              <a:t>за </a:t>
            </a:r>
            <a:r>
              <a:rPr lang="ru-RU" dirty="0" smtClean="0"/>
              <a:t>9 месяцев</a:t>
            </a:r>
            <a:r>
              <a:rPr lang="ru-RU" dirty="0" smtClean="0"/>
              <a:t> </a:t>
            </a:r>
            <a:r>
              <a:rPr lang="ru-RU" dirty="0" smtClean="0"/>
              <a:t>2016 года   </a:t>
            </a:r>
            <a:r>
              <a:rPr lang="ru-RU" sz="1400" dirty="0" smtClean="0"/>
              <a:t>(тыс.руб.)</a:t>
            </a:r>
          </a:p>
          <a:p>
            <a:pPr algn="ctr"/>
            <a:r>
              <a:rPr lang="ru-RU" sz="1400" dirty="0" smtClean="0"/>
              <a:t>Утверждено на 2016год</a:t>
            </a:r>
            <a:endParaRPr lang="ru-RU" sz="14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000108"/>
          <a:ext cx="9144000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56683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23528" y="188640"/>
            <a:ext cx="8496944" cy="576064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Исполнение плана по  доходам бюджета </a:t>
            </a:r>
          </a:p>
          <a:p>
            <a:pPr algn="ctr"/>
            <a:r>
              <a:rPr lang="ru-RU" dirty="0" smtClean="0"/>
              <a:t>Плотниковского сельского поселения за </a:t>
            </a:r>
            <a:r>
              <a:rPr lang="ru-RU" dirty="0" smtClean="0"/>
              <a:t>9 месяцев</a:t>
            </a:r>
            <a:r>
              <a:rPr lang="ru-RU" dirty="0" smtClean="0"/>
              <a:t>   </a:t>
            </a:r>
            <a:r>
              <a:rPr lang="ru-RU" dirty="0" smtClean="0"/>
              <a:t>2016 года   </a:t>
            </a:r>
            <a:r>
              <a:rPr lang="ru-RU" sz="1400" dirty="0" smtClean="0"/>
              <a:t>(тыс.руб.)</a:t>
            </a:r>
            <a:endParaRPr lang="ru-RU" sz="14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071546"/>
          <a:ext cx="9144000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5499492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85720" y="25258"/>
            <a:ext cx="8572560" cy="831974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Исполнение налоговых и неналоговых доходов Плотниковского сельского поселения </a:t>
            </a:r>
          </a:p>
          <a:p>
            <a:pPr algn="ctr"/>
            <a:r>
              <a:rPr lang="ru-RU" dirty="0" smtClean="0"/>
              <a:t>за полугодие 2016 года          </a:t>
            </a:r>
            <a:r>
              <a:rPr lang="ru-RU" sz="1400" dirty="0" smtClean="0"/>
              <a:t>(тыс.руб.)</a:t>
            </a:r>
            <a:endParaRPr lang="ru-RU" sz="1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070337"/>
              </p:ext>
            </p:extLst>
          </p:nvPr>
        </p:nvGraphicFramePr>
        <p:xfrm>
          <a:off x="814844" y="1196752"/>
          <a:ext cx="7514312" cy="52943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5315"/>
                <a:gridCol w="1274357"/>
                <a:gridCol w="1054640"/>
              </a:tblGrid>
              <a:tr h="538917"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Утверждено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на 2016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Исполнено за  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полугодие.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6192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доходы физических лиц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7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Акцизы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 подакцизным товарам, производимым на территории Российской Федерации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8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47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имущество физических лиц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Транспортный налог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Земельный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налог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8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пошлина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 аренду имущества, находящегося в оперативном управлении органов государственной власти, органов местного самоуправления.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Штрафы, санкции, возмещение ущерба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4743,4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12800" y="5740400"/>
          <a:ext cx="1513840" cy="365760"/>
        </p:xfrm>
        <a:graphic>
          <a:graphicData uri="http://schemas.openxmlformats.org/drawingml/2006/table">
            <a:tbl>
              <a:tblPr/>
              <a:tblGrid>
                <a:gridCol w="151384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44345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1397000"/>
          <a:ext cx="7514312" cy="36246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5315"/>
                <a:gridCol w="1274357"/>
                <a:gridCol w="1054640"/>
              </a:tblGrid>
              <a:tr h="311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 бюджетам субъектов РФ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4352,8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субсидии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8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бюджетам субъектов РФ и муниципальных образований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95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межбюджетные трансферты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9618">
                <a:tc gridSpan="3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23528" y="44624"/>
            <a:ext cx="8496944" cy="576064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расходов Плотниковского сельского поселения за полугодие 2016 года          </a:t>
            </a:r>
            <a:r>
              <a:rPr lang="ru-RU" sz="1400" dirty="0" smtClean="0"/>
              <a:t>(тыс.руб.)</a:t>
            </a:r>
            <a:endParaRPr lang="ru-RU" sz="14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071546"/>
          <a:ext cx="9144000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31079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23528" y="25258"/>
            <a:ext cx="8496944" cy="576064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Исполнение расходов  бюджета  Плотниковского сельского поселения за полугодие 2016 года          </a:t>
            </a:r>
            <a:r>
              <a:rPr lang="ru-RU" sz="1400" dirty="0" smtClean="0"/>
              <a:t>(тыс.руб.)</a:t>
            </a:r>
            <a:endParaRPr lang="ru-RU" sz="1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4697150"/>
              </p:ext>
            </p:extLst>
          </p:nvPr>
        </p:nvGraphicFramePr>
        <p:xfrm>
          <a:off x="323529" y="1340772"/>
          <a:ext cx="8568952" cy="5352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5315"/>
                <a:gridCol w="1274357"/>
                <a:gridCol w="1054640"/>
                <a:gridCol w="1054640"/>
              </a:tblGrid>
              <a:tr h="538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Расходы по разделам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Утверждено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на 2016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Исполнено за 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полугодие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</a:t>
                      </a:r>
                    </a:p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исполнения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Общегосударственные вопросы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11145,40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2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Национальная оборона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Национальная безопасность и  правоохранительная  деятельность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95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Национальная экономика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Жилищно-коммунальное хозяйство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Культура, кинематография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Социальная политика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Физическая культура и спорт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374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4042">
                <a:tc gridSpan="4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02209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1411</TotalTime>
  <Words>297</Words>
  <Application>Microsoft Office PowerPoint</Application>
  <PresentationFormat>Экран (4:3)</PresentationFormat>
  <Paragraphs>119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Мальцева Е.Н.</dc:creator>
  <cp:lastModifiedBy>nadejda</cp:lastModifiedBy>
  <cp:revision>131</cp:revision>
  <cp:lastPrinted>2015-10-21T09:22:06Z</cp:lastPrinted>
  <dcterms:created xsi:type="dcterms:W3CDTF">2015-04-29T10:03:56Z</dcterms:created>
  <dcterms:modified xsi:type="dcterms:W3CDTF">2016-10-18T10:20:56Z</dcterms:modified>
</cp:coreProperties>
</file>