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13"/>
  </p:notesMasterIdLst>
  <p:sldIdLst>
    <p:sldId id="314" r:id="rId2"/>
    <p:sldId id="324" r:id="rId3"/>
    <p:sldId id="349" r:id="rId4"/>
    <p:sldId id="342" r:id="rId5"/>
    <p:sldId id="352" r:id="rId6"/>
    <p:sldId id="353" r:id="rId7"/>
    <p:sldId id="348" r:id="rId8"/>
    <p:sldId id="350" r:id="rId9"/>
    <p:sldId id="328" r:id="rId10"/>
    <p:sldId id="347" r:id="rId11"/>
    <p:sldId id="351" r:id="rId12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FF"/>
    <a:srgbClr val="FF0066"/>
    <a:srgbClr val="3731B1"/>
    <a:srgbClr val="FFCCCC"/>
    <a:srgbClr val="D99694"/>
    <a:srgbClr val="00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40" autoAdjust="0"/>
    <p:restoredTop sz="94686" autoAdjust="0"/>
  </p:normalViewPr>
  <p:slideViewPr>
    <p:cSldViewPr>
      <p:cViewPr>
        <p:scale>
          <a:sx n="90" d="100"/>
          <a:sy n="90" d="100"/>
        </p:scale>
        <p:origin x="-998" y="18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20"/>
          </c:dPt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6219.3</c:v>
                </c:pt>
                <c:pt idx="1">
                  <c:v>6219.3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Lbls>
            <c:dLbl>
              <c:idx val="3"/>
              <c:delete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Доходы</c:v>
                </c:pt>
                <c:pt idx="1">
                  <c:v>Расходы</c:v>
                </c:pt>
                <c:pt idx="2">
                  <c:v>Профицит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5309.8</c:v>
                </c:pt>
                <c:pt idx="1">
                  <c:v>5114.3</c:v>
                </c:pt>
                <c:pt idx="2">
                  <c:v>195.5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7959373668035087E-2"/>
          <c:y val="0.17867986258830004"/>
          <c:w val="0.54077640935908744"/>
          <c:h val="0.721815804623692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3.6079985194158441E-2"/>
                  <c:y val="-5.5025280007436088E-3"/>
                </c:manualLayout>
              </c:layout>
              <c:showVal val="1"/>
            </c:dLbl>
            <c:dLbl>
              <c:idx val="2"/>
              <c:layout>
                <c:manualLayout>
                  <c:x val="-4.1184859905332362E-2"/>
                  <c:y val="8.9640197592538648E-3"/>
                </c:manualLayout>
              </c:layout>
              <c:showVal val="1"/>
            </c:dLbl>
            <c:dLbl>
              <c:idx val="3"/>
              <c:delete val="1"/>
            </c:dLbl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Дотации на выравнивание бюджетной обеспеченности</c:v>
                </c:pt>
                <c:pt idx="1">
                  <c:v>Субвенциина осуществление воинского учета</c:v>
                </c:pt>
                <c:pt idx="2">
                  <c:v>Прочие 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393.5</c:v>
                </c:pt>
                <c:pt idx="1">
                  <c:v>85.3</c:v>
                </c:pt>
                <c:pt idx="2" formatCode="0.0">
                  <c:v>33.1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5099715099715094"/>
          <c:y val="1.5280319548953552E-2"/>
          <c:w val="0.33903133903133903"/>
          <c:h val="0.9607592044264450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9"/>
          <c:dLbls>
            <c:dLbl>
              <c:idx val="1"/>
              <c:layout>
                <c:manualLayout>
                  <c:x val="-1.9690703726136807E-2"/>
                  <c:y val="-1.5805216022009197E-2"/>
                </c:manualLayout>
              </c:layout>
              <c:showVal val="1"/>
            </c:dLbl>
            <c:dLbl>
              <c:idx val="3"/>
              <c:layout>
                <c:manualLayout>
                  <c:x val="6.2275949480673859E-2"/>
                  <c:y val="3.124546496509689E-3"/>
                </c:manualLayout>
              </c:layout>
              <c:showVal val="1"/>
            </c:dLbl>
            <c:dLbl>
              <c:idx val="5"/>
              <c:layout>
                <c:manualLayout>
                  <c:x val="-1.5030845503286448E-2"/>
                  <c:y val="-1.7455313745247968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Государствення пошлина</c:v>
                </c:pt>
                <c:pt idx="5">
                  <c:v>Штрафы, санкции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170.6</c:v>
                </c:pt>
                <c:pt idx="1">
                  <c:v>588.4</c:v>
                </c:pt>
                <c:pt idx="2">
                  <c:v>121.5</c:v>
                </c:pt>
                <c:pt idx="3">
                  <c:v>3887.6</c:v>
                </c:pt>
                <c:pt idx="4">
                  <c:v>27</c:v>
                </c:pt>
                <c:pt idx="5">
                  <c:v>2.6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Lbls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 01 Общегосударственные вопросы</c:v>
                </c:pt>
                <c:pt idx="1">
                  <c:v>02 Национальначя оборона</c:v>
                </c:pt>
                <c:pt idx="2">
                  <c:v>03 Национальная безопасность</c:v>
                </c:pt>
                <c:pt idx="3">
                  <c:v>04 Национальная экономика</c:v>
                </c:pt>
                <c:pt idx="4">
                  <c:v>05 Жилищно-коммунальное хозяйство</c:v>
                </c:pt>
                <c:pt idx="5">
                  <c:v>10 Социальная политика</c:v>
                </c:pt>
                <c:pt idx="6">
                  <c:v>11 Физическая культура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0.0">
                  <c:v>3063</c:v>
                </c:pt>
                <c:pt idx="1">
                  <c:v>85.3</c:v>
                </c:pt>
                <c:pt idx="2">
                  <c:v>79.900000000000006</c:v>
                </c:pt>
                <c:pt idx="3">
                  <c:v>959.7</c:v>
                </c:pt>
                <c:pt idx="4">
                  <c:v>617.1</c:v>
                </c:pt>
                <c:pt idx="5">
                  <c:v>292.39999999999992</c:v>
                </c:pt>
                <c:pt idx="6">
                  <c:v>16.899999999999999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5A0A631B-FD65-4881-B693-8855D0ED519D}" type="datetimeFigureOut">
              <a:rPr lang="ru-RU"/>
              <a:pPr>
                <a:defRPr/>
              </a:pPr>
              <a:t>17.10.2018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45BE455A-A636-4A91-9B46-DC89CF6A9A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9265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DB18ED-538A-4F6F-BF3C-087AC4082DB4}" type="datetimeFigureOut">
              <a:rPr lang="ru-RU" smtClean="0"/>
              <a:pPr>
                <a:defRPr/>
              </a:pPr>
              <a:t>17.10.2018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54A2B-C608-40AC-93B2-E4F2364B90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BA8ACE-71CE-4806-9852-90009E92CA61}" type="datetimeFigureOut">
              <a:rPr lang="ru-RU" smtClean="0"/>
              <a:pPr>
                <a:defRPr/>
              </a:pPr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0FAFA8-6E26-4B21-96F2-2AEE95E90A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914401"/>
            <a:ext cx="222885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914401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DDCF9-6141-4048-A201-53D2AAA64715}" type="datetimeFigureOut">
              <a:rPr lang="ru-RU" smtClean="0"/>
              <a:pPr>
                <a:defRPr/>
              </a:pPr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7ED06-BECD-4495-B81A-15FA5754B9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935165"/>
            <a:ext cx="8915400" cy="4389437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7BB01-D233-41DE-835F-3AE5FDA9FC7F}" type="datetimeFigureOut">
              <a:rPr lang="ru-RU"/>
              <a:pPr>
                <a:defRPr/>
              </a:pPr>
              <a:t>17.10.2018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578DD-4AB6-402A-A073-FC565F4E3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15DDB3-1FB0-4786-B75A-0EEACA8A9B45}" type="datetimeFigureOut">
              <a:rPr lang="ru-RU" smtClean="0"/>
              <a:pPr>
                <a:defRPr/>
              </a:pPr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3AD45-5A65-4DF4-9A63-F8DB4DC10F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603592-D491-4B3D-A361-404BE007FB65}" type="datetimeFigureOut">
              <a:rPr lang="ru-RU" smtClean="0"/>
              <a:pPr>
                <a:defRPr/>
              </a:pPr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84F8CF-85B3-4B87-9623-845D99D2FB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F40ACC-19BA-43A0-A7DB-DF8F60D20993}" type="datetimeFigureOut">
              <a:rPr lang="ru-RU" smtClean="0"/>
              <a:pPr>
                <a:defRPr/>
              </a:pPr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42670-D720-4FC9-B632-79CA190833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BDF067-E0A8-475A-A9D4-0F9EBA513907}" type="datetimeFigureOut">
              <a:rPr lang="ru-RU" smtClean="0"/>
              <a:pPr>
                <a:defRPr/>
              </a:pPr>
              <a:t>17.10.2018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53E34-F26A-4F3E-9096-3CE102B5F5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DEA871-F78B-459C-91E2-AB987FE3406D}" type="datetimeFigureOut">
              <a:rPr lang="ru-RU" smtClean="0"/>
              <a:pPr>
                <a:defRPr/>
              </a:pPr>
              <a:t>17.10.2018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B19B3-A712-4BCD-B519-A639FE5E5A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A0414C-A794-41C2-9F37-53231BEB2CB5}" type="datetimeFigureOut">
              <a:rPr lang="ru-RU" smtClean="0"/>
              <a:pPr>
                <a:defRPr/>
              </a:pPr>
              <a:t>17.10.2018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3526B-9FE6-4C99-A217-FBE4D22457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EEDCE2-61B7-4713-B5A2-B3C2E601FCC6}" type="datetimeFigureOut">
              <a:rPr lang="ru-RU" smtClean="0"/>
              <a:pPr>
                <a:defRPr/>
              </a:pPr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1E106-4627-4062-9271-8DB7ACA406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429566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137A8D-AF10-4E93-91FE-6615E35F9C75}" type="datetimeFigureOut">
              <a:rPr lang="ru-RU" smtClean="0"/>
              <a:pPr>
                <a:defRPr/>
              </a:pPr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50300" y="6356351"/>
            <a:ext cx="660400" cy="365125"/>
          </a:xfrm>
        </p:spPr>
        <p:txBody>
          <a:bodyPr/>
          <a:lstStyle/>
          <a:p>
            <a:pPr>
              <a:defRPr/>
            </a:pPr>
            <a:fld id="{2B39BDE6-BBC7-4B0F-A00C-973765FA0E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746625" y="6219826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0319" y="-7144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746625" y="-7143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95300" y="1935480"/>
            <a:ext cx="89154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EDB18ED-538A-4F6F-BF3C-087AC4082DB4}" type="datetimeFigureOut">
              <a:rPr lang="ru-RU" smtClean="0"/>
              <a:pPr>
                <a:defRPr/>
              </a:pPr>
              <a:t>17.10.2018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8B54A2B-C608-40AC-93B2-E4F2364B90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0602" y="202408"/>
            <a:ext cx="9945594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900igr.net/up/datai/175152/0005-011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25098" cy="6858000"/>
          </a:xfrm>
          <a:prstGeom prst="rect">
            <a:avLst/>
          </a:prstGeom>
          <a:noFill/>
        </p:spPr>
      </p:pic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309530" y="500042"/>
            <a:ext cx="8858312" cy="470898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4800" b="1" dirty="0">
                <a:solidFill>
                  <a:srgbClr val="002060"/>
                </a:solidFill>
              </a:rPr>
              <a:t>Исполнение бюджета Окуневского сельского поселения за </a:t>
            </a:r>
            <a:r>
              <a:rPr lang="ru-RU" altLang="ru-RU" sz="4800" b="1" dirty="0" smtClean="0">
                <a:solidFill>
                  <a:srgbClr val="002060"/>
                </a:solidFill>
              </a:rPr>
              <a:t>9 месяцев 2018 </a:t>
            </a:r>
            <a:r>
              <a:rPr lang="ru-RU" altLang="ru-RU" sz="4800" b="1" dirty="0">
                <a:solidFill>
                  <a:srgbClr val="002060"/>
                </a:solidFill>
              </a:rPr>
              <a:t>года</a:t>
            </a:r>
          </a:p>
          <a:p>
            <a:pPr algn="ctr"/>
            <a:endParaRPr lang="ru-RU" altLang="ru-RU" sz="4000" b="1" dirty="0">
              <a:solidFill>
                <a:srgbClr val="002060"/>
              </a:solidFill>
            </a:endParaRPr>
          </a:p>
          <a:p>
            <a:pPr algn="ctr"/>
            <a:r>
              <a:rPr lang="ru-RU" altLang="ru-RU" sz="1400" b="1" dirty="0">
                <a:solidFill>
                  <a:srgbClr val="002060"/>
                </a:solidFill>
              </a:rPr>
              <a:t>Принят постановлением администрации Окуневского сельского поселения</a:t>
            </a:r>
            <a:r>
              <a:rPr lang="ru-RU" altLang="ru-RU" sz="1400" b="1" dirty="0">
                <a:solidFill>
                  <a:srgbClr val="FF0066"/>
                </a:solidFill>
              </a:rPr>
              <a:t> </a:t>
            </a:r>
            <a:r>
              <a:rPr lang="ru-RU" altLang="ru-RU" sz="1400" b="1" dirty="0" smtClean="0">
                <a:solidFill>
                  <a:srgbClr val="FF0066"/>
                </a:solidFill>
              </a:rPr>
              <a:t> </a:t>
            </a:r>
            <a:r>
              <a:rPr lang="ru-RU" altLang="ru-RU" sz="1400" b="1" dirty="0" smtClean="0">
                <a:solidFill>
                  <a:srgbClr val="002060"/>
                </a:solidFill>
              </a:rPr>
              <a:t>№ 38 от 15 октября 2018 года</a:t>
            </a:r>
            <a:endParaRPr lang="ru-RU" altLang="ru-RU" sz="1400" b="1" dirty="0">
              <a:solidFill>
                <a:srgbClr val="002060"/>
              </a:solidFill>
            </a:endParaRPr>
          </a:p>
          <a:p>
            <a:pPr algn="ctr"/>
            <a:endParaRPr lang="ru-RU" alt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1238224" y="642938"/>
            <a:ext cx="8129614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002060"/>
                </a:solidFill>
              </a:rPr>
              <a:t>Расходы на содержание органа местного самоуправления(фактическое исполнение)</a:t>
            </a:r>
          </a:p>
        </p:txBody>
      </p:sp>
      <p:graphicFrame>
        <p:nvGraphicFramePr>
          <p:cNvPr id="24613" name="Group 37"/>
          <p:cNvGraphicFramePr>
            <a:graphicFrameLocks noGrp="1"/>
          </p:cNvGraphicFramePr>
          <p:nvPr>
            <p:ph idx="1"/>
          </p:nvPr>
        </p:nvGraphicFramePr>
        <p:xfrm>
          <a:off x="1381099" y="1714488"/>
          <a:ext cx="8215340" cy="2635725"/>
        </p:xfrm>
        <a:graphic>
          <a:graphicData uri="http://schemas.openxmlformats.org/drawingml/2006/table">
            <a:tbl>
              <a:tblPr/>
              <a:tblGrid>
                <a:gridCol w="6742140"/>
                <a:gridCol w="1473200"/>
              </a:tblGrid>
              <a:tr h="32369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(тыс. руб.)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29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9 месяцев 2018 год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32369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Функционирование высшего должностного лица муниципального образования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352,7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32369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Функционирование администрации Окуневского сельского поселения, всего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2443,8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32369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в том числе : расходы на выплату персонала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1219,8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32369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Закупка товаров, работ и услуг для муниципальных нужд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1223,5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32369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 Уплата налогов и сборов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32369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 расходов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2796,5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95747" y="4643451"/>
            <a:ext cx="457203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Численность муниципальных служащих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5745" y="5438789"/>
            <a:ext cx="464347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defRPr/>
            </a:pPr>
            <a:r>
              <a:rPr lang="ru-RU" altLang="ru-RU" dirty="0" smtClean="0"/>
              <a:t> 9 месяцев 2018 года </a:t>
            </a:r>
            <a:r>
              <a:rPr lang="ru-RU" altLang="ru-RU" dirty="0"/>
              <a:t>– 5 человек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242" y="274638"/>
            <a:ext cx="8122920" cy="582594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555242" y="928670"/>
            <a:ext cx="8122920" cy="5319730"/>
          </a:xfrm>
          <a:prstGeom prst="verticalScroll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Глава Окуневского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Ежов Владимир Васильевич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График работы с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8-00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17-00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перерыв с 13-00 до 14-00.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Адрес: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652392,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Кемеровская область,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Промышленновский район,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Окунево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Ул.Центральная,63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Телефон (8 38442)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6-23-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Факс: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6-23-82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Электронная почта: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okunevo2010@mail.ru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881066" y="274638"/>
            <a:ext cx="8643937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4000" b="1" dirty="0" smtClean="0">
                <a:solidFill>
                  <a:srgbClr val="002060"/>
                </a:solidFill>
              </a:rPr>
              <a:t>Уважаемые жители и гости  Окуневского поселения  !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endParaRPr lang="ru-RU" altLang="ru-RU" sz="2400" dirty="0" smtClean="0"/>
          </a:p>
          <a:p>
            <a:pPr eaLnBrk="1" hangingPunct="1">
              <a:buNone/>
            </a:pPr>
            <a:endParaRPr lang="ru-RU" altLang="ru-RU" sz="2400" dirty="0" smtClean="0"/>
          </a:p>
          <a:p>
            <a:pPr eaLnBrk="1" hangingPunct="1"/>
            <a:r>
              <a:rPr lang="ru-RU" altLang="ru-RU" sz="3200" dirty="0" smtClean="0"/>
              <a:t>«Бюджет для граждан» познакомит вас с основными положениями исполнения</a:t>
            </a:r>
            <a:r>
              <a:rPr lang="ru-RU" altLang="ru-RU" sz="3200" dirty="0" smtClean="0">
                <a:latin typeface="Arial" charset="0"/>
              </a:rPr>
              <a:t> </a:t>
            </a:r>
            <a:r>
              <a:rPr lang="ru-RU" altLang="ru-RU" sz="3200" dirty="0" smtClean="0"/>
              <a:t>бюджета Окуневского сельского поселения за 9 месяцев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dirty="0" smtClean="0"/>
              <a:t>года</a:t>
            </a:r>
          </a:p>
          <a:p>
            <a:pPr eaLnBrk="1" hangingPunct="1"/>
            <a:endParaRPr lang="ru-RU" altLang="ru-RU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Исполнение основных показателей бюджета Окуневского сельского поселения за 9 месяцев 2018 года (тыс.руб.)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857364"/>
            <a:ext cx="4376870" cy="928693"/>
          </a:xfrm>
          <a:noFill/>
        </p:spPr>
        <p:txBody>
          <a:bodyPr/>
          <a:lstStyle/>
          <a:p>
            <a:pPr algn="ctr"/>
            <a:r>
              <a:rPr lang="ru-RU" dirty="0" smtClean="0"/>
              <a:t>Утверждено на 2018 год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032111" y="2143116"/>
            <a:ext cx="4378590" cy="428628"/>
          </a:xfrm>
          <a:noFill/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/>
              <a:t>Исполнено за 9 месяцев 2018 года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95300" y="2514600"/>
          <a:ext cx="4376738" cy="384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953000" y="2571744"/>
          <a:ext cx="4378325" cy="376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095379" y="3"/>
            <a:ext cx="8315325" cy="1357313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плана по  налоговым и неналоговым доходам  Окуневского сельского поселения за 9 месяцев 2018 года</a:t>
            </a:r>
            <a:b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(тыс. руб.) </a:t>
            </a:r>
          </a:p>
        </p:txBody>
      </p:sp>
      <p:graphicFrame>
        <p:nvGraphicFramePr>
          <p:cNvPr id="20541" name="Group 61"/>
          <p:cNvGraphicFramePr>
            <a:graphicFrameLocks noGrp="1"/>
          </p:cNvGraphicFramePr>
          <p:nvPr>
            <p:ph idx="1"/>
          </p:nvPr>
        </p:nvGraphicFramePr>
        <p:xfrm>
          <a:off x="1166785" y="1492819"/>
          <a:ext cx="8107393" cy="4772025"/>
        </p:xfrm>
        <a:graphic>
          <a:graphicData uri="http://schemas.openxmlformats.org/drawingml/2006/table">
            <a:tbl>
              <a:tblPr/>
              <a:tblGrid>
                <a:gridCol w="3578687"/>
                <a:gridCol w="1060807"/>
                <a:gridCol w="1556889"/>
                <a:gridCol w="1911010"/>
              </a:tblGrid>
              <a:tr h="54629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2018 год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 месяцев 2018 года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исполнения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14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НАЛОГОВЫЕ ДОХОДЫ,  всего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5434,0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4795,3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44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213,0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170,6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4629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товары (работы, услуги) реализующие на территории РФ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744,0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588,4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79,0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4629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 на совокупный доход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(ЕСХН)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70,0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121,5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173,6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27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имущество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4377,0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3887,8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88,8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943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Государственная пошлина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90,0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14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НЕНАЛОГОВЫЕ ДОХОДЫ, всего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2,6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260,0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0134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Штрафы, санкции, возмещение ущерба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2,6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260,0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Структура безвозмездных поступлений в бюджет Окуневского сельского поселения  за 9 месяцев 2018 года (тыс.руб.)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95300" y="1935163"/>
          <a:ext cx="89154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Структура  поступлений доходов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бюджет Окуневского сельского поселения</a:t>
            </a:r>
            <a:r>
              <a:rPr lang="ru-RU" sz="2400" dirty="0" smtClean="0">
                <a:solidFill>
                  <a:schemeClr val="tx1"/>
                </a:solidFill>
              </a:rPr>
              <a:t> за 9 месяцев 2018 года  (тыс. руб.)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95300" y="1935163"/>
          <a:ext cx="89154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1523976" y="357166"/>
            <a:ext cx="8101038" cy="928694"/>
          </a:xfrm>
          <a:noFill/>
          <a:effectLst/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400" dirty="0" smtClean="0">
                <a:solidFill>
                  <a:schemeClr val="tx1"/>
                </a:solidFill>
                <a:latin typeface="Arial" charset="0"/>
              </a:rPr>
              <a:t>Безвозмездные поступления в бюджет Окуневского сельского поселения за 9 месяцев 2018 года</a:t>
            </a:r>
          </a:p>
        </p:txBody>
      </p:sp>
      <p:graphicFrame>
        <p:nvGraphicFramePr>
          <p:cNvPr id="22588" name="Group 60"/>
          <p:cNvGraphicFramePr>
            <a:graphicFrameLocks noGrp="1"/>
          </p:cNvGraphicFramePr>
          <p:nvPr>
            <p:ph type="tbl" idx="1"/>
          </p:nvPr>
        </p:nvGraphicFramePr>
        <p:xfrm>
          <a:off x="1166786" y="1500173"/>
          <a:ext cx="8466165" cy="5086350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tblPr>
              <a:tblGrid>
                <a:gridCol w="2940078"/>
                <a:gridCol w="1841500"/>
                <a:gridCol w="1841500"/>
                <a:gridCol w="1843087"/>
              </a:tblGrid>
              <a:tr h="1026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                     (тыс. руб.)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3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Виды безвозмездных поступлений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План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2018 г.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Фактическое исполнение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 месяцев 2018 г.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исполнения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3701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Дотации бюджетам сельских поселений на выравнивание бюджетной обеспеченности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665,9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393,5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59,1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0554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113,0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85,3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75,5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683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5,4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37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Прочие безвозмездные поступления в бюджеты сельских поселений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33,1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Структура расходов бюджета Окуневского сельского поселения за  9 месяцев 2018 года (тыс. руб.)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23844" y="1928802"/>
          <a:ext cx="8915400" cy="4675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07" name="Group 155"/>
          <p:cNvGraphicFramePr>
            <a:graphicFrameLocks noGrp="1"/>
          </p:cNvGraphicFramePr>
          <p:nvPr/>
        </p:nvGraphicFramePr>
        <p:xfrm>
          <a:off x="1095349" y="1928815"/>
          <a:ext cx="8501091" cy="3587751"/>
        </p:xfrm>
        <a:graphic>
          <a:graphicData uri="http://schemas.openxmlformats.org/drawingml/2006/table">
            <a:tbl>
              <a:tblPr/>
              <a:tblGrid>
                <a:gridCol w="4678391"/>
                <a:gridCol w="1274762"/>
                <a:gridCol w="1273175"/>
                <a:gridCol w="1274763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План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2018 год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 месяцев 2018 года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исполнения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РАСХОДЫ, всего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6219,3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5114,3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82,2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Общегосударственные вопросы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3726,5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3063,0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82,2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Национальная оборона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113,0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85,3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75,5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Национальная безопасность  и     правоохранительная деятельность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81,2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79,9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98,4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Национальная экономика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1033,8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959,7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92,8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Жилищно-коммунальное хозяйство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855,8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617,1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72,1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Социальная политика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389,0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292,4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Физическая культура и спорт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16,9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84,5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</a:tbl>
          </a:graphicData>
        </a:graphic>
      </p:graphicFrame>
      <p:sp>
        <p:nvSpPr>
          <p:cNvPr id="23606" name="Rectangle 83"/>
          <p:cNvSpPr>
            <a:spLocks noChangeArrowheads="1"/>
          </p:cNvSpPr>
          <p:nvPr/>
        </p:nvSpPr>
        <p:spPr bwMode="auto">
          <a:xfrm>
            <a:off x="1452537" y="673104"/>
            <a:ext cx="7604153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2400" dirty="0"/>
              <a:t>Исполнение плана по расходам за </a:t>
            </a:r>
            <a:r>
              <a:rPr lang="ru-RU" altLang="ru-RU" sz="2400" dirty="0" smtClean="0"/>
              <a:t>9 месяцев 2018 </a:t>
            </a:r>
            <a:r>
              <a:rPr lang="ru-RU" altLang="ru-RU" sz="2400" dirty="0"/>
              <a:t>года Окуневского сельского </a:t>
            </a:r>
            <a:r>
              <a:rPr lang="ru-RU" altLang="ru-RU" sz="2400" dirty="0" smtClean="0"/>
              <a:t>поселения (</a:t>
            </a:r>
            <a:r>
              <a:rPr lang="ru-RU" altLang="ru-RU" sz="1600" dirty="0" smtClean="0"/>
              <a:t>тыс. руб.)</a:t>
            </a:r>
            <a:endParaRPr lang="ru-RU" alt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3803</TotalTime>
  <Words>529</Words>
  <Application>Microsoft Office PowerPoint</Application>
  <PresentationFormat>Лист A4 (210x297 мм)</PresentationFormat>
  <Paragraphs>147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Уважаемые жители и гости  Окуневского поселения  !</vt:lpstr>
      <vt:lpstr> Исполнение основных показателей бюджета Окуневского сельского поселения за 9 месяцев 2018 года (тыс.руб.)</vt:lpstr>
      <vt:lpstr>Исполнение плана по  налоговым и неналоговым доходам  Окуневского сельского поселения за 9 месяцев 2018 года                                                                                      (тыс. руб.) </vt:lpstr>
      <vt:lpstr>Структура безвозмездных поступлений в бюджет Окуневского сельского поселения  за 9 месяцев 2018 года (тыс.руб.)</vt:lpstr>
      <vt:lpstr>Структура  поступлений доходов в бюджет Окуневского сельского поселения за 9 месяцев 2018 года  (тыс. руб.)</vt:lpstr>
      <vt:lpstr>Безвозмездные поступления в бюджет Окуневского сельского поселения за 9 месяцев 2018 года</vt:lpstr>
      <vt:lpstr>Структура расходов бюджета Окуневского сельского поселения за  9 месяцев 2018 года (тыс. руб.)</vt:lpstr>
      <vt:lpstr>Слайд 9</vt:lpstr>
      <vt:lpstr>Расходы на содержание органа местного самоуправления(фактическое исполнение)</vt:lpstr>
      <vt:lpstr>Контактная информация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Tatiana A</cp:lastModifiedBy>
  <cp:revision>420</cp:revision>
  <dcterms:created xsi:type="dcterms:W3CDTF">2012-12-19T07:56:30Z</dcterms:created>
  <dcterms:modified xsi:type="dcterms:W3CDTF">2018-10-17T03:49:06Z</dcterms:modified>
</cp:coreProperties>
</file>