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charts/chart28.xml" ContentType="application/vnd.openxmlformats-officedocument.drawingml.char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rawings/drawing7.xml" ContentType="application/vnd.openxmlformats-officedocument.drawingml.chartshapes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charts/chart29.xml" ContentType="application/vnd.openxmlformats-officedocument.drawingml.chart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diagrams/layout8.xml" ContentType="application/vnd.openxmlformats-officedocument.drawingml.diagramLayou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diagrams/layout4.xml" ContentType="application/vnd.openxmlformats-officedocument.drawingml.diagramLayou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hart26.xml" ContentType="application/vnd.openxmlformats-officedocument.drawingml.chart+xml"/>
  <Default Extension="rels" ContentType="application/vnd.openxmlformats-package.relationships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6" r:id="rId1"/>
  </p:sldMasterIdLst>
  <p:notesMasterIdLst>
    <p:notesMasterId r:id="rId24"/>
  </p:notesMasterIdLst>
  <p:sldIdLst>
    <p:sldId id="256" r:id="rId2"/>
    <p:sldId id="291" r:id="rId3"/>
    <p:sldId id="308" r:id="rId4"/>
    <p:sldId id="293" r:id="rId5"/>
    <p:sldId id="292" r:id="rId6"/>
    <p:sldId id="294" r:id="rId7"/>
    <p:sldId id="295" r:id="rId8"/>
    <p:sldId id="296" r:id="rId9"/>
    <p:sldId id="298" r:id="rId10"/>
    <p:sldId id="299" r:id="rId11"/>
    <p:sldId id="301" r:id="rId12"/>
    <p:sldId id="305" r:id="rId13"/>
    <p:sldId id="307" r:id="rId14"/>
    <p:sldId id="311" r:id="rId15"/>
    <p:sldId id="317" r:id="rId16"/>
    <p:sldId id="321" r:id="rId17"/>
    <p:sldId id="329" r:id="rId18"/>
    <p:sldId id="324" r:id="rId19"/>
    <p:sldId id="326" r:id="rId20"/>
    <p:sldId id="328" r:id="rId21"/>
    <p:sldId id="330" r:id="rId22"/>
    <p:sldId id="331" r:id="rId23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00"/>
    <a:srgbClr val="3366FF"/>
    <a:srgbClr val="FFFF66"/>
    <a:srgbClr val="66FF66"/>
    <a:srgbClr val="CC0066"/>
    <a:srgbClr val="00CCFF"/>
    <a:srgbClr val="800080"/>
    <a:srgbClr val="FF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9" autoAdjust="0"/>
    <p:restoredTop sz="93075" autoAdjust="0"/>
  </p:normalViewPr>
  <p:slideViewPr>
    <p:cSldViewPr>
      <p:cViewPr>
        <p:scale>
          <a:sx n="83" d="100"/>
          <a:sy n="83" d="100"/>
        </p:scale>
        <p:origin x="-159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9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3.xlsx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3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10"/>
      <c:depthPercent val="100"/>
      <c:perspective val="30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6033572027350541E-2"/>
          <c:y val="1.2597806592918261E-2"/>
          <c:w val="0.81382830741488388"/>
          <c:h val="0.86023444485004308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Дефицит</c:v>
                </c:pt>
              </c:strCache>
            </c:strRef>
          </c:tx>
          <c:dLbls>
            <c:spPr>
              <a:noFill/>
              <a:ln w="25394">
                <a:noFill/>
              </a:ln>
            </c:spPr>
            <c:showVal val="1"/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#,##0.000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-4.5185521167987783E-2"/>
                  <c:y val="8.260333943204624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9136,3</a:t>
                    </a:r>
                    <a:endParaRPr lang="en-US" dirty="0"/>
                  </a:p>
                </c:rich>
              </c:tx>
              <c:spPr>
                <a:noFill/>
                <a:ln w="25394">
                  <a:noFill/>
                </a:ln>
              </c:spPr>
              <c:showVal val="1"/>
            </c:dLbl>
            <c:dLbl>
              <c:idx val="1"/>
              <c:layout>
                <c:manualLayout>
                  <c:x val="1.0200385871219221E-2"/>
                  <c:y val="0.1092607518548373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9565,1</a:t>
                    </a:r>
                    <a:endParaRPr lang="en-US" dirty="0"/>
                  </a:p>
                </c:rich>
              </c:tx>
              <c:spPr>
                <a:noFill/>
                <a:ln w="25394">
                  <a:noFill/>
                </a:ln>
              </c:spPr>
              <c:showVal val="1"/>
            </c:dLbl>
            <c:dLbl>
              <c:idx val="2"/>
              <c:layout>
                <c:manualLayout>
                  <c:x val="1.4575974570318641E-3"/>
                  <c:y val="0.1473464973652729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9815,4</a:t>
                    </a:r>
                    <a:endParaRPr lang="en-US" dirty="0"/>
                  </a:p>
                </c:rich>
              </c:tx>
              <c:spPr>
                <a:noFill/>
                <a:ln w="25394">
                  <a:noFill/>
                </a:ln>
              </c:spPr>
              <c:showVal val="1"/>
            </c:dLbl>
            <c:dLbl>
              <c:idx val="3"/>
              <c:layout>
                <c:manualLayout>
                  <c:x val="1.4575974570318641E-3"/>
                  <c:y val="0.17190424692615044"/>
                </c:manualLayout>
              </c:layout>
              <c:spPr>
                <a:noFill/>
                <a:ln w="2539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4"/>
              <c:layout>
                <c:manualLayout>
                  <c:x val="1.8948766941414261E-2"/>
                  <c:y val="8.2603339432046244E-2"/>
                </c:manualLayout>
              </c:layout>
              <c:spPr>
                <a:noFill/>
                <a:ln w="2539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spPr>
              <a:noFill/>
              <a:ln w="25394">
                <a:noFill/>
              </a:ln>
            </c:spPr>
            <c:showVal val="1"/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9136.2999999999902</c:v>
                </c:pt>
                <c:pt idx="1">
                  <c:v>9565.1</c:v>
                </c:pt>
                <c:pt idx="2">
                  <c:v>9815.4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9136,3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9565,1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9815,4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4.6643118625019353E-2"/>
                  <c:y val="6.6975680620578034E-3"/>
                </c:manualLayout>
              </c:layout>
              <c:spPr>
                <a:noFill/>
                <a:ln w="2539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spPr>
              <a:noFill/>
              <a:ln w="25394">
                <a:noFill/>
              </a:ln>
            </c:spPr>
            <c:showVal val="1"/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9136.2999999999902</c:v>
                </c:pt>
                <c:pt idx="1">
                  <c:v>9565.1</c:v>
                </c:pt>
                <c:pt idx="2">
                  <c:v>9815.4</c:v>
                </c:pt>
              </c:numCache>
            </c:numRef>
          </c:val>
        </c:ser>
        <c:shape val="box"/>
        <c:axId val="45518848"/>
        <c:axId val="45520384"/>
        <c:axId val="72793152"/>
      </c:bar3DChart>
      <c:catAx>
        <c:axId val="45518848"/>
        <c:scaling>
          <c:orientation val="minMax"/>
        </c:scaling>
        <c:axPos val="b"/>
        <c:numFmt formatCode="General" sourceLinked="1"/>
        <c:tickLblPos val="nextTo"/>
        <c:crossAx val="45520384"/>
        <c:crosses val="autoZero"/>
        <c:auto val="1"/>
        <c:lblAlgn val="ctr"/>
        <c:lblOffset val="100"/>
      </c:catAx>
      <c:valAx>
        <c:axId val="45520384"/>
        <c:scaling>
          <c:orientation val="minMax"/>
        </c:scaling>
        <c:delete val="1"/>
        <c:axPos val="l"/>
        <c:majorGridlines/>
        <c:numFmt formatCode="#,##0.000" sourceLinked="1"/>
        <c:tickLblPos val="nextTo"/>
        <c:crossAx val="45518848"/>
        <c:crosses val="autoZero"/>
        <c:crossBetween val="between"/>
      </c:valAx>
      <c:serAx>
        <c:axId val="72793152"/>
        <c:scaling>
          <c:orientation val="minMax"/>
        </c:scaling>
        <c:delete val="1"/>
        <c:axPos val="b"/>
        <c:tickLblPos val="nextTo"/>
        <c:crossAx val="45520384"/>
        <c:crosses val="autoZero"/>
      </c:serAx>
      <c:spPr>
        <a:noFill/>
        <a:ln w="25394">
          <a:noFill/>
        </a:ln>
      </c:spPr>
    </c:plotArea>
    <c:legend>
      <c:legendPos val="r"/>
      <c:layout>
        <c:manualLayout>
          <c:xMode val="edge"/>
          <c:yMode val="edge"/>
          <c:x val="0.83814523184601963"/>
          <c:y val="0.41361916771752838"/>
          <c:w val="0.15135608048993932"/>
          <c:h val="0.17150063051702474"/>
        </c:manualLayout>
      </c:layout>
      <c:spPr>
        <a:noFill/>
        <a:ln w="25394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5"/>
  <c:chart>
    <c:autoTitleDeleted val="1"/>
    <c:plotArea>
      <c:layout>
        <c:manualLayout>
          <c:layoutTarget val="inner"/>
          <c:xMode val="edge"/>
          <c:yMode val="edge"/>
          <c:x val="0.10146216707089571"/>
          <c:y val="8.0808104179404525E-2"/>
          <c:w val="0.64917933661643856"/>
          <c:h val="0.8383837916411911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0000"/>
            </a:solidFill>
          </c:spPr>
          <c:explosion val="25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94</c:v>
                </c:pt>
              </c:numCache>
            </c:numRef>
          </c:val>
        </c:ser>
        <c:firstSliceAng val="0"/>
      </c:pieChart>
      <c:spPr>
        <a:noFill/>
        <a:ln w="2541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3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7598D9">
                <a:lumMod val="75000"/>
              </a:srgbClr>
            </a:solidFill>
          </c:spPr>
          <c:dLbls>
            <c:spPr>
              <a:noFill/>
              <a:ln w="25369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2002</c:v>
                </c:pt>
                <c:pt idx="1">
                  <c:v>2259</c:v>
                </c:pt>
                <c:pt idx="2">
                  <c:v>2467</c:v>
                </c:pt>
              </c:numCache>
            </c:numRef>
          </c:val>
        </c:ser>
        <c:shape val="box"/>
        <c:axId val="127439232"/>
        <c:axId val="127440768"/>
        <c:axId val="0"/>
      </c:bar3DChart>
      <c:catAx>
        <c:axId val="127439232"/>
        <c:scaling>
          <c:orientation val="minMax"/>
        </c:scaling>
        <c:axPos val="b"/>
        <c:numFmt formatCode="General" sourceLinked="1"/>
        <c:tickLblPos val="nextTo"/>
        <c:crossAx val="127440768"/>
        <c:crosses val="autoZero"/>
        <c:auto val="1"/>
        <c:lblAlgn val="ctr"/>
        <c:lblOffset val="100"/>
      </c:catAx>
      <c:valAx>
        <c:axId val="127440768"/>
        <c:scaling>
          <c:orientation val="minMax"/>
        </c:scaling>
        <c:axPos val="l"/>
        <c:majorGridlines/>
        <c:numFmt formatCode="General" sourceLinked="1"/>
        <c:tickLblPos val="nextTo"/>
        <c:crossAx val="127439232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4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налог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39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4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1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386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620940297282805E-2"/>
          <c:y val="0.12121212121212144"/>
          <c:w val="0.87870436816219877"/>
          <c:h val="0.757575757575759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0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432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2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pPr>
              <a:noFill/>
              <a:ln w="25409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52</c:v>
                </c:pt>
                <c:pt idx="1">
                  <c:v>53</c:v>
                </c:pt>
                <c:pt idx="2">
                  <c:v>55</c:v>
                </c:pt>
              </c:numCache>
            </c:numRef>
          </c:val>
        </c:ser>
        <c:shape val="cone"/>
        <c:axId val="128528384"/>
        <c:axId val="128530304"/>
        <c:axId val="0"/>
      </c:bar3DChart>
      <c:catAx>
        <c:axId val="128528384"/>
        <c:scaling>
          <c:orientation val="minMax"/>
        </c:scaling>
        <c:axPos val="b"/>
        <c:numFmt formatCode="General" sourceLinked="1"/>
        <c:tickLblPos val="nextTo"/>
        <c:crossAx val="128530304"/>
        <c:crosses val="autoZero"/>
        <c:auto val="1"/>
        <c:lblAlgn val="ctr"/>
        <c:lblOffset val="100"/>
      </c:catAx>
      <c:valAx>
        <c:axId val="128530304"/>
        <c:scaling>
          <c:orientation val="minMax"/>
        </c:scaling>
        <c:axPos val="l"/>
        <c:majorGridlines/>
        <c:numFmt formatCode="General" sourceLinked="1"/>
        <c:tickLblPos val="nextTo"/>
        <c:crossAx val="128528384"/>
        <c:crosses val="autoZero"/>
        <c:crossBetween val="between"/>
      </c:valAx>
      <c:spPr>
        <a:noFill/>
        <a:ln w="2540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3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1"/>
  <c:chart>
    <c:autoTitleDeleted val="1"/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pPr>
              <a:noFill/>
              <a:ln w="25397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4293</c:v>
                </c:pt>
                <c:pt idx="1">
                  <c:v>4699</c:v>
                </c:pt>
                <c:pt idx="2">
                  <c:v>4751</c:v>
                </c:pt>
              </c:numCache>
            </c:numRef>
          </c:val>
        </c:ser>
        <c:shape val="box"/>
        <c:axId val="129002112"/>
        <c:axId val="129008000"/>
        <c:axId val="0"/>
      </c:bar3DChart>
      <c:catAx>
        <c:axId val="129002112"/>
        <c:scaling>
          <c:orientation val="minMax"/>
        </c:scaling>
        <c:axPos val="b"/>
        <c:numFmt formatCode="General" sourceLinked="1"/>
        <c:tickLblPos val="nextTo"/>
        <c:crossAx val="129008000"/>
        <c:crosses val="autoZero"/>
        <c:auto val="1"/>
        <c:lblAlgn val="ctr"/>
        <c:lblOffset val="100"/>
      </c:catAx>
      <c:valAx>
        <c:axId val="129008000"/>
        <c:scaling>
          <c:orientation val="minMax"/>
        </c:scaling>
        <c:axPos val="l"/>
        <c:majorGridlines/>
        <c:numFmt formatCode="General" sourceLinked="1"/>
        <c:tickLblPos val="nextTo"/>
        <c:crossAx val="129002112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5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</c:v>
                </c:pt>
                <c:pt idx="1">
                  <c:v>55</c:v>
                </c:pt>
              </c:numCache>
            </c:numRef>
          </c:val>
        </c:ser>
        <c:firstSliceAng val="0"/>
      </c:pieChart>
      <c:spPr>
        <a:noFill/>
        <a:ln w="25423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6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1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3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49</c:v>
                </c:pt>
                <c:pt idx="1">
                  <c:v>43</c:v>
                </c:pt>
              </c:numCache>
            </c:numRef>
          </c:val>
        </c:ser>
        <c:firstSliceAng val="0"/>
      </c:pieChart>
      <c:spPr>
        <a:noFill/>
        <a:ln w="25424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6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3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48</c:v>
                </c:pt>
                <c:pt idx="1">
                  <c:v>45</c:v>
                </c:pt>
              </c:numCache>
            </c:numRef>
          </c:val>
        </c:ser>
        <c:firstSliceAng val="0"/>
      </c:pieChart>
      <c:spPr>
        <a:noFill/>
        <a:ln w="25385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246867938460435"/>
          <c:y val="4.885448173418689E-2"/>
          <c:w val="0.85675587258887576"/>
          <c:h val="0.8412138314555136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7598D9">
                <a:lumMod val="75000"/>
              </a:srgb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7120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7966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7589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2559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7120</c:v>
                </c:pt>
                <c:pt idx="1">
                  <c:v>7966</c:v>
                </c:pt>
                <c:pt idx="2">
                  <c:v>7589</c:v>
                </c:pt>
                <c:pt idx="3">
                  <c:v>8280</c:v>
                </c:pt>
                <c:pt idx="4">
                  <c:v>8561</c:v>
                </c:pt>
              </c:numCache>
            </c:numRef>
          </c:val>
        </c:ser>
        <c:shape val="box"/>
        <c:axId val="48379392"/>
        <c:axId val="48380928"/>
        <c:axId val="0"/>
      </c:bar3DChart>
      <c:catAx>
        <c:axId val="48379392"/>
        <c:scaling>
          <c:orientation val="minMax"/>
        </c:scaling>
        <c:axPos val="b"/>
        <c:numFmt formatCode="General" sourceLinked="1"/>
        <c:tickLblPos val="nextTo"/>
        <c:crossAx val="48380928"/>
        <c:crosses val="autoZero"/>
        <c:auto val="1"/>
        <c:lblAlgn val="ctr"/>
        <c:lblOffset val="100"/>
      </c:catAx>
      <c:valAx>
        <c:axId val="48380928"/>
        <c:scaling>
          <c:orientation val="minMax"/>
        </c:scaling>
        <c:axPos val="l"/>
        <c:majorGridlines/>
        <c:numFmt formatCode="General" sourceLinked="1"/>
        <c:tickLblPos val="nextTo"/>
        <c:crossAx val="48379392"/>
        <c:crosses val="autoZero"/>
        <c:crossBetween val="between"/>
      </c:valAx>
    </c:plotArea>
    <c:plotVisOnly val="1"/>
    <c:dispBlanksAs val="gap"/>
  </c:chart>
  <c:spPr>
    <a:noFill/>
    <a:ln>
      <a:noFill/>
    </a:ln>
  </c:spPr>
  <c:txPr>
    <a:bodyPr/>
    <a:lstStyle/>
    <a:p>
      <a:pPr>
        <a:defRPr sz="2303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7"/>
  <c:chart>
    <c:autoTitleDeleted val="1"/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70 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70</c:v>
                </c:pt>
                <c:pt idx="1">
                  <c:v>72</c:v>
                </c:pt>
                <c:pt idx="2">
                  <c:v>75</c:v>
                </c:pt>
              </c:numCache>
            </c:numRef>
          </c:val>
        </c:ser>
        <c:shape val="pyramid"/>
        <c:axId val="108026880"/>
        <c:axId val="108053248"/>
        <c:axId val="0"/>
      </c:bar3DChart>
      <c:catAx>
        <c:axId val="108026880"/>
        <c:scaling>
          <c:orientation val="minMax"/>
        </c:scaling>
        <c:axPos val="b"/>
        <c:numFmt formatCode="General" sourceLinked="1"/>
        <c:tickLblPos val="nextTo"/>
        <c:crossAx val="108053248"/>
        <c:crosses val="autoZero"/>
        <c:auto val="1"/>
        <c:lblAlgn val="ctr"/>
        <c:lblOffset val="100"/>
      </c:catAx>
      <c:valAx>
        <c:axId val="108053248"/>
        <c:scaling>
          <c:orientation val="minMax"/>
        </c:scaling>
        <c:axPos val="l"/>
        <c:majorGridlines/>
        <c:numFmt formatCode="General" sourceLinked="1"/>
        <c:tickLblPos val="nextTo"/>
        <c:crossAx val="108026880"/>
        <c:crosses val="autoZero"/>
        <c:crossBetween val="between"/>
      </c:valAx>
      <c:spPr>
        <a:noFill/>
        <a:ln w="2539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394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413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1"/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3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384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97" b="1" dirty="0" smtClean="0"/>
                      <a:t>95,7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4%</a:t>
                    </a:r>
                    <a:endParaRPr lang="en-US" dirty="0"/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0,3%</a:t>
                    </a:r>
                    <a:endParaRPr lang="en-US" dirty="0"/>
                  </a:p>
                </c:rich>
              </c:tx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997" b="1" smtClean="0"/>
                      <a:t>0</a:t>
                    </a:r>
                    <a:r>
                      <a:rPr lang="en-US" smtClean="0"/>
                      <a:t>,04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</c:dLbl>
            <c:spPr>
              <a:noFill/>
              <a:ln w="25384">
                <a:noFill/>
              </a:ln>
            </c:spPr>
            <c:txPr>
              <a:bodyPr/>
              <a:lstStyle/>
              <a:p>
                <a:pPr>
                  <a:defRPr sz="997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1147</c:v>
                </c:pt>
                <c:pt idx="1">
                  <c:v>244.9</c:v>
                </c:pt>
                <c:pt idx="2">
                  <c:v>155.4</c:v>
                </c:pt>
              </c:numCache>
            </c:numRef>
          </c:val>
        </c:ser>
      </c:pie3DChart>
      <c:spPr>
        <a:noFill/>
        <a:ln w="25384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 w="25377">
                <a:noFill/>
              </a:ln>
            </c:spPr>
            <c:txPr>
              <a:bodyPr/>
              <a:lstStyle/>
              <a:p>
                <a:pPr>
                  <a:defRPr sz="997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0.71600000000000041</c:v>
                </c:pt>
                <c:pt idx="1">
                  <c:v>0.24700000000000011</c:v>
                </c:pt>
                <c:pt idx="3">
                  <c:v>3.6999999999999998E-2</c:v>
                </c:pt>
              </c:numCache>
            </c:numRef>
          </c:val>
        </c:ser>
      </c:pie3DChart>
    </c:plotArea>
    <c:plotVisOnly val="1"/>
    <c:dispBlanksAs val="zero"/>
  </c:chart>
  <c:spPr>
    <a:noFill/>
    <a:ln>
      <a:noFill/>
    </a:ln>
  </c:spPr>
  <c:txPr>
    <a:bodyPr/>
    <a:lstStyle/>
    <a:p>
      <a:pPr>
        <a:defRPr sz="1794"/>
      </a:pPr>
      <a:endParaRPr lang="ru-RU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0.26</c:v>
                </c:pt>
                <c:pt idx="1">
                  <c:v>0.74000000000000044</c:v>
                </c:pt>
              </c:numCache>
            </c:numRef>
          </c:val>
        </c:ser>
      </c:pie3DChart>
      <c:spPr>
        <a:noFill/>
        <a:ln w="25351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1"/>
      </a:pPr>
      <a:endParaRPr lang="ru-RU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400" b="0" i="0" baseline="0" dirty="0" smtClean="0">
                <a:solidFill>
                  <a:schemeClr val="bg1"/>
                </a:solidFill>
                <a:latin typeface="Constantia" pitchFamily="18" charset="0"/>
              </a:rPr>
              <a:t>Динамика РАСХОДОВ тыс.рублей</a:t>
            </a:r>
          </a:p>
          <a:p>
            <a:pPr>
              <a:defRPr/>
            </a:pPr>
            <a:endParaRPr lang="ru-RU" dirty="0"/>
          </a:p>
        </c:rich>
      </c:tx>
      <c:layout/>
      <c:spPr>
        <a:solidFill>
          <a:schemeClr val="accent2">
            <a:lumMod val="75000"/>
          </a:schemeClr>
        </a:solidFill>
        <a:ln w="25411">
          <a:noFill/>
        </a:ln>
      </c:spPr>
    </c:title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РАСХОДОВ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dLbl>
              <c:idx val="0"/>
              <c:layout>
                <c:manualLayout>
                  <c:x val="1.3683824402652688E-2"/>
                  <c:y val="-2.8306182714952111E-2"/>
                </c:manualLayout>
              </c:layout>
              <c:spPr>
                <a:noFill/>
                <a:ln w="2541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5.321487267698196E-2"/>
                  <c:y val="-3.0483581385333042E-2"/>
                </c:manualLayout>
              </c:layout>
              <c:spPr>
                <a:noFill/>
                <a:ln w="2541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5.0174022809726132E-2"/>
                  <c:y val="-5.0906061523176914E-2"/>
                </c:manualLayout>
              </c:layout>
              <c:spPr>
                <a:noFill/>
                <a:ln w="2541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3"/>
              <c:layout>
                <c:manualLayout>
                  <c:x val="3.3449348539817597E-2"/>
                  <c:y val="-5.4434966759523709E-2"/>
                </c:manualLayout>
              </c:layout>
              <c:spPr>
                <a:noFill/>
                <a:ln w="2541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4"/>
              <c:layout>
                <c:manualLayout>
                  <c:x val="1.0642974535396562E-2"/>
                  <c:y val="-3.2660980055714002E-2"/>
                </c:manualLayout>
              </c:layout>
              <c:spPr>
                <a:noFill/>
                <a:ln w="2541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spPr>
              <a:noFill/>
              <a:ln w="25411">
                <a:noFill/>
              </a:ln>
            </c:sp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9136.299999999992</c:v>
                </c:pt>
                <c:pt idx="1">
                  <c:v>9565.1</c:v>
                </c:pt>
                <c:pt idx="2">
                  <c:v>9815.4</c:v>
                </c:pt>
              </c:numCache>
            </c:numRef>
          </c:val>
        </c:ser>
        <c:shape val="cylinder"/>
        <c:axId val="135403008"/>
        <c:axId val="135404544"/>
        <c:axId val="0"/>
      </c:bar3DChart>
      <c:catAx>
        <c:axId val="135403008"/>
        <c:scaling>
          <c:orientation val="minMax"/>
        </c:scaling>
        <c:axPos val="b"/>
        <c:numFmt formatCode="General" sourceLinked="1"/>
        <c:tickLblPos val="nextTo"/>
        <c:crossAx val="135404544"/>
        <c:crosses val="autoZero"/>
        <c:auto val="1"/>
        <c:lblAlgn val="ctr"/>
        <c:lblOffset val="100"/>
      </c:catAx>
      <c:valAx>
        <c:axId val="135404544"/>
        <c:scaling>
          <c:orientation val="minMax"/>
        </c:scaling>
        <c:axPos val="l"/>
        <c:majorGridlines/>
        <c:numFmt formatCode="General" sourceLinked="1"/>
        <c:tickLblPos val="nextTo"/>
        <c:crossAx val="135403008"/>
        <c:crosses val="autoZero"/>
        <c:crossBetween val="between"/>
      </c:valAx>
      <c:spPr>
        <a:noFill/>
        <a:ln w="2541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3"/>
      </a:pPr>
      <a:endParaRPr lang="ru-RU"/>
    </a:p>
  </c:txPr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2.5935634522993509E-2"/>
          <c:w val="0.66132622484689463"/>
          <c:h val="0.91384070469134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 w="25402">
                <a:noFill/>
              </a:ln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Разд.01 Общегосударственные вопросы </c:v>
                </c:pt>
                <c:pt idx="1">
                  <c:v>Разд.02 Национальная оборона</c:v>
                </c:pt>
                <c:pt idx="2">
                  <c:v>Разд.03 Национальная безопасность и правоохранительная деятельность </c:v>
                </c:pt>
                <c:pt idx="3">
                  <c:v>Разд.04 Национальная экономика </c:v>
                </c:pt>
                <c:pt idx="4">
                  <c:v>Разд.05 Благоустройство  </c:v>
                </c:pt>
                <c:pt idx="5">
                  <c:v>Разд.10 Социальная политика </c:v>
                </c:pt>
                <c:pt idx="6">
                  <c:v>Разд.11 Физическая культура и спорт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4066.3</c:v>
                </c:pt>
                <c:pt idx="1">
                  <c:v>244.9</c:v>
                </c:pt>
                <c:pt idx="2">
                  <c:v>20</c:v>
                </c:pt>
                <c:pt idx="3">
                  <c:v>2184.8000000000002</c:v>
                </c:pt>
                <c:pt idx="4">
                  <c:v>2330.3000000000002</c:v>
                </c:pt>
                <c:pt idx="5">
                  <c:v>240</c:v>
                </c:pt>
                <c:pt idx="6">
                  <c:v>50</c:v>
                </c:pt>
              </c:numCache>
            </c:numRef>
          </c:val>
        </c:ser>
      </c:pie3DChart>
      <c:spPr>
        <a:noFill/>
        <a:ln w="25402">
          <a:noFill/>
        </a:ln>
      </c:spPr>
    </c:plotArea>
    <c:legend>
      <c:legendPos val="r"/>
      <c:layout>
        <c:manualLayout>
          <c:xMode val="edge"/>
          <c:yMode val="edge"/>
          <c:x val="0.62416666666666654"/>
          <c:y val="1.291989664082688E-3"/>
          <c:w val="0.36500000000000032"/>
          <c:h val="0.96382428940568565"/>
        </c:manualLayout>
      </c:layout>
      <c:spPr>
        <a:noFill/>
        <a:ln w="25402">
          <a:noFill/>
        </a:ln>
      </c:spPr>
      <c:txPr>
        <a:bodyPr/>
        <a:lstStyle/>
        <a:p>
          <a:pPr>
            <a:defRPr sz="800" b="1"/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spPr>
              <a:noFill/>
              <a:ln w="25403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2180</c:v>
                </c:pt>
                <c:pt idx="1">
                  <c:v>2439</c:v>
                </c:pt>
                <c:pt idx="2">
                  <c:v>2649</c:v>
                </c:pt>
              </c:numCache>
            </c:numRef>
          </c:val>
        </c:ser>
        <c:axId val="137054080"/>
        <c:axId val="137055616"/>
      </c:barChart>
      <c:catAx>
        <c:axId val="137054080"/>
        <c:scaling>
          <c:orientation val="minMax"/>
        </c:scaling>
        <c:axPos val="b"/>
        <c:numFmt formatCode="General" sourceLinked="1"/>
        <c:tickLblPos val="nextTo"/>
        <c:crossAx val="137055616"/>
        <c:crosses val="autoZero"/>
        <c:auto val="1"/>
        <c:lblAlgn val="ctr"/>
        <c:lblOffset val="100"/>
      </c:catAx>
      <c:valAx>
        <c:axId val="13705561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37054080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2.6685350192797459E-2"/>
                  <c:y val="-4.735481583097700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257 т.руб.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2199024214223191E-3"/>
                  <c:y val="-1.80223410509812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257 т. Руб.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6372759232258636E-3"/>
                  <c:y val="-1.772539358138059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257 т.руб.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257</c:v>
                </c:pt>
                <c:pt idx="1">
                  <c:v>257</c:v>
                </c:pt>
                <c:pt idx="2">
                  <c:v>257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доходы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baseline="0" dirty="0" smtClean="0"/>
                      <a:t>7332 т. Руб.</a:t>
                    </a:r>
                    <a:endParaRPr lang="en-US" dirty="0"/>
                  </a:p>
                </c:rich>
              </c:tx>
              <c:spPr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8023 т.руб.</a:t>
                    </a:r>
                    <a:endParaRPr lang="en-US" dirty="0"/>
                  </a:p>
                </c:rich>
              </c:tx>
              <c:spPr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8304т.руб.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7332</c:v>
                </c:pt>
                <c:pt idx="1">
                  <c:v>8023</c:v>
                </c:pt>
                <c:pt idx="2">
                  <c:v>8304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1547.3</c:v>
                </c:pt>
                <c:pt idx="1">
                  <c:v>1285.0999999999999</c:v>
                </c:pt>
                <c:pt idx="2">
                  <c:v>1254.4000000000001</c:v>
                </c:pt>
              </c:numCache>
            </c:numRef>
          </c:val>
        </c:ser>
        <c:shape val="box"/>
        <c:axId val="88759680"/>
        <c:axId val="88773760"/>
        <c:axId val="0"/>
      </c:bar3DChart>
      <c:catAx>
        <c:axId val="88759680"/>
        <c:scaling>
          <c:orientation val="minMax"/>
        </c:scaling>
        <c:axPos val="b"/>
        <c:numFmt formatCode="General" sourceLinked="1"/>
        <c:tickLblPos val="nextTo"/>
        <c:crossAx val="88773760"/>
        <c:crosses val="autoZero"/>
        <c:auto val="1"/>
        <c:lblAlgn val="ctr"/>
        <c:lblOffset val="100"/>
      </c:catAx>
      <c:valAx>
        <c:axId val="88773760"/>
        <c:scaling>
          <c:orientation val="minMax"/>
        </c:scaling>
        <c:axPos val="l"/>
        <c:majorGridlines/>
        <c:numFmt formatCode="General" sourceLinked="1"/>
        <c:tickLblPos val="nextTo"/>
        <c:crossAx val="88759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306913996627324"/>
          <c:y val="0.2689926176597604"/>
          <c:w val="0.23693090087539886"/>
          <c:h val="0.32581315266384864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autoTitleDeleted val="1"/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Массовый спорт</c:v>
                </c:pt>
              </c:strCache>
            </c:strRef>
          </c:tx>
          <c:dLbls>
            <c:spPr>
              <a:noFill/>
              <a:ln w="25397">
                <a:noFill/>
              </a:ln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</c:v>
                </c:pt>
                <c:pt idx="1">
                  <c:v>50</c:v>
                </c:pt>
                <c:pt idx="2">
                  <c:v>50</c:v>
                </c:pt>
              </c:numCache>
            </c:numRef>
          </c:val>
        </c:ser>
        <c:shape val="box"/>
        <c:axId val="136137344"/>
        <c:axId val="136582272"/>
        <c:axId val="0"/>
      </c:bar3DChart>
      <c:catAx>
        <c:axId val="136137344"/>
        <c:scaling>
          <c:orientation val="minMax"/>
        </c:scaling>
        <c:axPos val="b"/>
        <c:numFmt formatCode="General" sourceLinked="1"/>
        <c:tickLblPos val="nextTo"/>
        <c:crossAx val="136582272"/>
        <c:crosses val="autoZero"/>
        <c:auto val="1"/>
        <c:lblAlgn val="ctr"/>
        <c:lblOffset val="100"/>
      </c:catAx>
      <c:valAx>
        <c:axId val="136582272"/>
        <c:scaling>
          <c:orientation val="minMax"/>
        </c:scaling>
        <c:axPos val="l"/>
        <c:majorGridlines/>
        <c:numFmt formatCode="General" sourceLinked="1"/>
        <c:tickLblPos val="nextTo"/>
        <c:crossAx val="136137344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3"/>
  <c:chart>
    <c:autoTitleDeleted val="1"/>
    <c:plotArea>
      <c:layout>
        <c:manualLayout>
          <c:layoutTarget val="inner"/>
          <c:xMode val="edge"/>
          <c:yMode val="edge"/>
          <c:x val="0.14003561007841234"/>
          <c:y val="3.7327473507509895E-2"/>
          <c:w val="0.83443725550962178"/>
          <c:h val="0.55200887116043462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rgbClr val="7598D9">
                <a:lumMod val="75000"/>
              </a:srgbClr>
            </a:solidFill>
          </c:spPr>
          <c:dLbls>
            <c:spPr>
              <a:solidFill>
                <a:schemeClr val="accent2">
                  <a:lumMod val="75000"/>
                </a:schemeClr>
              </a:solidFill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50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70.099999999999994</c:v>
                </c:pt>
                <c:pt idx="2">
                  <c:v>70.099999999999994</c:v>
                </c:pt>
              </c:numCache>
            </c:numRef>
          </c:val>
        </c:ser>
        <c:overlap val="100"/>
        <c:axId val="140569984"/>
        <c:axId val="140805248"/>
      </c:barChart>
      <c:catAx>
        <c:axId val="140569984"/>
        <c:scaling>
          <c:orientation val="minMax"/>
        </c:scaling>
        <c:axPos val="b"/>
        <c:numFmt formatCode="General" sourceLinked="1"/>
        <c:tickLblPos val="nextTo"/>
        <c:crossAx val="140805248"/>
        <c:crosses val="autoZero"/>
        <c:auto val="1"/>
        <c:lblAlgn val="ctr"/>
        <c:lblOffset val="100"/>
      </c:catAx>
      <c:valAx>
        <c:axId val="140805248"/>
        <c:scaling>
          <c:orientation val="minMax"/>
        </c:scaling>
        <c:axPos val="l"/>
        <c:majorGridlines/>
        <c:numFmt formatCode="General" sourceLinked="1"/>
        <c:tickLblPos val="nextTo"/>
        <c:crossAx val="14056998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Пенсионное обеспечение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spPr>
              <a:noFill/>
              <a:ln w="25401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240</c:v>
                </c:pt>
                <c:pt idx="1">
                  <c:v>240</c:v>
                </c:pt>
                <c:pt idx="2">
                  <c:v>240</c:v>
                </c:pt>
              </c:numCache>
            </c:numRef>
          </c:val>
        </c:ser>
        <c:overlap val="100"/>
        <c:axId val="140670464"/>
        <c:axId val="140672000"/>
      </c:barChart>
      <c:catAx>
        <c:axId val="140670464"/>
        <c:scaling>
          <c:orientation val="minMax"/>
        </c:scaling>
        <c:axPos val="b"/>
        <c:numFmt formatCode="General" sourceLinked="1"/>
        <c:tickLblPos val="nextTo"/>
        <c:crossAx val="140672000"/>
        <c:crosses val="autoZero"/>
        <c:auto val="1"/>
        <c:lblAlgn val="ctr"/>
        <c:lblOffset val="100"/>
      </c:catAx>
      <c:valAx>
        <c:axId val="140672000"/>
        <c:scaling>
          <c:orientation val="minMax"/>
        </c:scaling>
        <c:delete val="1"/>
        <c:axPos val="l"/>
        <c:numFmt formatCode="General" sourceLinked="1"/>
        <c:tickLblPos val="nextTo"/>
        <c:crossAx val="140670464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Глава Титовского сельского поселения</c:v>
                </c:pt>
              </c:strCache>
            </c:strRef>
          </c:tx>
          <c:dLbls>
            <c:spPr>
              <a:noFill/>
              <a:ln w="25376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564.79999999999995</c:v>
                </c:pt>
                <c:pt idx="1">
                  <c:v>564.79999999999995</c:v>
                </c:pt>
                <c:pt idx="2">
                  <c:v>564.79999999999995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Аппарат управления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3577</a:t>
                    </a:r>
                    <a:endParaRPr lang="en-US" dirty="0"/>
                  </a:p>
                </c:rich>
              </c:tx>
              <c:spPr>
                <a:noFill/>
                <a:ln w="25376">
                  <a:noFill/>
                </a:ln>
              </c:spPr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3441,9</a:t>
                    </a:r>
                    <a:endParaRPr lang="en-US" dirty="0"/>
                  </a:p>
                </c:rich>
              </c:tx>
              <c:spPr>
                <a:noFill/>
                <a:ln w="25376">
                  <a:noFill/>
                </a:ln>
              </c:spPr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2950,1</a:t>
                    </a:r>
                    <a:endParaRPr lang="en-US" dirty="0"/>
                  </a:p>
                </c:rich>
              </c:tx>
              <c:spPr>
                <a:noFill/>
                <a:ln w="25376">
                  <a:noFill/>
                </a:ln>
              </c:spPr>
            </c:dLbl>
            <c:spPr>
              <a:noFill/>
              <a:ln w="25376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3340.6</c:v>
                </c:pt>
                <c:pt idx="1">
                  <c:v>3495.6</c:v>
                </c:pt>
                <c:pt idx="2">
                  <c:v>3564.3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Другие общегосударственные вопросы</c:v>
                </c:pt>
              </c:strCache>
            </c:strRef>
          </c:tx>
          <c:dLbls>
            <c:dLbl>
              <c:idx val="0"/>
              <c:layout>
                <c:manualLayout>
                  <c:x val="8.6044628367661115E-3"/>
                  <c:y val="-3.9878153575200442E-2"/>
                </c:manualLayout>
              </c:layout>
              <c:showVal val="1"/>
            </c:dLbl>
            <c:dLbl>
              <c:idx val="1"/>
              <c:layout>
                <c:manualLayout>
                  <c:x val="2.151115709191524E-3"/>
                  <c:y val="-3.7662700598800412E-2"/>
                </c:manualLayout>
              </c:layout>
              <c:showVal val="1"/>
            </c:dLbl>
            <c:dLbl>
              <c:idx val="2"/>
              <c:layout>
                <c:manualLayout>
                  <c:x val="-1.2906694255149086E-2"/>
                  <c:y val="-3.3231794646000276E-2"/>
                </c:manualLayout>
              </c:layout>
              <c:showVal val="1"/>
            </c:dLbl>
            <c:spPr>
              <a:noFill/>
              <a:ln w="25376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120</c:v>
                </c:pt>
                <c:pt idx="1">
                  <c:v>140</c:v>
                </c:pt>
                <c:pt idx="2">
                  <c:v>140</c:v>
                </c:pt>
              </c:numCache>
            </c:numRef>
          </c:val>
        </c:ser>
        <c:overlap val="100"/>
        <c:axId val="140929280"/>
        <c:axId val="140943360"/>
      </c:barChart>
      <c:catAx>
        <c:axId val="140929280"/>
        <c:scaling>
          <c:orientation val="minMax"/>
        </c:scaling>
        <c:axPos val="b"/>
        <c:numFmt formatCode="General" sourceLinked="1"/>
        <c:tickLblPos val="nextTo"/>
        <c:crossAx val="140943360"/>
        <c:crosses val="autoZero"/>
        <c:auto val="1"/>
        <c:lblAlgn val="ctr"/>
        <c:lblOffset val="100"/>
      </c:catAx>
      <c:valAx>
        <c:axId val="1409433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98"/>
            </a:pPr>
            <a:endParaRPr lang="ru-RU"/>
          </a:p>
        </c:txPr>
        <c:crossAx val="140929280"/>
        <c:crosses val="autoZero"/>
        <c:crossBetween val="between"/>
      </c:valAx>
      <c:spPr>
        <a:noFill/>
        <a:ln w="25376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6"/>
      </a:pPr>
      <a:endParaRPr lang="ru-RU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50"/>
      <c:rotY val="40"/>
      <c:perspective val="60"/>
    </c:view3D>
    <c:sideWall>
      <c:spPr>
        <a:noFill/>
        <a:ln w="25376">
          <a:noFill/>
        </a:ln>
      </c:spPr>
    </c:sideWall>
    <c:backWall>
      <c:spPr>
        <a:noFill/>
        <a:ln w="25376">
          <a:noFill/>
        </a:ln>
      </c:spPr>
    </c:backWall>
    <c:plotArea>
      <c:layout>
        <c:manualLayout>
          <c:layoutTarget val="inner"/>
          <c:xMode val="edge"/>
          <c:yMode val="edge"/>
          <c:x val="0.16204146141259418"/>
          <c:y val="3.9292972537675018E-2"/>
          <c:w val="0.483918723162368"/>
          <c:h val="0.94658500694072445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Резервный фонд администрации Плотниковского сельского поселения </c:v>
                </c:pt>
              </c:strCache>
            </c:strRef>
          </c:tx>
          <c:dLbls>
            <c:spPr>
              <a:noFill/>
              <a:ln w="25376">
                <a:noFill/>
              </a:ln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Осуществление первичного воинского учета на территориях, где отсутствуют военные комиссариаты 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244,9</a:t>
                    </a:r>
                    <a:endParaRPr lang="en-US" dirty="0"/>
                  </a:p>
                </c:rich>
              </c:tx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smtClean="0"/>
                      <a:t>50</a:t>
                    </a:r>
                    <a:endParaRPr lang="en-US"/>
                  </a:p>
                </c:rich>
              </c:tx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smtClean="0"/>
                      <a:t>50</a:t>
                    </a:r>
                    <a:endParaRPr lang="en-US"/>
                  </a:p>
                </c:rich>
              </c:tx>
            </c:dLbl>
            <c:spPr>
              <a:noFill/>
              <a:ln w="25376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244.9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Осуществление муниципального земельного контроля </c:v>
                </c:pt>
              </c:strCache>
            </c:strRef>
          </c:tx>
          <c:dLbls>
            <c:dLbl>
              <c:idx val="0"/>
              <c:layout>
                <c:manualLayout>
                  <c:x val="8.6044628367661115E-3"/>
                  <c:y val="-3.9878153575200442E-2"/>
                </c:manualLayout>
              </c:layout>
              <c:showVal val="1"/>
            </c:dLbl>
            <c:dLbl>
              <c:idx val="1"/>
              <c:layout>
                <c:manualLayout>
                  <c:x val="2.151115709191524E-3"/>
                  <c:y val="-3.7662700598800412E-2"/>
                </c:manualLayout>
              </c:layout>
              <c:showVal val="1"/>
            </c:dLbl>
            <c:dLbl>
              <c:idx val="2"/>
              <c:layout>
                <c:manualLayout>
                  <c:x val="-1.2906694255149086E-2"/>
                  <c:y val="-3.3231794646000276E-2"/>
                </c:manualLayout>
              </c:layout>
              <c:showVal val="1"/>
            </c:dLbl>
            <c:spPr>
              <a:noFill/>
              <a:ln w="25376">
                <a:noFill/>
              </a:ln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Утверждение генеральных планов поселения, правил землепользования и застройки, утверждение подготовленной на основе генеральных планов 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Осуществление внутреннего муниципального финансового контроля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0.30000000000000021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Осуществление мер по противодействию коррупции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0.60000000000000042</c:v>
                </c:pt>
              </c:numCache>
            </c:numRef>
          </c:val>
        </c:ser>
        <c:shape val="cylinder"/>
        <c:axId val="141250560"/>
        <c:axId val="141252096"/>
        <c:axId val="141254656"/>
      </c:bar3DChart>
      <c:catAx>
        <c:axId val="141250560"/>
        <c:scaling>
          <c:orientation val="minMax"/>
        </c:scaling>
        <c:axPos val="b"/>
        <c:numFmt formatCode="General" sourceLinked="1"/>
        <c:tickLblPos val="nextTo"/>
        <c:crossAx val="141252096"/>
        <c:crosses val="autoZero"/>
        <c:auto val="1"/>
        <c:lblAlgn val="ctr"/>
        <c:lblOffset val="100"/>
      </c:catAx>
      <c:valAx>
        <c:axId val="1412520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98"/>
            </a:pPr>
            <a:endParaRPr lang="ru-RU"/>
          </a:p>
        </c:txPr>
        <c:crossAx val="141250560"/>
        <c:crosses val="autoZero"/>
        <c:crossBetween val="between"/>
      </c:valAx>
      <c:serAx>
        <c:axId val="141254656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41252096"/>
        <c:crosses val="autoZero"/>
      </c:serAx>
    </c:plotArea>
    <c:plotVisOnly val="1"/>
    <c:dispBlanksAs val="gap"/>
  </c:chart>
  <c:spPr>
    <a:noFill/>
    <a:ln>
      <a:noFill/>
    </a:ln>
  </c:spPr>
  <c:txPr>
    <a:bodyPr/>
    <a:lstStyle/>
    <a:p>
      <a:pPr>
        <a:defRPr sz="1796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0"/>
  <c:chart>
    <c:autoTitleDeleted val="1"/>
    <c:plotArea>
      <c:layout/>
      <c:doughnutChart>
        <c:varyColors val="1"/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8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autoTitleDeleted val="1"/>
    <c:plotArea>
      <c:layout/>
      <c:doughnutChart>
        <c:varyColors val="1"/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915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940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956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5386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915</c:v>
                </c:pt>
                <c:pt idx="1">
                  <c:v>940</c:v>
                </c:pt>
                <c:pt idx="2">
                  <c:v>956</c:v>
                </c:pt>
              </c:numCache>
            </c:numRef>
          </c:val>
        </c:ser>
        <c:axId val="111216512"/>
        <c:axId val="111218048"/>
      </c:barChart>
      <c:catAx>
        <c:axId val="11121651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397"/>
            </a:pPr>
            <a:endParaRPr lang="ru-RU"/>
          </a:p>
        </c:txPr>
        <c:crossAx val="111218048"/>
        <c:crosses val="autoZero"/>
        <c:auto val="1"/>
        <c:lblAlgn val="ctr"/>
        <c:lblOffset val="100"/>
      </c:catAx>
      <c:valAx>
        <c:axId val="11121804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197"/>
            </a:pPr>
            <a:endParaRPr lang="ru-RU"/>
          </a:p>
        </c:txPr>
        <c:crossAx val="111216512"/>
        <c:crosses val="autoZero"/>
        <c:crossBetween val="between"/>
      </c:valAx>
      <c:spPr>
        <a:noFill/>
        <a:ln w="25386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0"/>
  <c:chart>
    <c:autoTitleDeleted val="1"/>
    <c:plotArea>
      <c:layout>
        <c:manualLayout>
          <c:layoutTarget val="inner"/>
          <c:xMode val="edge"/>
          <c:yMode val="edge"/>
          <c:x val="9.3848546742670402E-2"/>
          <c:y val="0.16225974891678702"/>
          <c:w val="0.66985078581012369"/>
          <c:h val="0.6966448172425345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bg1"/>
            </a:solidFill>
          </c:spPr>
          <c:explosion val="25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</c:v>
                </c:pt>
                <c:pt idx="1">
                  <c:v>95</c:v>
                </c:pt>
              </c:numCache>
            </c:numRef>
          </c:val>
        </c:ser>
        <c:firstSliceAng val="0"/>
      </c:pieChart>
      <c:spPr>
        <a:noFill/>
        <a:ln w="25354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explosion val="25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94</c:v>
                </c:pt>
              </c:numCache>
            </c:numRef>
          </c:val>
        </c:ser>
        <c:firstSliceAng val="0"/>
      </c:pieChart>
      <c:spPr>
        <a:noFill/>
        <a:ln w="25396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3F3769-07B4-41E9-9554-73ECAAA75E8D}" type="doc">
      <dgm:prSet loTypeId="urn:microsoft.com/office/officeart/2005/8/layout/vList5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48F4927-3152-498E-B63E-F7C59BEF16F0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1400" dirty="0" smtClean="0"/>
            <a:t>940</a:t>
          </a:r>
        </a:p>
        <a:p>
          <a:r>
            <a:rPr lang="ru-RU" sz="1400" dirty="0" smtClean="0"/>
            <a:t>тыс.руб</a:t>
          </a:r>
          <a:r>
            <a:rPr lang="ru-RU" sz="900" dirty="0" smtClean="0"/>
            <a:t>.</a:t>
          </a:r>
          <a:endParaRPr lang="ru-RU" sz="900" dirty="0"/>
        </a:p>
      </dgm:t>
    </dgm:pt>
    <dgm:pt modelId="{5556CD7C-DE70-446E-809C-C14CC33FF839}" type="parTrans" cxnId="{1E255530-1D32-44DD-991D-CF5D5B0C7A4C}">
      <dgm:prSet/>
      <dgm:spPr/>
      <dgm:t>
        <a:bodyPr/>
        <a:lstStyle/>
        <a:p>
          <a:endParaRPr lang="ru-RU"/>
        </a:p>
      </dgm:t>
    </dgm:pt>
    <dgm:pt modelId="{D86D4F54-ADC6-4D9E-AF43-45623E79B43A}" type="sibTrans" cxnId="{1E255530-1D32-44DD-991D-CF5D5B0C7A4C}">
      <dgm:prSet/>
      <dgm:spPr/>
      <dgm:t>
        <a:bodyPr/>
        <a:lstStyle/>
        <a:p>
          <a:endParaRPr lang="ru-RU"/>
        </a:p>
      </dgm:t>
    </dgm:pt>
    <dgm:pt modelId="{C296D4AE-94D8-4286-923F-4D61BF98EA80}">
      <dgm:prSet phldrT="[Текст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ru-RU" dirty="0" smtClean="0"/>
            <a:t>Налог на доходы физических лиц</a:t>
          </a:r>
          <a:endParaRPr lang="ru-RU" dirty="0"/>
        </a:p>
      </dgm:t>
    </dgm:pt>
    <dgm:pt modelId="{D45DD932-EBE1-411E-937E-927A4DFAB067}" type="parTrans" cxnId="{544532FE-FF71-44F2-B6AC-8AC9BEBC26E0}">
      <dgm:prSet/>
      <dgm:spPr/>
      <dgm:t>
        <a:bodyPr/>
        <a:lstStyle/>
        <a:p>
          <a:endParaRPr lang="ru-RU"/>
        </a:p>
      </dgm:t>
    </dgm:pt>
    <dgm:pt modelId="{BA221FFB-2707-4DDF-BB3D-1B4AF8969B1F}" type="sibTrans" cxnId="{544532FE-FF71-44F2-B6AC-8AC9BEBC26E0}">
      <dgm:prSet/>
      <dgm:spPr/>
      <dgm:t>
        <a:bodyPr/>
        <a:lstStyle/>
        <a:p>
          <a:endParaRPr lang="ru-RU"/>
        </a:p>
      </dgm:t>
    </dgm:pt>
    <dgm:pt modelId="{35ECDBA0-9376-42EE-853F-3BF0154D6994}">
      <dgm:prSet phldrT="[Текст]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dirty="0" smtClean="0"/>
            <a:t>Имущественные налоги</a:t>
          </a:r>
          <a:endParaRPr lang="ru-RU" dirty="0"/>
        </a:p>
      </dgm:t>
    </dgm:pt>
    <dgm:pt modelId="{E31EFADA-3AEA-496D-9054-717E5E394D39}" type="parTrans" cxnId="{EAAD20D9-E883-49BB-A49A-AD24B3ED80E6}">
      <dgm:prSet/>
      <dgm:spPr/>
      <dgm:t>
        <a:bodyPr/>
        <a:lstStyle/>
        <a:p>
          <a:endParaRPr lang="ru-RU"/>
        </a:p>
      </dgm:t>
    </dgm:pt>
    <dgm:pt modelId="{AAEF9F89-358F-4E81-9B51-EBAA3AE21A6D}" type="sibTrans" cxnId="{EAAD20D9-E883-49BB-A49A-AD24B3ED80E6}">
      <dgm:prSet/>
      <dgm:spPr/>
      <dgm:t>
        <a:bodyPr/>
        <a:lstStyle/>
        <a:p>
          <a:endParaRPr lang="ru-RU"/>
        </a:p>
      </dgm:t>
    </dgm:pt>
    <dgm:pt modelId="{5F4FC5B5-F628-4F69-BFB8-AF7DE2EDF913}">
      <dgm:prSet phldrT="[Текст]" custT="1"/>
      <dgm:spPr>
        <a:solidFill>
          <a:schemeClr val="accent3"/>
        </a:solidFill>
      </dgm:spPr>
      <dgm:t>
        <a:bodyPr/>
        <a:lstStyle/>
        <a:p>
          <a:r>
            <a:rPr lang="ru-RU" sz="1400" dirty="0" smtClean="0"/>
            <a:t>2259 тыс.руб.</a:t>
          </a:r>
          <a:endParaRPr lang="ru-RU" sz="1400" dirty="0"/>
        </a:p>
      </dgm:t>
    </dgm:pt>
    <dgm:pt modelId="{49893415-832F-4274-8577-4125C7C1BD46}" type="parTrans" cxnId="{61EB86E2-67F7-45A6-BD0E-FE57CC22E981}">
      <dgm:prSet/>
      <dgm:spPr/>
      <dgm:t>
        <a:bodyPr/>
        <a:lstStyle/>
        <a:p>
          <a:endParaRPr lang="ru-RU"/>
        </a:p>
      </dgm:t>
    </dgm:pt>
    <dgm:pt modelId="{F9E3B4ED-08AF-4496-B0CD-D47AEC0F3F17}" type="sibTrans" cxnId="{61EB86E2-67F7-45A6-BD0E-FE57CC22E981}">
      <dgm:prSet/>
      <dgm:spPr/>
      <dgm:t>
        <a:bodyPr/>
        <a:lstStyle/>
        <a:p>
          <a:endParaRPr lang="ru-RU"/>
        </a:p>
      </dgm:t>
    </dgm:pt>
    <dgm:pt modelId="{EBE5EE59-5D7A-4FAF-A9B3-AFC9ECF6DE2A}">
      <dgm:prSet phldrT="[Текст]"/>
      <dgm:spPr>
        <a:solidFill>
          <a:schemeClr val="tx2"/>
        </a:solidFill>
      </dgm:spPr>
      <dgm:t>
        <a:bodyPr/>
        <a:lstStyle/>
        <a:p>
          <a:r>
            <a:rPr lang="ru-RU" dirty="0" smtClean="0"/>
            <a:t>72 тыс.руб.</a:t>
          </a:r>
          <a:endParaRPr lang="ru-RU" dirty="0"/>
        </a:p>
      </dgm:t>
    </dgm:pt>
    <dgm:pt modelId="{CFCC5A72-D86A-4E3A-8BCE-B14A10CB27A1}" type="parTrans" cxnId="{5336D5AE-E011-45A0-8218-9B81BC40F198}">
      <dgm:prSet/>
      <dgm:spPr/>
      <dgm:t>
        <a:bodyPr/>
        <a:lstStyle/>
        <a:p>
          <a:endParaRPr lang="ru-RU"/>
        </a:p>
      </dgm:t>
    </dgm:pt>
    <dgm:pt modelId="{305AAFEC-D278-4CA8-8C81-B7367894C4EF}" type="sibTrans" cxnId="{5336D5AE-E011-45A0-8218-9B81BC40F198}">
      <dgm:prSet/>
      <dgm:spPr/>
      <dgm:t>
        <a:bodyPr/>
        <a:lstStyle/>
        <a:p>
          <a:endParaRPr lang="ru-RU"/>
        </a:p>
      </dgm:t>
    </dgm:pt>
    <dgm:pt modelId="{D0DB903F-2E00-43DB-83C0-D7A5843DBEC0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dirty="0" smtClean="0"/>
            <a:t>4699 тыс.руб.</a:t>
          </a:r>
          <a:endParaRPr lang="ru-RU" sz="1400" dirty="0"/>
        </a:p>
      </dgm:t>
    </dgm:pt>
    <dgm:pt modelId="{86562F9F-5418-4E07-B73E-CF48AF641759}" type="sibTrans" cxnId="{6EC576AA-C84D-4F38-A067-01E7C7D55938}">
      <dgm:prSet/>
      <dgm:spPr/>
      <dgm:t>
        <a:bodyPr/>
        <a:lstStyle/>
        <a:p>
          <a:endParaRPr lang="ru-RU"/>
        </a:p>
      </dgm:t>
    </dgm:pt>
    <dgm:pt modelId="{F877337D-D718-4617-8166-8BC4B42AAFD5}" type="parTrans" cxnId="{6EC576AA-C84D-4F38-A067-01E7C7D55938}">
      <dgm:prSet/>
      <dgm:spPr/>
      <dgm:t>
        <a:bodyPr/>
        <a:lstStyle/>
        <a:p>
          <a:endParaRPr lang="ru-RU"/>
        </a:p>
      </dgm:t>
    </dgm:pt>
    <dgm:pt modelId="{43E4EA6F-B635-451D-BC9B-746E6C234242}">
      <dgm:prSet phldrT="[Текст]"/>
      <dgm:spPr>
        <a:solidFill>
          <a:schemeClr val="accent3">
            <a:alpha val="90000"/>
          </a:schemeClr>
        </a:solidFill>
      </dgm:spPr>
      <dgm:t>
        <a:bodyPr/>
        <a:lstStyle/>
        <a:p>
          <a:r>
            <a:rPr lang="ru-RU" dirty="0" smtClean="0"/>
            <a:t>Акцизы по подакцизным товарам</a:t>
          </a:r>
          <a:endParaRPr lang="ru-RU" dirty="0"/>
        </a:p>
      </dgm:t>
    </dgm:pt>
    <dgm:pt modelId="{C7B6C8DF-2A52-4EB3-92A3-FAA97A6D9692}" type="parTrans" cxnId="{B47196F0-70EE-49C1-A90B-5C8D73064E41}">
      <dgm:prSet/>
      <dgm:spPr/>
      <dgm:t>
        <a:bodyPr/>
        <a:lstStyle/>
        <a:p>
          <a:endParaRPr lang="ru-RU"/>
        </a:p>
      </dgm:t>
    </dgm:pt>
    <dgm:pt modelId="{7431695A-2201-4E5B-95F1-368C9F02300A}" type="sibTrans" cxnId="{B47196F0-70EE-49C1-A90B-5C8D73064E41}">
      <dgm:prSet/>
      <dgm:spPr/>
      <dgm:t>
        <a:bodyPr/>
        <a:lstStyle/>
        <a:p>
          <a:endParaRPr lang="ru-RU"/>
        </a:p>
      </dgm:t>
    </dgm:pt>
    <dgm:pt modelId="{763C89E1-95B4-4BBE-B0DB-2673233A17AC}">
      <dgm:prSet phldrT="[Текст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sz="1400" dirty="0" smtClean="0"/>
            <a:t>53 тыс.руб</a:t>
          </a:r>
          <a:r>
            <a:rPr lang="ru-RU" sz="800" dirty="0" smtClean="0"/>
            <a:t>.</a:t>
          </a:r>
          <a:endParaRPr lang="ru-RU" sz="800" dirty="0"/>
        </a:p>
      </dgm:t>
    </dgm:pt>
    <dgm:pt modelId="{7E349AA5-8A7B-44B5-B2CC-E2E41AECD7A2}" type="parTrans" cxnId="{B67563FD-7688-47A4-8B80-D96EA0EA472D}">
      <dgm:prSet/>
      <dgm:spPr/>
      <dgm:t>
        <a:bodyPr/>
        <a:lstStyle/>
        <a:p>
          <a:endParaRPr lang="ru-RU"/>
        </a:p>
      </dgm:t>
    </dgm:pt>
    <dgm:pt modelId="{31C228E1-C74C-4DE8-9E55-F82AD38243E0}" type="sibTrans" cxnId="{B67563FD-7688-47A4-8B80-D96EA0EA472D}">
      <dgm:prSet/>
      <dgm:spPr/>
      <dgm:t>
        <a:bodyPr/>
        <a:lstStyle/>
        <a:p>
          <a:endParaRPr lang="ru-RU"/>
        </a:p>
      </dgm:t>
    </dgm:pt>
    <dgm:pt modelId="{04AE7DDF-1F36-4BB9-A8AF-C969A5191FFC}">
      <dgm:prSet phldrT="[Текст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ru-RU" dirty="0" smtClean="0"/>
            <a:t>Государственная пошлина</a:t>
          </a:r>
          <a:endParaRPr lang="ru-RU" dirty="0"/>
        </a:p>
      </dgm:t>
    </dgm:pt>
    <dgm:pt modelId="{C86292E2-B7E6-4D9C-88E3-AA1DE4812371}" type="parTrans" cxnId="{EE4D341F-93DE-4C15-BE04-0F1578ACE1F3}">
      <dgm:prSet/>
      <dgm:spPr/>
      <dgm:t>
        <a:bodyPr/>
        <a:lstStyle/>
        <a:p>
          <a:endParaRPr lang="ru-RU"/>
        </a:p>
      </dgm:t>
    </dgm:pt>
    <dgm:pt modelId="{030440C6-CF2A-44E9-A03A-7C5AE270A69A}" type="sibTrans" cxnId="{EE4D341F-93DE-4C15-BE04-0F1578ACE1F3}">
      <dgm:prSet/>
      <dgm:spPr/>
      <dgm:t>
        <a:bodyPr/>
        <a:lstStyle/>
        <a:p>
          <a:endParaRPr lang="ru-RU"/>
        </a:p>
      </dgm:t>
    </dgm:pt>
    <dgm:pt modelId="{2D22C969-F870-428C-8E94-86FC1F7EE7F9}">
      <dgm:prSet phldrT="[Текст]"/>
      <dgm:spPr>
        <a:solidFill>
          <a:schemeClr val="accent4">
            <a:lumMod val="50000"/>
            <a:alpha val="90000"/>
          </a:schemeClr>
        </a:solidFill>
      </dgm:spPr>
      <dgm:t>
        <a:bodyPr/>
        <a:lstStyle/>
        <a:p>
          <a:r>
            <a:rPr lang="ru-RU" dirty="0" smtClean="0"/>
            <a:t>Налоги на совокупный доход</a:t>
          </a:r>
          <a:endParaRPr lang="ru-RU" dirty="0"/>
        </a:p>
      </dgm:t>
    </dgm:pt>
    <dgm:pt modelId="{F7056644-79C8-49F8-BEDA-5D608FBF688C}" type="parTrans" cxnId="{97D0D248-37D3-4D7D-AB2A-2155A1B7E907}">
      <dgm:prSet/>
      <dgm:spPr/>
      <dgm:t>
        <a:bodyPr/>
        <a:lstStyle/>
        <a:p>
          <a:endParaRPr lang="ru-RU"/>
        </a:p>
      </dgm:t>
    </dgm:pt>
    <dgm:pt modelId="{270AAA6D-FB2A-4A2D-A61F-990A2D453152}" type="sibTrans" cxnId="{97D0D248-37D3-4D7D-AB2A-2155A1B7E907}">
      <dgm:prSet/>
      <dgm:spPr/>
      <dgm:t>
        <a:bodyPr/>
        <a:lstStyle/>
        <a:p>
          <a:endParaRPr lang="ru-RU"/>
        </a:p>
      </dgm:t>
    </dgm:pt>
    <dgm:pt modelId="{80992891-A32B-4731-A924-1721A7FEDC7F}" type="pres">
      <dgm:prSet presAssocID="{523F3769-07B4-41E9-9554-73ECAAA75E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BFA365-C3F9-485B-B0A3-B4BC74C218A7}" type="pres">
      <dgm:prSet presAssocID="{248F4927-3152-498E-B63E-F7C59BEF16F0}" presName="linNode" presStyleCnt="0"/>
      <dgm:spPr/>
    </dgm:pt>
    <dgm:pt modelId="{B0D09CF4-C147-4692-9EC6-109AFC553275}" type="pres">
      <dgm:prSet presAssocID="{248F4927-3152-498E-B63E-F7C59BEF16F0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05BBCC-BEFE-4367-86EF-44702AF23BA5}" type="pres">
      <dgm:prSet presAssocID="{248F4927-3152-498E-B63E-F7C59BEF16F0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B1ADA-1614-4040-9CE0-4316390B4F8B}" type="pres">
      <dgm:prSet presAssocID="{D86D4F54-ADC6-4D9E-AF43-45623E79B43A}" presName="sp" presStyleCnt="0"/>
      <dgm:spPr/>
    </dgm:pt>
    <dgm:pt modelId="{0AEBAD38-D91B-48A0-B839-C80592F78E08}" type="pres">
      <dgm:prSet presAssocID="{D0DB903F-2E00-43DB-83C0-D7A5843DBEC0}" presName="linNode" presStyleCnt="0"/>
      <dgm:spPr/>
    </dgm:pt>
    <dgm:pt modelId="{B35BADFA-2242-4113-83A5-AFF98649A85A}" type="pres">
      <dgm:prSet presAssocID="{D0DB903F-2E00-43DB-83C0-D7A5843DBEC0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F680C-2972-4B13-A7B2-8782ABF84475}" type="pres">
      <dgm:prSet presAssocID="{D0DB903F-2E00-43DB-83C0-D7A5843DBEC0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C42CD-1801-4BEB-A626-90B97CF4C527}" type="pres">
      <dgm:prSet presAssocID="{86562F9F-5418-4E07-B73E-CF48AF641759}" presName="sp" presStyleCnt="0"/>
      <dgm:spPr/>
    </dgm:pt>
    <dgm:pt modelId="{56C0A0CF-39B6-4154-BC46-F3732EEC447D}" type="pres">
      <dgm:prSet presAssocID="{5F4FC5B5-F628-4F69-BFB8-AF7DE2EDF913}" presName="linNode" presStyleCnt="0"/>
      <dgm:spPr/>
    </dgm:pt>
    <dgm:pt modelId="{5D010674-FF8D-414C-BA8A-A0677FCE0CE5}" type="pres">
      <dgm:prSet presAssocID="{5F4FC5B5-F628-4F69-BFB8-AF7DE2EDF913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6A058-2906-45BD-9B09-414CB067D94F}" type="pres">
      <dgm:prSet presAssocID="{5F4FC5B5-F628-4F69-BFB8-AF7DE2EDF913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4DB122-88F0-45E9-B189-A5F91AC0D67E}" type="pres">
      <dgm:prSet presAssocID="{F9E3B4ED-08AF-4496-B0CD-D47AEC0F3F17}" presName="sp" presStyleCnt="0"/>
      <dgm:spPr/>
    </dgm:pt>
    <dgm:pt modelId="{6FADBA2F-9E6B-4E98-9FB0-4F4A1B45857C}" type="pres">
      <dgm:prSet presAssocID="{EBE5EE59-5D7A-4FAF-A9B3-AFC9ECF6DE2A}" presName="linNode" presStyleCnt="0"/>
      <dgm:spPr/>
    </dgm:pt>
    <dgm:pt modelId="{EE2182C3-6919-4368-BCEA-EE540C8DAD07}" type="pres">
      <dgm:prSet presAssocID="{EBE5EE59-5D7A-4FAF-A9B3-AFC9ECF6DE2A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2179F-62F4-4542-8E3A-6E5B03541143}" type="pres">
      <dgm:prSet presAssocID="{EBE5EE59-5D7A-4FAF-A9B3-AFC9ECF6DE2A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39711-3F99-41E5-A0AF-2C366250F11E}" type="pres">
      <dgm:prSet presAssocID="{305AAFEC-D278-4CA8-8C81-B7367894C4EF}" presName="sp" presStyleCnt="0"/>
      <dgm:spPr/>
    </dgm:pt>
    <dgm:pt modelId="{9F341404-2AF7-4A02-A60B-1B8ACE16AF75}" type="pres">
      <dgm:prSet presAssocID="{763C89E1-95B4-4BBE-B0DB-2673233A17AC}" presName="linNode" presStyleCnt="0"/>
      <dgm:spPr/>
    </dgm:pt>
    <dgm:pt modelId="{6A1D5DDA-320E-42E4-AFB4-8DC725DBE14A}" type="pres">
      <dgm:prSet presAssocID="{763C89E1-95B4-4BBE-B0DB-2673233A17AC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6D59F8-1978-4B21-B281-093238C0FE46}" type="pres">
      <dgm:prSet presAssocID="{763C89E1-95B4-4BBE-B0DB-2673233A17AC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EB86E2-67F7-45A6-BD0E-FE57CC22E981}" srcId="{523F3769-07B4-41E9-9554-73ECAAA75E8D}" destId="{5F4FC5B5-F628-4F69-BFB8-AF7DE2EDF913}" srcOrd="2" destOrd="0" parTransId="{49893415-832F-4274-8577-4125C7C1BD46}" sibTransId="{F9E3B4ED-08AF-4496-B0CD-D47AEC0F3F17}"/>
    <dgm:cxn modelId="{35A4E02E-C0B4-4644-86CA-17ECA0B7463B}" type="presOf" srcId="{523F3769-07B4-41E9-9554-73ECAAA75E8D}" destId="{80992891-A32B-4731-A924-1721A7FEDC7F}" srcOrd="0" destOrd="0" presId="urn:microsoft.com/office/officeart/2005/8/layout/vList5"/>
    <dgm:cxn modelId="{B67563FD-7688-47A4-8B80-D96EA0EA472D}" srcId="{523F3769-07B4-41E9-9554-73ECAAA75E8D}" destId="{763C89E1-95B4-4BBE-B0DB-2673233A17AC}" srcOrd="4" destOrd="0" parTransId="{7E349AA5-8A7B-44B5-B2CC-E2E41AECD7A2}" sibTransId="{31C228E1-C74C-4DE8-9E55-F82AD38243E0}"/>
    <dgm:cxn modelId="{97D0D248-37D3-4D7D-AB2A-2155A1B7E907}" srcId="{763C89E1-95B4-4BBE-B0DB-2673233A17AC}" destId="{2D22C969-F870-428C-8E94-86FC1F7EE7F9}" srcOrd="0" destOrd="0" parTransId="{F7056644-79C8-49F8-BEDA-5D608FBF688C}" sibTransId="{270AAA6D-FB2A-4A2D-A61F-990A2D453152}"/>
    <dgm:cxn modelId="{EAAD20D9-E883-49BB-A49A-AD24B3ED80E6}" srcId="{D0DB903F-2E00-43DB-83C0-D7A5843DBEC0}" destId="{35ECDBA0-9376-42EE-853F-3BF0154D6994}" srcOrd="0" destOrd="0" parTransId="{E31EFADA-3AEA-496D-9054-717E5E394D39}" sibTransId="{AAEF9F89-358F-4E81-9B51-EBAA3AE21A6D}"/>
    <dgm:cxn modelId="{1E255530-1D32-44DD-991D-CF5D5B0C7A4C}" srcId="{523F3769-07B4-41E9-9554-73ECAAA75E8D}" destId="{248F4927-3152-498E-B63E-F7C59BEF16F0}" srcOrd="0" destOrd="0" parTransId="{5556CD7C-DE70-446E-809C-C14CC33FF839}" sibTransId="{D86D4F54-ADC6-4D9E-AF43-45623E79B43A}"/>
    <dgm:cxn modelId="{A1F35D2F-2BB6-4573-AB2F-5249281D70BC}" type="presOf" srcId="{2D22C969-F870-428C-8E94-86FC1F7EE7F9}" destId="{426D59F8-1978-4B21-B281-093238C0FE46}" srcOrd="0" destOrd="0" presId="urn:microsoft.com/office/officeart/2005/8/layout/vList5"/>
    <dgm:cxn modelId="{EE4D341F-93DE-4C15-BE04-0F1578ACE1F3}" srcId="{EBE5EE59-5D7A-4FAF-A9B3-AFC9ECF6DE2A}" destId="{04AE7DDF-1F36-4BB9-A8AF-C969A5191FFC}" srcOrd="0" destOrd="0" parTransId="{C86292E2-B7E6-4D9C-88E3-AA1DE4812371}" sibTransId="{030440C6-CF2A-44E9-A03A-7C5AE270A69A}"/>
    <dgm:cxn modelId="{7C0CFB55-C907-4FB2-A3C8-325331EEB1F3}" type="presOf" srcId="{04AE7DDF-1F36-4BB9-A8AF-C969A5191FFC}" destId="{4892179F-62F4-4542-8E3A-6E5B03541143}" srcOrd="0" destOrd="0" presId="urn:microsoft.com/office/officeart/2005/8/layout/vList5"/>
    <dgm:cxn modelId="{5336D5AE-E011-45A0-8218-9B81BC40F198}" srcId="{523F3769-07B4-41E9-9554-73ECAAA75E8D}" destId="{EBE5EE59-5D7A-4FAF-A9B3-AFC9ECF6DE2A}" srcOrd="3" destOrd="0" parTransId="{CFCC5A72-D86A-4E3A-8BCE-B14A10CB27A1}" sibTransId="{305AAFEC-D278-4CA8-8C81-B7367894C4EF}"/>
    <dgm:cxn modelId="{30CF2FA1-ADA9-4D73-A082-194029B8F6E0}" type="presOf" srcId="{EBE5EE59-5D7A-4FAF-A9B3-AFC9ECF6DE2A}" destId="{EE2182C3-6919-4368-BCEA-EE540C8DAD07}" srcOrd="0" destOrd="0" presId="urn:microsoft.com/office/officeart/2005/8/layout/vList5"/>
    <dgm:cxn modelId="{D9FF4262-678A-4C5D-BA5A-B6AE11D45BDA}" type="presOf" srcId="{248F4927-3152-498E-B63E-F7C59BEF16F0}" destId="{B0D09CF4-C147-4692-9EC6-109AFC553275}" srcOrd="0" destOrd="0" presId="urn:microsoft.com/office/officeart/2005/8/layout/vList5"/>
    <dgm:cxn modelId="{6EC576AA-C84D-4F38-A067-01E7C7D55938}" srcId="{523F3769-07B4-41E9-9554-73ECAAA75E8D}" destId="{D0DB903F-2E00-43DB-83C0-D7A5843DBEC0}" srcOrd="1" destOrd="0" parTransId="{F877337D-D718-4617-8166-8BC4B42AAFD5}" sibTransId="{86562F9F-5418-4E07-B73E-CF48AF641759}"/>
    <dgm:cxn modelId="{078248A7-6518-459F-83A9-4CDBA57F1284}" type="presOf" srcId="{763C89E1-95B4-4BBE-B0DB-2673233A17AC}" destId="{6A1D5DDA-320E-42E4-AFB4-8DC725DBE14A}" srcOrd="0" destOrd="0" presId="urn:microsoft.com/office/officeart/2005/8/layout/vList5"/>
    <dgm:cxn modelId="{5B35AB95-FB5B-407F-9BDD-F74907B66795}" type="presOf" srcId="{35ECDBA0-9376-42EE-853F-3BF0154D6994}" destId="{441F680C-2972-4B13-A7B2-8782ABF84475}" srcOrd="0" destOrd="0" presId="urn:microsoft.com/office/officeart/2005/8/layout/vList5"/>
    <dgm:cxn modelId="{B47196F0-70EE-49C1-A90B-5C8D73064E41}" srcId="{5F4FC5B5-F628-4F69-BFB8-AF7DE2EDF913}" destId="{43E4EA6F-B635-451D-BC9B-746E6C234242}" srcOrd="0" destOrd="0" parTransId="{C7B6C8DF-2A52-4EB3-92A3-FAA97A6D9692}" sibTransId="{7431695A-2201-4E5B-95F1-368C9F02300A}"/>
    <dgm:cxn modelId="{47A34D5B-C68A-4EB6-B5B1-BA51E8486A07}" type="presOf" srcId="{C296D4AE-94D8-4286-923F-4D61BF98EA80}" destId="{4605BBCC-BEFE-4367-86EF-44702AF23BA5}" srcOrd="0" destOrd="0" presId="urn:microsoft.com/office/officeart/2005/8/layout/vList5"/>
    <dgm:cxn modelId="{422EEDCF-D937-4DFA-AD7D-055FBC3F6E21}" type="presOf" srcId="{5F4FC5B5-F628-4F69-BFB8-AF7DE2EDF913}" destId="{5D010674-FF8D-414C-BA8A-A0677FCE0CE5}" srcOrd="0" destOrd="0" presId="urn:microsoft.com/office/officeart/2005/8/layout/vList5"/>
    <dgm:cxn modelId="{544532FE-FF71-44F2-B6AC-8AC9BEBC26E0}" srcId="{248F4927-3152-498E-B63E-F7C59BEF16F0}" destId="{C296D4AE-94D8-4286-923F-4D61BF98EA80}" srcOrd="0" destOrd="0" parTransId="{D45DD932-EBE1-411E-937E-927A4DFAB067}" sibTransId="{BA221FFB-2707-4DDF-BB3D-1B4AF8969B1F}"/>
    <dgm:cxn modelId="{E0846E31-9174-477F-93E9-F8C2D3CAFBE5}" type="presOf" srcId="{D0DB903F-2E00-43DB-83C0-D7A5843DBEC0}" destId="{B35BADFA-2242-4113-83A5-AFF98649A85A}" srcOrd="0" destOrd="0" presId="urn:microsoft.com/office/officeart/2005/8/layout/vList5"/>
    <dgm:cxn modelId="{882B3F18-B4CF-40BF-BC51-900188C53909}" type="presOf" srcId="{43E4EA6F-B635-451D-BC9B-746E6C234242}" destId="{D4F6A058-2906-45BD-9B09-414CB067D94F}" srcOrd="0" destOrd="0" presId="urn:microsoft.com/office/officeart/2005/8/layout/vList5"/>
    <dgm:cxn modelId="{03583C27-C21E-47E0-8EF2-8A85DD9D8752}" type="presParOf" srcId="{80992891-A32B-4731-A924-1721A7FEDC7F}" destId="{09BFA365-C3F9-485B-B0A3-B4BC74C218A7}" srcOrd="0" destOrd="0" presId="urn:microsoft.com/office/officeart/2005/8/layout/vList5"/>
    <dgm:cxn modelId="{8040F07D-DEDB-414E-A814-4907885AF971}" type="presParOf" srcId="{09BFA365-C3F9-485B-B0A3-B4BC74C218A7}" destId="{B0D09CF4-C147-4692-9EC6-109AFC553275}" srcOrd="0" destOrd="0" presId="urn:microsoft.com/office/officeart/2005/8/layout/vList5"/>
    <dgm:cxn modelId="{DE99C695-DA4F-4A05-A892-658C463C1FB5}" type="presParOf" srcId="{09BFA365-C3F9-485B-B0A3-B4BC74C218A7}" destId="{4605BBCC-BEFE-4367-86EF-44702AF23BA5}" srcOrd="1" destOrd="0" presId="urn:microsoft.com/office/officeart/2005/8/layout/vList5"/>
    <dgm:cxn modelId="{28480DF7-9BEC-4B93-9675-3E554A93E7CB}" type="presParOf" srcId="{80992891-A32B-4731-A924-1721A7FEDC7F}" destId="{56CB1ADA-1614-4040-9CE0-4316390B4F8B}" srcOrd="1" destOrd="0" presId="urn:microsoft.com/office/officeart/2005/8/layout/vList5"/>
    <dgm:cxn modelId="{2CB4FDBE-3FE9-4972-BC3E-7E0402B39428}" type="presParOf" srcId="{80992891-A32B-4731-A924-1721A7FEDC7F}" destId="{0AEBAD38-D91B-48A0-B839-C80592F78E08}" srcOrd="2" destOrd="0" presId="urn:microsoft.com/office/officeart/2005/8/layout/vList5"/>
    <dgm:cxn modelId="{CDC740BF-D0EB-4D43-BAB1-C950324C7F2B}" type="presParOf" srcId="{0AEBAD38-D91B-48A0-B839-C80592F78E08}" destId="{B35BADFA-2242-4113-83A5-AFF98649A85A}" srcOrd="0" destOrd="0" presId="urn:microsoft.com/office/officeart/2005/8/layout/vList5"/>
    <dgm:cxn modelId="{5B43CB39-C036-4F51-AAC5-4365840497F0}" type="presParOf" srcId="{0AEBAD38-D91B-48A0-B839-C80592F78E08}" destId="{441F680C-2972-4B13-A7B2-8782ABF84475}" srcOrd="1" destOrd="0" presId="urn:microsoft.com/office/officeart/2005/8/layout/vList5"/>
    <dgm:cxn modelId="{5BB0725F-FCD6-4C21-B019-FE6049733925}" type="presParOf" srcId="{80992891-A32B-4731-A924-1721A7FEDC7F}" destId="{CD6C42CD-1801-4BEB-A626-90B97CF4C527}" srcOrd="3" destOrd="0" presId="urn:microsoft.com/office/officeart/2005/8/layout/vList5"/>
    <dgm:cxn modelId="{A01A0AD4-809F-43EC-96FD-99520BEAC3D0}" type="presParOf" srcId="{80992891-A32B-4731-A924-1721A7FEDC7F}" destId="{56C0A0CF-39B6-4154-BC46-F3732EEC447D}" srcOrd="4" destOrd="0" presId="urn:microsoft.com/office/officeart/2005/8/layout/vList5"/>
    <dgm:cxn modelId="{D966A1FF-9264-4FC8-BF35-0EB66238EDFE}" type="presParOf" srcId="{56C0A0CF-39B6-4154-BC46-F3732EEC447D}" destId="{5D010674-FF8D-414C-BA8A-A0677FCE0CE5}" srcOrd="0" destOrd="0" presId="urn:microsoft.com/office/officeart/2005/8/layout/vList5"/>
    <dgm:cxn modelId="{E0C93628-723F-4415-B3C9-E37E98EC43FF}" type="presParOf" srcId="{56C0A0CF-39B6-4154-BC46-F3732EEC447D}" destId="{D4F6A058-2906-45BD-9B09-414CB067D94F}" srcOrd="1" destOrd="0" presId="urn:microsoft.com/office/officeart/2005/8/layout/vList5"/>
    <dgm:cxn modelId="{A5469C40-6868-477D-8895-E8FB94E503AA}" type="presParOf" srcId="{80992891-A32B-4731-A924-1721A7FEDC7F}" destId="{394DB122-88F0-45E9-B189-A5F91AC0D67E}" srcOrd="5" destOrd="0" presId="urn:microsoft.com/office/officeart/2005/8/layout/vList5"/>
    <dgm:cxn modelId="{F3DD33CC-8040-4398-865B-C61B2872301C}" type="presParOf" srcId="{80992891-A32B-4731-A924-1721A7FEDC7F}" destId="{6FADBA2F-9E6B-4E98-9FB0-4F4A1B45857C}" srcOrd="6" destOrd="0" presId="urn:microsoft.com/office/officeart/2005/8/layout/vList5"/>
    <dgm:cxn modelId="{66A145A5-9E81-47C2-9AA4-0152EA4C33B9}" type="presParOf" srcId="{6FADBA2F-9E6B-4E98-9FB0-4F4A1B45857C}" destId="{EE2182C3-6919-4368-BCEA-EE540C8DAD07}" srcOrd="0" destOrd="0" presId="urn:microsoft.com/office/officeart/2005/8/layout/vList5"/>
    <dgm:cxn modelId="{350B65F0-94C0-4840-99B5-4BC95948AD7A}" type="presParOf" srcId="{6FADBA2F-9E6B-4E98-9FB0-4F4A1B45857C}" destId="{4892179F-62F4-4542-8E3A-6E5B03541143}" srcOrd="1" destOrd="0" presId="urn:microsoft.com/office/officeart/2005/8/layout/vList5"/>
    <dgm:cxn modelId="{747F135C-F5FE-43A2-9F2F-806AB9E6F355}" type="presParOf" srcId="{80992891-A32B-4731-A924-1721A7FEDC7F}" destId="{5D039711-3F99-41E5-A0AF-2C366250F11E}" srcOrd="7" destOrd="0" presId="urn:microsoft.com/office/officeart/2005/8/layout/vList5"/>
    <dgm:cxn modelId="{68FEFB5D-411A-4D95-BD1D-1BD2F3A6BD15}" type="presParOf" srcId="{80992891-A32B-4731-A924-1721A7FEDC7F}" destId="{9F341404-2AF7-4A02-A60B-1B8ACE16AF75}" srcOrd="8" destOrd="0" presId="urn:microsoft.com/office/officeart/2005/8/layout/vList5"/>
    <dgm:cxn modelId="{0DB80B16-24A4-44F1-8826-8CEA7F688F28}" type="presParOf" srcId="{9F341404-2AF7-4A02-A60B-1B8ACE16AF75}" destId="{6A1D5DDA-320E-42E4-AFB4-8DC725DBE14A}" srcOrd="0" destOrd="0" presId="urn:microsoft.com/office/officeart/2005/8/layout/vList5"/>
    <dgm:cxn modelId="{FB10830B-FAEC-4BBC-8732-E1A7789B00AB}" type="presParOf" srcId="{9F341404-2AF7-4A02-A60B-1B8ACE16AF75}" destId="{426D59F8-1978-4B21-B281-093238C0FE46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837536-C23D-437A-89B3-535062ACDBAB}" type="doc">
      <dgm:prSet loTypeId="urn:microsoft.com/office/officeart/2005/8/layout/hList6" loCatId="list" qsTypeId="urn:microsoft.com/office/officeart/2005/8/quickstyle/3d4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E648EF53-3F69-4E49-A902-59B28C5E33AD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2018 год </a:t>
          </a:r>
        </a:p>
        <a:p>
          <a:r>
            <a:rPr lang="ru-RU" sz="1600" b="1" dirty="0" smtClean="0">
              <a:solidFill>
                <a:schemeClr val="tx1"/>
              </a:solidFill>
            </a:rPr>
            <a:t>Всего 2180,3 тыс.руб.</a:t>
          </a:r>
          <a:endParaRPr lang="ru-RU" sz="1600" b="1" dirty="0">
            <a:solidFill>
              <a:schemeClr val="tx1"/>
            </a:solidFill>
          </a:endParaRPr>
        </a:p>
      </dgm:t>
    </dgm:pt>
    <dgm:pt modelId="{47B4136B-069C-4699-B568-11B6625F11EA}" type="parTrans" cxnId="{11868A5B-D021-4843-B5C0-4E86F3C950C9}">
      <dgm:prSet/>
      <dgm:spPr/>
      <dgm:t>
        <a:bodyPr/>
        <a:lstStyle/>
        <a:p>
          <a:endParaRPr lang="ru-RU"/>
        </a:p>
      </dgm:t>
    </dgm:pt>
    <dgm:pt modelId="{5199225A-BAD4-410B-981B-873571F46B8C}" type="sibTrans" cxnId="{11868A5B-D021-4843-B5C0-4E86F3C950C9}">
      <dgm:prSet/>
      <dgm:spPr/>
      <dgm:t>
        <a:bodyPr/>
        <a:lstStyle/>
        <a:p>
          <a:endParaRPr lang="ru-RU"/>
        </a:p>
      </dgm:t>
    </dgm:pt>
    <dgm:pt modelId="{9BCBFFDF-1101-4D01-AB42-24BF29E2259D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Организация уличного освещения на территории Плотниковского сельского поселения 1413,0тыс.руб</a:t>
          </a:r>
          <a:r>
            <a:rPr lang="ru-RU" sz="1400" dirty="0" smtClean="0">
              <a:solidFill>
                <a:schemeClr val="tx1"/>
              </a:solidFill>
            </a:rPr>
            <a:t>.</a:t>
          </a:r>
          <a:endParaRPr lang="ru-RU" sz="1400" dirty="0">
            <a:solidFill>
              <a:schemeClr val="tx1"/>
            </a:solidFill>
          </a:endParaRPr>
        </a:p>
      </dgm:t>
    </dgm:pt>
    <dgm:pt modelId="{E5B07F8B-E8EF-42EE-B1DF-5608C4FFF8EA}" type="parTrans" cxnId="{30326D56-9FE0-4614-9026-DCD46FAB3E64}">
      <dgm:prSet/>
      <dgm:spPr/>
      <dgm:t>
        <a:bodyPr/>
        <a:lstStyle/>
        <a:p>
          <a:endParaRPr lang="ru-RU"/>
        </a:p>
      </dgm:t>
    </dgm:pt>
    <dgm:pt modelId="{B3CD0CC7-353D-4109-AEAA-FA9AE171B9D2}" type="sibTrans" cxnId="{30326D56-9FE0-4614-9026-DCD46FAB3E64}">
      <dgm:prSet/>
      <dgm:spPr/>
      <dgm:t>
        <a:bodyPr/>
        <a:lstStyle/>
        <a:p>
          <a:endParaRPr lang="ru-RU"/>
        </a:p>
      </dgm:t>
    </dgm:pt>
    <dgm:pt modelId="{475CD6C4-64E5-4E47-8A8C-1D55696865F2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3"/>
              </a:solidFill>
            </a:rPr>
            <a:t>Содержание мест захоронения 100,0 тыс.руб</a:t>
          </a:r>
          <a:r>
            <a:rPr lang="ru-RU" sz="1400" dirty="0" smtClean="0">
              <a:solidFill>
                <a:schemeClr val="tx1"/>
              </a:solidFill>
            </a:rPr>
            <a:t>.</a:t>
          </a:r>
          <a:endParaRPr lang="ru-RU" sz="1400" dirty="0">
            <a:solidFill>
              <a:schemeClr val="tx1"/>
            </a:solidFill>
          </a:endParaRPr>
        </a:p>
      </dgm:t>
    </dgm:pt>
    <dgm:pt modelId="{B9609A78-557C-45DA-85F0-FEE05DC56D4F}" type="parTrans" cxnId="{DDD30442-93EA-40BA-923A-522AAC9F4AD0}">
      <dgm:prSet/>
      <dgm:spPr/>
      <dgm:t>
        <a:bodyPr/>
        <a:lstStyle/>
        <a:p>
          <a:endParaRPr lang="ru-RU"/>
        </a:p>
      </dgm:t>
    </dgm:pt>
    <dgm:pt modelId="{4A45AA5D-9BD3-4707-9649-3E50F54ED6CE}" type="sibTrans" cxnId="{DDD30442-93EA-40BA-923A-522AAC9F4AD0}">
      <dgm:prSet/>
      <dgm:spPr/>
      <dgm:t>
        <a:bodyPr/>
        <a:lstStyle/>
        <a:p>
          <a:endParaRPr lang="ru-RU"/>
        </a:p>
      </dgm:t>
    </dgm:pt>
    <dgm:pt modelId="{CE9F5581-E416-4B55-A4D1-0BAE8D844D94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2019 год</a:t>
          </a:r>
        </a:p>
        <a:p>
          <a:r>
            <a:rPr lang="ru-RU" sz="1400" dirty="0" smtClean="0">
              <a:solidFill>
                <a:schemeClr val="tx1"/>
              </a:solidFill>
            </a:rPr>
            <a:t>Всего 1947,6 тыс.руб.</a:t>
          </a:r>
          <a:endParaRPr lang="ru-RU" sz="1400" dirty="0">
            <a:solidFill>
              <a:schemeClr val="tx1"/>
            </a:solidFill>
          </a:endParaRPr>
        </a:p>
      </dgm:t>
    </dgm:pt>
    <dgm:pt modelId="{7ECE240E-7C57-42E6-9A7A-06C1BB61CF95}" type="parTrans" cxnId="{761DE723-E117-44E2-9785-9AFB7A5A2883}">
      <dgm:prSet/>
      <dgm:spPr/>
      <dgm:t>
        <a:bodyPr/>
        <a:lstStyle/>
        <a:p>
          <a:endParaRPr lang="ru-RU"/>
        </a:p>
      </dgm:t>
    </dgm:pt>
    <dgm:pt modelId="{BF265846-5BF5-4E07-BB9E-9EAE4F4A22A8}" type="sibTrans" cxnId="{761DE723-E117-44E2-9785-9AFB7A5A2883}">
      <dgm:prSet/>
      <dgm:spPr/>
      <dgm:t>
        <a:bodyPr/>
        <a:lstStyle/>
        <a:p>
          <a:endParaRPr lang="ru-RU"/>
        </a:p>
      </dgm:t>
    </dgm:pt>
    <dgm:pt modelId="{4B0946E2-62DF-441B-8ABA-CB941382E447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1">
                  <a:lumMod val="75000"/>
                </a:schemeClr>
              </a:solidFill>
            </a:rPr>
            <a:t>Организация уличного освещения на территории Плотниковского сельского поселения 1413,0 тыс.руб.</a:t>
          </a:r>
          <a:endParaRPr lang="ru-RU" sz="1400" dirty="0">
            <a:solidFill>
              <a:schemeClr val="accent1">
                <a:lumMod val="75000"/>
              </a:schemeClr>
            </a:solidFill>
          </a:endParaRPr>
        </a:p>
      </dgm:t>
    </dgm:pt>
    <dgm:pt modelId="{8C64E073-F9F9-49DB-AC92-27B3EB5746BB}" type="parTrans" cxnId="{FEF45654-616B-41CF-A1BD-4D3BB21CE0BF}">
      <dgm:prSet/>
      <dgm:spPr/>
      <dgm:t>
        <a:bodyPr/>
        <a:lstStyle/>
        <a:p>
          <a:endParaRPr lang="ru-RU"/>
        </a:p>
      </dgm:t>
    </dgm:pt>
    <dgm:pt modelId="{1963CA7E-E99F-4362-A8B6-0B3EF83F9D7A}" type="sibTrans" cxnId="{FEF45654-616B-41CF-A1BD-4D3BB21CE0BF}">
      <dgm:prSet/>
      <dgm:spPr/>
      <dgm:t>
        <a:bodyPr/>
        <a:lstStyle/>
        <a:p>
          <a:endParaRPr lang="ru-RU"/>
        </a:p>
      </dgm:t>
    </dgm:pt>
    <dgm:pt modelId="{5061FB68-281C-4A07-8F34-C0AE101D5473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1800" b="1" dirty="0" smtClean="0">
              <a:solidFill>
                <a:schemeClr val="tx1"/>
              </a:solidFill>
            </a:rPr>
            <a:t>2020 год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1400" b="1" dirty="0" smtClean="0">
              <a:solidFill>
                <a:schemeClr val="tx1"/>
              </a:solidFill>
            </a:rPr>
            <a:t>Всего 1702,6 тыс.руб.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A4FF7BDB-7327-4536-B434-1A29E36795C5}" type="parTrans" cxnId="{4454CD33-A0F9-4617-8726-D5583F486E80}">
      <dgm:prSet/>
      <dgm:spPr/>
      <dgm:t>
        <a:bodyPr/>
        <a:lstStyle/>
        <a:p>
          <a:endParaRPr lang="ru-RU"/>
        </a:p>
      </dgm:t>
    </dgm:pt>
    <dgm:pt modelId="{364DC548-AE14-4532-B475-E54F96AF9CF4}" type="sibTrans" cxnId="{4454CD33-A0F9-4617-8726-D5583F486E80}">
      <dgm:prSet/>
      <dgm:spPr/>
      <dgm:t>
        <a:bodyPr/>
        <a:lstStyle/>
        <a:p>
          <a:endParaRPr lang="ru-RU"/>
        </a:p>
      </dgm:t>
    </dgm:pt>
    <dgm:pt modelId="{2602B5C5-EBE9-47B0-9E78-BDC1AF7FF497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accent1">
                  <a:lumMod val="75000"/>
                </a:schemeClr>
              </a:solidFill>
            </a:rPr>
            <a:t>Организация уличного освещения на территории Плотниковского сельского поселения 1413,0 тыс.руб</a:t>
          </a:r>
          <a:r>
            <a:rPr lang="ru-RU" sz="1400" dirty="0" smtClean="0">
              <a:solidFill>
                <a:schemeClr val="tx1"/>
              </a:solidFill>
            </a:rPr>
            <a:t>.</a:t>
          </a:r>
          <a:endParaRPr lang="ru-RU" sz="1400" dirty="0">
            <a:solidFill>
              <a:schemeClr val="tx1"/>
            </a:solidFill>
          </a:endParaRPr>
        </a:p>
      </dgm:t>
    </dgm:pt>
    <dgm:pt modelId="{51154C94-4FCD-42B1-BBC7-6E5A103679D1}" type="parTrans" cxnId="{6A0B379E-24FB-4AAC-8D37-8A65E4CFDAF7}">
      <dgm:prSet/>
      <dgm:spPr/>
      <dgm:t>
        <a:bodyPr/>
        <a:lstStyle/>
        <a:p>
          <a:endParaRPr lang="ru-RU"/>
        </a:p>
      </dgm:t>
    </dgm:pt>
    <dgm:pt modelId="{0815DBB6-B3DE-4ACB-A9FD-5D3046893064}" type="sibTrans" cxnId="{6A0B379E-24FB-4AAC-8D37-8A65E4CFDAF7}">
      <dgm:prSet/>
      <dgm:spPr/>
      <dgm:t>
        <a:bodyPr/>
        <a:lstStyle/>
        <a:p>
          <a:endParaRPr lang="ru-RU"/>
        </a:p>
      </dgm:t>
    </dgm:pt>
    <dgm:pt modelId="{FD6F26AE-9731-459C-944A-004CEE405C76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Прочие работы по благоустройству территории, содержанию муниципального имущества  617,3тыс.руб.</a:t>
          </a:r>
          <a:endParaRPr lang="ru-RU" sz="1400" dirty="0">
            <a:solidFill>
              <a:schemeClr val="accent2">
                <a:lumMod val="75000"/>
              </a:schemeClr>
            </a:solidFill>
          </a:endParaRPr>
        </a:p>
      </dgm:t>
    </dgm:pt>
    <dgm:pt modelId="{242464D1-466A-4D03-9E40-1A16215DE68B}" type="parTrans" cxnId="{CB8834DE-B07B-4B60-AD9B-2CF520D26190}">
      <dgm:prSet/>
      <dgm:spPr/>
      <dgm:t>
        <a:bodyPr/>
        <a:lstStyle/>
        <a:p>
          <a:endParaRPr lang="ru-RU"/>
        </a:p>
      </dgm:t>
    </dgm:pt>
    <dgm:pt modelId="{EEE8CFD8-1E7B-4E43-AC90-3CB8A989410A}" type="sibTrans" cxnId="{CB8834DE-B07B-4B60-AD9B-2CF520D26190}">
      <dgm:prSet/>
      <dgm:spPr/>
      <dgm:t>
        <a:bodyPr/>
        <a:lstStyle/>
        <a:p>
          <a:endParaRPr lang="ru-RU"/>
        </a:p>
      </dgm:t>
    </dgm:pt>
    <dgm:pt modelId="{1E16DB55-2870-4C88-8B9A-237492B94B10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ru-RU" sz="1600" dirty="0"/>
        </a:p>
      </dgm:t>
    </dgm:pt>
    <dgm:pt modelId="{90B5A5BB-8349-48CA-87A0-ED124C97786F}" type="parTrans" cxnId="{F595D5CE-6452-4053-AE0E-ED2DDC937D6C}">
      <dgm:prSet/>
      <dgm:spPr/>
      <dgm:t>
        <a:bodyPr/>
        <a:lstStyle/>
        <a:p>
          <a:endParaRPr lang="ru-RU"/>
        </a:p>
      </dgm:t>
    </dgm:pt>
    <dgm:pt modelId="{878A3317-D7A0-4220-8527-835E129710E5}" type="sibTrans" cxnId="{F595D5CE-6452-4053-AE0E-ED2DDC937D6C}">
      <dgm:prSet/>
      <dgm:spPr/>
      <dgm:t>
        <a:bodyPr/>
        <a:lstStyle/>
        <a:p>
          <a:endParaRPr lang="ru-RU"/>
        </a:p>
      </dgm:t>
    </dgm:pt>
    <dgm:pt modelId="{55E120EE-2DB6-4AA6-B553-9BB8FFD6E48E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ru-RU" sz="1600" dirty="0"/>
        </a:p>
      </dgm:t>
    </dgm:pt>
    <dgm:pt modelId="{AFC78C38-E7AC-41BA-8216-47FAFF57A726}" type="sibTrans" cxnId="{66390CC3-DBE2-4358-87FC-1181233E319A}">
      <dgm:prSet/>
      <dgm:spPr/>
      <dgm:t>
        <a:bodyPr/>
        <a:lstStyle/>
        <a:p>
          <a:endParaRPr lang="ru-RU"/>
        </a:p>
      </dgm:t>
    </dgm:pt>
    <dgm:pt modelId="{6DA53BB8-1C40-4727-8CA9-4F36414AEE5D}" type="parTrans" cxnId="{66390CC3-DBE2-4358-87FC-1181233E319A}">
      <dgm:prSet/>
      <dgm:spPr/>
      <dgm:t>
        <a:bodyPr/>
        <a:lstStyle/>
        <a:p>
          <a:endParaRPr lang="ru-RU"/>
        </a:p>
      </dgm:t>
    </dgm:pt>
    <dgm:pt modelId="{9AF0D227-EAB1-4B09-AE06-2C95BF43EE26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3"/>
              </a:solidFill>
            </a:rPr>
            <a:t>Содержание мест захоронения 100,0тыс.руб</a:t>
          </a:r>
          <a:r>
            <a:rPr lang="ru-RU" sz="1400" dirty="0" smtClean="0">
              <a:solidFill>
                <a:schemeClr val="tx1"/>
              </a:solidFill>
            </a:rPr>
            <a:t>.</a:t>
          </a:r>
          <a:endParaRPr lang="ru-RU" sz="1400" dirty="0">
            <a:solidFill>
              <a:schemeClr val="tx1"/>
            </a:solidFill>
          </a:endParaRPr>
        </a:p>
      </dgm:t>
    </dgm:pt>
    <dgm:pt modelId="{F55742FF-BEC5-44C4-BC65-52109663FA5B}" type="parTrans" cxnId="{75E5A8CE-92FE-439C-B463-D42CED132CEC}">
      <dgm:prSet/>
      <dgm:spPr/>
      <dgm:t>
        <a:bodyPr/>
        <a:lstStyle/>
        <a:p>
          <a:endParaRPr lang="ru-RU"/>
        </a:p>
      </dgm:t>
    </dgm:pt>
    <dgm:pt modelId="{E9455547-81F8-4DBF-944D-28D8684CA468}" type="sibTrans" cxnId="{75E5A8CE-92FE-439C-B463-D42CED132CEC}">
      <dgm:prSet/>
      <dgm:spPr/>
      <dgm:t>
        <a:bodyPr/>
        <a:lstStyle/>
        <a:p>
          <a:endParaRPr lang="ru-RU"/>
        </a:p>
      </dgm:t>
    </dgm:pt>
    <dgm:pt modelId="{B4B58012-EBD3-4127-81FE-BB13A6FD085E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0070C0"/>
              </a:solidFill>
            </a:rPr>
            <a:t>Прочие работы по благоустройству территории, содержанию муниципального имущества 384,6 тыс.руб.</a:t>
          </a:r>
          <a:endParaRPr lang="ru-RU" sz="3600" dirty="0">
            <a:solidFill>
              <a:srgbClr val="0070C0"/>
            </a:solidFill>
          </a:endParaRPr>
        </a:p>
      </dgm:t>
    </dgm:pt>
    <dgm:pt modelId="{FE58E7AF-E56C-4C44-A90E-E638F2C95A2C}" type="parTrans" cxnId="{23AEBED1-C77C-4E11-BDD6-B69FC6B772BF}">
      <dgm:prSet/>
      <dgm:spPr/>
      <dgm:t>
        <a:bodyPr/>
        <a:lstStyle/>
        <a:p>
          <a:endParaRPr lang="ru-RU"/>
        </a:p>
      </dgm:t>
    </dgm:pt>
    <dgm:pt modelId="{05CF529D-6F3B-4A9E-B47F-F6FF047ABCA6}" type="sibTrans" cxnId="{23AEBED1-C77C-4E11-BDD6-B69FC6B772BF}">
      <dgm:prSet/>
      <dgm:spPr/>
      <dgm:t>
        <a:bodyPr/>
        <a:lstStyle/>
        <a:p>
          <a:endParaRPr lang="ru-RU"/>
        </a:p>
      </dgm:t>
    </dgm:pt>
    <dgm:pt modelId="{51461D13-2E09-4196-990E-17DD8D97ACD4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3"/>
              </a:solidFill>
            </a:rPr>
            <a:t>Содержание мест захоронения 100,0 тыс.руб.</a:t>
          </a:r>
          <a:endParaRPr lang="ru-RU" sz="1400" dirty="0">
            <a:solidFill>
              <a:schemeClr val="accent3"/>
            </a:solidFill>
          </a:endParaRPr>
        </a:p>
      </dgm:t>
    </dgm:pt>
    <dgm:pt modelId="{88FA0CA9-0124-4473-AAEF-C9F78303CB12}" type="parTrans" cxnId="{B86FCE9E-728D-43B5-B2E8-35889572340F}">
      <dgm:prSet/>
      <dgm:spPr/>
      <dgm:t>
        <a:bodyPr/>
        <a:lstStyle/>
        <a:p>
          <a:endParaRPr lang="ru-RU"/>
        </a:p>
      </dgm:t>
    </dgm:pt>
    <dgm:pt modelId="{16A2CA99-A96E-44DA-81F2-789DF8E16036}" type="sibTrans" cxnId="{B86FCE9E-728D-43B5-B2E8-35889572340F}">
      <dgm:prSet/>
      <dgm:spPr/>
      <dgm:t>
        <a:bodyPr/>
        <a:lstStyle/>
        <a:p>
          <a:endParaRPr lang="ru-RU"/>
        </a:p>
      </dgm:t>
    </dgm:pt>
    <dgm:pt modelId="{81C09DCE-F503-48A9-9665-61CA4534EB53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Прочие работы по благоустройству территории, содержанию муниципального имущества 139,6 </a:t>
          </a:r>
          <a:r>
            <a:rPr lang="ru-RU" sz="1400" dirty="0" err="1" smtClean="0">
              <a:solidFill>
                <a:schemeClr val="accent2">
                  <a:lumMod val="75000"/>
                </a:schemeClr>
              </a:solidFill>
            </a:rPr>
            <a:t>тыс.руб</a:t>
          </a:r>
          <a:endParaRPr lang="ru-RU" sz="1400" dirty="0">
            <a:solidFill>
              <a:schemeClr val="accent2">
                <a:lumMod val="75000"/>
              </a:schemeClr>
            </a:solidFill>
          </a:endParaRPr>
        </a:p>
      </dgm:t>
    </dgm:pt>
    <dgm:pt modelId="{DEB7841E-123F-4F51-BEFF-3BD45D81490F}" type="parTrans" cxnId="{3A39D3A0-A9C5-486E-89B6-99BBD76984A8}">
      <dgm:prSet/>
      <dgm:spPr/>
      <dgm:t>
        <a:bodyPr/>
        <a:lstStyle/>
        <a:p>
          <a:endParaRPr lang="ru-RU"/>
        </a:p>
      </dgm:t>
    </dgm:pt>
    <dgm:pt modelId="{639333B7-156E-4555-A5C3-A56C9B18771A}" type="sibTrans" cxnId="{3A39D3A0-A9C5-486E-89B6-99BBD76984A8}">
      <dgm:prSet/>
      <dgm:spPr/>
      <dgm:t>
        <a:bodyPr/>
        <a:lstStyle/>
        <a:p>
          <a:endParaRPr lang="ru-RU"/>
        </a:p>
      </dgm:t>
    </dgm:pt>
    <dgm:pt modelId="{4F9498BB-18D1-4E00-8C24-24D05CB7C9EA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400" dirty="0"/>
        </a:p>
      </dgm:t>
    </dgm:pt>
    <dgm:pt modelId="{8B03E6AD-7AFE-45A1-8F9F-41FD62E1D458}" type="parTrans" cxnId="{5A329FAE-6E3C-437C-8DC3-3064853DB907}">
      <dgm:prSet/>
      <dgm:spPr/>
      <dgm:t>
        <a:bodyPr/>
        <a:lstStyle/>
        <a:p>
          <a:endParaRPr lang="ru-RU"/>
        </a:p>
      </dgm:t>
    </dgm:pt>
    <dgm:pt modelId="{83AB54D1-9BB1-4B55-B89C-B2E4B3390AEF}" type="sibTrans" cxnId="{5A329FAE-6E3C-437C-8DC3-3064853DB907}">
      <dgm:prSet/>
      <dgm:spPr/>
      <dgm:t>
        <a:bodyPr/>
        <a:lstStyle/>
        <a:p>
          <a:endParaRPr lang="ru-RU"/>
        </a:p>
      </dgm:t>
    </dgm:pt>
    <dgm:pt modelId="{255D2EE3-BB85-46F5-9215-0FB12B2EEDA1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Озеленение поселка 50 тыс. руб.</a:t>
          </a:r>
          <a:endParaRPr lang="ru-RU" sz="1400" dirty="0">
            <a:solidFill>
              <a:schemeClr val="tx1"/>
            </a:solidFill>
          </a:endParaRPr>
        </a:p>
      </dgm:t>
    </dgm:pt>
    <dgm:pt modelId="{53F41ED9-9657-49AC-ACA1-72B2B24C482D}" type="parTrans" cxnId="{A664C138-D554-4EA2-8D2F-56EE9A854DDB}">
      <dgm:prSet/>
      <dgm:spPr/>
      <dgm:t>
        <a:bodyPr/>
        <a:lstStyle/>
        <a:p>
          <a:endParaRPr lang="ru-RU"/>
        </a:p>
      </dgm:t>
    </dgm:pt>
    <dgm:pt modelId="{C868338B-EC66-4885-93DD-7429649D3B67}" type="sibTrans" cxnId="{A664C138-D554-4EA2-8D2F-56EE9A854DDB}">
      <dgm:prSet/>
      <dgm:spPr/>
      <dgm:t>
        <a:bodyPr/>
        <a:lstStyle/>
        <a:p>
          <a:endParaRPr lang="ru-RU"/>
        </a:p>
      </dgm:t>
    </dgm:pt>
    <dgm:pt modelId="{0E3F5049-CF9A-44FF-A5B7-9B9F9F432B0C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1">
                  <a:lumMod val="75000"/>
                </a:schemeClr>
              </a:solidFill>
            </a:rPr>
            <a:t>Озеленение поселка 50 тыс. руб.</a:t>
          </a:r>
          <a:endParaRPr lang="ru-RU" sz="1400" dirty="0">
            <a:solidFill>
              <a:schemeClr val="accent1">
                <a:lumMod val="75000"/>
              </a:schemeClr>
            </a:solidFill>
          </a:endParaRPr>
        </a:p>
      </dgm:t>
    </dgm:pt>
    <dgm:pt modelId="{623B6A68-EBD6-4370-BF8C-C285AB0BF3F6}" type="parTrans" cxnId="{07961807-8D51-4BC2-8693-09058994D386}">
      <dgm:prSet/>
      <dgm:spPr/>
      <dgm:t>
        <a:bodyPr/>
        <a:lstStyle/>
        <a:p>
          <a:endParaRPr lang="ru-RU"/>
        </a:p>
      </dgm:t>
    </dgm:pt>
    <dgm:pt modelId="{A7732B35-2377-4F7E-90BD-6518C851F6BE}" type="sibTrans" cxnId="{07961807-8D51-4BC2-8693-09058994D386}">
      <dgm:prSet/>
      <dgm:spPr/>
      <dgm:t>
        <a:bodyPr/>
        <a:lstStyle/>
        <a:p>
          <a:endParaRPr lang="ru-RU"/>
        </a:p>
      </dgm:t>
    </dgm:pt>
    <dgm:pt modelId="{62BF1160-5D14-4176-9065-5C8D1C14AEF1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Озеленение поселка 50 тыс. руб.</a:t>
          </a:r>
          <a:endParaRPr lang="ru-RU" sz="1400" dirty="0">
            <a:solidFill>
              <a:schemeClr val="tx1"/>
            </a:solidFill>
          </a:endParaRPr>
        </a:p>
      </dgm:t>
    </dgm:pt>
    <dgm:pt modelId="{2D88A2BA-E29E-4700-85E2-DC924081A19F}" type="parTrans" cxnId="{AC4EE455-1161-41D1-9832-046BBA270755}">
      <dgm:prSet/>
      <dgm:spPr/>
      <dgm:t>
        <a:bodyPr/>
        <a:lstStyle/>
        <a:p>
          <a:endParaRPr lang="ru-RU"/>
        </a:p>
      </dgm:t>
    </dgm:pt>
    <dgm:pt modelId="{31368E3D-DB27-4295-95A8-F9DE8496003D}" type="sibTrans" cxnId="{AC4EE455-1161-41D1-9832-046BBA270755}">
      <dgm:prSet/>
      <dgm:spPr/>
      <dgm:t>
        <a:bodyPr/>
        <a:lstStyle/>
        <a:p>
          <a:endParaRPr lang="ru-RU"/>
        </a:p>
      </dgm:t>
    </dgm:pt>
    <dgm:pt modelId="{B68445ED-FE8A-49A9-85E4-3CB12A7B2C86}" type="pres">
      <dgm:prSet presAssocID="{33837536-C23D-437A-89B3-535062ACDB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84391B-1960-4628-A101-09DB505E17F1}" type="pres">
      <dgm:prSet presAssocID="{E648EF53-3F69-4E49-A902-59B28C5E33AD}" presName="node" presStyleLbl="node1" presStyleIdx="0" presStyleCnt="3" custScaleX="99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B68F39-04EA-458D-AF4A-CCD5165B7129}" type="pres">
      <dgm:prSet presAssocID="{5199225A-BAD4-410B-981B-873571F46B8C}" presName="sibTrans" presStyleCnt="0"/>
      <dgm:spPr/>
    </dgm:pt>
    <dgm:pt modelId="{D9DB319C-CEFB-422F-9601-83B190FBBC46}" type="pres">
      <dgm:prSet presAssocID="{CE9F5581-E416-4B55-A4D1-0BAE8D844D94}" presName="node" presStyleLbl="node1" presStyleIdx="1" presStyleCnt="3" custScaleX="99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FA7B4-CE86-40EA-8E8F-E2625A4914A9}" type="pres">
      <dgm:prSet presAssocID="{BF265846-5BF5-4E07-BB9E-9EAE4F4A22A8}" presName="sibTrans" presStyleCnt="0"/>
      <dgm:spPr/>
    </dgm:pt>
    <dgm:pt modelId="{E05AC074-3C92-4B5D-B3A0-9C9D1C22E456}" type="pres">
      <dgm:prSet presAssocID="{5061FB68-281C-4A07-8F34-C0AE101D5473}" presName="node" presStyleLbl="node1" presStyleIdx="2" presStyleCnt="3" custScaleX="99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95D5CE-6452-4053-AE0E-ED2DDC937D6C}" srcId="{E648EF53-3F69-4E49-A902-59B28C5E33AD}" destId="{1E16DB55-2870-4C88-8B9A-237492B94B10}" srcOrd="5" destOrd="0" parTransId="{90B5A5BB-8349-48CA-87A0-ED124C97786F}" sibTransId="{878A3317-D7A0-4220-8527-835E129710E5}"/>
    <dgm:cxn modelId="{EC8CFD47-B942-4F40-8822-B130182B205F}" type="presOf" srcId="{81C09DCE-F503-48A9-9665-61CA4534EB53}" destId="{E05AC074-3C92-4B5D-B3A0-9C9D1C22E456}" srcOrd="0" destOrd="4" presId="urn:microsoft.com/office/officeart/2005/8/layout/hList6"/>
    <dgm:cxn modelId="{3A39D3A0-A9C5-486E-89B6-99BBD76984A8}" srcId="{5061FB68-281C-4A07-8F34-C0AE101D5473}" destId="{81C09DCE-F503-48A9-9665-61CA4534EB53}" srcOrd="3" destOrd="0" parTransId="{DEB7841E-123F-4F51-BEFF-3BD45D81490F}" sibTransId="{639333B7-156E-4555-A5C3-A56C9B18771A}"/>
    <dgm:cxn modelId="{CB8834DE-B07B-4B60-AD9B-2CF520D26190}" srcId="{E648EF53-3F69-4E49-A902-59B28C5E33AD}" destId="{FD6F26AE-9731-459C-944A-004CEE405C76}" srcOrd="3" destOrd="0" parTransId="{242464D1-466A-4D03-9E40-1A16215DE68B}" sibTransId="{EEE8CFD8-1E7B-4E43-AC90-3CB8A989410A}"/>
    <dgm:cxn modelId="{C1CC5CC2-945D-47FA-990F-A8BE05F67D71}" type="presOf" srcId="{2602B5C5-EBE9-47B0-9E78-BDC1AF7FF497}" destId="{E05AC074-3C92-4B5D-B3A0-9C9D1C22E456}" srcOrd="0" destOrd="1" presId="urn:microsoft.com/office/officeart/2005/8/layout/hList6"/>
    <dgm:cxn modelId="{AC4EE455-1161-41D1-9832-046BBA270755}" srcId="{5061FB68-281C-4A07-8F34-C0AE101D5473}" destId="{62BF1160-5D14-4176-9065-5C8D1C14AEF1}" srcOrd="1" destOrd="0" parTransId="{2D88A2BA-E29E-4700-85E2-DC924081A19F}" sibTransId="{31368E3D-DB27-4295-95A8-F9DE8496003D}"/>
    <dgm:cxn modelId="{5A329FAE-6E3C-437C-8DC3-3064853DB907}" srcId="{5061FB68-281C-4A07-8F34-C0AE101D5473}" destId="{4F9498BB-18D1-4E00-8C24-24D05CB7C9EA}" srcOrd="4" destOrd="0" parTransId="{8B03E6AD-7AFE-45A1-8F9F-41FD62E1D458}" sibTransId="{83AB54D1-9BB1-4B55-B89C-B2E4B3390AEF}"/>
    <dgm:cxn modelId="{A664C138-D554-4EA2-8D2F-56EE9A854DDB}" srcId="{E648EF53-3F69-4E49-A902-59B28C5E33AD}" destId="{255D2EE3-BB85-46F5-9215-0FB12B2EEDA1}" srcOrd="1" destOrd="0" parTransId="{53F41ED9-9657-49AC-ACA1-72B2B24C482D}" sibTransId="{C868338B-EC66-4885-93DD-7429649D3B67}"/>
    <dgm:cxn modelId="{B2AE2867-7007-40DB-9514-3CDD957C2031}" type="presOf" srcId="{62BF1160-5D14-4176-9065-5C8D1C14AEF1}" destId="{E05AC074-3C92-4B5D-B3A0-9C9D1C22E456}" srcOrd="0" destOrd="2" presId="urn:microsoft.com/office/officeart/2005/8/layout/hList6"/>
    <dgm:cxn modelId="{A4023B76-BB14-4724-9207-2B5B4BE06DC2}" type="presOf" srcId="{33837536-C23D-437A-89B3-535062ACDBAB}" destId="{B68445ED-FE8A-49A9-85E4-3CB12A7B2C86}" srcOrd="0" destOrd="0" presId="urn:microsoft.com/office/officeart/2005/8/layout/hList6"/>
    <dgm:cxn modelId="{5E099D33-2630-4888-B6B6-DDB4295FADC2}" type="presOf" srcId="{255D2EE3-BB85-46F5-9215-0FB12B2EEDA1}" destId="{0784391B-1960-4628-A101-09DB505E17F1}" srcOrd="0" destOrd="2" presId="urn:microsoft.com/office/officeart/2005/8/layout/hList6"/>
    <dgm:cxn modelId="{75E5A8CE-92FE-439C-B463-D42CED132CEC}" srcId="{CE9F5581-E416-4B55-A4D1-0BAE8D844D94}" destId="{9AF0D227-EAB1-4B09-AE06-2C95BF43EE26}" srcOrd="2" destOrd="0" parTransId="{F55742FF-BEC5-44C4-BC65-52109663FA5B}" sibTransId="{E9455547-81F8-4DBF-944D-28D8684CA468}"/>
    <dgm:cxn modelId="{F256F134-FB5A-49EB-875D-6E97E1730497}" type="presOf" srcId="{CE9F5581-E416-4B55-A4D1-0BAE8D844D94}" destId="{D9DB319C-CEFB-422F-9601-83B190FBBC46}" srcOrd="0" destOrd="0" presId="urn:microsoft.com/office/officeart/2005/8/layout/hList6"/>
    <dgm:cxn modelId="{CC302EDB-EAED-44BE-93B0-685214EAD500}" type="presOf" srcId="{5061FB68-281C-4A07-8F34-C0AE101D5473}" destId="{E05AC074-3C92-4B5D-B3A0-9C9D1C22E456}" srcOrd="0" destOrd="0" presId="urn:microsoft.com/office/officeart/2005/8/layout/hList6"/>
    <dgm:cxn modelId="{EEAEEFC1-0451-415C-BA3C-F0B0650A57E9}" type="presOf" srcId="{9BCBFFDF-1101-4D01-AB42-24BF29E2259D}" destId="{0784391B-1960-4628-A101-09DB505E17F1}" srcOrd="0" destOrd="1" presId="urn:microsoft.com/office/officeart/2005/8/layout/hList6"/>
    <dgm:cxn modelId="{416B440E-D36E-4348-A756-9277862DBDD0}" type="presOf" srcId="{E648EF53-3F69-4E49-A902-59B28C5E33AD}" destId="{0784391B-1960-4628-A101-09DB505E17F1}" srcOrd="0" destOrd="0" presId="urn:microsoft.com/office/officeart/2005/8/layout/hList6"/>
    <dgm:cxn modelId="{FEF45654-616B-41CF-A1BD-4D3BB21CE0BF}" srcId="{CE9F5581-E416-4B55-A4D1-0BAE8D844D94}" destId="{4B0946E2-62DF-441B-8ABA-CB941382E447}" srcOrd="0" destOrd="0" parTransId="{8C64E073-F9F9-49DB-AC92-27B3EB5746BB}" sibTransId="{1963CA7E-E99F-4362-A8B6-0B3EF83F9D7A}"/>
    <dgm:cxn modelId="{3AF3E505-BE40-47F1-A8BB-AD3620D8EEDC}" type="presOf" srcId="{51461D13-2E09-4196-990E-17DD8D97ACD4}" destId="{E05AC074-3C92-4B5D-B3A0-9C9D1C22E456}" srcOrd="0" destOrd="3" presId="urn:microsoft.com/office/officeart/2005/8/layout/hList6"/>
    <dgm:cxn modelId="{11868A5B-D021-4843-B5C0-4E86F3C950C9}" srcId="{33837536-C23D-437A-89B3-535062ACDBAB}" destId="{E648EF53-3F69-4E49-A902-59B28C5E33AD}" srcOrd="0" destOrd="0" parTransId="{47B4136B-069C-4699-B568-11B6625F11EA}" sibTransId="{5199225A-BAD4-410B-981B-873571F46B8C}"/>
    <dgm:cxn modelId="{EE0D7E02-08DF-4DBE-9A97-F453F8502F92}" type="presOf" srcId="{FD6F26AE-9731-459C-944A-004CEE405C76}" destId="{0784391B-1960-4628-A101-09DB505E17F1}" srcOrd="0" destOrd="4" presId="urn:microsoft.com/office/officeart/2005/8/layout/hList6"/>
    <dgm:cxn modelId="{30326D56-9FE0-4614-9026-DCD46FAB3E64}" srcId="{E648EF53-3F69-4E49-A902-59B28C5E33AD}" destId="{9BCBFFDF-1101-4D01-AB42-24BF29E2259D}" srcOrd="0" destOrd="0" parTransId="{E5B07F8B-E8EF-42EE-B1DF-5608C4FFF8EA}" sibTransId="{B3CD0CC7-353D-4109-AEAA-FA9AE171B9D2}"/>
    <dgm:cxn modelId="{CF0F963E-64C2-4C48-8D02-1632CFCAA337}" type="presOf" srcId="{9AF0D227-EAB1-4B09-AE06-2C95BF43EE26}" destId="{D9DB319C-CEFB-422F-9601-83B190FBBC46}" srcOrd="0" destOrd="3" presId="urn:microsoft.com/office/officeart/2005/8/layout/hList6"/>
    <dgm:cxn modelId="{6A0B379E-24FB-4AAC-8D37-8A65E4CFDAF7}" srcId="{5061FB68-281C-4A07-8F34-C0AE101D5473}" destId="{2602B5C5-EBE9-47B0-9E78-BDC1AF7FF497}" srcOrd="0" destOrd="0" parTransId="{51154C94-4FCD-42B1-BBC7-6E5A103679D1}" sibTransId="{0815DBB6-B3DE-4ACB-A9FD-5D3046893064}"/>
    <dgm:cxn modelId="{DDD30442-93EA-40BA-923A-522AAC9F4AD0}" srcId="{E648EF53-3F69-4E49-A902-59B28C5E33AD}" destId="{475CD6C4-64E5-4E47-8A8C-1D55696865F2}" srcOrd="2" destOrd="0" parTransId="{B9609A78-557C-45DA-85F0-FEE05DC56D4F}" sibTransId="{4A45AA5D-9BD3-4707-9649-3E50F54ED6CE}"/>
    <dgm:cxn modelId="{23AEBED1-C77C-4E11-BDD6-B69FC6B772BF}" srcId="{CE9F5581-E416-4B55-A4D1-0BAE8D844D94}" destId="{B4B58012-EBD3-4127-81FE-BB13A6FD085E}" srcOrd="3" destOrd="0" parTransId="{FE58E7AF-E56C-4C44-A90E-E638F2C95A2C}" sibTransId="{05CF529D-6F3B-4A9E-B47F-F6FF047ABCA6}"/>
    <dgm:cxn modelId="{66390CC3-DBE2-4358-87FC-1181233E319A}" srcId="{E648EF53-3F69-4E49-A902-59B28C5E33AD}" destId="{55E120EE-2DB6-4AA6-B553-9BB8FFD6E48E}" srcOrd="4" destOrd="0" parTransId="{6DA53BB8-1C40-4727-8CA9-4F36414AEE5D}" sibTransId="{AFC78C38-E7AC-41BA-8216-47FAFF57A726}"/>
    <dgm:cxn modelId="{425081D5-9506-4866-9A30-A001D1449E00}" type="presOf" srcId="{55E120EE-2DB6-4AA6-B553-9BB8FFD6E48E}" destId="{0784391B-1960-4628-A101-09DB505E17F1}" srcOrd="0" destOrd="5" presId="urn:microsoft.com/office/officeart/2005/8/layout/hList6"/>
    <dgm:cxn modelId="{07961807-8D51-4BC2-8693-09058994D386}" srcId="{CE9F5581-E416-4B55-A4D1-0BAE8D844D94}" destId="{0E3F5049-CF9A-44FF-A5B7-9B9F9F432B0C}" srcOrd="1" destOrd="0" parTransId="{623B6A68-EBD6-4370-BF8C-C285AB0BF3F6}" sibTransId="{A7732B35-2377-4F7E-90BD-6518C851F6BE}"/>
    <dgm:cxn modelId="{B86FCE9E-728D-43B5-B2E8-35889572340F}" srcId="{5061FB68-281C-4A07-8F34-C0AE101D5473}" destId="{51461D13-2E09-4196-990E-17DD8D97ACD4}" srcOrd="2" destOrd="0" parTransId="{88FA0CA9-0124-4473-AAEF-C9F78303CB12}" sibTransId="{16A2CA99-A96E-44DA-81F2-789DF8E16036}"/>
    <dgm:cxn modelId="{26BE0EF5-E3A5-4E95-BB1B-1C3A5CD4BDC1}" type="presOf" srcId="{4F9498BB-18D1-4E00-8C24-24D05CB7C9EA}" destId="{E05AC074-3C92-4B5D-B3A0-9C9D1C22E456}" srcOrd="0" destOrd="5" presId="urn:microsoft.com/office/officeart/2005/8/layout/hList6"/>
    <dgm:cxn modelId="{4454CD33-A0F9-4617-8726-D5583F486E80}" srcId="{33837536-C23D-437A-89B3-535062ACDBAB}" destId="{5061FB68-281C-4A07-8F34-C0AE101D5473}" srcOrd="2" destOrd="0" parTransId="{A4FF7BDB-7327-4536-B434-1A29E36795C5}" sibTransId="{364DC548-AE14-4532-B475-E54F96AF9CF4}"/>
    <dgm:cxn modelId="{60F9DE72-6739-44D8-8B79-C6AC80F1D628}" type="presOf" srcId="{B4B58012-EBD3-4127-81FE-BB13A6FD085E}" destId="{D9DB319C-CEFB-422F-9601-83B190FBBC46}" srcOrd="0" destOrd="4" presId="urn:microsoft.com/office/officeart/2005/8/layout/hList6"/>
    <dgm:cxn modelId="{0562BCCA-926F-4F99-97F3-D1A5D26D8FDA}" type="presOf" srcId="{4B0946E2-62DF-441B-8ABA-CB941382E447}" destId="{D9DB319C-CEFB-422F-9601-83B190FBBC46}" srcOrd="0" destOrd="1" presId="urn:microsoft.com/office/officeart/2005/8/layout/hList6"/>
    <dgm:cxn modelId="{A54AF24C-EC2E-4D4B-937F-0C114600ECDC}" type="presOf" srcId="{475CD6C4-64E5-4E47-8A8C-1D55696865F2}" destId="{0784391B-1960-4628-A101-09DB505E17F1}" srcOrd="0" destOrd="3" presId="urn:microsoft.com/office/officeart/2005/8/layout/hList6"/>
    <dgm:cxn modelId="{503A28DB-5E3F-47D0-B537-2E993CFF6375}" type="presOf" srcId="{0E3F5049-CF9A-44FF-A5B7-9B9F9F432B0C}" destId="{D9DB319C-CEFB-422F-9601-83B190FBBC46}" srcOrd="0" destOrd="2" presId="urn:microsoft.com/office/officeart/2005/8/layout/hList6"/>
    <dgm:cxn modelId="{706363E7-7B66-464D-9955-F85ADC3CF294}" type="presOf" srcId="{1E16DB55-2870-4C88-8B9A-237492B94B10}" destId="{0784391B-1960-4628-A101-09DB505E17F1}" srcOrd="0" destOrd="6" presId="urn:microsoft.com/office/officeart/2005/8/layout/hList6"/>
    <dgm:cxn modelId="{761DE723-E117-44E2-9785-9AFB7A5A2883}" srcId="{33837536-C23D-437A-89B3-535062ACDBAB}" destId="{CE9F5581-E416-4B55-A4D1-0BAE8D844D94}" srcOrd="1" destOrd="0" parTransId="{7ECE240E-7C57-42E6-9A7A-06C1BB61CF95}" sibTransId="{BF265846-5BF5-4E07-BB9E-9EAE4F4A22A8}"/>
    <dgm:cxn modelId="{3D393E07-9A20-4A9E-8B8A-695A1045CA27}" type="presParOf" srcId="{B68445ED-FE8A-49A9-85E4-3CB12A7B2C86}" destId="{0784391B-1960-4628-A101-09DB505E17F1}" srcOrd="0" destOrd="0" presId="urn:microsoft.com/office/officeart/2005/8/layout/hList6"/>
    <dgm:cxn modelId="{7BDC1C90-7E31-4C25-9F0B-0E9DA9A26A6A}" type="presParOf" srcId="{B68445ED-FE8A-49A9-85E4-3CB12A7B2C86}" destId="{95B68F39-04EA-458D-AF4A-CCD5165B7129}" srcOrd="1" destOrd="0" presId="urn:microsoft.com/office/officeart/2005/8/layout/hList6"/>
    <dgm:cxn modelId="{60A3057D-3B48-4837-80AF-AD8F631ADE07}" type="presParOf" srcId="{B68445ED-FE8A-49A9-85E4-3CB12A7B2C86}" destId="{D9DB319C-CEFB-422F-9601-83B190FBBC46}" srcOrd="2" destOrd="0" presId="urn:microsoft.com/office/officeart/2005/8/layout/hList6"/>
    <dgm:cxn modelId="{ED4FE056-0F21-4683-86A6-D89317CA4C70}" type="presParOf" srcId="{B68445ED-FE8A-49A9-85E4-3CB12A7B2C86}" destId="{D36FA7B4-CE86-40EA-8E8F-E2625A4914A9}" srcOrd="3" destOrd="0" presId="urn:microsoft.com/office/officeart/2005/8/layout/hList6"/>
    <dgm:cxn modelId="{3971B0B4-1290-4B4D-BF50-1470C2669B03}" type="presParOf" srcId="{B68445ED-FE8A-49A9-85E4-3CB12A7B2C86}" destId="{E05AC074-3C92-4B5D-B3A0-9C9D1C22E456}" srcOrd="4" destOrd="0" presId="urn:microsoft.com/office/officeart/2005/8/layout/h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AD83A7-0736-4B95-95E1-1E0BBF38CF06}" type="doc">
      <dgm:prSet loTypeId="urn:microsoft.com/office/officeart/2005/8/layout/vList5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EABE584-9E78-4E18-9864-E9592589FB91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1400" dirty="0" smtClean="0"/>
            <a:t>915 </a:t>
          </a:r>
        </a:p>
        <a:p>
          <a:r>
            <a:rPr lang="ru-RU" sz="1400" dirty="0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B4BEE736-55B3-4BC9-B59C-06061C708B41}" type="parTrans" cxnId="{0C13950D-8B1E-4D47-9F35-4C145430DBC9}">
      <dgm:prSet/>
      <dgm:spPr/>
      <dgm:t>
        <a:bodyPr/>
        <a:lstStyle/>
        <a:p>
          <a:endParaRPr lang="ru-RU"/>
        </a:p>
      </dgm:t>
    </dgm:pt>
    <dgm:pt modelId="{AD030B3E-D469-4E1F-A9A2-89373C81891B}" type="sibTrans" cxnId="{0C13950D-8B1E-4D47-9F35-4C145430DBC9}">
      <dgm:prSet/>
      <dgm:spPr/>
      <dgm:t>
        <a:bodyPr/>
        <a:lstStyle/>
        <a:p>
          <a:endParaRPr lang="ru-RU"/>
        </a:p>
      </dgm:t>
    </dgm:pt>
    <dgm:pt modelId="{5C4ABAD0-808E-4CDC-83FF-954AF1B3DD35}">
      <dgm:prSet phldrT="[Текст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ru-RU" dirty="0" smtClean="0"/>
            <a:t>Налог на доходы физических лиц</a:t>
          </a:r>
          <a:endParaRPr lang="ru-RU" dirty="0"/>
        </a:p>
      </dgm:t>
    </dgm:pt>
    <dgm:pt modelId="{F2826EBF-C28D-4BC8-AF3E-830278B25FE2}" type="parTrans" cxnId="{B01DC443-F370-47AA-8DAB-D60E3A28E680}">
      <dgm:prSet/>
      <dgm:spPr/>
      <dgm:t>
        <a:bodyPr/>
        <a:lstStyle/>
        <a:p>
          <a:endParaRPr lang="ru-RU"/>
        </a:p>
      </dgm:t>
    </dgm:pt>
    <dgm:pt modelId="{DC6F2A29-E006-45D8-9082-E86C7FA125A5}" type="sibTrans" cxnId="{B01DC443-F370-47AA-8DAB-D60E3A28E680}">
      <dgm:prSet/>
      <dgm:spPr/>
      <dgm:t>
        <a:bodyPr/>
        <a:lstStyle/>
        <a:p>
          <a:endParaRPr lang="ru-RU"/>
        </a:p>
      </dgm:t>
    </dgm:pt>
    <dgm:pt modelId="{C3960CB4-56EB-4516-8D42-B2AFB7AF06FC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dirty="0" smtClean="0"/>
            <a:t>4293 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2EACC532-C3AF-4A94-9E08-048F2D69CE21}" type="parTrans" cxnId="{6220FC3C-8646-45D7-A574-F63572B700CF}">
      <dgm:prSet/>
      <dgm:spPr/>
      <dgm:t>
        <a:bodyPr/>
        <a:lstStyle/>
        <a:p>
          <a:endParaRPr lang="ru-RU"/>
        </a:p>
      </dgm:t>
    </dgm:pt>
    <dgm:pt modelId="{9B8C3139-A5E0-4F0F-A0EC-E68C96173B13}" type="sibTrans" cxnId="{6220FC3C-8646-45D7-A574-F63572B700CF}">
      <dgm:prSet/>
      <dgm:spPr/>
      <dgm:t>
        <a:bodyPr/>
        <a:lstStyle/>
        <a:p>
          <a:endParaRPr lang="ru-RU"/>
        </a:p>
      </dgm:t>
    </dgm:pt>
    <dgm:pt modelId="{3AC45ED1-FB78-430E-838C-5A52CF5E415B}">
      <dgm:prSet phldrT="[Текст]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dirty="0" smtClean="0"/>
            <a:t>Имущественные налоги</a:t>
          </a:r>
          <a:endParaRPr lang="ru-RU" dirty="0"/>
        </a:p>
      </dgm:t>
    </dgm:pt>
    <dgm:pt modelId="{92070114-9D2E-44FE-B3D4-EADFD64F5F4E}" type="parTrans" cxnId="{81B18611-A660-4F65-9F4A-8CB6ADBB1C8F}">
      <dgm:prSet/>
      <dgm:spPr/>
      <dgm:t>
        <a:bodyPr/>
        <a:lstStyle/>
        <a:p>
          <a:endParaRPr lang="ru-RU"/>
        </a:p>
      </dgm:t>
    </dgm:pt>
    <dgm:pt modelId="{4741141C-A881-4B47-BE46-682E8EE07836}" type="sibTrans" cxnId="{81B18611-A660-4F65-9F4A-8CB6ADBB1C8F}">
      <dgm:prSet/>
      <dgm:spPr/>
      <dgm:t>
        <a:bodyPr/>
        <a:lstStyle/>
        <a:p>
          <a:endParaRPr lang="ru-RU"/>
        </a:p>
      </dgm:t>
    </dgm:pt>
    <dgm:pt modelId="{9CF61C31-56D0-4D4C-8E55-B48A8E002098}">
      <dgm:prSet phldrT="[Текст]" custT="1"/>
      <dgm:spPr>
        <a:solidFill>
          <a:schemeClr val="accent3"/>
        </a:solidFill>
      </dgm:spPr>
      <dgm:t>
        <a:bodyPr/>
        <a:lstStyle/>
        <a:p>
          <a:r>
            <a:rPr lang="ru-RU" sz="1400" dirty="0" smtClean="0"/>
            <a:t>2002</a:t>
          </a:r>
        </a:p>
        <a:p>
          <a:r>
            <a:rPr lang="ru-RU" sz="1400" dirty="0" smtClean="0"/>
            <a:t>тыс.руб.</a:t>
          </a:r>
          <a:endParaRPr lang="ru-RU" sz="1400" dirty="0"/>
        </a:p>
      </dgm:t>
    </dgm:pt>
    <dgm:pt modelId="{4FEC084E-7A2E-42DC-9A53-843DBF3FE40F}" type="parTrans" cxnId="{8E2138E8-8117-4126-B6DA-39661E74F3D8}">
      <dgm:prSet/>
      <dgm:spPr/>
      <dgm:t>
        <a:bodyPr/>
        <a:lstStyle/>
        <a:p>
          <a:endParaRPr lang="ru-RU"/>
        </a:p>
      </dgm:t>
    </dgm:pt>
    <dgm:pt modelId="{F164B548-2076-4A66-9579-8D9F7F00CAEB}" type="sibTrans" cxnId="{8E2138E8-8117-4126-B6DA-39661E74F3D8}">
      <dgm:prSet/>
      <dgm:spPr/>
      <dgm:t>
        <a:bodyPr/>
        <a:lstStyle/>
        <a:p>
          <a:endParaRPr lang="ru-RU"/>
        </a:p>
      </dgm:t>
    </dgm:pt>
    <dgm:pt modelId="{28C85ADC-4466-47D2-B580-778124D72CC7}">
      <dgm:prSet phldrT="[Текст]"/>
      <dgm:spPr>
        <a:solidFill>
          <a:schemeClr val="accent3">
            <a:alpha val="90000"/>
          </a:schemeClr>
        </a:solidFill>
      </dgm:spPr>
      <dgm:t>
        <a:bodyPr/>
        <a:lstStyle/>
        <a:p>
          <a:r>
            <a:rPr lang="ru-RU" dirty="0" smtClean="0"/>
            <a:t>Акцизы по подакцизным товарам</a:t>
          </a:r>
          <a:endParaRPr lang="ru-RU" dirty="0"/>
        </a:p>
      </dgm:t>
    </dgm:pt>
    <dgm:pt modelId="{6D24C344-335A-4464-AF07-57CCEFC5FA1B}" type="parTrans" cxnId="{63317AF9-8D9D-4119-A0C5-61520EBE147B}">
      <dgm:prSet/>
      <dgm:spPr/>
      <dgm:t>
        <a:bodyPr/>
        <a:lstStyle/>
        <a:p>
          <a:endParaRPr lang="ru-RU"/>
        </a:p>
      </dgm:t>
    </dgm:pt>
    <dgm:pt modelId="{0C3FA322-356F-498E-83F6-FB65542EDA45}" type="sibTrans" cxnId="{63317AF9-8D9D-4119-A0C5-61520EBE147B}">
      <dgm:prSet/>
      <dgm:spPr/>
      <dgm:t>
        <a:bodyPr/>
        <a:lstStyle/>
        <a:p>
          <a:endParaRPr lang="ru-RU"/>
        </a:p>
      </dgm:t>
    </dgm:pt>
    <dgm:pt modelId="{4E032633-256F-4C4B-857D-2FA1CF5DEC3B}">
      <dgm:prSet phldrT="[Текст]" custT="1"/>
      <dgm:spPr>
        <a:solidFill>
          <a:schemeClr val="tx2"/>
        </a:solidFill>
      </dgm:spPr>
      <dgm:t>
        <a:bodyPr/>
        <a:lstStyle/>
        <a:p>
          <a:r>
            <a:rPr lang="ru-RU" sz="1200" dirty="0" smtClean="0"/>
            <a:t>70</a:t>
          </a:r>
        </a:p>
        <a:p>
          <a:r>
            <a:rPr lang="ru-RU" sz="1200" dirty="0" smtClean="0"/>
            <a:t> </a:t>
          </a:r>
          <a:r>
            <a:rPr lang="ru-RU" sz="1400" dirty="0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93A529EC-8683-411C-8E82-BA963DA2F36B}" type="parTrans" cxnId="{87E2F9A6-EAF8-48EE-9A10-4ABFD4BF8177}">
      <dgm:prSet/>
      <dgm:spPr/>
      <dgm:t>
        <a:bodyPr/>
        <a:lstStyle/>
        <a:p>
          <a:endParaRPr lang="ru-RU"/>
        </a:p>
      </dgm:t>
    </dgm:pt>
    <dgm:pt modelId="{A33C9121-F060-47A5-8ABD-E16924446851}" type="sibTrans" cxnId="{87E2F9A6-EAF8-48EE-9A10-4ABFD4BF8177}">
      <dgm:prSet/>
      <dgm:spPr/>
      <dgm:t>
        <a:bodyPr/>
        <a:lstStyle/>
        <a:p>
          <a:endParaRPr lang="ru-RU"/>
        </a:p>
      </dgm:t>
    </dgm:pt>
    <dgm:pt modelId="{96EC730E-89F3-44B5-95CE-14745937E20C}">
      <dgm:prSet phldrT="[Текст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ru-RU" dirty="0" smtClean="0"/>
            <a:t>Государственная пошлина</a:t>
          </a:r>
          <a:endParaRPr lang="ru-RU" dirty="0"/>
        </a:p>
      </dgm:t>
    </dgm:pt>
    <dgm:pt modelId="{A3A0FD13-1227-438C-BBE7-78392564A5A2}" type="parTrans" cxnId="{CF9E1753-38B9-4BAA-BC1D-7803BC73EDAD}">
      <dgm:prSet/>
      <dgm:spPr/>
      <dgm:t>
        <a:bodyPr/>
        <a:lstStyle/>
        <a:p>
          <a:endParaRPr lang="ru-RU"/>
        </a:p>
      </dgm:t>
    </dgm:pt>
    <dgm:pt modelId="{6B5DB44E-C761-4BC2-B26E-853BB8744682}" type="sibTrans" cxnId="{CF9E1753-38B9-4BAA-BC1D-7803BC73EDAD}">
      <dgm:prSet/>
      <dgm:spPr/>
      <dgm:t>
        <a:bodyPr/>
        <a:lstStyle/>
        <a:p>
          <a:endParaRPr lang="ru-RU"/>
        </a:p>
      </dgm:t>
    </dgm:pt>
    <dgm:pt modelId="{5B4D6A96-F1A1-4B9C-A0CE-D3A0A6FF9E02}">
      <dgm:prSet phldrT="[Текст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sz="1200" dirty="0" smtClean="0"/>
            <a:t>52</a:t>
          </a:r>
        </a:p>
        <a:p>
          <a:r>
            <a:rPr lang="ru-RU" sz="1200" dirty="0" smtClean="0"/>
            <a:t> </a:t>
          </a:r>
          <a:r>
            <a:rPr lang="ru-RU" sz="1400" dirty="0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DB2DD333-E325-48ED-B03E-E218EA623C38}" type="parTrans" cxnId="{4A04375E-EB6C-4925-A54F-208ED0BFB105}">
      <dgm:prSet/>
      <dgm:spPr/>
      <dgm:t>
        <a:bodyPr/>
        <a:lstStyle/>
        <a:p>
          <a:endParaRPr lang="ru-RU"/>
        </a:p>
      </dgm:t>
    </dgm:pt>
    <dgm:pt modelId="{1B634DB4-4D41-4336-B311-6553A57B414A}" type="sibTrans" cxnId="{4A04375E-EB6C-4925-A54F-208ED0BFB105}">
      <dgm:prSet/>
      <dgm:spPr/>
      <dgm:t>
        <a:bodyPr/>
        <a:lstStyle/>
        <a:p>
          <a:endParaRPr lang="ru-RU"/>
        </a:p>
      </dgm:t>
    </dgm:pt>
    <dgm:pt modelId="{BC4D2ACD-E11D-413E-8D8C-FCF07CDB54EB}">
      <dgm:prSet phldrT="[Текст]"/>
      <dgm:spPr>
        <a:solidFill>
          <a:schemeClr val="accent4">
            <a:lumMod val="50000"/>
            <a:alpha val="90000"/>
          </a:schemeClr>
        </a:solidFill>
      </dgm:spPr>
      <dgm:t>
        <a:bodyPr/>
        <a:lstStyle/>
        <a:p>
          <a:r>
            <a:rPr lang="ru-RU" dirty="0" smtClean="0"/>
            <a:t>Налоги на совокупный доход</a:t>
          </a:r>
          <a:endParaRPr lang="ru-RU" dirty="0"/>
        </a:p>
      </dgm:t>
    </dgm:pt>
    <dgm:pt modelId="{1DD281FF-4B9A-415E-9341-9382349E3457}" type="parTrans" cxnId="{D06BFF0E-5DF1-4EF1-AFA9-E952E8C69754}">
      <dgm:prSet/>
      <dgm:spPr/>
      <dgm:t>
        <a:bodyPr/>
        <a:lstStyle/>
        <a:p>
          <a:endParaRPr lang="ru-RU"/>
        </a:p>
      </dgm:t>
    </dgm:pt>
    <dgm:pt modelId="{AF1687E8-62E5-4743-841C-442E09E37E26}" type="sibTrans" cxnId="{D06BFF0E-5DF1-4EF1-AFA9-E952E8C69754}">
      <dgm:prSet/>
      <dgm:spPr/>
      <dgm:t>
        <a:bodyPr/>
        <a:lstStyle/>
        <a:p>
          <a:endParaRPr lang="ru-RU"/>
        </a:p>
      </dgm:t>
    </dgm:pt>
    <dgm:pt modelId="{8AB89983-0097-4064-A01D-A96B072D10D0}" type="pres">
      <dgm:prSet presAssocID="{29AD83A7-0736-4B95-95E1-1E0BBF38CF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30693C-802F-42C0-8BA9-CEA9B91036F5}" type="pres">
      <dgm:prSet presAssocID="{0EABE584-9E78-4E18-9864-E9592589FB91}" presName="linNode" presStyleCnt="0"/>
      <dgm:spPr/>
    </dgm:pt>
    <dgm:pt modelId="{F7F8F642-8586-4E0B-9704-421F74964D04}" type="pres">
      <dgm:prSet presAssocID="{0EABE584-9E78-4E18-9864-E9592589FB91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666B74-BAC6-48FB-A69E-77EFDF7A56F7}" type="pres">
      <dgm:prSet presAssocID="{0EABE584-9E78-4E18-9864-E9592589FB91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880166-B4C9-4822-80B4-8F44633A2AB5}" type="pres">
      <dgm:prSet presAssocID="{AD030B3E-D469-4E1F-A9A2-89373C81891B}" presName="sp" presStyleCnt="0"/>
      <dgm:spPr/>
    </dgm:pt>
    <dgm:pt modelId="{242AF810-05B3-4364-BF57-975870B27586}" type="pres">
      <dgm:prSet presAssocID="{C3960CB4-56EB-4516-8D42-B2AFB7AF06FC}" presName="linNode" presStyleCnt="0"/>
      <dgm:spPr/>
    </dgm:pt>
    <dgm:pt modelId="{C1558259-A118-41DA-B639-5F5874386B47}" type="pres">
      <dgm:prSet presAssocID="{C3960CB4-56EB-4516-8D42-B2AFB7AF06FC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DF84D2-46CE-4315-AC9A-EC068F3D11B9}" type="pres">
      <dgm:prSet presAssocID="{C3960CB4-56EB-4516-8D42-B2AFB7AF06FC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FB46D-979C-42EE-B2EA-72915A9E86A7}" type="pres">
      <dgm:prSet presAssocID="{9B8C3139-A5E0-4F0F-A0EC-E68C96173B13}" presName="sp" presStyleCnt="0"/>
      <dgm:spPr/>
    </dgm:pt>
    <dgm:pt modelId="{D3EBD3A9-8A02-44CD-9367-8806DFC72F74}" type="pres">
      <dgm:prSet presAssocID="{9CF61C31-56D0-4D4C-8E55-B48A8E002098}" presName="linNode" presStyleCnt="0"/>
      <dgm:spPr/>
    </dgm:pt>
    <dgm:pt modelId="{28FC7E3D-4632-4CC7-8C4F-2DADF80FD840}" type="pres">
      <dgm:prSet presAssocID="{9CF61C31-56D0-4D4C-8E55-B48A8E002098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A0A811-7BD1-4C63-9842-B69D2F4EB9E0}" type="pres">
      <dgm:prSet presAssocID="{9CF61C31-56D0-4D4C-8E55-B48A8E002098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E7778A-0DC7-482A-B5A5-7B6D19F585D3}" type="pres">
      <dgm:prSet presAssocID="{F164B548-2076-4A66-9579-8D9F7F00CAEB}" presName="sp" presStyleCnt="0"/>
      <dgm:spPr/>
    </dgm:pt>
    <dgm:pt modelId="{E94364DA-5160-4CD5-B71D-1802302C4C81}" type="pres">
      <dgm:prSet presAssocID="{4E032633-256F-4C4B-857D-2FA1CF5DEC3B}" presName="linNode" presStyleCnt="0"/>
      <dgm:spPr/>
    </dgm:pt>
    <dgm:pt modelId="{470122CE-4ADC-4BBD-9F23-938B7946A2A2}" type="pres">
      <dgm:prSet presAssocID="{4E032633-256F-4C4B-857D-2FA1CF5DEC3B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27C8F0-9F88-4D19-94DE-988747E374A0}" type="pres">
      <dgm:prSet presAssocID="{4E032633-256F-4C4B-857D-2FA1CF5DEC3B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CF6D51-A2DB-418F-AA1A-F1F415347F7C}" type="pres">
      <dgm:prSet presAssocID="{A33C9121-F060-47A5-8ABD-E16924446851}" presName="sp" presStyleCnt="0"/>
      <dgm:spPr/>
    </dgm:pt>
    <dgm:pt modelId="{6268B943-58B1-4950-ABC4-2BCE4059A3D4}" type="pres">
      <dgm:prSet presAssocID="{5B4D6A96-F1A1-4B9C-A0CE-D3A0A6FF9E02}" presName="linNode" presStyleCnt="0"/>
      <dgm:spPr/>
    </dgm:pt>
    <dgm:pt modelId="{00F96E50-F615-478F-AD51-1BDBC3698A2D}" type="pres">
      <dgm:prSet presAssocID="{5B4D6A96-F1A1-4B9C-A0CE-D3A0A6FF9E02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4AC27-69A7-40F9-9503-19A07FF35F78}" type="pres">
      <dgm:prSet presAssocID="{5B4D6A96-F1A1-4B9C-A0CE-D3A0A6FF9E02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CCD0E-4755-4285-BEF5-A9CF6BD81C64}" type="presOf" srcId="{5C4ABAD0-808E-4CDC-83FF-954AF1B3DD35}" destId="{22666B74-BAC6-48FB-A69E-77EFDF7A56F7}" srcOrd="0" destOrd="0" presId="urn:microsoft.com/office/officeart/2005/8/layout/vList5"/>
    <dgm:cxn modelId="{83B1711E-6F8D-4FEA-9246-7213FC764185}" type="presOf" srcId="{0EABE584-9E78-4E18-9864-E9592589FB91}" destId="{F7F8F642-8586-4E0B-9704-421F74964D04}" srcOrd="0" destOrd="0" presId="urn:microsoft.com/office/officeart/2005/8/layout/vList5"/>
    <dgm:cxn modelId="{81B18611-A660-4F65-9F4A-8CB6ADBB1C8F}" srcId="{C3960CB4-56EB-4516-8D42-B2AFB7AF06FC}" destId="{3AC45ED1-FB78-430E-838C-5A52CF5E415B}" srcOrd="0" destOrd="0" parTransId="{92070114-9D2E-44FE-B3D4-EADFD64F5F4E}" sibTransId="{4741141C-A881-4B47-BE46-682E8EE07836}"/>
    <dgm:cxn modelId="{D9BFB915-7940-4068-B1B9-5507A1FD1483}" type="presOf" srcId="{96EC730E-89F3-44B5-95CE-14745937E20C}" destId="{4B27C8F0-9F88-4D19-94DE-988747E374A0}" srcOrd="0" destOrd="0" presId="urn:microsoft.com/office/officeart/2005/8/layout/vList5"/>
    <dgm:cxn modelId="{8E2138E8-8117-4126-B6DA-39661E74F3D8}" srcId="{29AD83A7-0736-4B95-95E1-1E0BBF38CF06}" destId="{9CF61C31-56D0-4D4C-8E55-B48A8E002098}" srcOrd="2" destOrd="0" parTransId="{4FEC084E-7A2E-42DC-9A53-843DBF3FE40F}" sibTransId="{F164B548-2076-4A66-9579-8D9F7F00CAEB}"/>
    <dgm:cxn modelId="{D2CB6070-DFA2-4147-9214-FDD5751E5D8F}" type="presOf" srcId="{3AC45ED1-FB78-430E-838C-5A52CF5E415B}" destId="{C2DF84D2-46CE-4315-AC9A-EC068F3D11B9}" srcOrd="0" destOrd="0" presId="urn:microsoft.com/office/officeart/2005/8/layout/vList5"/>
    <dgm:cxn modelId="{6220FC3C-8646-45D7-A574-F63572B700CF}" srcId="{29AD83A7-0736-4B95-95E1-1E0BBF38CF06}" destId="{C3960CB4-56EB-4516-8D42-B2AFB7AF06FC}" srcOrd="1" destOrd="0" parTransId="{2EACC532-C3AF-4A94-9E08-048F2D69CE21}" sibTransId="{9B8C3139-A5E0-4F0F-A0EC-E68C96173B13}"/>
    <dgm:cxn modelId="{4A04375E-EB6C-4925-A54F-208ED0BFB105}" srcId="{29AD83A7-0736-4B95-95E1-1E0BBF38CF06}" destId="{5B4D6A96-F1A1-4B9C-A0CE-D3A0A6FF9E02}" srcOrd="4" destOrd="0" parTransId="{DB2DD333-E325-48ED-B03E-E218EA623C38}" sibTransId="{1B634DB4-4D41-4336-B311-6553A57B414A}"/>
    <dgm:cxn modelId="{EBB383FC-0505-4B12-B3A5-9A3567B36B1C}" type="presOf" srcId="{9CF61C31-56D0-4D4C-8E55-B48A8E002098}" destId="{28FC7E3D-4632-4CC7-8C4F-2DADF80FD840}" srcOrd="0" destOrd="0" presId="urn:microsoft.com/office/officeart/2005/8/layout/vList5"/>
    <dgm:cxn modelId="{B8C9707D-9CC9-4277-B5F1-92E0AFD07DCA}" type="presOf" srcId="{4E032633-256F-4C4B-857D-2FA1CF5DEC3B}" destId="{470122CE-4ADC-4BBD-9F23-938B7946A2A2}" srcOrd="0" destOrd="0" presId="urn:microsoft.com/office/officeart/2005/8/layout/vList5"/>
    <dgm:cxn modelId="{D04FDD44-30FE-4E28-B62B-57D7C1BAA42C}" type="presOf" srcId="{5B4D6A96-F1A1-4B9C-A0CE-D3A0A6FF9E02}" destId="{00F96E50-F615-478F-AD51-1BDBC3698A2D}" srcOrd="0" destOrd="0" presId="urn:microsoft.com/office/officeart/2005/8/layout/vList5"/>
    <dgm:cxn modelId="{37B20876-2F11-4889-94B7-BC7EA4B3E406}" type="presOf" srcId="{28C85ADC-4466-47D2-B580-778124D72CC7}" destId="{0FA0A811-7BD1-4C63-9842-B69D2F4EB9E0}" srcOrd="0" destOrd="0" presId="urn:microsoft.com/office/officeart/2005/8/layout/vList5"/>
    <dgm:cxn modelId="{3429B036-FAA0-4D14-ACD5-2FC9BD7F209A}" type="presOf" srcId="{29AD83A7-0736-4B95-95E1-1E0BBF38CF06}" destId="{8AB89983-0097-4064-A01D-A96B072D10D0}" srcOrd="0" destOrd="0" presId="urn:microsoft.com/office/officeart/2005/8/layout/vList5"/>
    <dgm:cxn modelId="{0C13950D-8B1E-4D47-9F35-4C145430DBC9}" srcId="{29AD83A7-0736-4B95-95E1-1E0BBF38CF06}" destId="{0EABE584-9E78-4E18-9864-E9592589FB91}" srcOrd="0" destOrd="0" parTransId="{B4BEE736-55B3-4BC9-B59C-06061C708B41}" sibTransId="{AD030B3E-D469-4E1F-A9A2-89373C81891B}"/>
    <dgm:cxn modelId="{D06BFF0E-5DF1-4EF1-AFA9-E952E8C69754}" srcId="{5B4D6A96-F1A1-4B9C-A0CE-D3A0A6FF9E02}" destId="{BC4D2ACD-E11D-413E-8D8C-FCF07CDB54EB}" srcOrd="0" destOrd="0" parTransId="{1DD281FF-4B9A-415E-9341-9382349E3457}" sibTransId="{AF1687E8-62E5-4743-841C-442E09E37E26}"/>
    <dgm:cxn modelId="{87E2F9A6-EAF8-48EE-9A10-4ABFD4BF8177}" srcId="{29AD83A7-0736-4B95-95E1-1E0BBF38CF06}" destId="{4E032633-256F-4C4B-857D-2FA1CF5DEC3B}" srcOrd="3" destOrd="0" parTransId="{93A529EC-8683-411C-8E82-BA963DA2F36B}" sibTransId="{A33C9121-F060-47A5-8ABD-E16924446851}"/>
    <dgm:cxn modelId="{CF9E1753-38B9-4BAA-BC1D-7803BC73EDAD}" srcId="{4E032633-256F-4C4B-857D-2FA1CF5DEC3B}" destId="{96EC730E-89F3-44B5-95CE-14745937E20C}" srcOrd="0" destOrd="0" parTransId="{A3A0FD13-1227-438C-BBE7-78392564A5A2}" sibTransId="{6B5DB44E-C761-4BC2-B26E-853BB8744682}"/>
    <dgm:cxn modelId="{1A0CF307-8A3D-485D-ABD2-46BBF2950873}" type="presOf" srcId="{BC4D2ACD-E11D-413E-8D8C-FCF07CDB54EB}" destId="{5EC4AC27-69A7-40F9-9503-19A07FF35F78}" srcOrd="0" destOrd="0" presId="urn:microsoft.com/office/officeart/2005/8/layout/vList5"/>
    <dgm:cxn modelId="{B01DC443-F370-47AA-8DAB-D60E3A28E680}" srcId="{0EABE584-9E78-4E18-9864-E9592589FB91}" destId="{5C4ABAD0-808E-4CDC-83FF-954AF1B3DD35}" srcOrd="0" destOrd="0" parTransId="{F2826EBF-C28D-4BC8-AF3E-830278B25FE2}" sibTransId="{DC6F2A29-E006-45D8-9082-E86C7FA125A5}"/>
    <dgm:cxn modelId="{9467BE19-881E-4980-961B-5C70F345A999}" type="presOf" srcId="{C3960CB4-56EB-4516-8D42-B2AFB7AF06FC}" destId="{C1558259-A118-41DA-B639-5F5874386B47}" srcOrd="0" destOrd="0" presId="urn:microsoft.com/office/officeart/2005/8/layout/vList5"/>
    <dgm:cxn modelId="{63317AF9-8D9D-4119-A0C5-61520EBE147B}" srcId="{9CF61C31-56D0-4D4C-8E55-B48A8E002098}" destId="{28C85ADC-4466-47D2-B580-778124D72CC7}" srcOrd="0" destOrd="0" parTransId="{6D24C344-335A-4464-AF07-57CCEFC5FA1B}" sibTransId="{0C3FA322-356F-498E-83F6-FB65542EDA45}"/>
    <dgm:cxn modelId="{D8492D0B-0C5A-49E2-85F0-3AEF185EFF54}" type="presParOf" srcId="{8AB89983-0097-4064-A01D-A96B072D10D0}" destId="{4730693C-802F-42C0-8BA9-CEA9B91036F5}" srcOrd="0" destOrd="0" presId="urn:microsoft.com/office/officeart/2005/8/layout/vList5"/>
    <dgm:cxn modelId="{BE0AAAE8-757C-4E31-97AC-64E206E01D14}" type="presParOf" srcId="{4730693C-802F-42C0-8BA9-CEA9B91036F5}" destId="{F7F8F642-8586-4E0B-9704-421F74964D04}" srcOrd="0" destOrd="0" presId="urn:microsoft.com/office/officeart/2005/8/layout/vList5"/>
    <dgm:cxn modelId="{442F8866-6BEB-43C9-B3E7-2A87B027ACD7}" type="presParOf" srcId="{4730693C-802F-42C0-8BA9-CEA9B91036F5}" destId="{22666B74-BAC6-48FB-A69E-77EFDF7A56F7}" srcOrd="1" destOrd="0" presId="urn:microsoft.com/office/officeart/2005/8/layout/vList5"/>
    <dgm:cxn modelId="{AB07F545-E931-4CAA-8E20-CE7B03B0F52C}" type="presParOf" srcId="{8AB89983-0097-4064-A01D-A96B072D10D0}" destId="{0E880166-B4C9-4822-80B4-8F44633A2AB5}" srcOrd="1" destOrd="0" presId="urn:microsoft.com/office/officeart/2005/8/layout/vList5"/>
    <dgm:cxn modelId="{3831A0C5-A9B4-4496-A62B-F200CB901B3F}" type="presParOf" srcId="{8AB89983-0097-4064-A01D-A96B072D10D0}" destId="{242AF810-05B3-4364-BF57-975870B27586}" srcOrd="2" destOrd="0" presId="urn:microsoft.com/office/officeart/2005/8/layout/vList5"/>
    <dgm:cxn modelId="{2944BD9D-89B0-44AF-A3B7-F52270D84DAB}" type="presParOf" srcId="{242AF810-05B3-4364-BF57-975870B27586}" destId="{C1558259-A118-41DA-B639-5F5874386B47}" srcOrd="0" destOrd="0" presId="urn:microsoft.com/office/officeart/2005/8/layout/vList5"/>
    <dgm:cxn modelId="{ED4F226E-5516-4297-9B1A-3F228DBE5474}" type="presParOf" srcId="{242AF810-05B3-4364-BF57-975870B27586}" destId="{C2DF84D2-46CE-4315-AC9A-EC068F3D11B9}" srcOrd="1" destOrd="0" presId="urn:microsoft.com/office/officeart/2005/8/layout/vList5"/>
    <dgm:cxn modelId="{36E81EB0-01B0-4DFD-AFC1-4834168B1DE7}" type="presParOf" srcId="{8AB89983-0097-4064-A01D-A96B072D10D0}" destId="{A85FB46D-979C-42EE-B2EA-72915A9E86A7}" srcOrd="3" destOrd="0" presId="urn:microsoft.com/office/officeart/2005/8/layout/vList5"/>
    <dgm:cxn modelId="{FD482592-12B2-4F94-9C61-376D7CBF97A2}" type="presParOf" srcId="{8AB89983-0097-4064-A01D-A96B072D10D0}" destId="{D3EBD3A9-8A02-44CD-9367-8806DFC72F74}" srcOrd="4" destOrd="0" presId="urn:microsoft.com/office/officeart/2005/8/layout/vList5"/>
    <dgm:cxn modelId="{8AAE0BA8-1E15-431C-B699-DE429D6C14E8}" type="presParOf" srcId="{D3EBD3A9-8A02-44CD-9367-8806DFC72F74}" destId="{28FC7E3D-4632-4CC7-8C4F-2DADF80FD840}" srcOrd="0" destOrd="0" presId="urn:microsoft.com/office/officeart/2005/8/layout/vList5"/>
    <dgm:cxn modelId="{0A3AA690-4ECB-4DA2-8959-B019DB90FA53}" type="presParOf" srcId="{D3EBD3A9-8A02-44CD-9367-8806DFC72F74}" destId="{0FA0A811-7BD1-4C63-9842-B69D2F4EB9E0}" srcOrd="1" destOrd="0" presId="urn:microsoft.com/office/officeart/2005/8/layout/vList5"/>
    <dgm:cxn modelId="{A1C66C63-AB02-4AD5-AFB7-A628C8206BF6}" type="presParOf" srcId="{8AB89983-0097-4064-A01D-A96B072D10D0}" destId="{4FE7778A-0DC7-482A-B5A5-7B6D19F585D3}" srcOrd="5" destOrd="0" presId="urn:microsoft.com/office/officeart/2005/8/layout/vList5"/>
    <dgm:cxn modelId="{1FEFEEE1-F963-4875-AD3E-93ECEC374BB4}" type="presParOf" srcId="{8AB89983-0097-4064-A01D-A96B072D10D0}" destId="{E94364DA-5160-4CD5-B71D-1802302C4C81}" srcOrd="6" destOrd="0" presId="urn:microsoft.com/office/officeart/2005/8/layout/vList5"/>
    <dgm:cxn modelId="{BA8294CA-066E-424A-8FE0-50E1AFE9D44D}" type="presParOf" srcId="{E94364DA-5160-4CD5-B71D-1802302C4C81}" destId="{470122CE-4ADC-4BBD-9F23-938B7946A2A2}" srcOrd="0" destOrd="0" presId="urn:microsoft.com/office/officeart/2005/8/layout/vList5"/>
    <dgm:cxn modelId="{088EF0C5-9D96-4F80-A609-D5B78A2E287A}" type="presParOf" srcId="{E94364DA-5160-4CD5-B71D-1802302C4C81}" destId="{4B27C8F0-9F88-4D19-94DE-988747E374A0}" srcOrd="1" destOrd="0" presId="urn:microsoft.com/office/officeart/2005/8/layout/vList5"/>
    <dgm:cxn modelId="{75C8EA61-A5E4-4EED-8E1D-4A0F75A8559F}" type="presParOf" srcId="{8AB89983-0097-4064-A01D-A96B072D10D0}" destId="{D2CF6D51-A2DB-418F-AA1A-F1F415347F7C}" srcOrd="7" destOrd="0" presId="urn:microsoft.com/office/officeart/2005/8/layout/vList5"/>
    <dgm:cxn modelId="{10ACD8B7-B5C7-4682-A385-9243B6409658}" type="presParOf" srcId="{8AB89983-0097-4064-A01D-A96B072D10D0}" destId="{6268B943-58B1-4950-ABC4-2BCE4059A3D4}" srcOrd="8" destOrd="0" presId="urn:microsoft.com/office/officeart/2005/8/layout/vList5"/>
    <dgm:cxn modelId="{3AADC7D0-2B1F-4204-8F52-109C1C991375}" type="presParOf" srcId="{6268B943-58B1-4950-ABC4-2BCE4059A3D4}" destId="{00F96E50-F615-478F-AD51-1BDBC3698A2D}" srcOrd="0" destOrd="0" presId="urn:microsoft.com/office/officeart/2005/8/layout/vList5"/>
    <dgm:cxn modelId="{3F33DC5A-DC6D-4282-A712-786062E00F68}" type="presParOf" srcId="{6268B943-58B1-4950-ABC4-2BCE4059A3D4}" destId="{5EC4AC27-69A7-40F9-9503-19A07FF35F78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3CE9F0-656A-4335-8518-3BF594ADFB8D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ru-RU"/>
        </a:p>
      </dgm:t>
    </dgm:pt>
    <dgm:pt modelId="{9173B09F-3991-4418-A727-8DE6AFAF784B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dirty="0" smtClean="0"/>
            <a:t>956 тыс.руб.</a:t>
          </a:r>
          <a:endParaRPr lang="ru-RU" dirty="0"/>
        </a:p>
      </dgm:t>
    </dgm:pt>
    <dgm:pt modelId="{74676768-3D5C-41D0-AEA4-62DF08689699}" type="parTrans" cxnId="{587B81A7-F8B4-4381-8577-C89C32246CE3}">
      <dgm:prSet/>
      <dgm:spPr/>
      <dgm:t>
        <a:bodyPr/>
        <a:lstStyle/>
        <a:p>
          <a:endParaRPr lang="ru-RU"/>
        </a:p>
      </dgm:t>
    </dgm:pt>
    <dgm:pt modelId="{8AD06B06-004C-49B5-9844-DFAE8990D977}" type="sibTrans" cxnId="{587B81A7-F8B4-4381-8577-C89C32246CE3}">
      <dgm:prSet/>
      <dgm:spPr/>
      <dgm:t>
        <a:bodyPr/>
        <a:lstStyle/>
        <a:p>
          <a:endParaRPr lang="ru-RU"/>
        </a:p>
      </dgm:t>
    </dgm:pt>
    <dgm:pt modelId="{48DBF9D9-9238-4649-BF9F-1CDA97838807}">
      <dgm:prSet phldrT="[Текст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ru-RU" dirty="0" smtClean="0"/>
            <a:t>Налог на доходы физических лиц</a:t>
          </a:r>
          <a:endParaRPr lang="ru-RU" dirty="0"/>
        </a:p>
      </dgm:t>
    </dgm:pt>
    <dgm:pt modelId="{0D0B7192-EA43-4D96-A779-942901F30FCD}" type="parTrans" cxnId="{4C34E9C2-E003-42CC-A4B6-A31261C80BC8}">
      <dgm:prSet/>
      <dgm:spPr/>
      <dgm:t>
        <a:bodyPr/>
        <a:lstStyle/>
        <a:p>
          <a:endParaRPr lang="ru-RU"/>
        </a:p>
      </dgm:t>
    </dgm:pt>
    <dgm:pt modelId="{42C485C0-FF9E-49A0-BC8E-1B94642535D1}" type="sibTrans" cxnId="{4C34E9C2-E003-42CC-A4B6-A31261C80BC8}">
      <dgm:prSet/>
      <dgm:spPr/>
      <dgm:t>
        <a:bodyPr/>
        <a:lstStyle/>
        <a:p>
          <a:endParaRPr lang="ru-RU"/>
        </a:p>
      </dgm:t>
    </dgm:pt>
    <dgm:pt modelId="{304CF4A9-D025-4450-B886-7390997F2DA5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4751</a:t>
          </a:r>
        </a:p>
        <a:p>
          <a:r>
            <a:rPr lang="ru-RU" dirty="0" smtClean="0"/>
            <a:t>тыс.руб.</a:t>
          </a:r>
          <a:endParaRPr lang="ru-RU" dirty="0"/>
        </a:p>
      </dgm:t>
    </dgm:pt>
    <dgm:pt modelId="{43CFC978-8EE3-44BF-A6E1-6612E55B258C}" type="parTrans" cxnId="{A18F3D74-12B3-4733-A71C-E9AD7E4ACC0D}">
      <dgm:prSet/>
      <dgm:spPr/>
      <dgm:t>
        <a:bodyPr/>
        <a:lstStyle/>
        <a:p>
          <a:endParaRPr lang="ru-RU"/>
        </a:p>
      </dgm:t>
    </dgm:pt>
    <dgm:pt modelId="{B299F904-3708-44C0-BB70-794990317CED}" type="sibTrans" cxnId="{A18F3D74-12B3-4733-A71C-E9AD7E4ACC0D}">
      <dgm:prSet/>
      <dgm:spPr/>
      <dgm:t>
        <a:bodyPr/>
        <a:lstStyle/>
        <a:p>
          <a:endParaRPr lang="ru-RU"/>
        </a:p>
      </dgm:t>
    </dgm:pt>
    <dgm:pt modelId="{A8BFBA23-4A3F-4EC7-88E3-3D4464D30914}">
      <dgm:prSet phldrT="[Текст]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dirty="0" smtClean="0"/>
            <a:t>Имущественные налоги</a:t>
          </a:r>
          <a:endParaRPr lang="ru-RU" dirty="0"/>
        </a:p>
      </dgm:t>
    </dgm:pt>
    <dgm:pt modelId="{5751370C-2DB1-4233-B1E5-5ED16B8779AE}" type="parTrans" cxnId="{D961F438-BD1E-4821-8C70-239EE0CF09EA}">
      <dgm:prSet/>
      <dgm:spPr/>
      <dgm:t>
        <a:bodyPr/>
        <a:lstStyle/>
        <a:p>
          <a:endParaRPr lang="ru-RU"/>
        </a:p>
      </dgm:t>
    </dgm:pt>
    <dgm:pt modelId="{7AD708F9-3964-49AA-9F2C-69D757008CE2}" type="sibTrans" cxnId="{D961F438-BD1E-4821-8C70-239EE0CF09EA}">
      <dgm:prSet/>
      <dgm:spPr/>
      <dgm:t>
        <a:bodyPr/>
        <a:lstStyle/>
        <a:p>
          <a:endParaRPr lang="ru-RU"/>
        </a:p>
      </dgm:t>
    </dgm:pt>
    <dgm:pt modelId="{578C294A-F2D8-4FB4-831F-D4D456AED18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 smtClean="0"/>
            <a:t>2467 тыс.руб.</a:t>
          </a:r>
          <a:endParaRPr lang="ru-RU" dirty="0"/>
        </a:p>
      </dgm:t>
    </dgm:pt>
    <dgm:pt modelId="{450F0CAB-C424-44CB-90AA-B92185229B5C}" type="parTrans" cxnId="{B35CC8AA-068E-4196-BBBA-6D0A96ED29F4}">
      <dgm:prSet/>
      <dgm:spPr/>
      <dgm:t>
        <a:bodyPr/>
        <a:lstStyle/>
        <a:p>
          <a:endParaRPr lang="ru-RU"/>
        </a:p>
      </dgm:t>
    </dgm:pt>
    <dgm:pt modelId="{438FC21D-5F47-421C-81E7-26839EDB1025}" type="sibTrans" cxnId="{B35CC8AA-068E-4196-BBBA-6D0A96ED29F4}">
      <dgm:prSet/>
      <dgm:spPr/>
      <dgm:t>
        <a:bodyPr/>
        <a:lstStyle/>
        <a:p>
          <a:endParaRPr lang="ru-RU"/>
        </a:p>
      </dgm:t>
    </dgm:pt>
    <dgm:pt modelId="{DBDA0654-B144-4C49-B1AD-B91955647F1A}">
      <dgm:prSet phldrT="[Текст]"/>
      <dgm:spPr>
        <a:solidFill>
          <a:schemeClr val="accent3">
            <a:alpha val="90000"/>
          </a:schemeClr>
        </a:solidFill>
      </dgm:spPr>
      <dgm:t>
        <a:bodyPr/>
        <a:lstStyle/>
        <a:p>
          <a:r>
            <a:rPr lang="ru-RU" dirty="0" smtClean="0"/>
            <a:t>Акцизы по подакцизным товарам</a:t>
          </a:r>
          <a:endParaRPr lang="ru-RU" dirty="0"/>
        </a:p>
      </dgm:t>
    </dgm:pt>
    <dgm:pt modelId="{738EA40E-72B9-480B-B243-A33F30A8C18E}" type="parTrans" cxnId="{0D41A00E-A808-4486-9A19-1BE57E42F658}">
      <dgm:prSet/>
      <dgm:spPr/>
      <dgm:t>
        <a:bodyPr/>
        <a:lstStyle/>
        <a:p>
          <a:endParaRPr lang="ru-RU"/>
        </a:p>
      </dgm:t>
    </dgm:pt>
    <dgm:pt modelId="{AAEEA630-ADAA-44AA-BE0F-8051BFDB2D78}" type="sibTrans" cxnId="{0D41A00E-A808-4486-9A19-1BE57E42F658}">
      <dgm:prSet/>
      <dgm:spPr/>
      <dgm:t>
        <a:bodyPr/>
        <a:lstStyle/>
        <a:p>
          <a:endParaRPr lang="ru-RU"/>
        </a:p>
      </dgm:t>
    </dgm:pt>
    <dgm:pt modelId="{34E25F10-08C5-45C2-B1C6-E2FDEDFDFCB7}">
      <dgm:prSet phldrT="[Текст]"/>
      <dgm:spPr>
        <a:solidFill>
          <a:schemeClr val="tx2"/>
        </a:solidFill>
      </dgm:spPr>
      <dgm:t>
        <a:bodyPr/>
        <a:lstStyle/>
        <a:p>
          <a:r>
            <a:rPr lang="ru-RU" dirty="0" smtClean="0"/>
            <a:t>75 тыс.руб.</a:t>
          </a:r>
          <a:endParaRPr lang="ru-RU" dirty="0"/>
        </a:p>
      </dgm:t>
    </dgm:pt>
    <dgm:pt modelId="{8CA8DB98-3038-4202-8627-A3FD0892133C}" type="parTrans" cxnId="{0F533E10-FFF1-4D51-8E1C-CA35A9E889CE}">
      <dgm:prSet/>
      <dgm:spPr/>
      <dgm:t>
        <a:bodyPr/>
        <a:lstStyle/>
        <a:p>
          <a:endParaRPr lang="ru-RU"/>
        </a:p>
      </dgm:t>
    </dgm:pt>
    <dgm:pt modelId="{77D6F5A3-6477-437C-9D57-C3C495E9DD4C}" type="sibTrans" cxnId="{0F533E10-FFF1-4D51-8E1C-CA35A9E889CE}">
      <dgm:prSet/>
      <dgm:spPr/>
      <dgm:t>
        <a:bodyPr/>
        <a:lstStyle/>
        <a:p>
          <a:endParaRPr lang="ru-RU"/>
        </a:p>
      </dgm:t>
    </dgm:pt>
    <dgm:pt modelId="{3C54546D-72D1-4CB0-9713-1D1C1BCDA80C}">
      <dgm:prSet phldrT="[Текст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ru-RU" dirty="0" smtClean="0"/>
            <a:t>Государственная пошлина</a:t>
          </a:r>
          <a:endParaRPr lang="ru-RU" dirty="0"/>
        </a:p>
      </dgm:t>
    </dgm:pt>
    <dgm:pt modelId="{FDA47504-AAF1-46CA-96FC-8FA0BA6E3005}" type="parTrans" cxnId="{D50EC23B-1333-4EA4-A062-1197B21F6EE0}">
      <dgm:prSet/>
      <dgm:spPr/>
      <dgm:t>
        <a:bodyPr/>
        <a:lstStyle/>
        <a:p>
          <a:endParaRPr lang="ru-RU"/>
        </a:p>
      </dgm:t>
    </dgm:pt>
    <dgm:pt modelId="{45BAB008-4596-459A-915F-F5248FEF1015}" type="sibTrans" cxnId="{D50EC23B-1333-4EA4-A062-1197B21F6EE0}">
      <dgm:prSet/>
      <dgm:spPr/>
      <dgm:t>
        <a:bodyPr/>
        <a:lstStyle/>
        <a:p>
          <a:endParaRPr lang="ru-RU"/>
        </a:p>
      </dgm:t>
    </dgm:pt>
    <dgm:pt modelId="{5DA95E96-3213-4B7D-8836-34655504DC3C}">
      <dgm:prSet phldrT="[Текст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dirty="0" smtClean="0"/>
            <a:t>55 тыс.руб.</a:t>
          </a:r>
          <a:endParaRPr lang="ru-RU" dirty="0"/>
        </a:p>
      </dgm:t>
    </dgm:pt>
    <dgm:pt modelId="{15F325E3-29B5-4E50-A84C-2A829AA7A0C2}" type="parTrans" cxnId="{5F3DD28B-1033-40DF-B275-A83BE561FA44}">
      <dgm:prSet/>
      <dgm:spPr/>
      <dgm:t>
        <a:bodyPr/>
        <a:lstStyle/>
        <a:p>
          <a:endParaRPr lang="ru-RU"/>
        </a:p>
      </dgm:t>
    </dgm:pt>
    <dgm:pt modelId="{AB28214E-E238-4009-9F11-F7249E5944E6}" type="sibTrans" cxnId="{5F3DD28B-1033-40DF-B275-A83BE561FA44}">
      <dgm:prSet/>
      <dgm:spPr/>
      <dgm:t>
        <a:bodyPr/>
        <a:lstStyle/>
        <a:p>
          <a:endParaRPr lang="ru-RU"/>
        </a:p>
      </dgm:t>
    </dgm:pt>
    <dgm:pt modelId="{C2088161-51FD-4DC8-9D59-C21F01887797}">
      <dgm:prSet phldrT="[Текст]"/>
      <dgm:spPr>
        <a:solidFill>
          <a:schemeClr val="accent4">
            <a:lumMod val="50000"/>
            <a:alpha val="90000"/>
          </a:schemeClr>
        </a:solidFill>
      </dgm:spPr>
      <dgm:t>
        <a:bodyPr/>
        <a:lstStyle/>
        <a:p>
          <a:r>
            <a:rPr lang="ru-RU" dirty="0" smtClean="0"/>
            <a:t>Налоги на совокупный доход</a:t>
          </a:r>
          <a:endParaRPr lang="ru-RU" dirty="0"/>
        </a:p>
      </dgm:t>
    </dgm:pt>
    <dgm:pt modelId="{B7C266F1-0724-403C-B92D-2AE6856A4F6C}" type="parTrans" cxnId="{8EBEE7B6-2B6D-4D09-A268-AB313BDE4C0B}">
      <dgm:prSet/>
      <dgm:spPr/>
      <dgm:t>
        <a:bodyPr/>
        <a:lstStyle/>
        <a:p>
          <a:endParaRPr lang="ru-RU"/>
        </a:p>
      </dgm:t>
    </dgm:pt>
    <dgm:pt modelId="{0E166D65-ED18-4802-ACDD-506CEBB50AB1}" type="sibTrans" cxnId="{8EBEE7B6-2B6D-4D09-A268-AB313BDE4C0B}">
      <dgm:prSet/>
      <dgm:spPr/>
      <dgm:t>
        <a:bodyPr/>
        <a:lstStyle/>
        <a:p>
          <a:endParaRPr lang="ru-RU"/>
        </a:p>
      </dgm:t>
    </dgm:pt>
    <dgm:pt modelId="{9EECEB09-48FA-4CC8-8716-B0383F5BE82F}" type="pres">
      <dgm:prSet presAssocID="{0A3CE9F0-656A-4335-8518-3BF594ADFB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12462E-8486-40C9-B6D7-E3732135F603}" type="pres">
      <dgm:prSet presAssocID="{9173B09F-3991-4418-A727-8DE6AFAF784B}" presName="linNode" presStyleCnt="0"/>
      <dgm:spPr/>
    </dgm:pt>
    <dgm:pt modelId="{EDCA5365-1BEB-4346-9209-9A75184A5A4B}" type="pres">
      <dgm:prSet presAssocID="{9173B09F-3991-4418-A727-8DE6AFAF784B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0B498B-96EA-408E-8667-06C56778B4D5}" type="pres">
      <dgm:prSet presAssocID="{9173B09F-3991-4418-A727-8DE6AFAF784B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084FFE-4C1E-403C-8DA9-A63BA0C55A1B}" type="pres">
      <dgm:prSet presAssocID="{8AD06B06-004C-49B5-9844-DFAE8990D977}" presName="sp" presStyleCnt="0"/>
      <dgm:spPr/>
    </dgm:pt>
    <dgm:pt modelId="{1FA3D5CE-9EA9-4535-9239-0DDBD733DE5C}" type="pres">
      <dgm:prSet presAssocID="{304CF4A9-D025-4450-B886-7390997F2DA5}" presName="linNode" presStyleCnt="0"/>
      <dgm:spPr/>
    </dgm:pt>
    <dgm:pt modelId="{227313E7-3DA5-4AFE-8AA4-BD9A2FB65A97}" type="pres">
      <dgm:prSet presAssocID="{304CF4A9-D025-4450-B886-7390997F2DA5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8855BA-ACEC-4210-B5CD-9F94BBA3F4DE}" type="pres">
      <dgm:prSet presAssocID="{304CF4A9-D025-4450-B886-7390997F2DA5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BA8C7D-96DA-4727-BA45-C3952BDF1171}" type="pres">
      <dgm:prSet presAssocID="{B299F904-3708-44C0-BB70-794990317CED}" presName="sp" presStyleCnt="0"/>
      <dgm:spPr/>
    </dgm:pt>
    <dgm:pt modelId="{00890747-7904-43C4-BEA5-A9BE5FE3CD3B}" type="pres">
      <dgm:prSet presAssocID="{578C294A-F2D8-4FB4-831F-D4D456AED180}" presName="linNode" presStyleCnt="0"/>
      <dgm:spPr/>
    </dgm:pt>
    <dgm:pt modelId="{6BC0BD39-BE2F-492B-A468-8C605A2C9025}" type="pres">
      <dgm:prSet presAssocID="{578C294A-F2D8-4FB4-831F-D4D456AED180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6271DF-14B0-4204-95FB-A93030E9C5C9}" type="pres">
      <dgm:prSet presAssocID="{578C294A-F2D8-4FB4-831F-D4D456AED180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D75B8-ACF2-462B-BFAF-82CFBA4A17B7}" type="pres">
      <dgm:prSet presAssocID="{438FC21D-5F47-421C-81E7-26839EDB1025}" presName="sp" presStyleCnt="0"/>
      <dgm:spPr/>
    </dgm:pt>
    <dgm:pt modelId="{C71FE39D-AA0F-4CBC-ADB4-9E584470E823}" type="pres">
      <dgm:prSet presAssocID="{34E25F10-08C5-45C2-B1C6-E2FDEDFDFCB7}" presName="linNode" presStyleCnt="0"/>
      <dgm:spPr/>
    </dgm:pt>
    <dgm:pt modelId="{55F6CC8D-87FC-468F-9B6B-C24BDDB52F56}" type="pres">
      <dgm:prSet presAssocID="{34E25F10-08C5-45C2-B1C6-E2FDEDFDFCB7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8F8A9-7EC4-4C8A-9D5A-16CF07EC0DEE}" type="pres">
      <dgm:prSet presAssocID="{34E25F10-08C5-45C2-B1C6-E2FDEDFDFCB7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FA30A-1038-4BBF-BFA0-8F79C4F59486}" type="pres">
      <dgm:prSet presAssocID="{77D6F5A3-6477-437C-9D57-C3C495E9DD4C}" presName="sp" presStyleCnt="0"/>
      <dgm:spPr/>
    </dgm:pt>
    <dgm:pt modelId="{732171CF-BE64-4E31-9F95-59D04DD0C138}" type="pres">
      <dgm:prSet presAssocID="{5DA95E96-3213-4B7D-8836-34655504DC3C}" presName="linNode" presStyleCnt="0"/>
      <dgm:spPr/>
    </dgm:pt>
    <dgm:pt modelId="{FC55F218-1815-4C85-B7E9-AA1518AFBA0B}" type="pres">
      <dgm:prSet presAssocID="{5DA95E96-3213-4B7D-8836-34655504DC3C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F91493-8451-498D-8ADC-F6A62B34A3C6}" type="pres">
      <dgm:prSet presAssocID="{5DA95E96-3213-4B7D-8836-34655504DC3C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0EC23B-1333-4EA4-A062-1197B21F6EE0}" srcId="{34E25F10-08C5-45C2-B1C6-E2FDEDFDFCB7}" destId="{3C54546D-72D1-4CB0-9713-1D1C1BCDA80C}" srcOrd="0" destOrd="0" parTransId="{FDA47504-AAF1-46CA-96FC-8FA0BA6E3005}" sibTransId="{45BAB008-4596-459A-915F-F5248FEF1015}"/>
    <dgm:cxn modelId="{4C34E9C2-E003-42CC-A4B6-A31261C80BC8}" srcId="{9173B09F-3991-4418-A727-8DE6AFAF784B}" destId="{48DBF9D9-9238-4649-BF9F-1CDA97838807}" srcOrd="0" destOrd="0" parTransId="{0D0B7192-EA43-4D96-A779-942901F30FCD}" sibTransId="{42C485C0-FF9E-49A0-BC8E-1B94642535D1}"/>
    <dgm:cxn modelId="{94BCFFE4-063B-44DA-81E8-AC643741AD82}" type="presOf" srcId="{5DA95E96-3213-4B7D-8836-34655504DC3C}" destId="{FC55F218-1815-4C85-B7E9-AA1518AFBA0B}" srcOrd="0" destOrd="0" presId="urn:microsoft.com/office/officeart/2005/8/layout/vList5"/>
    <dgm:cxn modelId="{0EEDBE33-52AC-44E4-AF12-3397B8552DD7}" type="presOf" srcId="{34E25F10-08C5-45C2-B1C6-E2FDEDFDFCB7}" destId="{55F6CC8D-87FC-468F-9B6B-C24BDDB52F56}" srcOrd="0" destOrd="0" presId="urn:microsoft.com/office/officeart/2005/8/layout/vList5"/>
    <dgm:cxn modelId="{D961F438-BD1E-4821-8C70-239EE0CF09EA}" srcId="{304CF4A9-D025-4450-B886-7390997F2DA5}" destId="{A8BFBA23-4A3F-4EC7-88E3-3D4464D30914}" srcOrd="0" destOrd="0" parTransId="{5751370C-2DB1-4233-B1E5-5ED16B8779AE}" sibTransId="{7AD708F9-3964-49AA-9F2C-69D757008CE2}"/>
    <dgm:cxn modelId="{B35CC8AA-068E-4196-BBBA-6D0A96ED29F4}" srcId="{0A3CE9F0-656A-4335-8518-3BF594ADFB8D}" destId="{578C294A-F2D8-4FB4-831F-D4D456AED180}" srcOrd="2" destOrd="0" parTransId="{450F0CAB-C424-44CB-90AA-B92185229B5C}" sibTransId="{438FC21D-5F47-421C-81E7-26839EDB1025}"/>
    <dgm:cxn modelId="{CE1BCBB9-3F5C-4F73-90AD-7A1CBB4072D1}" type="presOf" srcId="{0A3CE9F0-656A-4335-8518-3BF594ADFB8D}" destId="{9EECEB09-48FA-4CC8-8716-B0383F5BE82F}" srcOrd="0" destOrd="0" presId="urn:microsoft.com/office/officeart/2005/8/layout/vList5"/>
    <dgm:cxn modelId="{DCBC7DDF-8982-48FA-B120-7839A3B70268}" type="presOf" srcId="{A8BFBA23-4A3F-4EC7-88E3-3D4464D30914}" destId="{E68855BA-ACEC-4210-B5CD-9F94BBA3F4DE}" srcOrd="0" destOrd="0" presId="urn:microsoft.com/office/officeart/2005/8/layout/vList5"/>
    <dgm:cxn modelId="{A18F3D74-12B3-4733-A71C-E9AD7E4ACC0D}" srcId="{0A3CE9F0-656A-4335-8518-3BF594ADFB8D}" destId="{304CF4A9-D025-4450-B886-7390997F2DA5}" srcOrd="1" destOrd="0" parTransId="{43CFC978-8EE3-44BF-A6E1-6612E55B258C}" sibTransId="{B299F904-3708-44C0-BB70-794990317CED}"/>
    <dgm:cxn modelId="{D37DD6A4-9E72-4495-AB0B-9AFB688F19D8}" type="presOf" srcId="{C2088161-51FD-4DC8-9D59-C21F01887797}" destId="{71F91493-8451-498D-8ADC-F6A62B34A3C6}" srcOrd="0" destOrd="0" presId="urn:microsoft.com/office/officeart/2005/8/layout/vList5"/>
    <dgm:cxn modelId="{F9D56D82-B736-4918-BD3D-498E8217FABD}" type="presOf" srcId="{48DBF9D9-9238-4649-BF9F-1CDA97838807}" destId="{520B498B-96EA-408E-8667-06C56778B4D5}" srcOrd="0" destOrd="0" presId="urn:microsoft.com/office/officeart/2005/8/layout/vList5"/>
    <dgm:cxn modelId="{5F3DD28B-1033-40DF-B275-A83BE561FA44}" srcId="{0A3CE9F0-656A-4335-8518-3BF594ADFB8D}" destId="{5DA95E96-3213-4B7D-8836-34655504DC3C}" srcOrd="4" destOrd="0" parTransId="{15F325E3-29B5-4E50-A84C-2A829AA7A0C2}" sibTransId="{AB28214E-E238-4009-9F11-F7249E5944E6}"/>
    <dgm:cxn modelId="{785D19C3-5185-4A35-AB99-E93D8FAF0A2B}" type="presOf" srcId="{3C54546D-72D1-4CB0-9713-1D1C1BCDA80C}" destId="{7688F8A9-7EC4-4C8A-9D5A-16CF07EC0DEE}" srcOrd="0" destOrd="0" presId="urn:microsoft.com/office/officeart/2005/8/layout/vList5"/>
    <dgm:cxn modelId="{538C232E-7D4B-4BCA-94C6-1E02483D9812}" type="presOf" srcId="{9173B09F-3991-4418-A727-8DE6AFAF784B}" destId="{EDCA5365-1BEB-4346-9209-9A75184A5A4B}" srcOrd="0" destOrd="0" presId="urn:microsoft.com/office/officeart/2005/8/layout/vList5"/>
    <dgm:cxn modelId="{8EBEE7B6-2B6D-4D09-A268-AB313BDE4C0B}" srcId="{5DA95E96-3213-4B7D-8836-34655504DC3C}" destId="{C2088161-51FD-4DC8-9D59-C21F01887797}" srcOrd="0" destOrd="0" parTransId="{B7C266F1-0724-403C-B92D-2AE6856A4F6C}" sibTransId="{0E166D65-ED18-4802-ACDD-506CEBB50AB1}"/>
    <dgm:cxn modelId="{0679C460-2FDF-4233-9B7A-4E98A1EC705E}" type="presOf" srcId="{304CF4A9-D025-4450-B886-7390997F2DA5}" destId="{227313E7-3DA5-4AFE-8AA4-BD9A2FB65A97}" srcOrd="0" destOrd="0" presId="urn:microsoft.com/office/officeart/2005/8/layout/vList5"/>
    <dgm:cxn modelId="{9A8135A6-2861-4F45-858A-7E45C6EA4E3E}" type="presOf" srcId="{DBDA0654-B144-4C49-B1AD-B91955647F1A}" destId="{566271DF-14B0-4204-95FB-A93030E9C5C9}" srcOrd="0" destOrd="0" presId="urn:microsoft.com/office/officeart/2005/8/layout/vList5"/>
    <dgm:cxn modelId="{DE883A0B-CA54-42A6-B9D0-79221E486C5F}" type="presOf" srcId="{578C294A-F2D8-4FB4-831F-D4D456AED180}" destId="{6BC0BD39-BE2F-492B-A468-8C605A2C9025}" srcOrd="0" destOrd="0" presId="urn:microsoft.com/office/officeart/2005/8/layout/vList5"/>
    <dgm:cxn modelId="{0F533E10-FFF1-4D51-8E1C-CA35A9E889CE}" srcId="{0A3CE9F0-656A-4335-8518-3BF594ADFB8D}" destId="{34E25F10-08C5-45C2-B1C6-E2FDEDFDFCB7}" srcOrd="3" destOrd="0" parTransId="{8CA8DB98-3038-4202-8627-A3FD0892133C}" sibTransId="{77D6F5A3-6477-437C-9D57-C3C495E9DD4C}"/>
    <dgm:cxn modelId="{587B81A7-F8B4-4381-8577-C89C32246CE3}" srcId="{0A3CE9F0-656A-4335-8518-3BF594ADFB8D}" destId="{9173B09F-3991-4418-A727-8DE6AFAF784B}" srcOrd="0" destOrd="0" parTransId="{74676768-3D5C-41D0-AEA4-62DF08689699}" sibTransId="{8AD06B06-004C-49B5-9844-DFAE8990D977}"/>
    <dgm:cxn modelId="{0D41A00E-A808-4486-9A19-1BE57E42F658}" srcId="{578C294A-F2D8-4FB4-831F-D4D456AED180}" destId="{DBDA0654-B144-4C49-B1AD-B91955647F1A}" srcOrd="0" destOrd="0" parTransId="{738EA40E-72B9-480B-B243-A33F30A8C18E}" sibTransId="{AAEEA630-ADAA-44AA-BE0F-8051BFDB2D78}"/>
    <dgm:cxn modelId="{41D79E37-EEA0-4658-91E5-CB6D36D4C59D}" type="presParOf" srcId="{9EECEB09-48FA-4CC8-8716-B0383F5BE82F}" destId="{AC12462E-8486-40C9-B6D7-E3732135F603}" srcOrd="0" destOrd="0" presId="urn:microsoft.com/office/officeart/2005/8/layout/vList5"/>
    <dgm:cxn modelId="{0B938582-0976-475E-B510-646C64706129}" type="presParOf" srcId="{AC12462E-8486-40C9-B6D7-E3732135F603}" destId="{EDCA5365-1BEB-4346-9209-9A75184A5A4B}" srcOrd="0" destOrd="0" presId="urn:microsoft.com/office/officeart/2005/8/layout/vList5"/>
    <dgm:cxn modelId="{0727C276-8913-4407-8295-D157915E13BF}" type="presParOf" srcId="{AC12462E-8486-40C9-B6D7-E3732135F603}" destId="{520B498B-96EA-408E-8667-06C56778B4D5}" srcOrd="1" destOrd="0" presId="urn:microsoft.com/office/officeart/2005/8/layout/vList5"/>
    <dgm:cxn modelId="{0041F765-F44B-4DB7-8814-3598BBF97343}" type="presParOf" srcId="{9EECEB09-48FA-4CC8-8716-B0383F5BE82F}" destId="{D5084FFE-4C1E-403C-8DA9-A63BA0C55A1B}" srcOrd="1" destOrd="0" presId="urn:microsoft.com/office/officeart/2005/8/layout/vList5"/>
    <dgm:cxn modelId="{DD0231D8-DCCC-475E-AC5A-4E2AAA0C078B}" type="presParOf" srcId="{9EECEB09-48FA-4CC8-8716-B0383F5BE82F}" destId="{1FA3D5CE-9EA9-4535-9239-0DDBD733DE5C}" srcOrd="2" destOrd="0" presId="urn:microsoft.com/office/officeart/2005/8/layout/vList5"/>
    <dgm:cxn modelId="{FD33A1A3-A083-4597-848F-3D0E31ED082B}" type="presParOf" srcId="{1FA3D5CE-9EA9-4535-9239-0DDBD733DE5C}" destId="{227313E7-3DA5-4AFE-8AA4-BD9A2FB65A97}" srcOrd="0" destOrd="0" presId="urn:microsoft.com/office/officeart/2005/8/layout/vList5"/>
    <dgm:cxn modelId="{FCAA4A6B-6197-4873-AFA1-921C4AD2F0D9}" type="presParOf" srcId="{1FA3D5CE-9EA9-4535-9239-0DDBD733DE5C}" destId="{E68855BA-ACEC-4210-B5CD-9F94BBA3F4DE}" srcOrd="1" destOrd="0" presId="urn:microsoft.com/office/officeart/2005/8/layout/vList5"/>
    <dgm:cxn modelId="{BC70C94D-2F40-4AD0-BC1E-D604698890BD}" type="presParOf" srcId="{9EECEB09-48FA-4CC8-8716-B0383F5BE82F}" destId="{22BA8C7D-96DA-4727-BA45-C3952BDF1171}" srcOrd="3" destOrd="0" presId="urn:microsoft.com/office/officeart/2005/8/layout/vList5"/>
    <dgm:cxn modelId="{89818721-11DE-467E-B974-BBF19C087201}" type="presParOf" srcId="{9EECEB09-48FA-4CC8-8716-B0383F5BE82F}" destId="{00890747-7904-43C4-BEA5-A9BE5FE3CD3B}" srcOrd="4" destOrd="0" presId="urn:microsoft.com/office/officeart/2005/8/layout/vList5"/>
    <dgm:cxn modelId="{A7C2C209-EF17-4CF2-9B32-860053E649EF}" type="presParOf" srcId="{00890747-7904-43C4-BEA5-A9BE5FE3CD3B}" destId="{6BC0BD39-BE2F-492B-A468-8C605A2C9025}" srcOrd="0" destOrd="0" presId="urn:microsoft.com/office/officeart/2005/8/layout/vList5"/>
    <dgm:cxn modelId="{8F892E5A-B25A-40A7-98ED-B6D955F35691}" type="presParOf" srcId="{00890747-7904-43C4-BEA5-A9BE5FE3CD3B}" destId="{566271DF-14B0-4204-95FB-A93030E9C5C9}" srcOrd="1" destOrd="0" presId="urn:microsoft.com/office/officeart/2005/8/layout/vList5"/>
    <dgm:cxn modelId="{C1F16375-E495-4352-BCA2-9DDA8569A329}" type="presParOf" srcId="{9EECEB09-48FA-4CC8-8716-B0383F5BE82F}" destId="{AB8D75B8-ACF2-462B-BFAF-82CFBA4A17B7}" srcOrd="5" destOrd="0" presId="urn:microsoft.com/office/officeart/2005/8/layout/vList5"/>
    <dgm:cxn modelId="{A1D56EDD-E4F9-4D2C-88DF-38589CB08FA3}" type="presParOf" srcId="{9EECEB09-48FA-4CC8-8716-B0383F5BE82F}" destId="{C71FE39D-AA0F-4CBC-ADB4-9E584470E823}" srcOrd="6" destOrd="0" presId="urn:microsoft.com/office/officeart/2005/8/layout/vList5"/>
    <dgm:cxn modelId="{02AF8449-F701-446B-B256-BC73F2A4E2D1}" type="presParOf" srcId="{C71FE39D-AA0F-4CBC-ADB4-9E584470E823}" destId="{55F6CC8D-87FC-468F-9B6B-C24BDDB52F56}" srcOrd="0" destOrd="0" presId="urn:microsoft.com/office/officeart/2005/8/layout/vList5"/>
    <dgm:cxn modelId="{0B108493-B515-4754-9E83-434D71381BB1}" type="presParOf" srcId="{C71FE39D-AA0F-4CBC-ADB4-9E584470E823}" destId="{7688F8A9-7EC4-4C8A-9D5A-16CF07EC0DEE}" srcOrd="1" destOrd="0" presId="urn:microsoft.com/office/officeart/2005/8/layout/vList5"/>
    <dgm:cxn modelId="{BBFAA6CE-F140-44A1-8B89-1CC91D69A166}" type="presParOf" srcId="{9EECEB09-48FA-4CC8-8716-B0383F5BE82F}" destId="{C1AFA30A-1038-4BBF-BFA0-8F79C4F59486}" srcOrd="7" destOrd="0" presId="urn:microsoft.com/office/officeart/2005/8/layout/vList5"/>
    <dgm:cxn modelId="{C71F0F53-395F-4BCE-86D2-340B9EC4C84F}" type="presParOf" srcId="{9EECEB09-48FA-4CC8-8716-B0383F5BE82F}" destId="{732171CF-BE64-4E31-9F95-59D04DD0C138}" srcOrd="8" destOrd="0" presId="urn:microsoft.com/office/officeart/2005/8/layout/vList5"/>
    <dgm:cxn modelId="{BE536D80-F487-4123-ADCF-447E3D390E18}" type="presParOf" srcId="{732171CF-BE64-4E31-9F95-59D04DD0C138}" destId="{FC55F218-1815-4C85-B7E9-AA1518AFBA0B}" srcOrd="0" destOrd="0" presId="urn:microsoft.com/office/officeart/2005/8/layout/vList5"/>
    <dgm:cxn modelId="{A33B1811-C66B-41FE-AE5A-35886CB8C4AE}" type="presParOf" srcId="{732171CF-BE64-4E31-9F95-59D04DD0C138}" destId="{71F91493-8451-498D-8ADC-F6A62B34A3C6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1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C48E8E-9D62-4098-967A-2D89E2ECB06F}" type="doc">
      <dgm:prSet loTypeId="urn:microsoft.com/office/officeart/2005/8/layout/hList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F5E57760-03F1-4827-B883-768DDDB2C1F9}">
      <dgm:prSet phldrT="[Текст]" custT="1"/>
      <dgm:spPr>
        <a:noFill/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ДОХОДЫ, НЕ ОБЛАГАЕМЫЕ НДФЛ</a:t>
          </a:r>
          <a:endParaRPr lang="ru-RU" sz="1200" b="1" dirty="0">
            <a:solidFill>
              <a:schemeClr val="tx1"/>
            </a:solidFill>
          </a:endParaRPr>
        </a:p>
      </dgm:t>
    </dgm:pt>
    <dgm:pt modelId="{6DD4F35C-148E-46A7-A2A7-EEDC3BA0F5F3}" type="parTrans" cxnId="{346EB412-42CD-4439-8093-5D29BE79C73C}">
      <dgm:prSet/>
      <dgm:spPr/>
      <dgm:t>
        <a:bodyPr/>
        <a:lstStyle/>
        <a:p>
          <a:endParaRPr lang="ru-RU"/>
        </a:p>
      </dgm:t>
    </dgm:pt>
    <dgm:pt modelId="{FFAF4E53-0A16-4485-8DF5-0DFB6867554B}" type="sibTrans" cxnId="{346EB412-42CD-4439-8093-5D29BE79C73C}">
      <dgm:prSet/>
      <dgm:spPr/>
      <dgm:t>
        <a:bodyPr/>
        <a:lstStyle/>
        <a:p>
          <a:endParaRPr lang="ru-RU"/>
        </a:p>
      </dgm:t>
    </dgm:pt>
    <dgm:pt modelId="{E9700BEF-FAAB-4643-B4DA-3EDA7D615F06}">
      <dgm:prSet phldrT="[Текст]" custT="1"/>
      <dgm:spPr>
        <a:noFill/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ДОХОДЫ,</a:t>
          </a:r>
        </a:p>
        <a:p>
          <a:r>
            <a:rPr lang="ru-RU" sz="1200" b="1" dirty="0" smtClean="0">
              <a:solidFill>
                <a:schemeClr val="tx1"/>
              </a:solidFill>
            </a:rPr>
            <a:t>ОБЛАГАЕМЫЕ НДФЛ</a:t>
          </a:r>
          <a:endParaRPr lang="ru-RU" sz="1200" b="1" dirty="0">
            <a:solidFill>
              <a:schemeClr val="tx1"/>
            </a:solidFill>
          </a:endParaRPr>
        </a:p>
      </dgm:t>
    </dgm:pt>
    <dgm:pt modelId="{FE740056-1082-4088-BDC2-CEBC956EFBE5}" type="sibTrans" cxnId="{EECE2C0F-FF12-4485-A47E-279F66FB8467}">
      <dgm:prSet/>
      <dgm:spPr/>
      <dgm:t>
        <a:bodyPr/>
        <a:lstStyle/>
        <a:p>
          <a:endParaRPr lang="ru-RU"/>
        </a:p>
      </dgm:t>
    </dgm:pt>
    <dgm:pt modelId="{3C6FB655-C20D-4BB9-AF00-6D40D8AE6FA9}" type="parTrans" cxnId="{EECE2C0F-FF12-4485-A47E-279F66FB8467}">
      <dgm:prSet/>
      <dgm:spPr/>
      <dgm:t>
        <a:bodyPr/>
        <a:lstStyle/>
        <a:p>
          <a:endParaRPr lang="ru-RU"/>
        </a:p>
      </dgm:t>
    </dgm:pt>
    <dgm:pt modelId="{BE1C7839-FF0E-489F-BBEB-DFBA96929643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иные доходы</a:t>
          </a:r>
          <a:endParaRPr lang="ru-RU" sz="1000" dirty="0"/>
        </a:p>
      </dgm:t>
    </dgm:pt>
    <dgm:pt modelId="{A0DBE6FE-3AB7-4FBB-A628-434BE285B162}" type="sibTrans" cxnId="{9364660A-16C4-4F52-93E2-B616146CE2D0}">
      <dgm:prSet/>
      <dgm:spPr/>
      <dgm:t>
        <a:bodyPr/>
        <a:lstStyle/>
        <a:p>
          <a:endParaRPr lang="ru-RU"/>
        </a:p>
      </dgm:t>
    </dgm:pt>
    <dgm:pt modelId="{2055A78C-A01D-4AD8-B032-12C897FC60FA}" type="parTrans" cxnId="{9364660A-16C4-4F52-93E2-B616146CE2D0}">
      <dgm:prSet/>
      <dgm:spPr/>
      <dgm:t>
        <a:bodyPr/>
        <a:lstStyle/>
        <a:p>
          <a:endParaRPr lang="ru-RU"/>
        </a:p>
      </dgm:t>
    </dgm:pt>
    <dgm:pt modelId="{0C1BCB1D-D00A-4F5B-B3BA-DEB949DBDE14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доходы в виде разного рода выигрышей;</a:t>
          </a:r>
          <a:endParaRPr lang="ru-RU" sz="1000" dirty="0"/>
        </a:p>
      </dgm:t>
    </dgm:pt>
    <dgm:pt modelId="{AACB9128-C429-42B6-B51E-28743870F6DC}" type="sibTrans" cxnId="{ED1AED73-DC38-462A-8F1F-1FAFB93DC235}">
      <dgm:prSet/>
      <dgm:spPr/>
      <dgm:t>
        <a:bodyPr/>
        <a:lstStyle/>
        <a:p>
          <a:endParaRPr lang="ru-RU"/>
        </a:p>
      </dgm:t>
    </dgm:pt>
    <dgm:pt modelId="{E2D3200E-714A-456C-A257-231069079BCD}" type="parTrans" cxnId="{ED1AED73-DC38-462A-8F1F-1FAFB93DC235}">
      <dgm:prSet/>
      <dgm:spPr/>
      <dgm:t>
        <a:bodyPr/>
        <a:lstStyle/>
        <a:p>
          <a:endParaRPr lang="ru-RU"/>
        </a:p>
      </dgm:t>
    </dgm:pt>
    <dgm:pt modelId="{60238423-68AC-4305-95C2-D74B0A6CA4A6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доходы от источников за пределами Российской Федерации;</a:t>
          </a:r>
          <a:endParaRPr lang="ru-RU" sz="1000" dirty="0"/>
        </a:p>
      </dgm:t>
    </dgm:pt>
    <dgm:pt modelId="{1F6ED1FD-79BC-46B3-BD4C-C5749F347AA5}" type="sibTrans" cxnId="{74684EA1-C2FB-489E-A121-AE7AD6F37ABE}">
      <dgm:prSet/>
      <dgm:spPr/>
      <dgm:t>
        <a:bodyPr/>
        <a:lstStyle/>
        <a:p>
          <a:endParaRPr lang="ru-RU"/>
        </a:p>
      </dgm:t>
    </dgm:pt>
    <dgm:pt modelId="{1F45190C-0E59-43BE-B185-022C7BE00F56}" type="parTrans" cxnId="{74684EA1-C2FB-489E-A121-AE7AD6F37ABE}">
      <dgm:prSet/>
      <dgm:spPr/>
      <dgm:t>
        <a:bodyPr/>
        <a:lstStyle/>
        <a:p>
          <a:endParaRPr lang="ru-RU"/>
        </a:p>
      </dgm:t>
    </dgm:pt>
    <dgm:pt modelId="{E0D6C8D4-9A1B-4C7E-B69E-FCC9E912B438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от сдачи имущества в аренду;</a:t>
          </a:r>
          <a:endParaRPr lang="ru-RU" sz="1000" dirty="0"/>
        </a:p>
      </dgm:t>
    </dgm:pt>
    <dgm:pt modelId="{04C0EF40-08E8-4920-8FD5-431E5DE96BC1}" type="sibTrans" cxnId="{8098883D-0219-4944-BF7C-7CB15AFDB61B}">
      <dgm:prSet/>
      <dgm:spPr/>
      <dgm:t>
        <a:bodyPr/>
        <a:lstStyle/>
        <a:p>
          <a:endParaRPr lang="ru-RU"/>
        </a:p>
      </dgm:t>
    </dgm:pt>
    <dgm:pt modelId="{452B8781-BB8F-4230-940F-3770E8F099BD}" type="parTrans" cxnId="{8098883D-0219-4944-BF7C-7CB15AFDB61B}">
      <dgm:prSet/>
      <dgm:spPr/>
      <dgm:t>
        <a:bodyPr/>
        <a:lstStyle/>
        <a:p>
          <a:endParaRPr lang="ru-RU"/>
        </a:p>
      </dgm:t>
    </dgm:pt>
    <dgm:pt modelId="{2F04A5E1-7087-4164-B429-96F2838F16CB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от продажи имущества, находившегося в собственности менее 3 лет;</a:t>
          </a:r>
          <a:endParaRPr lang="ru-RU" sz="1000" dirty="0"/>
        </a:p>
      </dgm:t>
    </dgm:pt>
    <dgm:pt modelId="{E2AEE91A-3199-4CF8-86BF-FED6AACBB8EB}" type="sibTrans" cxnId="{0C19E41E-7F7A-49AE-BD2F-79FDBE2194B5}">
      <dgm:prSet/>
      <dgm:spPr/>
      <dgm:t>
        <a:bodyPr/>
        <a:lstStyle/>
        <a:p>
          <a:endParaRPr lang="ru-RU"/>
        </a:p>
      </dgm:t>
    </dgm:pt>
    <dgm:pt modelId="{E14D010F-B893-4F5D-8CC5-900CB51C0731}" type="parTrans" cxnId="{0C19E41E-7F7A-49AE-BD2F-79FDBE2194B5}">
      <dgm:prSet/>
      <dgm:spPr/>
      <dgm:t>
        <a:bodyPr/>
        <a:lstStyle/>
        <a:p>
          <a:endParaRPr lang="ru-RU"/>
        </a:p>
      </dgm:t>
    </dgm:pt>
    <dgm:pt modelId="{5AA8CC2B-A319-4A0E-ACBC-D7C1DBDA15DA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вознаграждение за выполнение трудовых или иных обязанностей;</a:t>
          </a:r>
          <a:endParaRPr lang="ru-RU" sz="1000" dirty="0"/>
        </a:p>
      </dgm:t>
    </dgm:pt>
    <dgm:pt modelId="{320439C6-FE07-4E3D-AA4F-72E370EEF570}" type="sibTrans" cxnId="{BE5CC88F-6C77-4562-B871-026F4D6FC64B}">
      <dgm:prSet/>
      <dgm:spPr/>
      <dgm:t>
        <a:bodyPr/>
        <a:lstStyle/>
        <a:p>
          <a:endParaRPr lang="ru-RU"/>
        </a:p>
      </dgm:t>
    </dgm:pt>
    <dgm:pt modelId="{A5CDA788-A073-4438-8790-4E0D4EF6B282}" type="parTrans" cxnId="{BE5CC88F-6C77-4562-B871-026F4D6FC64B}">
      <dgm:prSet/>
      <dgm:spPr/>
      <dgm:t>
        <a:bodyPr/>
        <a:lstStyle/>
        <a:p>
          <a:endParaRPr lang="ru-RU"/>
        </a:p>
      </dgm:t>
    </dgm:pt>
    <dgm:pt modelId="{0D9C8392-86AA-4A4B-AAE4-5481DC67E865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иные доходы.</a:t>
          </a:r>
          <a:endParaRPr lang="ru-RU" sz="1000" dirty="0"/>
        </a:p>
      </dgm:t>
    </dgm:pt>
    <dgm:pt modelId="{651923FB-CDD5-4B18-AA9C-F021467559E5}" type="sibTrans" cxnId="{A53E1336-CCB0-4C60-B687-3AF869517030}">
      <dgm:prSet/>
      <dgm:spPr/>
      <dgm:t>
        <a:bodyPr/>
        <a:lstStyle/>
        <a:p>
          <a:endParaRPr lang="ru-RU"/>
        </a:p>
      </dgm:t>
    </dgm:pt>
    <dgm:pt modelId="{FC5F76C1-D884-4E52-B1A5-11AB3DB4AE3B}" type="parTrans" cxnId="{A53E1336-CCB0-4C60-B687-3AF869517030}">
      <dgm:prSet/>
      <dgm:spPr/>
      <dgm:t>
        <a:bodyPr/>
        <a:lstStyle/>
        <a:p>
          <a:endParaRPr lang="ru-RU"/>
        </a:p>
      </dgm:t>
    </dgm:pt>
    <dgm:pt modelId="{CBD2AD4C-99DD-4FBE-A06F-14758045A9F4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доходы, полученные по договору дарения от члена семьи и (или) близкого родственника в соответствии с СК РФ (от супруга, родителей и детей, в том числе усыновителей и усыновленных, дедушки, бабушки и внуков, полнородных и </a:t>
          </a:r>
          <a:r>
            <a:rPr lang="ru-RU" sz="1000" dirty="0" err="1" smtClean="0"/>
            <a:t>неполнородных</a:t>
          </a:r>
          <a:r>
            <a:rPr lang="ru-RU" sz="1000" dirty="0" smtClean="0"/>
            <a:t> (имеющих общих отца или мать) братьев и сестер);</a:t>
          </a:r>
          <a:endParaRPr lang="ru-RU" sz="1000" dirty="0"/>
        </a:p>
      </dgm:t>
    </dgm:pt>
    <dgm:pt modelId="{5D7E753D-9FCA-4133-ABB9-E9CCEB85B73A}" type="sibTrans" cxnId="{DB798E1E-DFF0-45C7-863F-520482CAE2CF}">
      <dgm:prSet/>
      <dgm:spPr/>
      <dgm:t>
        <a:bodyPr/>
        <a:lstStyle/>
        <a:p>
          <a:endParaRPr lang="ru-RU"/>
        </a:p>
      </dgm:t>
    </dgm:pt>
    <dgm:pt modelId="{174017A9-4DE1-4F94-9BBE-95B6DBFC8BD7}" type="parTrans" cxnId="{DB798E1E-DFF0-45C7-863F-520482CAE2CF}">
      <dgm:prSet/>
      <dgm:spPr/>
      <dgm:t>
        <a:bodyPr/>
        <a:lstStyle/>
        <a:p>
          <a:endParaRPr lang="ru-RU"/>
        </a:p>
      </dgm:t>
    </dgm:pt>
    <dgm:pt modelId="{0C282CFF-161B-4FB6-A869-D7FAF0E072E9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доходы, полученные в порядке наследования;</a:t>
          </a:r>
          <a:endParaRPr lang="ru-RU" sz="1000" dirty="0"/>
        </a:p>
      </dgm:t>
    </dgm:pt>
    <dgm:pt modelId="{C5FD59B0-16DB-4DBA-A9CC-D67ECDFBA749}" type="sibTrans" cxnId="{23007DF7-566A-47AB-9497-9C76CFCED32D}">
      <dgm:prSet/>
      <dgm:spPr/>
      <dgm:t>
        <a:bodyPr/>
        <a:lstStyle/>
        <a:p>
          <a:endParaRPr lang="ru-RU"/>
        </a:p>
      </dgm:t>
    </dgm:pt>
    <dgm:pt modelId="{58230990-7812-473E-977F-484C80D9C353}" type="parTrans" cxnId="{23007DF7-566A-47AB-9497-9C76CFCED32D}">
      <dgm:prSet/>
      <dgm:spPr/>
      <dgm:t>
        <a:bodyPr/>
        <a:lstStyle/>
        <a:p>
          <a:endParaRPr lang="ru-RU"/>
        </a:p>
      </dgm:t>
    </dgm:pt>
    <dgm:pt modelId="{19E3EBDC-BB85-4C30-86B6-0481E14B837F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доходы от продажи имущества, находившегося в собственности более трех лет;</a:t>
          </a:r>
          <a:endParaRPr lang="ru-RU" sz="1000" dirty="0"/>
        </a:p>
      </dgm:t>
    </dgm:pt>
    <dgm:pt modelId="{F3483E59-88E5-49AC-932D-1D08149821F9}" type="sibTrans" cxnId="{A2021431-02A8-47AB-BBAE-3CCD45B8CF88}">
      <dgm:prSet/>
      <dgm:spPr/>
      <dgm:t>
        <a:bodyPr/>
        <a:lstStyle/>
        <a:p>
          <a:endParaRPr lang="ru-RU"/>
        </a:p>
      </dgm:t>
    </dgm:pt>
    <dgm:pt modelId="{8920100E-4CCF-4AAB-B96B-BCBEFBC51FDF}" type="parTrans" cxnId="{A2021431-02A8-47AB-BBAE-3CCD45B8CF88}">
      <dgm:prSet/>
      <dgm:spPr/>
      <dgm:t>
        <a:bodyPr/>
        <a:lstStyle/>
        <a:p>
          <a:endParaRPr lang="ru-RU"/>
        </a:p>
      </dgm:t>
    </dgm:pt>
    <dgm:pt modelId="{3698D20A-D4F0-4D44-AC42-DD7D220A0CCC}" type="pres">
      <dgm:prSet presAssocID="{27C48E8E-9D62-4098-967A-2D89E2ECB0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480ADB-525D-4432-BDDA-6D3161AC5DAC}" type="pres">
      <dgm:prSet presAssocID="{E9700BEF-FAAB-4643-B4DA-3EDA7D615F06}" presName="composite" presStyleCnt="0"/>
      <dgm:spPr/>
    </dgm:pt>
    <dgm:pt modelId="{B125E63A-A089-4577-A807-6C5035013FFA}" type="pres">
      <dgm:prSet presAssocID="{E9700BEF-FAAB-4643-B4DA-3EDA7D615F06}" presName="parTx" presStyleLbl="alignNode1" presStyleIdx="0" presStyleCnt="2" custScaleX="121363" custScaleY="171926" custLinFactY="-100000" custLinFactNeighborX="2689" custLinFactNeighborY="-1944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FC467A-F677-4250-B0A7-F0525E5AF9B3}" type="pres">
      <dgm:prSet presAssocID="{E9700BEF-FAAB-4643-B4DA-3EDA7D615F06}" presName="desTx" presStyleLbl="alignAccFollowNode1" presStyleIdx="0" presStyleCnt="2" custScaleX="122649" custScaleY="92806" custLinFactNeighborX="4987" custLinFactNeighborY="-12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1DA555-F4EB-4EF4-9C97-3873CAB46C64}" type="pres">
      <dgm:prSet presAssocID="{FE740056-1082-4088-BDC2-CEBC956EFBE5}" presName="space" presStyleCnt="0"/>
      <dgm:spPr/>
    </dgm:pt>
    <dgm:pt modelId="{4597282A-D1D9-4486-81C2-DF9FCF1606E1}" type="pres">
      <dgm:prSet presAssocID="{F5E57760-03F1-4827-B883-768DDDB2C1F9}" presName="composite" presStyleCnt="0"/>
      <dgm:spPr/>
    </dgm:pt>
    <dgm:pt modelId="{E1973C18-A2AB-4A37-A4D9-02A3550A9AC1}" type="pres">
      <dgm:prSet presAssocID="{F5E57760-03F1-4827-B883-768DDDB2C1F9}" presName="parTx" presStyleLbl="alignNode1" presStyleIdx="1" presStyleCnt="2" custAng="0" custScaleX="119493" custScaleY="117029" custLinFactY="-200000" custLinFactNeighborX="-2664" custLinFactNeighborY="-2045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D25EBA-BCCE-481B-B250-4A8CD639E42D}" type="pres">
      <dgm:prSet presAssocID="{F5E57760-03F1-4827-B883-768DDDB2C1F9}" presName="desTx" presStyleLbl="alignAccFollowNode1" presStyleIdx="1" presStyleCnt="2" custScaleX="121103" custScaleY="100175" custLinFactNeighborX="-996" custLinFactNeighborY="105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8EA711-1DA9-43D0-A0A0-336DD89BB96C}" type="presOf" srcId="{5AA8CC2B-A319-4A0E-ACBC-D7C1DBDA15DA}" destId="{91FC467A-F677-4250-B0A7-F0525E5AF9B3}" srcOrd="0" destOrd="0" presId="urn:microsoft.com/office/officeart/2005/8/layout/hList1"/>
    <dgm:cxn modelId="{0C19E41E-7F7A-49AE-BD2F-79FDBE2194B5}" srcId="{E9700BEF-FAAB-4643-B4DA-3EDA7D615F06}" destId="{2F04A5E1-7087-4164-B429-96F2838F16CB}" srcOrd="1" destOrd="0" parTransId="{E14D010F-B893-4F5D-8CC5-900CB51C0731}" sibTransId="{E2AEE91A-3199-4CF8-86BF-FED6AACBB8EB}"/>
    <dgm:cxn modelId="{8CB77566-6042-4BB6-AD02-76D449C319D3}" type="presOf" srcId="{19E3EBDC-BB85-4C30-86B6-0481E14B837F}" destId="{F9D25EBA-BCCE-481B-B250-4A8CD639E42D}" srcOrd="0" destOrd="0" presId="urn:microsoft.com/office/officeart/2005/8/layout/hList1"/>
    <dgm:cxn modelId="{23007DF7-566A-47AB-9497-9C76CFCED32D}" srcId="{F5E57760-03F1-4827-B883-768DDDB2C1F9}" destId="{0C282CFF-161B-4FB6-A869-D7FAF0E072E9}" srcOrd="1" destOrd="0" parTransId="{58230990-7812-473E-977F-484C80D9C353}" sibTransId="{C5FD59B0-16DB-4DBA-A9CC-D67ECDFBA749}"/>
    <dgm:cxn modelId="{A2021431-02A8-47AB-BBAE-3CCD45B8CF88}" srcId="{F5E57760-03F1-4827-B883-768DDDB2C1F9}" destId="{19E3EBDC-BB85-4C30-86B6-0481E14B837F}" srcOrd="0" destOrd="0" parTransId="{8920100E-4CCF-4AAB-B96B-BCBEFBC51FDF}" sibTransId="{F3483E59-88E5-49AC-932D-1D08149821F9}"/>
    <dgm:cxn modelId="{9AF28043-1121-456B-B94D-05A4422AAD4F}" type="presOf" srcId="{0C1BCB1D-D00A-4F5B-B3BA-DEB949DBDE14}" destId="{91FC467A-F677-4250-B0A7-F0525E5AF9B3}" srcOrd="0" destOrd="4" presId="urn:microsoft.com/office/officeart/2005/8/layout/hList1"/>
    <dgm:cxn modelId="{E52C79F7-429B-4E00-B507-532B26E2431D}" type="presOf" srcId="{60238423-68AC-4305-95C2-D74B0A6CA4A6}" destId="{91FC467A-F677-4250-B0A7-F0525E5AF9B3}" srcOrd="0" destOrd="3" presId="urn:microsoft.com/office/officeart/2005/8/layout/hList1"/>
    <dgm:cxn modelId="{5E0CA955-F9B4-485E-A232-B65A5987BCF6}" type="presOf" srcId="{E9700BEF-FAAB-4643-B4DA-3EDA7D615F06}" destId="{B125E63A-A089-4577-A807-6C5035013FFA}" srcOrd="0" destOrd="0" presId="urn:microsoft.com/office/officeart/2005/8/layout/hList1"/>
    <dgm:cxn modelId="{FF959D7F-1CEE-4B1A-BD02-9453F46E8878}" type="presOf" srcId="{0C282CFF-161B-4FB6-A869-D7FAF0E072E9}" destId="{F9D25EBA-BCCE-481B-B250-4A8CD639E42D}" srcOrd="0" destOrd="1" presId="urn:microsoft.com/office/officeart/2005/8/layout/hList1"/>
    <dgm:cxn modelId="{8098883D-0219-4944-BF7C-7CB15AFDB61B}" srcId="{E9700BEF-FAAB-4643-B4DA-3EDA7D615F06}" destId="{E0D6C8D4-9A1B-4C7E-B69E-FCC9E912B438}" srcOrd="2" destOrd="0" parTransId="{452B8781-BB8F-4230-940F-3770E8F099BD}" sibTransId="{04C0EF40-08E8-4920-8FD5-431E5DE96BC1}"/>
    <dgm:cxn modelId="{9364660A-16C4-4F52-93E2-B616146CE2D0}" srcId="{E9700BEF-FAAB-4643-B4DA-3EDA7D615F06}" destId="{BE1C7839-FF0E-489F-BBEB-DFBA96929643}" srcOrd="5" destOrd="0" parTransId="{2055A78C-A01D-4AD8-B032-12C897FC60FA}" sibTransId="{A0DBE6FE-3AB7-4FBB-A628-434BE285B162}"/>
    <dgm:cxn modelId="{EECE2C0F-FF12-4485-A47E-279F66FB8467}" srcId="{27C48E8E-9D62-4098-967A-2D89E2ECB06F}" destId="{E9700BEF-FAAB-4643-B4DA-3EDA7D615F06}" srcOrd="0" destOrd="0" parTransId="{3C6FB655-C20D-4BB9-AF00-6D40D8AE6FA9}" sibTransId="{FE740056-1082-4088-BDC2-CEBC956EFBE5}"/>
    <dgm:cxn modelId="{D53BB8E3-EB0A-4CC9-9BEF-10BCB37BED30}" type="presOf" srcId="{CBD2AD4C-99DD-4FBE-A06F-14758045A9F4}" destId="{F9D25EBA-BCCE-481B-B250-4A8CD639E42D}" srcOrd="0" destOrd="2" presId="urn:microsoft.com/office/officeart/2005/8/layout/hList1"/>
    <dgm:cxn modelId="{FC9316FF-0A73-4402-A7B7-47D2FDF14E93}" type="presOf" srcId="{F5E57760-03F1-4827-B883-768DDDB2C1F9}" destId="{E1973C18-A2AB-4A37-A4D9-02A3550A9AC1}" srcOrd="0" destOrd="0" presId="urn:microsoft.com/office/officeart/2005/8/layout/hList1"/>
    <dgm:cxn modelId="{E6F17D65-DD4E-4A6B-B024-528DFCD40680}" type="presOf" srcId="{E0D6C8D4-9A1B-4C7E-B69E-FCC9E912B438}" destId="{91FC467A-F677-4250-B0A7-F0525E5AF9B3}" srcOrd="0" destOrd="2" presId="urn:microsoft.com/office/officeart/2005/8/layout/hList1"/>
    <dgm:cxn modelId="{ED1AED73-DC38-462A-8F1F-1FAFB93DC235}" srcId="{E9700BEF-FAAB-4643-B4DA-3EDA7D615F06}" destId="{0C1BCB1D-D00A-4F5B-B3BA-DEB949DBDE14}" srcOrd="4" destOrd="0" parTransId="{E2D3200E-714A-456C-A257-231069079BCD}" sibTransId="{AACB9128-C429-42B6-B51E-28743870F6DC}"/>
    <dgm:cxn modelId="{0E4AD56C-16F2-4001-880E-6822B241D99D}" type="presOf" srcId="{BE1C7839-FF0E-489F-BBEB-DFBA96929643}" destId="{91FC467A-F677-4250-B0A7-F0525E5AF9B3}" srcOrd="0" destOrd="5" presId="urn:microsoft.com/office/officeart/2005/8/layout/hList1"/>
    <dgm:cxn modelId="{A53E1336-CCB0-4C60-B687-3AF869517030}" srcId="{F5E57760-03F1-4827-B883-768DDDB2C1F9}" destId="{0D9C8392-86AA-4A4B-AAE4-5481DC67E865}" srcOrd="3" destOrd="0" parTransId="{FC5F76C1-D884-4E52-B1A5-11AB3DB4AE3B}" sibTransId="{651923FB-CDD5-4B18-AA9C-F021467559E5}"/>
    <dgm:cxn modelId="{BE5CC88F-6C77-4562-B871-026F4D6FC64B}" srcId="{E9700BEF-FAAB-4643-B4DA-3EDA7D615F06}" destId="{5AA8CC2B-A319-4A0E-ACBC-D7C1DBDA15DA}" srcOrd="0" destOrd="0" parTransId="{A5CDA788-A073-4438-8790-4E0D4EF6B282}" sibTransId="{320439C6-FE07-4E3D-AA4F-72E370EEF570}"/>
    <dgm:cxn modelId="{E5B12785-8959-473A-97A5-B46777EC2983}" type="presOf" srcId="{27C48E8E-9D62-4098-967A-2D89E2ECB06F}" destId="{3698D20A-D4F0-4D44-AC42-DD7D220A0CCC}" srcOrd="0" destOrd="0" presId="urn:microsoft.com/office/officeart/2005/8/layout/hList1"/>
    <dgm:cxn modelId="{74684EA1-C2FB-489E-A121-AE7AD6F37ABE}" srcId="{E9700BEF-FAAB-4643-B4DA-3EDA7D615F06}" destId="{60238423-68AC-4305-95C2-D74B0A6CA4A6}" srcOrd="3" destOrd="0" parTransId="{1F45190C-0E59-43BE-B185-022C7BE00F56}" sibTransId="{1F6ED1FD-79BC-46B3-BD4C-C5749F347AA5}"/>
    <dgm:cxn modelId="{9FCBC9C0-48D8-4477-A3D2-EC9CF8C87988}" type="presOf" srcId="{2F04A5E1-7087-4164-B429-96F2838F16CB}" destId="{91FC467A-F677-4250-B0A7-F0525E5AF9B3}" srcOrd="0" destOrd="1" presId="urn:microsoft.com/office/officeart/2005/8/layout/hList1"/>
    <dgm:cxn modelId="{346EB412-42CD-4439-8093-5D29BE79C73C}" srcId="{27C48E8E-9D62-4098-967A-2D89E2ECB06F}" destId="{F5E57760-03F1-4827-B883-768DDDB2C1F9}" srcOrd="1" destOrd="0" parTransId="{6DD4F35C-148E-46A7-A2A7-EEDC3BA0F5F3}" sibTransId="{FFAF4E53-0A16-4485-8DF5-0DFB6867554B}"/>
    <dgm:cxn modelId="{DB798E1E-DFF0-45C7-863F-520482CAE2CF}" srcId="{F5E57760-03F1-4827-B883-768DDDB2C1F9}" destId="{CBD2AD4C-99DD-4FBE-A06F-14758045A9F4}" srcOrd="2" destOrd="0" parTransId="{174017A9-4DE1-4F94-9BBE-95B6DBFC8BD7}" sibTransId="{5D7E753D-9FCA-4133-ABB9-E9CCEB85B73A}"/>
    <dgm:cxn modelId="{DFFAB5A5-46B7-4087-A3CF-A038467CF2DD}" type="presOf" srcId="{0D9C8392-86AA-4A4B-AAE4-5481DC67E865}" destId="{F9D25EBA-BCCE-481B-B250-4A8CD639E42D}" srcOrd="0" destOrd="3" presId="urn:microsoft.com/office/officeart/2005/8/layout/hList1"/>
    <dgm:cxn modelId="{355AFE19-8E19-4F4E-9BEC-4213976F94AE}" type="presParOf" srcId="{3698D20A-D4F0-4D44-AC42-DD7D220A0CCC}" destId="{4E480ADB-525D-4432-BDDA-6D3161AC5DAC}" srcOrd="0" destOrd="0" presId="urn:microsoft.com/office/officeart/2005/8/layout/hList1"/>
    <dgm:cxn modelId="{0318375A-EBA9-4FC0-B678-59FF6EDA15AE}" type="presParOf" srcId="{4E480ADB-525D-4432-BDDA-6D3161AC5DAC}" destId="{B125E63A-A089-4577-A807-6C5035013FFA}" srcOrd="0" destOrd="0" presId="urn:microsoft.com/office/officeart/2005/8/layout/hList1"/>
    <dgm:cxn modelId="{775F6983-56AF-405F-B3E4-963D71DB358F}" type="presParOf" srcId="{4E480ADB-525D-4432-BDDA-6D3161AC5DAC}" destId="{91FC467A-F677-4250-B0A7-F0525E5AF9B3}" srcOrd="1" destOrd="0" presId="urn:microsoft.com/office/officeart/2005/8/layout/hList1"/>
    <dgm:cxn modelId="{11A1FF5B-F431-41D3-AA5F-C1B3488AB694}" type="presParOf" srcId="{3698D20A-D4F0-4D44-AC42-DD7D220A0CCC}" destId="{BC1DA555-F4EB-4EF4-9C97-3873CAB46C64}" srcOrd="1" destOrd="0" presId="urn:microsoft.com/office/officeart/2005/8/layout/hList1"/>
    <dgm:cxn modelId="{DB76AD86-D86C-4C32-A81B-CA13A81C8227}" type="presParOf" srcId="{3698D20A-D4F0-4D44-AC42-DD7D220A0CCC}" destId="{4597282A-D1D9-4486-81C2-DF9FCF1606E1}" srcOrd="2" destOrd="0" presId="urn:microsoft.com/office/officeart/2005/8/layout/hList1"/>
    <dgm:cxn modelId="{050856BF-ED10-4405-85EB-6BFCACD5978B}" type="presParOf" srcId="{4597282A-D1D9-4486-81C2-DF9FCF1606E1}" destId="{E1973C18-A2AB-4A37-A4D9-02A3550A9AC1}" srcOrd="0" destOrd="0" presId="urn:microsoft.com/office/officeart/2005/8/layout/hList1"/>
    <dgm:cxn modelId="{5B7448DD-15AC-495E-9851-1969AEEBDC44}" type="presParOf" srcId="{4597282A-D1D9-4486-81C2-DF9FCF1606E1}" destId="{F9D25EBA-BCCE-481B-B250-4A8CD639E42D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8A145D-167D-4B90-B47C-89DE7719D16A}" type="doc">
      <dgm:prSet loTypeId="urn:microsoft.com/office/officeart/2005/8/layout/hProcess7#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FC54525-E794-4C86-B51A-C28D4CF9E9C9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 dirty="0"/>
        </a:p>
      </dgm:t>
    </dgm:pt>
    <dgm:pt modelId="{C642D540-D6DB-44B0-BF52-96DE22343E28}" type="parTrans" cxnId="{40ACC6A1-CAE8-4BF2-B8EB-74BF5450FACD}">
      <dgm:prSet/>
      <dgm:spPr/>
      <dgm:t>
        <a:bodyPr/>
        <a:lstStyle/>
        <a:p>
          <a:endParaRPr lang="ru-RU"/>
        </a:p>
      </dgm:t>
    </dgm:pt>
    <dgm:pt modelId="{C5C8EE71-15DA-4FAE-B5E0-63EEAB45B35D}" type="sibTrans" cxnId="{40ACC6A1-CAE8-4BF2-B8EB-74BF5450FACD}">
      <dgm:prSet/>
      <dgm:spPr/>
      <dgm:t>
        <a:bodyPr/>
        <a:lstStyle/>
        <a:p>
          <a:endParaRPr lang="ru-RU"/>
        </a:p>
      </dgm:t>
    </dgm:pt>
    <dgm:pt modelId="{C4A5963B-02AB-4F38-B655-037DD8BAD801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7598D9">
            <a:lumMod val="75000"/>
          </a:srgbClr>
        </a:solidFill>
      </dgm:spPr>
      <dgm:t>
        <a:bodyPr/>
        <a:lstStyle/>
        <a:p>
          <a:r>
            <a:rPr lang="ru-RU" sz="1600" b="1" i="1" dirty="0" smtClean="0">
              <a:solidFill>
                <a:schemeClr val="tx1"/>
              </a:solidFill>
            </a:rPr>
            <a:t>Акциз</a:t>
          </a:r>
          <a:r>
            <a:rPr lang="ru-RU" sz="1600" i="1" dirty="0" smtClean="0">
              <a:solidFill>
                <a:schemeClr val="tx1"/>
              </a:solidFill>
            </a:rPr>
            <a:t> – один из видов налога, представляющий не связанный с получением дохода продавцом косвенный налог на продажу определенного вида товаров массового потребления. Акциз включается в цену товара. Чаще всего акцизным налогом облагаются </a:t>
          </a:r>
          <a:r>
            <a:rPr lang="ru-RU" sz="1600" i="1" dirty="0" err="1" smtClean="0">
              <a:solidFill>
                <a:schemeClr val="tx1"/>
              </a:solidFill>
            </a:rPr>
            <a:t>вино-водочные</a:t>
          </a:r>
          <a:r>
            <a:rPr lang="ru-RU" sz="1600" i="1" dirty="0" smtClean="0">
              <a:solidFill>
                <a:schemeClr val="tx1"/>
              </a:solidFill>
            </a:rPr>
            <a:t> изделия, пиво, табачные изделия, деликатесы, предметы роскоши, автомобили, нефтепродукты.  Плательщиками акциза являются потребители, приобретающие товары, которые облагаются акцизным сбором.</a:t>
          </a:r>
          <a:endParaRPr lang="ru-RU" sz="1600" i="1" dirty="0">
            <a:solidFill>
              <a:schemeClr val="tx1"/>
            </a:solidFill>
          </a:endParaRPr>
        </a:p>
      </dgm:t>
    </dgm:pt>
    <dgm:pt modelId="{5B1915C0-94EE-4ED8-B73F-F7616E2E5D7B}" type="sibTrans" cxnId="{877881D1-F49C-45A1-8DA9-43A2DDE6CB5B}">
      <dgm:prSet/>
      <dgm:spPr/>
      <dgm:t>
        <a:bodyPr/>
        <a:lstStyle/>
        <a:p>
          <a:endParaRPr lang="ru-RU"/>
        </a:p>
      </dgm:t>
    </dgm:pt>
    <dgm:pt modelId="{CBFA0F10-99EB-4213-85D5-EE88ACD0F621}" type="parTrans" cxnId="{877881D1-F49C-45A1-8DA9-43A2DDE6CB5B}">
      <dgm:prSet/>
      <dgm:spPr/>
      <dgm:t>
        <a:bodyPr/>
        <a:lstStyle/>
        <a:p>
          <a:endParaRPr lang="ru-RU"/>
        </a:p>
      </dgm:t>
    </dgm:pt>
    <dgm:pt modelId="{0DEE004D-D5C1-4A76-A011-82DCCBC47EF9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7598D9">
            <a:lumMod val="75000"/>
          </a:srgbClr>
        </a:solidFill>
      </dgm:spPr>
      <dgm:t>
        <a:bodyPr/>
        <a:lstStyle/>
        <a:p>
          <a:endParaRPr lang="ru-RU" sz="1600" i="1" dirty="0"/>
        </a:p>
      </dgm:t>
    </dgm:pt>
    <dgm:pt modelId="{137EFE4C-302B-4BA5-9EC3-5A642EB1DA32}" type="parTrans" cxnId="{DE0A4BA4-E902-4077-B9F3-37B37AD2CDD5}">
      <dgm:prSet/>
      <dgm:spPr/>
      <dgm:t>
        <a:bodyPr/>
        <a:lstStyle/>
        <a:p>
          <a:endParaRPr lang="ru-RU"/>
        </a:p>
      </dgm:t>
    </dgm:pt>
    <dgm:pt modelId="{20F85845-B3BA-4C96-8820-4B56D1256D22}" type="sibTrans" cxnId="{DE0A4BA4-E902-4077-B9F3-37B37AD2CDD5}">
      <dgm:prSet/>
      <dgm:spPr/>
      <dgm:t>
        <a:bodyPr/>
        <a:lstStyle/>
        <a:p>
          <a:endParaRPr lang="ru-RU"/>
        </a:p>
      </dgm:t>
    </dgm:pt>
    <dgm:pt modelId="{01F17DEE-883A-422D-887E-680C8CBE0C58}" type="pres">
      <dgm:prSet presAssocID="{8D8A145D-167D-4B90-B47C-89DE7719D1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D143A8-427D-4EE1-A67B-A0A627A04938}" type="pres">
      <dgm:prSet presAssocID="{3FC54525-E794-4C86-B51A-C28D4CF9E9C9}" presName="compositeNode" presStyleCnt="0">
        <dgm:presLayoutVars>
          <dgm:bulletEnabled val="1"/>
        </dgm:presLayoutVars>
      </dgm:prSet>
      <dgm:spPr/>
    </dgm:pt>
    <dgm:pt modelId="{68D83612-560B-4123-8F08-59F3BB1D9885}" type="pres">
      <dgm:prSet presAssocID="{3FC54525-E794-4C86-B51A-C28D4CF9E9C9}" presName="bgRect" presStyleLbl="node1" presStyleIdx="0" presStyleCnt="1" custScaleX="127322" custLinFactNeighborX="165" custLinFactNeighborY="-3333"/>
      <dgm:spPr/>
      <dgm:t>
        <a:bodyPr/>
        <a:lstStyle/>
        <a:p>
          <a:endParaRPr lang="ru-RU"/>
        </a:p>
      </dgm:t>
    </dgm:pt>
    <dgm:pt modelId="{5E3E7AE8-98CB-45CC-844A-E7446FCF7F37}" type="pres">
      <dgm:prSet presAssocID="{3FC54525-E794-4C86-B51A-C28D4CF9E9C9}" presName="parentNode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3A8D4-EF12-43B3-8165-897368FDC5F9}" type="pres">
      <dgm:prSet presAssocID="{3FC54525-E794-4C86-B51A-C28D4CF9E9C9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ACC6A1-CAE8-4BF2-B8EB-74BF5450FACD}" srcId="{8D8A145D-167D-4B90-B47C-89DE7719D16A}" destId="{3FC54525-E794-4C86-B51A-C28D4CF9E9C9}" srcOrd="0" destOrd="0" parTransId="{C642D540-D6DB-44B0-BF52-96DE22343E28}" sibTransId="{C5C8EE71-15DA-4FAE-B5E0-63EEAB45B35D}"/>
    <dgm:cxn modelId="{877881D1-F49C-45A1-8DA9-43A2DDE6CB5B}" srcId="{3FC54525-E794-4C86-B51A-C28D4CF9E9C9}" destId="{C4A5963B-02AB-4F38-B655-037DD8BAD801}" srcOrd="0" destOrd="0" parTransId="{CBFA0F10-99EB-4213-85D5-EE88ACD0F621}" sibTransId="{5B1915C0-94EE-4ED8-B73F-F7616E2E5D7B}"/>
    <dgm:cxn modelId="{DE0A4BA4-E902-4077-B9F3-37B37AD2CDD5}" srcId="{3FC54525-E794-4C86-B51A-C28D4CF9E9C9}" destId="{0DEE004D-D5C1-4A76-A011-82DCCBC47EF9}" srcOrd="1" destOrd="0" parTransId="{137EFE4C-302B-4BA5-9EC3-5A642EB1DA32}" sibTransId="{20F85845-B3BA-4C96-8820-4B56D1256D22}"/>
    <dgm:cxn modelId="{0B44E3EF-1400-46AE-8B61-4B103F574E47}" type="presOf" srcId="{8D8A145D-167D-4B90-B47C-89DE7719D16A}" destId="{01F17DEE-883A-422D-887E-680C8CBE0C58}" srcOrd="0" destOrd="0" presId="urn:microsoft.com/office/officeart/2005/8/layout/hProcess7#1"/>
    <dgm:cxn modelId="{EF9E2D20-8E64-4674-BA4C-055C178E4EE9}" type="presOf" srcId="{C4A5963B-02AB-4F38-B655-037DD8BAD801}" destId="{2693A8D4-EF12-43B3-8165-897368FDC5F9}" srcOrd="0" destOrd="0" presId="urn:microsoft.com/office/officeart/2005/8/layout/hProcess7#1"/>
    <dgm:cxn modelId="{BF9CD56D-2F08-4286-AA8D-C7CF27CBB37C}" type="presOf" srcId="{3FC54525-E794-4C86-B51A-C28D4CF9E9C9}" destId="{68D83612-560B-4123-8F08-59F3BB1D9885}" srcOrd="0" destOrd="0" presId="urn:microsoft.com/office/officeart/2005/8/layout/hProcess7#1"/>
    <dgm:cxn modelId="{F70EF287-DF08-4747-B562-54C3B83F5033}" type="presOf" srcId="{0DEE004D-D5C1-4A76-A011-82DCCBC47EF9}" destId="{2693A8D4-EF12-43B3-8165-897368FDC5F9}" srcOrd="0" destOrd="1" presId="urn:microsoft.com/office/officeart/2005/8/layout/hProcess7#1"/>
    <dgm:cxn modelId="{0BC15DA8-E4D4-4A04-A2FD-76320CDD9C78}" type="presOf" srcId="{3FC54525-E794-4C86-B51A-C28D4CF9E9C9}" destId="{5E3E7AE8-98CB-45CC-844A-E7446FCF7F37}" srcOrd="1" destOrd="0" presId="urn:microsoft.com/office/officeart/2005/8/layout/hProcess7#1"/>
    <dgm:cxn modelId="{DAC53A51-3534-4B15-BC18-22348612E29E}" type="presParOf" srcId="{01F17DEE-883A-422D-887E-680C8CBE0C58}" destId="{B7D143A8-427D-4EE1-A67B-A0A627A04938}" srcOrd="0" destOrd="0" presId="urn:microsoft.com/office/officeart/2005/8/layout/hProcess7#1"/>
    <dgm:cxn modelId="{A0EACE92-413B-44CD-A8FD-E65C317FCE57}" type="presParOf" srcId="{B7D143A8-427D-4EE1-A67B-A0A627A04938}" destId="{68D83612-560B-4123-8F08-59F3BB1D9885}" srcOrd="0" destOrd="0" presId="urn:microsoft.com/office/officeart/2005/8/layout/hProcess7#1"/>
    <dgm:cxn modelId="{EF47485F-B982-47B3-A699-AD5113C32BB8}" type="presParOf" srcId="{B7D143A8-427D-4EE1-A67B-A0A627A04938}" destId="{5E3E7AE8-98CB-45CC-844A-E7446FCF7F37}" srcOrd="1" destOrd="0" presId="urn:microsoft.com/office/officeart/2005/8/layout/hProcess7#1"/>
    <dgm:cxn modelId="{9685C78B-72BD-4B61-9D7A-B4192C792D78}" type="presParOf" srcId="{B7D143A8-427D-4EE1-A67B-A0A627A04938}" destId="{2693A8D4-EF12-43B3-8165-897368FDC5F9}" srcOrd="2" destOrd="0" presId="urn:microsoft.com/office/officeart/2005/8/layout/hProcess7#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3058FB-D7E4-42AC-AC47-EC9D2740D50F}" type="doc">
      <dgm:prSet loTypeId="urn:microsoft.com/office/officeart/2005/8/layout/chevron2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07E63CAE-E07F-43B5-8B9A-D5F850D11316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000" b="1" dirty="0" smtClean="0">
              <a:solidFill>
                <a:schemeClr val="tx1"/>
              </a:solidFill>
            </a:rPr>
            <a:t>1147</a:t>
          </a:r>
        </a:p>
        <a:p>
          <a:pPr algn="ctr"/>
          <a:r>
            <a:rPr lang="ru-RU" sz="1000" b="1" dirty="0" smtClean="0">
              <a:solidFill>
                <a:schemeClr val="tx1"/>
              </a:solidFill>
            </a:rPr>
            <a:t>тыс.руб.</a:t>
          </a:r>
          <a:endParaRPr lang="ru-RU" sz="1000" b="1" dirty="0">
            <a:solidFill>
              <a:schemeClr val="tx1"/>
            </a:solidFill>
          </a:endParaRPr>
        </a:p>
      </dgm:t>
    </dgm:pt>
    <dgm:pt modelId="{375DCA21-9E7E-40F6-948E-A053C477649F}" type="parTrans" cxnId="{2D2C0DA9-A653-42AC-B6EA-4721981C84DD}">
      <dgm:prSet/>
      <dgm:spPr/>
      <dgm:t>
        <a:bodyPr/>
        <a:lstStyle/>
        <a:p>
          <a:endParaRPr lang="ru-RU"/>
        </a:p>
      </dgm:t>
    </dgm:pt>
    <dgm:pt modelId="{43DE1715-4354-493F-A47C-A623A5CC279E}" type="sibTrans" cxnId="{2D2C0DA9-A653-42AC-B6EA-4721981C84DD}">
      <dgm:prSet/>
      <dgm:spPr/>
      <dgm:t>
        <a:bodyPr/>
        <a:lstStyle/>
        <a:p>
          <a:endParaRPr lang="ru-RU"/>
        </a:p>
      </dgm:t>
    </dgm:pt>
    <dgm:pt modelId="{F6574D3B-92FB-4DCB-B065-D50275DB829B}">
      <dgm:prSet phldrT="[Текст]"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Дотации</a:t>
          </a:r>
          <a:endParaRPr lang="ru-RU" sz="1400" b="1" dirty="0"/>
        </a:p>
      </dgm:t>
    </dgm:pt>
    <dgm:pt modelId="{46BC5F37-5023-4CBB-B312-34E61BCA88F6}" type="parTrans" cxnId="{46F2B67B-D789-4877-BC64-8E487CBF3F4A}">
      <dgm:prSet/>
      <dgm:spPr/>
      <dgm:t>
        <a:bodyPr/>
        <a:lstStyle/>
        <a:p>
          <a:endParaRPr lang="ru-RU"/>
        </a:p>
      </dgm:t>
    </dgm:pt>
    <dgm:pt modelId="{DEA99C84-6060-4C04-AE9D-7B3EE9731EED}" type="sibTrans" cxnId="{46F2B67B-D789-4877-BC64-8E487CBF3F4A}">
      <dgm:prSet/>
      <dgm:spPr/>
      <dgm:t>
        <a:bodyPr/>
        <a:lstStyle/>
        <a:p>
          <a:endParaRPr lang="ru-RU"/>
        </a:p>
      </dgm:t>
    </dgm:pt>
    <dgm:pt modelId="{E6077133-BDE0-42DD-B3C1-F09BB1E594AC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 sz="1000" b="1" dirty="0" smtClean="0">
            <a:solidFill>
              <a:schemeClr val="tx1"/>
            </a:solidFill>
          </a:endParaRPr>
        </a:p>
        <a:p>
          <a:r>
            <a:rPr lang="ru-RU" sz="1000" b="1" dirty="0" smtClean="0">
              <a:solidFill>
                <a:schemeClr val="tx1"/>
              </a:solidFill>
            </a:rPr>
            <a:t>244,9</a:t>
          </a:r>
        </a:p>
        <a:p>
          <a:r>
            <a:rPr lang="ru-RU" sz="1000" b="1" dirty="0" smtClean="0">
              <a:solidFill>
                <a:schemeClr val="tx1"/>
              </a:solidFill>
            </a:rPr>
            <a:t> тыс.руб. </a:t>
          </a:r>
          <a:endParaRPr lang="ru-RU" sz="1000" b="1" dirty="0">
            <a:solidFill>
              <a:schemeClr val="tx1"/>
            </a:solidFill>
          </a:endParaRPr>
        </a:p>
      </dgm:t>
    </dgm:pt>
    <dgm:pt modelId="{042A2F75-4406-4FCE-B80D-1DD9ACC33D41}" type="parTrans" cxnId="{395E094B-E552-4CCE-A24B-ACD24F04D0E0}">
      <dgm:prSet/>
      <dgm:spPr/>
      <dgm:t>
        <a:bodyPr/>
        <a:lstStyle/>
        <a:p>
          <a:endParaRPr lang="ru-RU"/>
        </a:p>
      </dgm:t>
    </dgm:pt>
    <dgm:pt modelId="{3D389983-2AED-4D32-B4BF-8F3E200B0CAC}" type="sibTrans" cxnId="{395E094B-E552-4CCE-A24B-ACD24F04D0E0}">
      <dgm:prSet/>
      <dgm:spPr/>
      <dgm:t>
        <a:bodyPr/>
        <a:lstStyle/>
        <a:p>
          <a:endParaRPr lang="ru-RU"/>
        </a:p>
      </dgm:t>
    </dgm:pt>
    <dgm:pt modelId="{59AED373-E38A-4BD4-A631-3D5B3D60AB6F}">
      <dgm:prSet phldrT="[Текст]"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Субвенции</a:t>
          </a:r>
          <a:endParaRPr lang="ru-RU" sz="1400" b="1" dirty="0"/>
        </a:p>
      </dgm:t>
    </dgm:pt>
    <dgm:pt modelId="{50CCB01E-9655-4DCE-A1E9-F0C648B16975}" type="parTrans" cxnId="{97E9A234-F61C-4476-A7CC-648B05BE3F5D}">
      <dgm:prSet/>
      <dgm:spPr/>
      <dgm:t>
        <a:bodyPr/>
        <a:lstStyle/>
        <a:p>
          <a:endParaRPr lang="ru-RU"/>
        </a:p>
      </dgm:t>
    </dgm:pt>
    <dgm:pt modelId="{D432F0CD-F1C9-451F-9BF9-43BE67E93E0B}" type="sibTrans" cxnId="{97E9A234-F61C-4476-A7CC-648B05BE3F5D}">
      <dgm:prSet/>
      <dgm:spPr/>
      <dgm:t>
        <a:bodyPr/>
        <a:lstStyle/>
        <a:p>
          <a:endParaRPr lang="ru-RU"/>
        </a:p>
      </dgm:t>
    </dgm:pt>
    <dgm:pt modelId="{DFE0DAE5-C85E-403A-8E7A-8ED418CDDA4A}">
      <dgm:prSet phldrT="[Текст]" custT="1"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Иные МБТ</a:t>
          </a:r>
          <a:endParaRPr lang="ru-RU" sz="1400" b="1" dirty="0"/>
        </a:p>
      </dgm:t>
    </dgm:pt>
    <dgm:pt modelId="{70302041-4EAC-4FF5-A981-9A799D6BF41F}" type="parTrans" cxnId="{954239AF-743F-4B5F-8B53-A6FF27D93587}">
      <dgm:prSet/>
      <dgm:spPr/>
      <dgm:t>
        <a:bodyPr/>
        <a:lstStyle/>
        <a:p>
          <a:endParaRPr lang="ru-RU"/>
        </a:p>
      </dgm:t>
    </dgm:pt>
    <dgm:pt modelId="{85F04045-0416-44B4-BFC1-D081C8EE8837}" type="sibTrans" cxnId="{954239AF-743F-4B5F-8B53-A6FF27D93587}">
      <dgm:prSet/>
      <dgm:spPr/>
      <dgm:t>
        <a:bodyPr/>
        <a:lstStyle/>
        <a:p>
          <a:endParaRPr lang="ru-RU"/>
        </a:p>
      </dgm:t>
    </dgm:pt>
    <dgm:pt modelId="{475AEA32-A3B9-4156-B521-140F67180E1B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 sz="1000" b="1" dirty="0" smtClean="0">
            <a:solidFill>
              <a:schemeClr val="tx1"/>
            </a:solidFill>
          </a:endParaRPr>
        </a:p>
        <a:p>
          <a:r>
            <a:rPr lang="ru-RU" sz="1000" b="1" dirty="0" smtClean="0">
              <a:solidFill>
                <a:schemeClr val="tx1"/>
              </a:solidFill>
            </a:rPr>
            <a:t>155,4</a:t>
          </a:r>
        </a:p>
        <a:p>
          <a:r>
            <a:rPr lang="ru-RU" sz="1000" b="1" dirty="0" smtClean="0">
              <a:solidFill>
                <a:schemeClr val="tx1"/>
              </a:solidFill>
            </a:rPr>
            <a:t> тыс.руб.</a:t>
          </a:r>
          <a:endParaRPr lang="ru-RU" sz="1000" b="1" dirty="0">
            <a:solidFill>
              <a:schemeClr val="tx1"/>
            </a:solidFill>
          </a:endParaRPr>
        </a:p>
      </dgm:t>
    </dgm:pt>
    <dgm:pt modelId="{9BCB3ED9-2490-4896-B96C-3A0F4AF50ECA}" type="parTrans" cxnId="{B2B2186F-A3F9-4A47-B314-43C3A1911751}">
      <dgm:prSet/>
      <dgm:spPr/>
      <dgm:t>
        <a:bodyPr/>
        <a:lstStyle/>
        <a:p>
          <a:endParaRPr lang="ru-RU"/>
        </a:p>
      </dgm:t>
    </dgm:pt>
    <dgm:pt modelId="{D092FB49-DDD9-4E58-9561-220FF2D45E6E}" type="sibTrans" cxnId="{B2B2186F-A3F9-4A47-B314-43C3A1911751}">
      <dgm:prSet/>
      <dgm:spPr/>
      <dgm:t>
        <a:bodyPr/>
        <a:lstStyle/>
        <a:p>
          <a:endParaRPr lang="ru-RU"/>
        </a:p>
      </dgm:t>
    </dgm:pt>
    <dgm:pt modelId="{76D4EB3A-2C6C-4C02-83C0-C250857A209F}" type="pres">
      <dgm:prSet presAssocID="{083058FB-D7E4-42AC-AC47-EC9D2740D5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0FF4BD-3B95-4BD9-AB03-9DE613AB4E67}" type="pres">
      <dgm:prSet presAssocID="{07E63CAE-E07F-43B5-8B9A-D5F850D11316}" presName="composite" presStyleCnt="0"/>
      <dgm:spPr/>
    </dgm:pt>
    <dgm:pt modelId="{4787B8AB-D47E-48D6-BAF8-198779755066}" type="pres">
      <dgm:prSet presAssocID="{07E63CAE-E07F-43B5-8B9A-D5F850D11316}" presName="parentText" presStyleLbl="alignNode1" presStyleIdx="0" presStyleCnt="3" custScaleX="1144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CD664-9300-4249-B2F8-9749D7BED71E}" type="pres">
      <dgm:prSet presAssocID="{07E63CAE-E07F-43B5-8B9A-D5F850D1131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3EF289-5C92-44DC-8AD7-16805AC5E1ED}" type="pres">
      <dgm:prSet presAssocID="{43DE1715-4354-493F-A47C-A623A5CC279E}" presName="sp" presStyleCnt="0"/>
      <dgm:spPr/>
    </dgm:pt>
    <dgm:pt modelId="{B1DB6064-EDC5-4709-B9BF-ECEEDBCBB2E2}" type="pres">
      <dgm:prSet presAssocID="{E6077133-BDE0-42DD-B3C1-F09BB1E594AC}" presName="composite" presStyleCnt="0"/>
      <dgm:spPr/>
    </dgm:pt>
    <dgm:pt modelId="{749A1EC2-6787-4386-9A04-2D7C9A1F7635}" type="pres">
      <dgm:prSet presAssocID="{E6077133-BDE0-42DD-B3C1-F09BB1E594AC}" presName="parentText" presStyleLbl="alignNode1" presStyleIdx="1" presStyleCnt="3" custScaleX="1264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0E3DC-04F3-46E1-BC83-DA96C976BC5F}" type="pres">
      <dgm:prSet presAssocID="{E6077133-BDE0-42DD-B3C1-F09BB1E594A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617AB-2910-4A77-8801-F5396FCEDBC0}" type="pres">
      <dgm:prSet presAssocID="{3D389983-2AED-4D32-B4BF-8F3E200B0CAC}" presName="sp" presStyleCnt="0"/>
      <dgm:spPr/>
    </dgm:pt>
    <dgm:pt modelId="{3C1E24AC-2037-4046-B467-4F55498C4E18}" type="pres">
      <dgm:prSet presAssocID="{475AEA32-A3B9-4156-B521-140F67180E1B}" presName="composite" presStyleCnt="0"/>
      <dgm:spPr/>
    </dgm:pt>
    <dgm:pt modelId="{103C8BA2-7368-435B-BB36-B029A50C32E1}" type="pres">
      <dgm:prSet presAssocID="{475AEA32-A3B9-4156-B521-140F67180E1B}" presName="parentText" presStyleLbl="alignNode1" presStyleIdx="2" presStyleCnt="3" custScaleX="1144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99A613-E21B-4ABB-80C1-D00E220DE5D3}" type="pres">
      <dgm:prSet presAssocID="{475AEA32-A3B9-4156-B521-140F67180E1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2C0DA9-A653-42AC-B6EA-4721981C84DD}" srcId="{083058FB-D7E4-42AC-AC47-EC9D2740D50F}" destId="{07E63CAE-E07F-43B5-8B9A-D5F850D11316}" srcOrd="0" destOrd="0" parTransId="{375DCA21-9E7E-40F6-948E-A053C477649F}" sibTransId="{43DE1715-4354-493F-A47C-A623A5CC279E}"/>
    <dgm:cxn modelId="{395E094B-E552-4CCE-A24B-ACD24F04D0E0}" srcId="{083058FB-D7E4-42AC-AC47-EC9D2740D50F}" destId="{E6077133-BDE0-42DD-B3C1-F09BB1E594AC}" srcOrd="1" destOrd="0" parTransId="{042A2F75-4406-4FCE-B80D-1DD9ACC33D41}" sibTransId="{3D389983-2AED-4D32-B4BF-8F3E200B0CAC}"/>
    <dgm:cxn modelId="{96E636FE-39F5-433D-A1A6-CD63426F4E6B}" type="presOf" srcId="{59AED373-E38A-4BD4-A631-3D5B3D60AB6F}" destId="{4DE0E3DC-04F3-46E1-BC83-DA96C976BC5F}" srcOrd="0" destOrd="0" presId="urn:microsoft.com/office/officeart/2005/8/layout/chevron2"/>
    <dgm:cxn modelId="{9E5714D2-E4D6-4A12-BF55-3C0E8E52CC2E}" type="presOf" srcId="{475AEA32-A3B9-4156-B521-140F67180E1B}" destId="{103C8BA2-7368-435B-BB36-B029A50C32E1}" srcOrd="0" destOrd="0" presId="urn:microsoft.com/office/officeart/2005/8/layout/chevron2"/>
    <dgm:cxn modelId="{768059D3-DFFC-42FA-9C6B-CD0841944A4E}" type="presOf" srcId="{E6077133-BDE0-42DD-B3C1-F09BB1E594AC}" destId="{749A1EC2-6787-4386-9A04-2D7C9A1F7635}" srcOrd="0" destOrd="0" presId="urn:microsoft.com/office/officeart/2005/8/layout/chevron2"/>
    <dgm:cxn modelId="{54B5DBAC-0659-4BAD-B5BE-210C9932FB39}" type="presOf" srcId="{DFE0DAE5-C85E-403A-8E7A-8ED418CDDA4A}" destId="{2B99A613-E21B-4ABB-80C1-D00E220DE5D3}" srcOrd="0" destOrd="0" presId="urn:microsoft.com/office/officeart/2005/8/layout/chevron2"/>
    <dgm:cxn modelId="{747EAA87-913D-4349-86B0-2E209DC1A10D}" type="presOf" srcId="{07E63CAE-E07F-43B5-8B9A-D5F850D11316}" destId="{4787B8AB-D47E-48D6-BAF8-198779755066}" srcOrd="0" destOrd="0" presId="urn:microsoft.com/office/officeart/2005/8/layout/chevron2"/>
    <dgm:cxn modelId="{B2B2186F-A3F9-4A47-B314-43C3A1911751}" srcId="{083058FB-D7E4-42AC-AC47-EC9D2740D50F}" destId="{475AEA32-A3B9-4156-B521-140F67180E1B}" srcOrd="2" destOrd="0" parTransId="{9BCB3ED9-2490-4896-B96C-3A0F4AF50ECA}" sibTransId="{D092FB49-DDD9-4E58-9561-220FF2D45E6E}"/>
    <dgm:cxn modelId="{7FF44548-1128-40FA-85A6-E1D68BE2B336}" type="presOf" srcId="{083058FB-D7E4-42AC-AC47-EC9D2740D50F}" destId="{76D4EB3A-2C6C-4C02-83C0-C250857A209F}" srcOrd="0" destOrd="0" presId="urn:microsoft.com/office/officeart/2005/8/layout/chevron2"/>
    <dgm:cxn modelId="{09658C4E-BB57-455E-B338-66FBFF668852}" type="presOf" srcId="{F6574D3B-92FB-4DCB-B065-D50275DB829B}" destId="{42ACD664-9300-4249-B2F8-9749D7BED71E}" srcOrd="0" destOrd="0" presId="urn:microsoft.com/office/officeart/2005/8/layout/chevron2"/>
    <dgm:cxn modelId="{954239AF-743F-4B5F-8B53-A6FF27D93587}" srcId="{475AEA32-A3B9-4156-B521-140F67180E1B}" destId="{DFE0DAE5-C85E-403A-8E7A-8ED418CDDA4A}" srcOrd="0" destOrd="0" parTransId="{70302041-4EAC-4FF5-A981-9A799D6BF41F}" sibTransId="{85F04045-0416-44B4-BFC1-D081C8EE8837}"/>
    <dgm:cxn modelId="{97E9A234-F61C-4476-A7CC-648B05BE3F5D}" srcId="{E6077133-BDE0-42DD-B3C1-F09BB1E594AC}" destId="{59AED373-E38A-4BD4-A631-3D5B3D60AB6F}" srcOrd="0" destOrd="0" parTransId="{50CCB01E-9655-4DCE-A1E9-F0C648B16975}" sibTransId="{D432F0CD-F1C9-451F-9BF9-43BE67E93E0B}"/>
    <dgm:cxn modelId="{46F2B67B-D789-4877-BC64-8E487CBF3F4A}" srcId="{07E63CAE-E07F-43B5-8B9A-D5F850D11316}" destId="{F6574D3B-92FB-4DCB-B065-D50275DB829B}" srcOrd="0" destOrd="0" parTransId="{46BC5F37-5023-4CBB-B312-34E61BCA88F6}" sibTransId="{DEA99C84-6060-4C04-AE9D-7B3EE9731EED}"/>
    <dgm:cxn modelId="{44EF7AA0-3AFE-4622-B192-59D6309EC366}" type="presParOf" srcId="{76D4EB3A-2C6C-4C02-83C0-C250857A209F}" destId="{F20FF4BD-3B95-4BD9-AB03-9DE613AB4E67}" srcOrd="0" destOrd="0" presId="urn:microsoft.com/office/officeart/2005/8/layout/chevron2"/>
    <dgm:cxn modelId="{FC136BC3-2C80-4DFE-9456-3C1B8C33655D}" type="presParOf" srcId="{F20FF4BD-3B95-4BD9-AB03-9DE613AB4E67}" destId="{4787B8AB-D47E-48D6-BAF8-198779755066}" srcOrd="0" destOrd="0" presId="urn:microsoft.com/office/officeart/2005/8/layout/chevron2"/>
    <dgm:cxn modelId="{F752AB9E-1E4B-4DEB-8F7D-22D0F0A7162E}" type="presParOf" srcId="{F20FF4BD-3B95-4BD9-AB03-9DE613AB4E67}" destId="{42ACD664-9300-4249-B2F8-9749D7BED71E}" srcOrd="1" destOrd="0" presId="urn:microsoft.com/office/officeart/2005/8/layout/chevron2"/>
    <dgm:cxn modelId="{2852AE62-507E-49A1-A552-4012A03AD427}" type="presParOf" srcId="{76D4EB3A-2C6C-4C02-83C0-C250857A209F}" destId="{FB3EF289-5C92-44DC-8AD7-16805AC5E1ED}" srcOrd="1" destOrd="0" presId="urn:microsoft.com/office/officeart/2005/8/layout/chevron2"/>
    <dgm:cxn modelId="{023C2B57-3EC4-4D7D-B620-D3CDCE38A970}" type="presParOf" srcId="{76D4EB3A-2C6C-4C02-83C0-C250857A209F}" destId="{B1DB6064-EDC5-4709-B9BF-ECEEDBCBB2E2}" srcOrd="2" destOrd="0" presId="urn:microsoft.com/office/officeart/2005/8/layout/chevron2"/>
    <dgm:cxn modelId="{4CF55135-EB1B-42E5-B5F8-A288F1430E66}" type="presParOf" srcId="{B1DB6064-EDC5-4709-B9BF-ECEEDBCBB2E2}" destId="{749A1EC2-6787-4386-9A04-2D7C9A1F7635}" srcOrd="0" destOrd="0" presId="urn:microsoft.com/office/officeart/2005/8/layout/chevron2"/>
    <dgm:cxn modelId="{BD6196DB-8252-4955-AF4E-716E92E3646B}" type="presParOf" srcId="{B1DB6064-EDC5-4709-B9BF-ECEEDBCBB2E2}" destId="{4DE0E3DC-04F3-46E1-BC83-DA96C976BC5F}" srcOrd="1" destOrd="0" presId="urn:microsoft.com/office/officeart/2005/8/layout/chevron2"/>
    <dgm:cxn modelId="{7CC3F151-4BE5-4053-B8B6-C737ED65F9DB}" type="presParOf" srcId="{76D4EB3A-2C6C-4C02-83C0-C250857A209F}" destId="{C56617AB-2910-4A77-8801-F5396FCEDBC0}" srcOrd="3" destOrd="0" presId="urn:microsoft.com/office/officeart/2005/8/layout/chevron2"/>
    <dgm:cxn modelId="{B050C033-2AF1-4F20-8B15-660B891B231C}" type="presParOf" srcId="{76D4EB3A-2C6C-4C02-83C0-C250857A209F}" destId="{3C1E24AC-2037-4046-B467-4F55498C4E18}" srcOrd="4" destOrd="0" presId="urn:microsoft.com/office/officeart/2005/8/layout/chevron2"/>
    <dgm:cxn modelId="{8A8F7E19-69E1-4E8D-97FC-6158DFB1F7FC}" type="presParOf" srcId="{3C1E24AC-2037-4046-B467-4F55498C4E18}" destId="{103C8BA2-7368-435B-BB36-B029A50C32E1}" srcOrd="0" destOrd="0" presId="urn:microsoft.com/office/officeart/2005/8/layout/chevron2"/>
    <dgm:cxn modelId="{9E7D129A-1B88-44CD-95B7-F043A780935B}" type="presParOf" srcId="{3C1E24AC-2037-4046-B467-4F55498C4E18}" destId="{2B99A613-E21B-4ABB-80C1-D00E220DE5D3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3058FB-D7E4-42AC-AC47-EC9D2740D50F}" type="doc">
      <dgm:prSet loTypeId="urn:microsoft.com/office/officeart/2005/8/layout/chevron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ru-RU"/>
        </a:p>
      </dgm:t>
    </dgm:pt>
    <dgm:pt modelId="{07E63CAE-E07F-43B5-8B9A-D5F850D11316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000" b="1" dirty="0" smtClean="0">
              <a:solidFill>
                <a:schemeClr val="tx1"/>
              </a:solidFill>
            </a:rPr>
            <a:t>1000,1</a:t>
          </a:r>
        </a:p>
        <a:p>
          <a:pPr algn="ctr"/>
          <a:r>
            <a:rPr lang="ru-RU" sz="1000" b="1" dirty="0" smtClean="0">
              <a:solidFill>
                <a:schemeClr val="tx1"/>
              </a:solidFill>
            </a:rPr>
            <a:t> тыс.руб.</a:t>
          </a:r>
          <a:endParaRPr lang="ru-RU" sz="1000" b="1" dirty="0">
            <a:solidFill>
              <a:schemeClr val="tx1"/>
            </a:solidFill>
          </a:endParaRPr>
        </a:p>
      </dgm:t>
    </dgm:pt>
    <dgm:pt modelId="{375DCA21-9E7E-40F6-948E-A053C477649F}" type="parTrans" cxnId="{2D2C0DA9-A653-42AC-B6EA-4721981C84DD}">
      <dgm:prSet/>
      <dgm:spPr/>
      <dgm:t>
        <a:bodyPr/>
        <a:lstStyle/>
        <a:p>
          <a:endParaRPr lang="ru-RU"/>
        </a:p>
      </dgm:t>
    </dgm:pt>
    <dgm:pt modelId="{43DE1715-4354-493F-A47C-A623A5CC279E}" type="sibTrans" cxnId="{2D2C0DA9-A653-42AC-B6EA-4721981C84DD}">
      <dgm:prSet/>
      <dgm:spPr/>
      <dgm:t>
        <a:bodyPr/>
        <a:lstStyle/>
        <a:p>
          <a:endParaRPr lang="ru-RU"/>
        </a:p>
      </dgm:t>
    </dgm:pt>
    <dgm:pt modelId="{F6574D3B-92FB-4DCB-B065-D50275DB829B}">
      <dgm:prSet phldrT="[Текст]"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Дотации</a:t>
          </a:r>
          <a:endParaRPr lang="ru-RU" sz="1400" b="1" dirty="0"/>
        </a:p>
      </dgm:t>
    </dgm:pt>
    <dgm:pt modelId="{46BC5F37-5023-4CBB-B312-34E61BCA88F6}" type="parTrans" cxnId="{46F2B67B-D789-4877-BC64-8E487CBF3F4A}">
      <dgm:prSet/>
      <dgm:spPr/>
      <dgm:t>
        <a:bodyPr/>
        <a:lstStyle/>
        <a:p>
          <a:endParaRPr lang="ru-RU"/>
        </a:p>
      </dgm:t>
    </dgm:pt>
    <dgm:pt modelId="{DEA99C84-6060-4C04-AE9D-7B3EE9731EED}" type="sibTrans" cxnId="{46F2B67B-D789-4877-BC64-8E487CBF3F4A}">
      <dgm:prSet/>
      <dgm:spPr/>
      <dgm:t>
        <a:bodyPr/>
        <a:lstStyle/>
        <a:p>
          <a:endParaRPr lang="ru-RU"/>
        </a:p>
      </dgm:t>
    </dgm:pt>
    <dgm:pt modelId="{E6077133-BDE0-42DD-B3C1-F09BB1E594AC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000" b="1" dirty="0" smtClean="0">
              <a:solidFill>
                <a:schemeClr val="tx1"/>
              </a:solidFill>
            </a:rPr>
            <a:t>247,5 тыс.руб. </a:t>
          </a:r>
          <a:endParaRPr lang="ru-RU" sz="1000" b="1" dirty="0">
            <a:solidFill>
              <a:schemeClr val="tx1"/>
            </a:solidFill>
          </a:endParaRPr>
        </a:p>
      </dgm:t>
    </dgm:pt>
    <dgm:pt modelId="{042A2F75-4406-4FCE-B80D-1DD9ACC33D41}" type="parTrans" cxnId="{395E094B-E552-4CCE-A24B-ACD24F04D0E0}">
      <dgm:prSet/>
      <dgm:spPr/>
      <dgm:t>
        <a:bodyPr/>
        <a:lstStyle/>
        <a:p>
          <a:endParaRPr lang="ru-RU"/>
        </a:p>
      </dgm:t>
    </dgm:pt>
    <dgm:pt modelId="{3D389983-2AED-4D32-B4BF-8F3E200B0CAC}" type="sibTrans" cxnId="{395E094B-E552-4CCE-A24B-ACD24F04D0E0}">
      <dgm:prSet/>
      <dgm:spPr/>
      <dgm:t>
        <a:bodyPr/>
        <a:lstStyle/>
        <a:p>
          <a:endParaRPr lang="ru-RU"/>
        </a:p>
      </dgm:t>
    </dgm:pt>
    <dgm:pt modelId="{59AED373-E38A-4BD4-A631-3D5B3D60AB6F}">
      <dgm:prSet phldrT="[Текст]"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Субвенции</a:t>
          </a:r>
          <a:endParaRPr lang="ru-RU" sz="1400" b="1" dirty="0"/>
        </a:p>
      </dgm:t>
    </dgm:pt>
    <dgm:pt modelId="{50CCB01E-9655-4DCE-A1E9-F0C648B16975}" type="parTrans" cxnId="{97E9A234-F61C-4476-A7CC-648B05BE3F5D}">
      <dgm:prSet/>
      <dgm:spPr/>
      <dgm:t>
        <a:bodyPr/>
        <a:lstStyle/>
        <a:p>
          <a:endParaRPr lang="ru-RU"/>
        </a:p>
      </dgm:t>
    </dgm:pt>
    <dgm:pt modelId="{D432F0CD-F1C9-451F-9BF9-43BE67E93E0B}" type="sibTrans" cxnId="{97E9A234-F61C-4476-A7CC-648B05BE3F5D}">
      <dgm:prSet/>
      <dgm:spPr/>
      <dgm:t>
        <a:bodyPr/>
        <a:lstStyle/>
        <a:p>
          <a:endParaRPr lang="ru-RU"/>
        </a:p>
      </dgm:t>
    </dgm:pt>
    <dgm:pt modelId="{FD09897C-1E41-447B-9F51-92F921FD51A3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1"/>
          </a:solidFill>
        </a:ln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 extrusionH="76200">
          <a:extrusionClr>
            <a:schemeClr val="tx1"/>
          </a:extrusionClr>
        </a:sp3d>
      </dgm:spPr>
      <dgm:t>
        <a:bodyPr/>
        <a:lstStyle/>
        <a:p>
          <a:r>
            <a:rPr lang="ru-RU" sz="1200" b="0" dirty="0" smtClean="0">
              <a:solidFill>
                <a:schemeClr val="tx1"/>
              </a:solidFill>
            </a:rPr>
            <a:t>37,5 тыс. руб.</a:t>
          </a:r>
          <a:endParaRPr lang="ru-RU" sz="1200" b="0" dirty="0">
            <a:solidFill>
              <a:schemeClr val="tx1"/>
            </a:solidFill>
          </a:endParaRPr>
        </a:p>
      </dgm:t>
    </dgm:pt>
    <dgm:pt modelId="{35521938-C298-436E-8584-8FE85E64E7D7}" type="parTrans" cxnId="{E73DE7CB-160D-494F-9871-702FB7A3D7E8}">
      <dgm:prSet/>
      <dgm:spPr/>
    </dgm:pt>
    <dgm:pt modelId="{8A0EF538-5304-43B8-9893-91F3EEE2495D}" type="sibTrans" cxnId="{E73DE7CB-160D-494F-9871-702FB7A3D7E8}">
      <dgm:prSet/>
      <dgm:spPr/>
    </dgm:pt>
    <dgm:pt modelId="{935F7191-D175-46B2-82E1-96EEACC18D22}">
      <dgm:prSet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ru-RU" sz="1600" dirty="0" smtClean="0"/>
            <a:t>Иные МБТ</a:t>
          </a:r>
          <a:endParaRPr lang="ru-RU" sz="1600" dirty="0"/>
        </a:p>
      </dgm:t>
    </dgm:pt>
    <dgm:pt modelId="{F1653501-920B-4814-8BDB-691ED90CEB46}" type="parTrans" cxnId="{4EDADEF7-389C-4E67-93B9-C9D6FCAE7320}">
      <dgm:prSet/>
      <dgm:spPr/>
    </dgm:pt>
    <dgm:pt modelId="{09B9A20C-D336-4A6B-B1C0-5113ADA5408F}" type="sibTrans" cxnId="{4EDADEF7-389C-4E67-93B9-C9D6FCAE7320}">
      <dgm:prSet/>
      <dgm:spPr/>
    </dgm:pt>
    <dgm:pt modelId="{76D4EB3A-2C6C-4C02-83C0-C250857A209F}" type="pres">
      <dgm:prSet presAssocID="{083058FB-D7E4-42AC-AC47-EC9D2740D5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0FF4BD-3B95-4BD9-AB03-9DE613AB4E67}" type="pres">
      <dgm:prSet presAssocID="{07E63CAE-E07F-43B5-8B9A-D5F850D11316}" presName="composite" presStyleCnt="0"/>
      <dgm:spPr/>
    </dgm:pt>
    <dgm:pt modelId="{4787B8AB-D47E-48D6-BAF8-198779755066}" type="pres">
      <dgm:prSet presAssocID="{07E63CAE-E07F-43B5-8B9A-D5F850D11316}" presName="parentText" presStyleLbl="alignNode1" presStyleIdx="0" presStyleCnt="3" custScaleX="1144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CD664-9300-4249-B2F8-9749D7BED71E}" type="pres">
      <dgm:prSet presAssocID="{07E63CAE-E07F-43B5-8B9A-D5F850D1131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3EF289-5C92-44DC-8AD7-16805AC5E1ED}" type="pres">
      <dgm:prSet presAssocID="{43DE1715-4354-493F-A47C-A623A5CC279E}" presName="sp" presStyleCnt="0"/>
      <dgm:spPr/>
    </dgm:pt>
    <dgm:pt modelId="{B1DB6064-EDC5-4709-B9BF-ECEEDBCBB2E2}" type="pres">
      <dgm:prSet presAssocID="{E6077133-BDE0-42DD-B3C1-F09BB1E594AC}" presName="composite" presStyleCnt="0"/>
      <dgm:spPr/>
    </dgm:pt>
    <dgm:pt modelId="{749A1EC2-6787-4386-9A04-2D7C9A1F7635}" type="pres">
      <dgm:prSet presAssocID="{E6077133-BDE0-42DD-B3C1-F09BB1E594AC}" presName="parentText" presStyleLbl="alignNode1" presStyleIdx="1" presStyleCnt="3" custScaleX="1264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0E3DC-04F3-46E1-BC83-DA96C976BC5F}" type="pres">
      <dgm:prSet presAssocID="{E6077133-BDE0-42DD-B3C1-F09BB1E594A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F2710-6FE5-483F-9F9E-56846266484F}" type="pres">
      <dgm:prSet presAssocID="{3D389983-2AED-4D32-B4BF-8F3E200B0CAC}" presName="sp" presStyleCnt="0"/>
      <dgm:spPr/>
    </dgm:pt>
    <dgm:pt modelId="{710CA47C-DA9A-4105-B2F3-21B89F1615D5}" type="pres">
      <dgm:prSet presAssocID="{FD09897C-1E41-447B-9F51-92F921FD51A3}" presName="composite" presStyleCnt="0"/>
      <dgm:spPr/>
    </dgm:pt>
    <dgm:pt modelId="{882DFABD-D416-467A-99C3-E0039DD7B43C}" type="pres">
      <dgm:prSet presAssocID="{FD09897C-1E41-447B-9F51-92F921FD51A3}" presName="parentText" presStyleLbl="alignNode1" presStyleIdx="2" presStyleCnt="3" custLinFactNeighborX="7970" custLinFactNeighborY="-21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32DEB3-BBD7-40B3-91C2-A5E5FCF5F95D}" type="pres">
      <dgm:prSet presAssocID="{FD09897C-1E41-447B-9F51-92F921FD51A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BA7273-EF57-411E-8E69-5237170304B7}" type="presOf" srcId="{07E63CAE-E07F-43B5-8B9A-D5F850D11316}" destId="{4787B8AB-D47E-48D6-BAF8-198779755066}" srcOrd="0" destOrd="0" presId="urn:microsoft.com/office/officeart/2005/8/layout/chevron2"/>
    <dgm:cxn modelId="{E73DE7CB-160D-494F-9871-702FB7A3D7E8}" srcId="{083058FB-D7E4-42AC-AC47-EC9D2740D50F}" destId="{FD09897C-1E41-447B-9F51-92F921FD51A3}" srcOrd="2" destOrd="0" parTransId="{35521938-C298-436E-8584-8FE85E64E7D7}" sibTransId="{8A0EF538-5304-43B8-9893-91F3EEE2495D}"/>
    <dgm:cxn modelId="{2D2C0DA9-A653-42AC-B6EA-4721981C84DD}" srcId="{083058FB-D7E4-42AC-AC47-EC9D2740D50F}" destId="{07E63CAE-E07F-43B5-8B9A-D5F850D11316}" srcOrd="0" destOrd="0" parTransId="{375DCA21-9E7E-40F6-948E-A053C477649F}" sibTransId="{43DE1715-4354-493F-A47C-A623A5CC279E}"/>
    <dgm:cxn modelId="{395E094B-E552-4CCE-A24B-ACD24F04D0E0}" srcId="{083058FB-D7E4-42AC-AC47-EC9D2740D50F}" destId="{E6077133-BDE0-42DD-B3C1-F09BB1E594AC}" srcOrd="1" destOrd="0" parTransId="{042A2F75-4406-4FCE-B80D-1DD9ACC33D41}" sibTransId="{3D389983-2AED-4D32-B4BF-8F3E200B0CAC}"/>
    <dgm:cxn modelId="{C925B1C9-A013-436A-8A40-100F1C4B1AB1}" type="presOf" srcId="{083058FB-D7E4-42AC-AC47-EC9D2740D50F}" destId="{76D4EB3A-2C6C-4C02-83C0-C250857A209F}" srcOrd="0" destOrd="0" presId="urn:microsoft.com/office/officeart/2005/8/layout/chevron2"/>
    <dgm:cxn modelId="{4EDADEF7-389C-4E67-93B9-C9D6FCAE7320}" srcId="{FD09897C-1E41-447B-9F51-92F921FD51A3}" destId="{935F7191-D175-46B2-82E1-96EEACC18D22}" srcOrd="0" destOrd="0" parTransId="{F1653501-920B-4814-8BDB-691ED90CEB46}" sibTransId="{09B9A20C-D336-4A6B-B1C0-5113ADA5408F}"/>
    <dgm:cxn modelId="{95DA4BB3-BE26-4AD5-B7BC-2248D8303AF3}" type="presOf" srcId="{E6077133-BDE0-42DD-B3C1-F09BB1E594AC}" destId="{749A1EC2-6787-4386-9A04-2D7C9A1F7635}" srcOrd="0" destOrd="0" presId="urn:microsoft.com/office/officeart/2005/8/layout/chevron2"/>
    <dgm:cxn modelId="{97E9A234-F61C-4476-A7CC-648B05BE3F5D}" srcId="{E6077133-BDE0-42DD-B3C1-F09BB1E594AC}" destId="{59AED373-E38A-4BD4-A631-3D5B3D60AB6F}" srcOrd="0" destOrd="0" parTransId="{50CCB01E-9655-4DCE-A1E9-F0C648B16975}" sibTransId="{D432F0CD-F1C9-451F-9BF9-43BE67E93E0B}"/>
    <dgm:cxn modelId="{B9B4EBF3-7546-4B22-B864-CA0690294562}" type="presOf" srcId="{FD09897C-1E41-447B-9F51-92F921FD51A3}" destId="{882DFABD-D416-467A-99C3-E0039DD7B43C}" srcOrd="0" destOrd="0" presId="urn:microsoft.com/office/officeart/2005/8/layout/chevron2"/>
    <dgm:cxn modelId="{57B59595-7DE4-4BA0-9C9B-2477183BF141}" type="presOf" srcId="{59AED373-E38A-4BD4-A631-3D5B3D60AB6F}" destId="{4DE0E3DC-04F3-46E1-BC83-DA96C976BC5F}" srcOrd="0" destOrd="0" presId="urn:microsoft.com/office/officeart/2005/8/layout/chevron2"/>
    <dgm:cxn modelId="{6A238ACA-45FC-4B82-8FEC-7EEDD4D728DD}" type="presOf" srcId="{F6574D3B-92FB-4DCB-B065-D50275DB829B}" destId="{42ACD664-9300-4249-B2F8-9749D7BED71E}" srcOrd="0" destOrd="0" presId="urn:microsoft.com/office/officeart/2005/8/layout/chevron2"/>
    <dgm:cxn modelId="{5870DB61-B8EF-44C9-AC31-4D21B9DB3136}" type="presOf" srcId="{935F7191-D175-46B2-82E1-96EEACC18D22}" destId="{5F32DEB3-BBD7-40B3-91C2-A5E5FCF5F95D}" srcOrd="0" destOrd="0" presId="urn:microsoft.com/office/officeart/2005/8/layout/chevron2"/>
    <dgm:cxn modelId="{46F2B67B-D789-4877-BC64-8E487CBF3F4A}" srcId="{07E63CAE-E07F-43B5-8B9A-D5F850D11316}" destId="{F6574D3B-92FB-4DCB-B065-D50275DB829B}" srcOrd="0" destOrd="0" parTransId="{46BC5F37-5023-4CBB-B312-34E61BCA88F6}" sibTransId="{DEA99C84-6060-4C04-AE9D-7B3EE9731EED}"/>
    <dgm:cxn modelId="{4AB1D4C8-6E45-4609-8B15-8A9D47B3E5ED}" type="presParOf" srcId="{76D4EB3A-2C6C-4C02-83C0-C250857A209F}" destId="{F20FF4BD-3B95-4BD9-AB03-9DE613AB4E67}" srcOrd="0" destOrd="0" presId="urn:microsoft.com/office/officeart/2005/8/layout/chevron2"/>
    <dgm:cxn modelId="{E371F995-202F-4F8B-BD2A-A2AA63B306CE}" type="presParOf" srcId="{F20FF4BD-3B95-4BD9-AB03-9DE613AB4E67}" destId="{4787B8AB-D47E-48D6-BAF8-198779755066}" srcOrd="0" destOrd="0" presId="urn:microsoft.com/office/officeart/2005/8/layout/chevron2"/>
    <dgm:cxn modelId="{273E761A-0116-40B7-B846-A26A004C115A}" type="presParOf" srcId="{F20FF4BD-3B95-4BD9-AB03-9DE613AB4E67}" destId="{42ACD664-9300-4249-B2F8-9749D7BED71E}" srcOrd="1" destOrd="0" presId="urn:microsoft.com/office/officeart/2005/8/layout/chevron2"/>
    <dgm:cxn modelId="{ABA72E58-1580-4F0E-A833-51CA0CD7D201}" type="presParOf" srcId="{76D4EB3A-2C6C-4C02-83C0-C250857A209F}" destId="{FB3EF289-5C92-44DC-8AD7-16805AC5E1ED}" srcOrd="1" destOrd="0" presId="urn:microsoft.com/office/officeart/2005/8/layout/chevron2"/>
    <dgm:cxn modelId="{EB1BE90C-CCB8-4E63-8885-FDCDE7BE76BD}" type="presParOf" srcId="{76D4EB3A-2C6C-4C02-83C0-C250857A209F}" destId="{B1DB6064-EDC5-4709-B9BF-ECEEDBCBB2E2}" srcOrd="2" destOrd="0" presId="urn:microsoft.com/office/officeart/2005/8/layout/chevron2"/>
    <dgm:cxn modelId="{C06AC961-8ACA-432E-B768-60FF664C7FCC}" type="presParOf" srcId="{B1DB6064-EDC5-4709-B9BF-ECEEDBCBB2E2}" destId="{749A1EC2-6787-4386-9A04-2D7C9A1F7635}" srcOrd="0" destOrd="0" presId="urn:microsoft.com/office/officeart/2005/8/layout/chevron2"/>
    <dgm:cxn modelId="{5C7A80BF-479B-4566-B5AF-3A3BC90B4FD9}" type="presParOf" srcId="{B1DB6064-EDC5-4709-B9BF-ECEEDBCBB2E2}" destId="{4DE0E3DC-04F3-46E1-BC83-DA96C976BC5F}" srcOrd="1" destOrd="0" presId="urn:microsoft.com/office/officeart/2005/8/layout/chevron2"/>
    <dgm:cxn modelId="{B88D8DD7-2408-46AD-9995-143657EBF9C4}" type="presParOf" srcId="{76D4EB3A-2C6C-4C02-83C0-C250857A209F}" destId="{EF2F2710-6FE5-483F-9F9E-56846266484F}" srcOrd="3" destOrd="0" presId="urn:microsoft.com/office/officeart/2005/8/layout/chevron2"/>
    <dgm:cxn modelId="{606277EB-ADA7-4778-8CAC-3A76E22D9D20}" type="presParOf" srcId="{76D4EB3A-2C6C-4C02-83C0-C250857A209F}" destId="{710CA47C-DA9A-4105-B2F3-21B89F1615D5}" srcOrd="4" destOrd="0" presId="urn:microsoft.com/office/officeart/2005/8/layout/chevron2"/>
    <dgm:cxn modelId="{D6140C63-037F-452B-BBDB-FF8FCA861A70}" type="presParOf" srcId="{710CA47C-DA9A-4105-B2F3-21B89F1615D5}" destId="{882DFABD-D416-467A-99C3-E0039DD7B43C}" srcOrd="0" destOrd="0" presId="urn:microsoft.com/office/officeart/2005/8/layout/chevron2"/>
    <dgm:cxn modelId="{6C28DD02-B65E-4F1B-8D5F-555BBA54D2CE}" type="presParOf" srcId="{710CA47C-DA9A-4105-B2F3-21B89F1615D5}" destId="{5F32DEB3-BBD7-40B3-91C2-A5E5FCF5F95D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14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83058FB-D7E4-42AC-AC47-EC9D2740D50F}" type="doc">
      <dgm:prSet loTypeId="urn:microsoft.com/office/officeart/2005/8/layout/chevron2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ru-RU"/>
        </a:p>
      </dgm:t>
    </dgm:pt>
    <dgm:pt modelId="{07E63CAE-E07F-43B5-8B9A-D5F850D11316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000" b="1" dirty="0" smtClean="0">
              <a:solidFill>
                <a:schemeClr val="tx1"/>
              </a:solidFill>
            </a:rPr>
            <a:t>997,8 тыс.руб.</a:t>
          </a:r>
          <a:endParaRPr lang="ru-RU" sz="1000" b="1" dirty="0">
            <a:solidFill>
              <a:schemeClr val="tx1"/>
            </a:solidFill>
          </a:endParaRPr>
        </a:p>
      </dgm:t>
    </dgm:pt>
    <dgm:pt modelId="{375DCA21-9E7E-40F6-948E-A053C477649F}" type="parTrans" cxnId="{2D2C0DA9-A653-42AC-B6EA-4721981C84DD}">
      <dgm:prSet/>
      <dgm:spPr/>
      <dgm:t>
        <a:bodyPr/>
        <a:lstStyle/>
        <a:p>
          <a:endParaRPr lang="ru-RU"/>
        </a:p>
      </dgm:t>
    </dgm:pt>
    <dgm:pt modelId="{43DE1715-4354-493F-A47C-A623A5CC279E}" type="sibTrans" cxnId="{2D2C0DA9-A653-42AC-B6EA-4721981C84DD}">
      <dgm:prSet/>
      <dgm:spPr/>
      <dgm:t>
        <a:bodyPr/>
        <a:lstStyle/>
        <a:p>
          <a:endParaRPr lang="ru-RU"/>
        </a:p>
      </dgm:t>
    </dgm:pt>
    <dgm:pt modelId="{F6574D3B-92FB-4DCB-B065-D50275DB829B}">
      <dgm:prSet phldrT="[Текст]"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Дотации</a:t>
          </a:r>
          <a:endParaRPr lang="ru-RU" sz="1400" b="1" dirty="0"/>
        </a:p>
      </dgm:t>
    </dgm:pt>
    <dgm:pt modelId="{46BC5F37-5023-4CBB-B312-34E61BCA88F6}" type="parTrans" cxnId="{46F2B67B-D789-4877-BC64-8E487CBF3F4A}">
      <dgm:prSet/>
      <dgm:spPr/>
      <dgm:t>
        <a:bodyPr/>
        <a:lstStyle/>
        <a:p>
          <a:endParaRPr lang="ru-RU"/>
        </a:p>
      </dgm:t>
    </dgm:pt>
    <dgm:pt modelId="{DEA99C84-6060-4C04-AE9D-7B3EE9731EED}" type="sibTrans" cxnId="{46F2B67B-D789-4877-BC64-8E487CBF3F4A}">
      <dgm:prSet/>
      <dgm:spPr/>
      <dgm:t>
        <a:bodyPr/>
        <a:lstStyle/>
        <a:p>
          <a:endParaRPr lang="ru-RU"/>
        </a:p>
      </dgm:t>
    </dgm:pt>
    <dgm:pt modelId="{E6077133-BDE0-42DD-B3C1-F09BB1E594AC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000" b="1" dirty="0" smtClean="0">
              <a:solidFill>
                <a:schemeClr val="tx1"/>
              </a:solidFill>
            </a:rPr>
            <a:t>256,6 тыс.руб. </a:t>
          </a:r>
          <a:endParaRPr lang="ru-RU" sz="1000" b="1" dirty="0">
            <a:solidFill>
              <a:schemeClr val="tx1"/>
            </a:solidFill>
          </a:endParaRPr>
        </a:p>
      </dgm:t>
    </dgm:pt>
    <dgm:pt modelId="{042A2F75-4406-4FCE-B80D-1DD9ACC33D41}" type="parTrans" cxnId="{395E094B-E552-4CCE-A24B-ACD24F04D0E0}">
      <dgm:prSet/>
      <dgm:spPr/>
      <dgm:t>
        <a:bodyPr/>
        <a:lstStyle/>
        <a:p>
          <a:endParaRPr lang="ru-RU"/>
        </a:p>
      </dgm:t>
    </dgm:pt>
    <dgm:pt modelId="{3D389983-2AED-4D32-B4BF-8F3E200B0CAC}" type="sibTrans" cxnId="{395E094B-E552-4CCE-A24B-ACD24F04D0E0}">
      <dgm:prSet/>
      <dgm:spPr/>
      <dgm:t>
        <a:bodyPr/>
        <a:lstStyle/>
        <a:p>
          <a:endParaRPr lang="ru-RU"/>
        </a:p>
      </dgm:t>
    </dgm:pt>
    <dgm:pt modelId="{59AED373-E38A-4BD4-A631-3D5B3D60AB6F}">
      <dgm:prSet phldrT="[Текст]"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Субвенции</a:t>
          </a:r>
          <a:endParaRPr lang="ru-RU" sz="1400" b="1" dirty="0"/>
        </a:p>
      </dgm:t>
    </dgm:pt>
    <dgm:pt modelId="{50CCB01E-9655-4DCE-A1E9-F0C648B16975}" type="parTrans" cxnId="{97E9A234-F61C-4476-A7CC-648B05BE3F5D}">
      <dgm:prSet/>
      <dgm:spPr/>
      <dgm:t>
        <a:bodyPr/>
        <a:lstStyle/>
        <a:p>
          <a:endParaRPr lang="ru-RU"/>
        </a:p>
      </dgm:t>
    </dgm:pt>
    <dgm:pt modelId="{D432F0CD-F1C9-451F-9BF9-43BE67E93E0B}" type="sibTrans" cxnId="{97E9A234-F61C-4476-A7CC-648B05BE3F5D}">
      <dgm:prSet/>
      <dgm:spPr/>
      <dgm:t>
        <a:bodyPr/>
        <a:lstStyle/>
        <a:p>
          <a:endParaRPr lang="ru-RU"/>
        </a:p>
      </dgm:t>
    </dgm:pt>
    <dgm:pt modelId="{76D4EB3A-2C6C-4C02-83C0-C250857A209F}" type="pres">
      <dgm:prSet presAssocID="{083058FB-D7E4-42AC-AC47-EC9D2740D5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0FF4BD-3B95-4BD9-AB03-9DE613AB4E67}" type="pres">
      <dgm:prSet presAssocID="{07E63CAE-E07F-43B5-8B9A-D5F850D11316}" presName="composite" presStyleCnt="0"/>
      <dgm:spPr/>
    </dgm:pt>
    <dgm:pt modelId="{4787B8AB-D47E-48D6-BAF8-198779755066}" type="pres">
      <dgm:prSet presAssocID="{07E63CAE-E07F-43B5-8B9A-D5F850D11316}" presName="parentText" presStyleLbl="alignNode1" presStyleIdx="0" presStyleCnt="2" custScaleX="1144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CD664-9300-4249-B2F8-9749D7BED71E}" type="pres">
      <dgm:prSet presAssocID="{07E63CAE-E07F-43B5-8B9A-D5F850D1131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3EF289-5C92-44DC-8AD7-16805AC5E1ED}" type="pres">
      <dgm:prSet presAssocID="{43DE1715-4354-493F-A47C-A623A5CC279E}" presName="sp" presStyleCnt="0"/>
      <dgm:spPr/>
    </dgm:pt>
    <dgm:pt modelId="{B1DB6064-EDC5-4709-B9BF-ECEEDBCBB2E2}" type="pres">
      <dgm:prSet presAssocID="{E6077133-BDE0-42DD-B3C1-F09BB1E594AC}" presName="composite" presStyleCnt="0"/>
      <dgm:spPr/>
    </dgm:pt>
    <dgm:pt modelId="{749A1EC2-6787-4386-9A04-2D7C9A1F7635}" type="pres">
      <dgm:prSet presAssocID="{E6077133-BDE0-42DD-B3C1-F09BB1E594AC}" presName="parentText" presStyleLbl="alignNode1" presStyleIdx="1" presStyleCnt="2" custScaleX="1264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0E3DC-04F3-46E1-BC83-DA96C976BC5F}" type="pres">
      <dgm:prSet presAssocID="{E6077133-BDE0-42DD-B3C1-F09BB1E594AC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2C0DA9-A653-42AC-B6EA-4721981C84DD}" srcId="{083058FB-D7E4-42AC-AC47-EC9D2740D50F}" destId="{07E63CAE-E07F-43B5-8B9A-D5F850D11316}" srcOrd="0" destOrd="0" parTransId="{375DCA21-9E7E-40F6-948E-A053C477649F}" sibTransId="{43DE1715-4354-493F-A47C-A623A5CC279E}"/>
    <dgm:cxn modelId="{395E094B-E552-4CCE-A24B-ACD24F04D0E0}" srcId="{083058FB-D7E4-42AC-AC47-EC9D2740D50F}" destId="{E6077133-BDE0-42DD-B3C1-F09BB1E594AC}" srcOrd="1" destOrd="0" parTransId="{042A2F75-4406-4FCE-B80D-1DD9ACC33D41}" sibTransId="{3D389983-2AED-4D32-B4BF-8F3E200B0CAC}"/>
    <dgm:cxn modelId="{C42AB7FB-36A8-4B20-8AE2-A2372AD5B5EE}" type="presOf" srcId="{59AED373-E38A-4BD4-A631-3D5B3D60AB6F}" destId="{4DE0E3DC-04F3-46E1-BC83-DA96C976BC5F}" srcOrd="0" destOrd="0" presId="urn:microsoft.com/office/officeart/2005/8/layout/chevron2"/>
    <dgm:cxn modelId="{CED8F36A-D6CC-4C89-9B8E-380879364432}" type="presOf" srcId="{E6077133-BDE0-42DD-B3C1-F09BB1E594AC}" destId="{749A1EC2-6787-4386-9A04-2D7C9A1F7635}" srcOrd="0" destOrd="0" presId="urn:microsoft.com/office/officeart/2005/8/layout/chevron2"/>
    <dgm:cxn modelId="{01151329-F1E0-445F-85CA-A4D17BD71B21}" type="presOf" srcId="{083058FB-D7E4-42AC-AC47-EC9D2740D50F}" destId="{76D4EB3A-2C6C-4C02-83C0-C250857A209F}" srcOrd="0" destOrd="0" presId="urn:microsoft.com/office/officeart/2005/8/layout/chevron2"/>
    <dgm:cxn modelId="{B68896BE-B8FC-4340-B2D8-BA80427C31FB}" type="presOf" srcId="{07E63CAE-E07F-43B5-8B9A-D5F850D11316}" destId="{4787B8AB-D47E-48D6-BAF8-198779755066}" srcOrd="0" destOrd="0" presId="urn:microsoft.com/office/officeart/2005/8/layout/chevron2"/>
    <dgm:cxn modelId="{97E9A234-F61C-4476-A7CC-648B05BE3F5D}" srcId="{E6077133-BDE0-42DD-B3C1-F09BB1E594AC}" destId="{59AED373-E38A-4BD4-A631-3D5B3D60AB6F}" srcOrd="0" destOrd="0" parTransId="{50CCB01E-9655-4DCE-A1E9-F0C648B16975}" sibTransId="{D432F0CD-F1C9-451F-9BF9-43BE67E93E0B}"/>
    <dgm:cxn modelId="{AD3B8635-7A70-46B4-B14A-94308A519810}" type="presOf" srcId="{F6574D3B-92FB-4DCB-B065-D50275DB829B}" destId="{42ACD664-9300-4249-B2F8-9749D7BED71E}" srcOrd="0" destOrd="0" presId="urn:microsoft.com/office/officeart/2005/8/layout/chevron2"/>
    <dgm:cxn modelId="{46F2B67B-D789-4877-BC64-8E487CBF3F4A}" srcId="{07E63CAE-E07F-43B5-8B9A-D5F850D11316}" destId="{F6574D3B-92FB-4DCB-B065-D50275DB829B}" srcOrd="0" destOrd="0" parTransId="{46BC5F37-5023-4CBB-B312-34E61BCA88F6}" sibTransId="{DEA99C84-6060-4C04-AE9D-7B3EE9731EED}"/>
    <dgm:cxn modelId="{D64FE377-4367-49F9-9DF0-E807262D4757}" type="presParOf" srcId="{76D4EB3A-2C6C-4C02-83C0-C250857A209F}" destId="{F20FF4BD-3B95-4BD9-AB03-9DE613AB4E67}" srcOrd="0" destOrd="0" presId="urn:microsoft.com/office/officeart/2005/8/layout/chevron2"/>
    <dgm:cxn modelId="{6380FDD7-F041-4B63-9346-7705468CE3C1}" type="presParOf" srcId="{F20FF4BD-3B95-4BD9-AB03-9DE613AB4E67}" destId="{4787B8AB-D47E-48D6-BAF8-198779755066}" srcOrd="0" destOrd="0" presId="urn:microsoft.com/office/officeart/2005/8/layout/chevron2"/>
    <dgm:cxn modelId="{DB4F9A1C-440E-4628-B742-434646441892}" type="presParOf" srcId="{F20FF4BD-3B95-4BD9-AB03-9DE613AB4E67}" destId="{42ACD664-9300-4249-B2F8-9749D7BED71E}" srcOrd="1" destOrd="0" presId="urn:microsoft.com/office/officeart/2005/8/layout/chevron2"/>
    <dgm:cxn modelId="{B8B82C2C-A150-4C24-802D-C2B964860685}" type="presParOf" srcId="{76D4EB3A-2C6C-4C02-83C0-C250857A209F}" destId="{FB3EF289-5C92-44DC-8AD7-16805AC5E1ED}" srcOrd="1" destOrd="0" presId="urn:microsoft.com/office/officeart/2005/8/layout/chevron2"/>
    <dgm:cxn modelId="{5C8B7C2D-DA63-47A6-A264-A6982FB86DBE}" type="presParOf" srcId="{76D4EB3A-2C6C-4C02-83C0-C250857A209F}" destId="{B1DB6064-EDC5-4709-B9BF-ECEEDBCBB2E2}" srcOrd="2" destOrd="0" presId="urn:microsoft.com/office/officeart/2005/8/layout/chevron2"/>
    <dgm:cxn modelId="{131A3D68-1DC4-470A-9174-78EDBD47040D}" type="presParOf" srcId="{B1DB6064-EDC5-4709-B9BF-ECEEDBCBB2E2}" destId="{749A1EC2-6787-4386-9A04-2D7C9A1F7635}" srcOrd="0" destOrd="0" presId="urn:microsoft.com/office/officeart/2005/8/layout/chevron2"/>
    <dgm:cxn modelId="{61470CF0-C7E3-46DB-94F3-3927EFA51F38}" type="presParOf" srcId="{B1DB6064-EDC5-4709-B9BF-ECEEDBCBB2E2}" destId="{4DE0E3DC-04F3-46E1-BC83-DA96C976BC5F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1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A38F6D-D28C-473D-BC53-1D9819048BCA}" type="doc">
      <dgm:prSet loTypeId="urn:microsoft.com/office/officeart/2005/8/layout/chevron2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CCAA3CC-0267-4386-93D0-DDE95C5C2442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2018</a:t>
          </a:r>
          <a:endParaRPr lang="ru-RU" dirty="0"/>
        </a:p>
      </dgm:t>
    </dgm:pt>
    <dgm:pt modelId="{D1DB04FD-450A-4C02-A3BE-617EE129D3D5}" type="parTrans" cxnId="{8D8E8B01-944D-445A-87BF-C8329ED4144C}">
      <dgm:prSet/>
      <dgm:spPr/>
      <dgm:t>
        <a:bodyPr/>
        <a:lstStyle/>
        <a:p>
          <a:endParaRPr lang="ru-RU"/>
        </a:p>
      </dgm:t>
    </dgm:pt>
    <dgm:pt modelId="{E4D00A3C-BF81-45FD-835A-EF0FD0E8D6AE}" type="sibTrans" cxnId="{8D8E8B01-944D-445A-87BF-C8329ED4144C}">
      <dgm:prSet/>
      <dgm:spPr/>
      <dgm:t>
        <a:bodyPr/>
        <a:lstStyle/>
        <a:p>
          <a:endParaRPr lang="ru-RU"/>
        </a:p>
      </dgm:t>
    </dgm:pt>
    <dgm:pt modelId="{E551115F-79FA-4915-87B8-15020AC59688}">
      <dgm:prSet phldrT="[Текст]"/>
      <dgm:spPr/>
      <dgm:t>
        <a:bodyPr/>
        <a:lstStyle/>
        <a:p>
          <a:r>
            <a:rPr lang="ru-RU" dirty="0" smtClean="0"/>
            <a:t>Подпрограмма «Обеспечение первичных мер пожарной безопасности и защите населения и территории от чрезвычайных ситуаций природного и техногенного характера» 20 тыс.руб.</a:t>
          </a:r>
          <a:endParaRPr lang="ru-RU" dirty="0"/>
        </a:p>
      </dgm:t>
    </dgm:pt>
    <dgm:pt modelId="{C59045FF-98DF-420F-A3FF-BA5123E6EF9F}" type="parTrans" cxnId="{A152A888-961B-4BC3-8254-28D63D29F985}">
      <dgm:prSet/>
      <dgm:spPr/>
      <dgm:t>
        <a:bodyPr/>
        <a:lstStyle/>
        <a:p>
          <a:endParaRPr lang="ru-RU"/>
        </a:p>
      </dgm:t>
    </dgm:pt>
    <dgm:pt modelId="{7FB68471-01E8-4130-8E8F-EC9BDEF71878}" type="sibTrans" cxnId="{A152A888-961B-4BC3-8254-28D63D29F985}">
      <dgm:prSet/>
      <dgm:spPr/>
      <dgm:t>
        <a:bodyPr/>
        <a:lstStyle/>
        <a:p>
          <a:endParaRPr lang="ru-RU"/>
        </a:p>
      </dgm:t>
    </dgm:pt>
    <dgm:pt modelId="{28F8ACFE-A306-4B20-8BF2-0553EDA56E29}">
      <dgm:prSet phldrT="[Текст]"/>
      <dgm:spPr/>
      <dgm:t>
        <a:bodyPr/>
        <a:lstStyle/>
        <a:p>
          <a:r>
            <a:rPr lang="ru-RU" dirty="0" smtClean="0"/>
            <a:t>Подпрограмма «Благоустройство» 2180,3  тыс. </a:t>
          </a:r>
          <a:r>
            <a:rPr lang="ru-RU" dirty="0" err="1" smtClean="0"/>
            <a:t>руб</a:t>
          </a:r>
          <a:r>
            <a:rPr lang="ru-RU" dirty="0" smtClean="0"/>
            <a:t> .</a:t>
          </a:r>
          <a:endParaRPr lang="ru-RU" dirty="0"/>
        </a:p>
      </dgm:t>
    </dgm:pt>
    <dgm:pt modelId="{E6D6D7E0-DD06-489A-B5A4-716CE4662435}" type="parTrans" cxnId="{3A6A8F81-B7F7-4123-8532-2A3E1AAF5123}">
      <dgm:prSet/>
      <dgm:spPr/>
      <dgm:t>
        <a:bodyPr/>
        <a:lstStyle/>
        <a:p>
          <a:endParaRPr lang="ru-RU"/>
        </a:p>
      </dgm:t>
    </dgm:pt>
    <dgm:pt modelId="{30166E41-BB2C-4E5F-BE50-6972C9AABD06}" type="sibTrans" cxnId="{3A6A8F81-B7F7-4123-8532-2A3E1AAF5123}">
      <dgm:prSet/>
      <dgm:spPr/>
      <dgm:t>
        <a:bodyPr/>
        <a:lstStyle/>
        <a:p>
          <a:endParaRPr lang="ru-RU"/>
        </a:p>
      </dgm:t>
    </dgm:pt>
    <dgm:pt modelId="{89C3DFE3-67CC-4BE5-9F9D-EA7FDB22EE3F}">
      <dgm:prSet phldrT="[Текст]"/>
      <dgm:spPr/>
      <dgm:t>
        <a:bodyPr/>
        <a:lstStyle/>
        <a:p>
          <a:r>
            <a:rPr lang="ru-RU" dirty="0" smtClean="0"/>
            <a:t>2019</a:t>
          </a:r>
          <a:endParaRPr lang="ru-RU" dirty="0"/>
        </a:p>
      </dgm:t>
    </dgm:pt>
    <dgm:pt modelId="{ED67686B-4A08-4C51-BB20-6472BC2215F7}" type="parTrans" cxnId="{26E1E20A-786D-4694-BDBA-9238AE76E316}">
      <dgm:prSet/>
      <dgm:spPr/>
      <dgm:t>
        <a:bodyPr/>
        <a:lstStyle/>
        <a:p>
          <a:endParaRPr lang="ru-RU"/>
        </a:p>
      </dgm:t>
    </dgm:pt>
    <dgm:pt modelId="{6B9B378A-E17F-4A7B-9155-F0645B065D17}" type="sibTrans" cxnId="{26E1E20A-786D-4694-BDBA-9238AE76E316}">
      <dgm:prSet/>
      <dgm:spPr/>
      <dgm:t>
        <a:bodyPr/>
        <a:lstStyle/>
        <a:p>
          <a:endParaRPr lang="ru-RU"/>
        </a:p>
      </dgm:t>
    </dgm:pt>
    <dgm:pt modelId="{1B54E457-4B8C-44A7-955A-85A243A9A88D}">
      <dgm:prSet phldrT="[Текст]"/>
      <dgm:spPr/>
      <dgm:t>
        <a:bodyPr/>
        <a:lstStyle/>
        <a:p>
          <a:r>
            <a:rPr lang="ru-RU" dirty="0" smtClean="0"/>
            <a:t>Подпрограмма «Обеспечение первичных мер пожарной безопасности и защите населения и территории от чрезвычайных ситуаций природного и техногенного характера» 120,1 тыс.руб.</a:t>
          </a:r>
          <a:endParaRPr lang="ru-RU" dirty="0"/>
        </a:p>
      </dgm:t>
    </dgm:pt>
    <dgm:pt modelId="{33A6B22D-CFAD-481F-A6BD-E05625282F3D}" type="parTrans" cxnId="{253581B1-02EE-434D-951F-EC4F0BF091CE}">
      <dgm:prSet/>
      <dgm:spPr/>
      <dgm:t>
        <a:bodyPr/>
        <a:lstStyle/>
        <a:p>
          <a:endParaRPr lang="ru-RU"/>
        </a:p>
      </dgm:t>
    </dgm:pt>
    <dgm:pt modelId="{13F26645-DC29-4082-84A1-6CAC5BD4A2DD}" type="sibTrans" cxnId="{253581B1-02EE-434D-951F-EC4F0BF091CE}">
      <dgm:prSet/>
      <dgm:spPr/>
      <dgm:t>
        <a:bodyPr/>
        <a:lstStyle/>
        <a:p>
          <a:endParaRPr lang="ru-RU"/>
        </a:p>
      </dgm:t>
    </dgm:pt>
    <dgm:pt modelId="{9674CF02-F609-4875-B571-511452BB5701}">
      <dgm:prSet phldrT="[Текст]"/>
      <dgm:spPr/>
      <dgm:t>
        <a:bodyPr/>
        <a:lstStyle/>
        <a:p>
          <a:r>
            <a:rPr lang="ru-RU" dirty="0" smtClean="0"/>
            <a:t>2020</a:t>
          </a:r>
          <a:endParaRPr lang="ru-RU" dirty="0"/>
        </a:p>
      </dgm:t>
    </dgm:pt>
    <dgm:pt modelId="{33385A7F-CF0B-4CB9-B6A1-28C09F380DA4}" type="parTrans" cxnId="{CA3BB3FF-E4A0-4537-8EED-2051C748D294}">
      <dgm:prSet/>
      <dgm:spPr/>
      <dgm:t>
        <a:bodyPr/>
        <a:lstStyle/>
        <a:p>
          <a:endParaRPr lang="ru-RU"/>
        </a:p>
      </dgm:t>
    </dgm:pt>
    <dgm:pt modelId="{C6D14968-1209-4A7C-839F-233774A19872}" type="sibTrans" cxnId="{CA3BB3FF-E4A0-4537-8EED-2051C748D294}">
      <dgm:prSet/>
      <dgm:spPr/>
      <dgm:t>
        <a:bodyPr/>
        <a:lstStyle/>
        <a:p>
          <a:endParaRPr lang="ru-RU"/>
        </a:p>
      </dgm:t>
    </dgm:pt>
    <dgm:pt modelId="{F4DF8DD4-44BD-4B03-8BD5-AEABEAB38C63}">
      <dgm:prSet phldrT="[Текст]"/>
      <dgm:spPr/>
      <dgm:t>
        <a:bodyPr/>
        <a:lstStyle/>
        <a:p>
          <a:r>
            <a:rPr lang="ru-RU" dirty="0" smtClean="0"/>
            <a:t>Подпрограмма «Обеспечение первичных мер пожарной безопасности и защите населения и территории от чрезвычайных ситуаций природного и техногенного характера» 120,1тыс.руб.</a:t>
          </a:r>
          <a:endParaRPr lang="ru-RU" dirty="0"/>
        </a:p>
      </dgm:t>
    </dgm:pt>
    <dgm:pt modelId="{1383EA32-9BE4-4E4D-9A31-13695AB7102F}" type="parTrans" cxnId="{EA0D135E-4E3F-4D7B-B5DB-8DEE31895053}">
      <dgm:prSet/>
      <dgm:spPr/>
      <dgm:t>
        <a:bodyPr/>
        <a:lstStyle/>
        <a:p>
          <a:endParaRPr lang="ru-RU"/>
        </a:p>
      </dgm:t>
    </dgm:pt>
    <dgm:pt modelId="{AC89D000-2206-4957-8734-7BDE87E5D579}" type="sibTrans" cxnId="{EA0D135E-4E3F-4D7B-B5DB-8DEE31895053}">
      <dgm:prSet/>
      <dgm:spPr/>
      <dgm:t>
        <a:bodyPr/>
        <a:lstStyle/>
        <a:p>
          <a:endParaRPr lang="ru-RU"/>
        </a:p>
      </dgm:t>
    </dgm:pt>
    <dgm:pt modelId="{51ABFECF-4DA7-4E4B-8547-7A73E58195D6}">
      <dgm:prSet phldrT="[Текст]"/>
      <dgm:spPr/>
      <dgm:t>
        <a:bodyPr/>
        <a:lstStyle/>
        <a:p>
          <a:r>
            <a:rPr lang="ru-RU" dirty="0" smtClean="0"/>
            <a:t>Подпрограмма «Строительство и содержание автомобильных дорог и инженерных сооружений на них в границах поселения»"  2180,0  тыс.руб.</a:t>
          </a:r>
          <a:endParaRPr lang="ru-RU" dirty="0"/>
        </a:p>
      </dgm:t>
    </dgm:pt>
    <dgm:pt modelId="{671D0C79-DADC-4F71-A720-09C449A72ECE}" type="parTrans" cxnId="{0B9C8A06-E1D3-4E92-8E9F-390D842A4125}">
      <dgm:prSet/>
      <dgm:spPr/>
      <dgm:t>
        <a:bodyPr/>
        <a:lstStyle/>
        <a:p>
          <a:endParaRPr lang="ru-RU"/>
        </a:p>
      </dgm:t>
    </dgm:pt>
    <dgm:pt modelId="{F8362561-4312-4EBD-A204-92CDB2B81747}" type="sibTrans" cxnId="{0B9C8A06-E1D3-4E92-8E9F-390D842A4125}">
      <dgm:prSet/>
      <dgm:spPr/>
      <dgm:t>
        <a:bodyPr/>
        <a:lstStyle/>
        <a:p>
          <a:endParaRPr lang="ru-RU"/>
        </a:p>
      </dgm:t>
    </dgm:pt>
    <dgm:pt modelId="{D839BE9B-2A72-47C6-9C1C-B9F2437DED18}">
      <dgm:prSet phldrT="[Текст]"/>
      <dgm:spPr/>
      <dgm:t>
        <a:bodyPr/>
        <a:lstStyle/>
        <a:p>
          <a:r>
            <a:rPr lang="ru-RU" dirty="0" smtClean="0"/>
            <a:t>Подпрограмма «Физическая культура и спорт» 50 тыс.руб. </a:t>
          </a:r>
          <a:endParaRPr lang="ru-RU" dirty="0"/>
        </a:p>
      </dgm:t>
    </dgm:pt>
    <dgm:pt modelId="{3489AA89-DA06-40E1-BECC-6910C40C5EB2}" type="parTrans" cxnId="{93CC37B2-7C33-47ED-BA33-AAEF88DD357C}">
      <dgm:prSet/>
      <dgm:spPr/>
      <dgm:t>
        <a:bodyPr/>
        <a:lstStyle/>
        <a:p>
          <a:endParaRPr lang="ru-RU"/>
        </a:p>
      </dgm:t>
    </dgm:pt>
    <dgm:pt modelId="{46B8AA82-5BF9-4FB1-9F75-20A881D7668F}" type="sibTrans" cxnId="{93CC37B2-7C33-47ED-BA33-AAEF88DD357C}">
      <dgm:prSet/>
      <dgm:spPr/>
      <dgm:t>
        <a:bodyPr/>
        <a:lstStyle/>
        <a:p>
          <a:endParaRPr lang="ru-RU"/>
        </a:p>
      </dgm:t>
    </dgm:pt>
    <dgm:pt modelId="{F16A9F0B-DF1D-4C88-BD54-F9E0886C4211}">
      <dgm:prSet phldrT="[Текст]"/>
      <dgm:spPr/>
      <dgm:t>
        <a:bodyPr/>
        <a:lstStyle/>
        <a:p>
          <a:r>
            <a:rPr lang="ru-RU" dirty="0" smtClean="0"/>
            <a:t>Подпрограмма «Гарантии, предоставляемые муниципальным служащим поселения» 240 тыс.руб.</a:t>
          </a:r>
          <a:endParaRPr lang="ru-RU" dirty="0"/>
        </a:p>
      </dgm:t>
    </dgm:pt>
    <dgm:pt modelId="{0249826A-557A-4073-B864-EABDF1A206CB}" type="parTrans" cxnId="{2B1BD5C6-3B53-49D3-ABAA-DD3069FCAFC4}">
      <dgm:prSet/>
      <dgm:spPr/>
      <dgm:t>
        <a:bodyPr/>
        <a:lstStyle/>
        <a:p>
          <a:endParaRPr lang="ru-RU"/>
        </a:p>
      </dgm:t>
    </dgm:pt>
    <dgm:pt modelId="{0BB11211-763A-46A4-87BD-483B64AAC6F1}" type="sibTrans" cxnId="{2B1BD5C6-3B53-49D3-ABAA-DD3069FCAFC4}">
      <dgm:prSet/>
      <dgm:spPr/>
      <dgm:t>
        <a:bodyPr/>
        <a:lstStyle/>
        <a:p>
          <a:endParaRPr lang="ru-RU"/>
        </a:p>
      </dgm:t>
    </dgm:pt>
    <dgm:pt modelId="{8BB899CA-BC5E-4D1C-8573-2D73BF8DC055}">
      <dgm:prSet phldrT="[Текст]"/>
      <dgm:spPr/>
      <dgm:t>
        <a:bodyPr/>
        <a:lstStyle/>
        <a:p>
          <a:r>
            <a:rPr lang="ru-RU" dirty="0" smtClean="0"/>
            <a:t>Подпрограмма «Функционирование органов местного самоуправления» 4025,4тыс.руб.</a:t>
          </a:r>
          <a:endParaRPr lang="ru-RU" dirty="0"/>
        </a:p>
      </dgm:t>
    </dgm:pt>
    <dgm:pt modelId="{C1CBE999-9BF0-4906-8AB3-BC665B648DAD}" type="parTrans" cxnId="{571A290D-52B7-44FC-8C4F-51EC54D537C0}">
      <dgm:prSet/>
      <dgm:spPr/>
      <dgm:t>
        <a:bodyPr/>
        <a:lstStyle/>
        <a:p>
          <a:endParaRPr lang="ru-RU"/>
        </a:p>
      </dgm:t>
    </dgm:pt>
    <dgm:pt modelId="{B400B2C3-CCBF-4A7A-AA19-B6C07E22F852}" type="sibTrans" cxnId="{571A290D-52B7-44FC-8C4F-51EC54D537C0}">
      <dgm:prSet/>
      <dgm:spPr/>
      <dgm:t>
        <a:bodyPr/>
        <a:lstStyle/>
        <a:p>
          <a:endParaRPr lang="ru-RU"/>
        </a:p>
      </dgm:t>
    </dgm:pt>
    <dgm:pt modelId="{3601AD71-DE58-4E98-A610-E5235CF86F51}">
      <dgm:prSet/>
      <dgm:spPr/>
      <dgm:t>
        <a:bodyPr/>
        <a:lstStyle/>
        <a:p>
          <a:r>
            <a:rPr lang="ru-RU" dirty="0" smtClean="0"/>
            <a:t>Подпрограмма «Строительство и содержание автомобильных дорог и инженерных сооружений на них в границах поселения»"  2439,0  тыс.руб.</a:t>
          </a:r>
          <a:endParaRPr lang="ru-RU" dirty="0"/>
        </a:p>
      </dgm:t>
    </dgm:pt>
    <dgm:pt modelId="{F6EA3DA5-5A4E-4611-9582-DD4B78EF5619}" type="parTrans" cxnId="{DE0C1FE1-42C3-45BC-B7A8-661F698E1D73}">
      <dgm:prSet/>
      <dgm:spPr/>
      <dgm:t>
        <a:bodyPr/>
        <a:lstStyle/>
        <a:p>
          <a:endParaRPr lang="ru-RU"/>
        </a:p>
      </dgm:t>
    </dgm:pt>
    <dgm:pt modelId="{DE1E014D-13E1-481A-8719-F5EEBF1D3F26}" type="sibTrans" cxnId="{DE0C1FE1-42C3-45BC-B7A8-661F698E1D73}">
      <dgm:prSet/>
      <dgm:spPr/>
      <dgm:t>
        <a:bodyPr/>
        <a:lstStyle/>
        <a:p>
          <a:endParaRPr lang="ru-RU"/>
        </a:p>
      </dgm:t>
    </dgm:pt>
    <dgm:pt modelId="{27434BD9-6146-43CE-9A54-94FEDBCB4786}">
      <dgm:prSet/>
      <dgm:spPr/>
      <dgm:t>
        <a:bodyPr/>
        <a:lstStyle/>
        <a:p>
          <a:r>
            <a:rPr lang="ru-RU" dirty="0" smtClean="0"/>
            <a:t>Подпрограмма «Благоустройство» 1947,6 тыс.руб. </a:t>
          </a:r>
          <a:endParaRPr lang="ru-RU" dirty="0"/>
        </a:p>
      </dgm:t>
    </dgm:pt>
    <dgm:pt modelId="{F1D2852B-E4C0-4828-9ADE-EC4308484C29}" type="parTrans" cxnId="{E6BC5BCE-611A-4D64-8023-2D73935CF7B1}">
      <dgm:prSet/>
      <dgm:spPr/>
      <dgm:t>
        <a:bodyPr/>
        <a:lstStyle/>
        <a:p>
          <a:endParaRPr lang="ru-RU"/>
        </a:p>
      </dgm:t>
    </dgm:pt>
    <dgm:pt modelId="{A02010CF-2AA6-4FED-B61B-DA642B000266}" type="sibTrans" cxnId="{E6BC5BCE-611A-4D64-8023-2D73935CF7B1}">
      <dgm:prSet/>
      <dgm:spPr/>
      <dgm:t>
        <a:bodyPr/>
        <a:lstStyle/>
        <a:p>
          <a:endParaRPr lang="ru-RU"/>
        </a:p>
      </dgm:t>
    </dgm:pt>
    <dgm:pt modelId="{7FE40B73-FA43-40BA-956D-DF91AFCA2B46}">
      <dgm:prSet/>
      <dgm:spPr/>
      <dgm:t>
        <a:bodyPr/>
        <a:lstStyle/>
        <a:p>
          <a:r>
            <a:rPr lang="ru-RU" dirty="0" smtClean="0"/>
            <a:t>Подпрограмма «Физическая культура и спорт» 50 тыс.руб. </a:t>
          </a:r>
          <a:endParaRPr lang="ru-RU" dirty="0"/>
        </a:p>
      </dgm:t>
    </dgm:pt>
    <dgm:pt modelId="{D37E6897-E505-4324-AC8E-0DDD39744066}" type="parTrans" cxnId="{889E5378-53F2-4F98-BF27-01B7944B8FC8}">
      <dgm:prSet/>
      <dgm:spPr/>
      <dgm:t>
        <a:bodyPr/>
        <a:lstStyle/>
        <a:p>
          <a:endParaRPr lang="ru-RU"/>
        </a:p>
      </dgm:t>
    </dgm:pt>
    <dgm:pt modelId="{E2BE095E-BEC9-48EA-8967-053F8957738C}" type="sibTrans" cxnId="{889E5378-53F2-4F98-BF27-01B7944B8FC8}">
      <dgm:prSet/>
      <dgm:spPr/>
      <dgm:t>
        <a:bodyPr/>
        <a:lstStyle/>
        <a:p>
          <a:endParaRPr lang="ru-RU"/>
        </a:p>
      </dgm:t>
    </dgm:pt>
    <dgm:pt modelId="{ECA07D1B-BAE7-4DED-BEF8-EEFC542600F4}">
      <dgm:prSet/>
      <dgm:spPr/>
      <dgm:t>
        <a:bodyPr/>
        <a:lstStyle/>
        <a:p>
          <a:r>
            <a:rPr lang="ru-RU" dirty="0" smtClean="0"/>
            <a:t>Подпрограмма «Гарантии, предоставляемые муниципальным служащим поселения» 240тыс.руб.</a:t>
          </a:r>
          <a:endParaRPr lang="ru-RU" dirty="0"/>
        </a:p>
      </dgm:t>
    </dgm:pt>
    <dgm:pt modelId="{E6CCA309-27FD-4B97-B3B0-292563ECDC6A}" type="parTrans" cxnId="{5F9327B5-E747-4321-9401-7BB18EC97695}">
      <dgm:prSet/>
      <dgm:spPr/>
      <dgm:t>
        <a:bodyPr/>
        <a:lstStyle/>
        <a:p>
          <a:endParaRPr lang="ru-RU"/>
        </a:p>
      </dgm:t>
    </dgm:pt>
    <dgm:pt modelId="{C1C4C091-D571-403B-A092-F408EA54463A}" type="sibTrans" cxnId="{5F9327B5-E747-4321-9401-7BB18EC97695}">
      <dgm:prSet/>
      <dgm:spPr/>
      <dgm:t>
        <a:bodyPr/>
        <a:lstStyle/>
        <a:p>
          <a:endParaRPr lang="ru-RU"/>
        </a:p>
      </dgm:t>
    </dgm:pt>
    <dgm:pt modelId="{CD61B10B-7785-48A1-A095-1B14E91AB20A}">
      <dgm:prSet/>
      <dgm:spPr/>
      <dgm:t>
        <a:bodyPr/>
        <a:lstStyle/>
        <a:p>
          <a:r>
            <a:rPr lang="ru-RU" dirty="0" smtClean="0"/>
            <a:t>Подпрограмма «Функционирование органов местного самоуправления» 4200,4тыс.руб.</a:t>
          </a:r>
          <a:endParaRPr lang="ru-RU" dirty="0"/>
        </a:p>
      </dgm:t>
    </dgm:pt>
    <dgm:pt modelId="{CDED6399-5B99-4FCA-B774-6E4B0F31B86A}" type="parTrans" cxnId="{8A11178F-B83D-4EE3-9F2D-D2531493ECAE}">
      <dgm:prSet/>
      <dgm:spPr/>
      <dgm:t>
        <a:bodyPr/>
        <a:lstStyle/>
        <a:p>
          <a:endParaRPr lang="ru-RU"/>
        </a:p>
      </dgm:t>
    </dgm:pt>
    <dgm:pt modelId="{A0E367AE-583E-4F22-A822-CB18A9059399}" type="sibTrans" cxnId="{8A11178F-B83D-4EE3-9F2D-D2531493ECAE}">
      <dgm:prSet/>
      <dgm:spPr/>
      <dgm:t>
        <a:bodyPr/>
        <a:lstStyle/>
        <a:p>
          <a:endParaRPr lang="ru-RU"/>
        </a:p>
      </dgm:t>
    </dgm:pt>
    <dgm:pt modelId="{455E64E1-2CB2-44AE-9E24-5DE31679618F}">
      <dgm:prSet/>
      <dgm:spPr/>
      <dgm:t>
        <a:bodyPr/>
        <a:lstStyle/>
        <a:p>
          <a:r>
            <a:rPr lang="ru-RU" dirty="0" smtClean="0"/>
            <a:t>Подпрограмма «Строительство и содержание автомобильных дорог и инженерных сооружений на них в границах поселения»"  2649,0тыс.руб.</a:t>
          </a:r>
          <a:endParaRPr lang="ru-RU" dirty="0"/>
        </a:p>
      </dgm:t>
    </dgm:pt>
    <dgm:pt modelId="{5DDD7365-6DFA-4550-B92D-93A9759C2D3B}" type="parTrans" cxnId="{29A63B70-1447-4870-AFD1-9C1C2358A116}">
      <dgm:prSet/>
      <dgm:spPr/>
      <dgm:t>
        <a:bodyPr/>
        <a:lstStyle/>
        <a:p>
          <a:endParaRPr lang="ru-RU"/>
        </a:p>
      </dgm:t>
    </dgm:pt>
    <dgm:pt modelId="{4018B6C1-092A-4918-A9DA-734B1A2DCC6A}" type="sibTrans" cxnId="{29A63B70-1447-4870-AFD1-9C1C2358A116}">
      <dgm:prSet/>
      <dgm:spPr/>
      <dgm:t>
        <a:bodyPr/>
        <a:lstStyle/>
        <a:p>
          <a:endParaRPr lang="ru-RU"/>
        </a:p>
      </dgm:t>
    </dgm:pt>
    <dgm:pt modelId="{7FF5E77D-C135-4346-8108-1527883F23AC}">
      <dgm:prSet/>
      <dgm:spPr/>
      <dgm:t>
        <a:bodyPr/>
        <a:lstStyle/>
        <a:p>
          <a:r>
            <a:rPr lang="ru-RU" dirty="0" smtClean="0"/>
            <a:t>Подпрограмма «Благоустройство» 1702,6 тыс.руб. </a:t>
          </a:r>
          <a:endParaRPr lang="ru-RU" dirty="0"/>
        </a:p>
      </dgm:t>
    </dgm:pt>
    <dgm:pt modelId="{7E5352B1-0A6C-4540-9F41-12D39AE4A38E}" type="parTrans" cxnId="{67D60A2B-D1E0-4473-8748-69011739AD90}">
      <dgm:prSet/>
      <dgm:spPr/>
      <dgm:t>
        <a:bodyPr/>
        <a:lstStyle/>
        <a:p>
          <a:endParaRPr lang="ru-RU"/>
        </a:p>
      </dgm:t>
    </dgm:pt>
    <dgm:pt modelId="{90AF6C1E-1D33-4862-B9C9-46239611B0CB}" type="sibTrans" cxnId="{67D60A2B-D1E0-4473-8748-69011739AD90}">
      <dgm:prSet/>
      <dgm:spPr/>
      <dgm:t>
        <a:bodyPr/>
        <a:lstStyle/>
        <a:p>
          <a:endParaRPr lang="ru-RU"/>
        </a:p>
      </dgm:t>
    </dgm:pt>
    <dgm:pt modelId="{9591E101-814E-4057-859B-BF53F6128E91}">
      <dgm:prSet/>
      <dgm:spPr/>
      <dgm:t>
        <a:bodyPr/>
        <a:lstStyle/>
        <a:p>
          <a:r>
            <a:rPr lang="ru-RU" dirty="0" smtClean="0"/>
            <a:t>Подпрограмма «Физическая культура и спорт» 50 тыс.руб. </a:t>
          </a:r>
          <a:endParaRPr lang="ru-RU" dirty="0"/>
        </a:p>
      </dgm:t>
    </dgm:pt>
    <dgm:pt modelId="{1F3B5A81-DBC0-48F7-A206-4F2DD3E040EC}" type="parTrans" cxnId="{8CEBCC3E-EF94-4C54-A550-1C8AB7A546B1}">
      <dgm:prSet/>
      <dgm:spPr/>
      <dgm:t>
        <a:bodyPr/>
        <a:lstStyle/>
        <a:p>
          <a:endParaRPr lang="ru-RU"/>
        </a:p>
      </dgm:t>
    </dgm:pt>
    <dgm:pt modelId="{6D41EA3A-DFB5-4070-8070-DE9737F23E73}" type="sibTrans" cxnId="{8CEBCC3E-EF94-4C54-A550-1C8AB7A546B1}">
      <dgm:prSet/>
      <dgm:spPr/>
      <dgm:t>
        <a:bodyPr/>
        <a:lstStyle/>
        <a:p>
          <a:endParaRPr lang="ru-RU"/>
        </a:p>
      </dgm:t>
    </dgm:pt>
    <dgm:pt modelId="{95E1A485-3F29-4EF0-BCCB-74ECACEF77C5}">
      <dgm:prSet/>
      <dgm:spPr/>
      <dgm:t>
        <a:bodyPr/>
        <a:lstStyle/>
        <a:p>
          <a:r>
            <a:rPr lang="ru-RU" dirty="0" smtClean="0"/>
            <a:t>Подпрограмма «Гарантии, предоставляемые муниципальным служащим поселения» 240 тыс.руб.</a:t>
          </a:r>
          <a:endParaRPr lang="ru-RU" dirty="0"/>
        </a:p>
      </dgm:t>
    </dgm:pt>
    <dgm:pt modelId="{07B5BCE6-28B6-4424-B25C-250CB717033D}" type="parTrans" cxnId="{F4349C1A-B3B9-4552-A1D0-8F4AAED5AD5C}">
      <dgm:prSet/>
      <dgm:spPr/>
      <dgm:t>
        <a:bodyPr/>
        <a:lstStyle/>
        <a:p>
          <a:endParaRPr lang="ru-RU"/>
        </a:p>
      </dgm:t>
    </dgm:pt>
    <dgm:pt modelId="{9C77247E-C3B8-47BD-93A2-B31C2D7B0447}" type="sibTrans" cxnId="{F4349C1A-B3B9-4552-A1D0-8F4AAED5AD5C}">
      <dgm:prSet/>
      <dgm:spPr/>
      <dgm:t>
        <a:bodyPr/>
        <a:lstStyle/>
        <a:p>
          <a:endParaRPr lang="ru-RU"/>
        </a:p>
      </dgm:t>
    </dgm:pt>
    <dgm:pt modelId="{B24B2B08-1634-44AC-9F6C-6EC70C6345BC}">
      <dgm:prSet/>
      <dgm:spPr/>
      <dgm:t>
        <a:bodyPr/>
        <a:lstStyle/>
        <a:p>
          <a:r>
            <a:rPr lang="ru-RU" dirty="0" smtClean="0"/>
            <a:t>Подпрограмма «Функционирование органов местного самоуправления» 4269,1тыс.руб.</a:t>
          </a:r>
          <a:endParaRPr lang="ru-RU" dirty="0"/>
        </a:p>
      </dgm:t>
    </dgm:pt>
    <dgm:pt modelId="{752596B6-1B5D-4844-90E1-CC86915939FE}" type="parTrans" cxnId="{057C0C4C-5FF8-4905-965A-7E308A13EF4A}">
      <dgm:prSet/>
      <dgm:spPr/>
      <dgm:t>
        <a:bodyPr/>
        <a:lstStyle/>
        <a:p>
          <a:endParaRPr lang="ru-RU"/>
        </a:p>
      </dgm:t>
    </dgm:pt>
    <dgm:pt modelId="{F9C71D29-0469-44FC-8557-A81A7A6A0030}" type="sibTrans" cxnId="{057C0C4C-5FF8-4905-965A-7E308A13EF4A}">
      <dgm:prSet/>
      <dgm:spPr/>
      <dgm:t>
        <a:bodyPr/>
        <a:lstStyle/>
        <a:p>
          <a:endParaRPr lang="ru-RU"/>
        </a:p>
      </dgm:t>
    </dgm:pt>
    <dgm:pt modelId="{125619DF-5C3A-4F38-A605-E8716F97ADEC}">
      <dgm:prSet phldrT="[Текст]"/>
      <dgm:spPr/>
      <dgm:t>
        <a:bodyPr/>
        <a:lstStyle/>
        <a:p>
          <a:r>
            <a:rPr lang="ru-RU" dirty="0" smtClean="0"/>
            <a:t>Подпрограмма «Формирование комфортной городской среды» 150,0 тыс. руб.</a:t>
          </a:r>
          <a:endParaRPr lang="ru-RU" dirty="0"/>
        </a:p>
      </dgm:t>
    </dgm:pt>
    <dgm:pt modelId="{9E715E4F-98EA-4D7E-AB0B-F655A3775E11}" type="parTrans" cxnId="{343CEC66-9497-4F0C-A6FC-12AC61638AEA}">
      <dgm:prSet/>
      <dgm:spPr/>
      <dgm:t>
        <a:bodyPr/>
        <a:lstStyle/>
        <a:p>
          <a:endParaRPr lang="ru-RU"/>
        </a:p>
      </dgm:t>
    </dgm:pt>
    <dgm:pt modelId="{27EEF546-796A-4A59-B264-AD7C7D021F59}" type="sibTrans" cxnId="{343CEC66-9497-4F0C-A6FC-12AC61638AEA}">
      <dgm:prSet/>
      <dgm:spPr/>
      <dgm:t>
        <a:bodyPr/>
        <a:lstStyle/>
        <a:p>
          <a:endParaRPr lang="ru-RU"/>
        </a:p>
      </dgm:t>
    </dgm:pt>
    <dgm:pt modelId="{4A3D0743-C17A-4DA2-8C0C-027022FB21A6}">
      <dgm:prSet/>
      <dgm:spPr/>
      <dgm:t>
        <a:bodyPr/>
        <a:lstStyle/>
        <a:p>
          <a:r>
            <a:rPr lang="ru-RU" dirty="0" smtClean="0"/>
            <a:t>Подпрограмма «Формирование комфортной городской среды» 37,5 тыс. руб.</a:t>
          </a:r>
          <a:endParaRPr lang="ru-RU" dirty="0"/>
        </a:p>
      </dgm:t>
    </dgm:pt>
    <dgm:pt modelId="{F77EC61F-10FE-4E7E-9209-22B8834F3E57}" type="parTrans" cxnId="{3AA3B628-C688-43E5-A5C2-5F9D794015BF}">
      <dgm:prSet/>
      <dgm:spPr/>
      <dgm:t>
        <a:bodyPr/>
        <a:lstStyle/>
        <a:p>
          <a:endParaRPr lang="ru-RU"/>
        </a:p>
      </dgm:t>
    </dgm:pt>
    <dgm:pt modelId="{8EBE8B6F-07AB-49EE-A4E3-A5A4532B1643}" type="sibTrans" cxnId="{3AA3B628-C688-43E5-A5C2-5F9D794015BF}">
      <dgm:prSet/>
      <dgm:spPr/>
      <dgm:t>
        <a:bodyPr/>
        <a:lstStyle/>
        <a:p>
          <a:endParaRPr lang="ru-RU"/>
        </a:p>
      </dgm:t>
    </dgm:pt>
    <dgm:pt modelId="{0404D66B-16F9-4DD9-9291-3CC1C31E8E3C}" type="pres">
      <dgm:prSet presAssocID="{39A38F6D-D28C-473D-BC53-1D9819048BC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999EAB-F6DB-4348-99F8-7F5DBDEC1E5C}" type="pres">
      <dgm:prSet presAssocID="{CCCAA3CC-0267-4386-93D0-DDE95C5C2442}" presName="composite" presStyleCnt="0"/>
      <dgm:spPr/>
    </dgm:pt>
    <dgm:pt modelId="{CBF696A8-CABD-49BE-BAC5-C14F4E14F247}" type="pres">
      <dgm:prSet presAssocID="{CCCAA3CC-0267-4386-93D0-DDE95C5C244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00918-B473-432F-BB24-7631D9274347}" type="pres">
      <dgm:prSet presAssocID="{CCCAA3CC-0267-4386-93D0-DDE95C5C2442}" presName="descendantText" presStyleLbl="alignAcc1" presStyleIdx="0" presStyleCnt="3" custLinFactNeighborX="2840" custLinFactNeighborY="-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E0715-BB8A-4956-862E-8B0EF1948208}" type="pres">
      <dgm:prSet presAssocID="{E4D00A3C-BF81-45FD-835A-EF0FD0E8D6AE}" presName="sp" presStyleCnt="0"/>
      <dgm:spPr/>
    </dgm:pt>
    <dgm:pt modelId="{A098A71D-9E25-4ABE-9741-ECC820EA9884}" type="pres">
      <dgm:prSet presAssocID="{89C3DFE3-67CC-4BE5-9F9D-EA7FDB22EE3F}" presName="composite" presStyleCnt="0"/>
      <dgm:spPr/>
    </dgm:pt>
    <dgm:pt modelId="{D35D489C-5C95-4EA5-B094-9E8F4DF3E8D7}" type="pres">
      <dgm:prSet presAssocID="{89C3DFE3-67CC-4BE5-9F9D-EA7FDB22EE3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F230F2-A319-4442-8D59-1D0F12211A26}" type="pres">
      <dgm:prSet presAssocID="{89C3DFE3-67CC-4BE5-9F9D-EA7FDB22EE3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60517-133B-40C9-BC87-B646A9DC3B38}" type="pres">
      <dgm:prSet presAssocID="{6B9B378A-E17F-4A7B-9155-F0645B065D17}" presName="sp" presStyleCnt="0"/>
      <dgm:spPr/>
    </dgm:pt>
    <dgm:pt modelId="{4E67D25A-3F69-4912-A48C-EB7F9746E266}" type="pres">
      <dgm:prSet presAssocID="{9674CF02-F609-4875-B571-511452BB5701}" presName="composite" presStyleCnt="0"/>
      <dgm:spPr/>
    </dgm:pt>
    <dgm:pt modelId="{2BC14005-B517-481D-A913-54E9AD7D9C63}" type="pres">
      <dgm:prSet presAssocID="{9674CF02-F609-4875-B571-511452BB570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20070-5835-4071-B0F3-8A69B8CF9473}" type="pres">
      <dgm:prSet presAssocID="{9674CF02-F609-4875-B571-511452BB570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7C0C4C-5FF8-4905-965A-7E308A13EF4A}" srcId="{9674CF02-F609-4875-B571-511452BB5701}" destId="{B24B2B08-1634-44AC-9F6C-6EC70C6345BC}" srcOrd="5" destOrd="0" parTransId="{752596B6-1B5D-4844-90E1-CC86915939FE}" sibTransId="{F9C71D29-0469-44FC-8557-A81A7A6A0030}"/>
    <dgm:cxn modelId="{571A290D-52B7-44FC-8C4F-51EC54D537C0}" srcId="{CCCAA3CC-0267-4386-93D0-DDE95C5C2442}" destId="{8BB899CA-BC5E-4D1C-8573-2D73BF8DC055}" srcOrd="6" destOrd="0" parTransId="{C1CBE999-9BF0-4906-8AB3-BC665B648DAD}" sibTransId="{B400B2C3-CCBF-4A7A-AA19-B6C07E22F852}"/>
    <dgm:cxn modelId="{253581B1-02EE-434D-951F-EC4F0BF091CE}" srcId="{89C3DFE3-67CC-4BE5-9F9D-EA7FDB22EE3F}" destId="{1B54E457-4B8C-44A7-955A-85A243A9A88D}" srcOrd="0" destOrd="0" parTransId="{33A6B22D-CFAD-481F-A6BD-E05625282F3D}" sibTransId="{13F26645-DC29-4082-84A1-6CAC5BD4A2DD}"/>
    <dgm:cxn modelId="{0B9C8A06-E1D3-4E92-8E9F-390D842A4125}" srcId="{CCCAA3CC-0267-4386-93D0-DDE95C5C2442}" destId="{51ABFECF-4DA7-4E4B-8547-7A73E58195D6}" srcOrd="1" destOrd="0" parTransId="{671D0C79-DADC-4F71-A720-09C449A72ECE}" sibTransId="{F8362561-4312-4EBD-A204-92CDB2B81747}"/>
    <dgm:cxn modelId="{889E5378-53F2-4F98-BF27-01B7944B8FC8}" srcId="{89C3DFE3-67CC-4BE5-9F9D-EA7FDB22EE3F}" destId="{7FE40B73-FA43-40BA-956D-DF91AFCA2B46}" srcOrd="4" destOrd="0" parTransId="{D37E6897-E505-4324-AC8E-0DDD39744066}" sibTransId="{E2BE095E-BEC9-48EA-8967-053F8957738C}"/>
    <dgm:cxn modelId="{D1944673-2F6F-47D9-BA07-51A35B399160}" type="presOf" srcId="{D839BE9B-2A72-47C6-9C1C-B9F2437DED18}" destId="{A3900918-B473-432F-BB24-7631D9274347}" srcOrd="0" destOrd="4" presId="urn:microsoft.com/office/officeart/2005/8/layout/chevron2"/>
    <dgm:cxn modelId="{67D60A2B-D1E0-4473-8748-69011739AD90}" srcId="{9674CF02-F609-4875-B571-511452BB5701}" destId="{7FF5E77D-C135-4346-8108-1527883F23AC}" srcOrd="2" destOrd="0" parTransId="{7E5352B1-0A6C-4540-9F41-12D39AE4A38E}" sibTransId="{90AF6C1E-1D33-4862-B9C9-46239611B0CB}"/>
    <dgm:cxn modelId="{2B1BD5C6-3B53-49D3-ABAA-DD3069FCAFC4}" srcId="{CCCAA3CC-0267-4386-93D0-DDE95C5C2442}" destId="{F16A9F0B-DF1D-4C88-BD54-F9E0886C4211}" srcOrd="5" destOrd="0" parTransId="{0249826A-557A-4073-B864-EABDF1A206CB}" sibTransId="{0BB11211-763A-46A4-87BD-483B64AAC6F1}"/>
    <dgm:cxn modelId="{781D83EE-E3CB-4C41-836E-02A2EB3541DB}" type="presOf" srcId="{F4DF8DD4-44BD-4B03-8BD5-AEABEAB38C63}" destId="{48920070-5835-4071-B0F3-8A69B8CF9473}" srcOrd="0" destOrd="0" presId="urn:microsoft.com/office/officeart/2005/8/layout/chevron2"/>
    <dgm:cxn modelId="{0957362E-D5D3-405E-ABC3-553655DC86B5}" type="presOf" srcId="{CD61B10B-7785-48A1-A095-1B14E91AB20A}" destId="{CFF230F2-A319-4442-8D59-1D0F12211A26}" srcOrd="0" destOrd="6" presId="urn:microsoft.com/office/officeart/2005/8/layout/chevron2"/>
    <dgm:cxn modelId="{5F9327B5-E747-4321-9401-7BB18EC97695}" srcId="{89C3DFE3-67CC-4BE5-9F9D-EA7FDB22EE3F}" destId="{ECA07D1B-BAE7-4DED-BEF8-EEFC542600F4}" srcOrd="5" destOrd="0" parTransId="{E6CCA309-27FD-4B97-B3B0-292563ECDC6A}" sibTransId="{C1C4C091-D571-403B-A092-F408EA54463A}"/>
    <dgm:cxn modelId="{E44F8726-D74E-4168-9AD5-8833DA5D1150}" type="presOf" srcId="{89C3DFE3-67CC-4BE5-9F9D-EA7FDB22EE3F}" destId="{D35D489C-5C95-4EA5-B094-9E8F4DF3E8D7}" srcOrd="0" destOrd="0" presId="urn:microsoft.com/office/officeart/2005/8/layout/chevron2"/>
    <dgm:cxn modelId="{5BF66D5B-5730-47AA-9E12-AF0DCD309C80}" type="presOf" srcId="{455E64E1-2CB2-44AE-9E24-5DE31679618F}" destId="{48920070-5835-4071-B0F3-8A69B8CF9473}" srcOrd="0" destOrd="1" presId="urn:microsoft.com/office/officeart/2005/8/layout/chevron2"/>
    <dgm:cxn modelId="{AA536F7B-1640-4799-8FB2-F5B4369D153A}" type="presOf" srcId="{9591E101-814E-4057-859B-BF53F6128E91}" destId="{48920070-5835-4071-B0F3-8A69B8CF9473}" srcOrd="0" destOrd="3" presId="urn:microsoft.com/office/officeart/2005/8/layout/chevron2"/>
    <dgm:cxn modelId="{D3B65CED-ED91-48CC-B9DC-09A90D0B8AA9}" type="presOf" srcId="{B24B2B08-1634-44AC-9F6C-6EC70C6345BC}" destId="{48920070-5835-4071-B0F3-8A69B8CF9473}" srcOrd="0" destOrd="5" presId="urn:microsoft.com/office/officeart/2005/8/layout/chevron2"/>
    <dgm:cxn modelId="{21165F15-E7B5-4CB1-A955-2F8D2AB8A829}" type="presOf" srcId="{51ABFECF-4DA7-4E4B-8547-7A73E58195D6}" destId="{A3900918-B473-432F-BB24-7631D9274347}" srcOrd="0" destOrd="1" presId="urn:microsoft.com/office/officeart/2005/8/layout/chevron2"/>
    <dgm:cxn modelId="{8A11178F-B83D-4EE3-9F2D-D2531493ECAE}" srcId="{89C3DFE3-67CC-4BE5-9F9D-EA7FDB22EE3F}" destId="{CD61B10B-7785-48A1-A095-1B14E91AB20A}" srcOrd="6" destOrd="0" parTransId="{CDED6399-5B99-4FCA-B774-6E4B0F31B86A}" sibTransId="{A0E367AE-583E-4F22-A822-CB18A9059399}"/>
    <dgm:cxn modelId="{FB76F6EF-42B2-41A5-B914-FCEBFAC26885}" type="presOf" srcId="{125619DF-5C3A-4F38-A605-E8716F97ADEC}" destId="{A3900918-B473-432F-BB24-7631D9274347}" srcOrd="0" destOrd="2" presId="urn:microsoft.com/office/officeart/2005/8/layout/chevron2"/>
    <dgm:cxn modelId="{E6BC5BCE-611A-4D64-8023-2D73935CF7B1}" srcId="{89C3DFE3-67CC-4BE5-9F9D-EA7FDB22EE3F}" destId="{27434BD9-6146-43CE-9A54-94FEDBCB4786}" srcOrd="3" destOrd="0" parTransId="{F1D2852B-E4C0-4828-9ADE-EC4308484C29}" sibTransId="{A02010CF-2AA6-4FED-B61B-DA642B000266}"/>
    <dgm:cxn modelId="{343CEC66-9497-4F0C-A6FC-12AC61638AEA}" srcId="{CCCAA3CC-0267-4386-93D0-DDE95C5C2442}" destId="{125619DF-5C3A-4F38-A605-E8716F97ADEC}" srcOrd="2" destOrd="0" parTransId="{9E715E4F-98EA-4D7E-AB0B-F655A3775E11}" sibTransId="{27EEF546-796A-4A59-B264-AD7C7D021F59}"/>
    <dgm:cxn modelId="{DE0C1FE1-42C3-45BC-B7A8-661F698E1D73}" srcId="{89C3DFE3-67CC-4BE5-9F9D-EA7FDB22EE3F}" destId="{3601AD71-DE58-4E98-A610-E5235CF86F51}" srcOrd="1" destOrd="0" parTransId="{F6EA3DA5-5A4E-4611-9582-DD4B78EF5619}" sibTransId="{DE1E014D-13E1-481A-8719-F5EEBF1D3F26}"/>
    <dgm:cxn modelId="{3D90A09F-305B-420F-B07A-05641C1D17AD}" type="presOf" srcId="{E551115F-79FA-4915-87B8-15020AC59688}" destId="{A3900918-B473-432F-BB24-7631D9274347}" srcOrd="0" destOrd="0" presId="urn:microsoft.com/office/officeart/2005/8/layout/chevron2"/>
    <dgm:cxn modelId="{D860615B-16F5-4342-A7BB-C8C608A1E3EB}" type="presOf" srcId="{95E1A485-3F29-4EF0-BCCB-74ECACEF77C5}" destId="{48920070-5835-4071-B0F3-8A69B8CF9473}" srcOrd="0" destOrd="4" presId="urn:microsoft.com/office/officeart/2005/8/layout/chevron2"/>
    <dgm:cxn modelId="{4142F07A-8033-4C5F-883E-9EC460DB8015}" type="presOf" srcId="{3601AD71-DE58-4E98-A610-E5235CF86F51}" destId="{CFF230F2-A319-4442-8D59-1D0F12211A26}" srcOrd="0" destOrd="1" presId="urn:microsoft.com/office/officeart/2005/8/layout/chevron2"/>
    <dgm:cxn modelId="{6EF3BB50-829D-4F6D-B778-9F597FCD93BB}" type="presOf" srcId="{8BB899CA-BC5E-4D1C-8573-2D73BF8DC055}" destId="{A3900918-B473-432F-BB24-7631D9274347}" srcOrd="0" destOrd="6" presId="urn:microsoft.com/office/officeart/2005/8/layout/chevron2"/>
    <dgm:cxn modelId="{8CEBCC3E-EF94-4C54-A550-1C8AB7A546B1}" srcId="{9674CF02-F609-4875-B571-511452BB5701}" destId="{9591E101-814E-4057-859B-BF53F6128E91}" srcOrd="3" destOrd="0" parTransId="{1F3B5A81-DBC0-48F7-A206-4F2DD3E040EC}" sibTransId="{6D41EA3A-DFB5-4070-8070-DE9737F23E73}"/>
    <dgm:cxn modelId="{23FBF625-B671-4D0C-B5E3-6D7705A437F2}" type="presOf" srcId="{27434BD9-6146-43CE-9A54-94FEDBCB4786}" destId="{CFF230F2-A319-4442-8D59-1D0F12211A26}" srcOrd="0" destOrd="3" presId="urn:microsoft.com/office/officeart/2005/8/layout/chevron2"/>
    <dgm:cxn modelId="{8D8E8B01-944D-445A-87BF-C8329ED4144C}" srcId="{39A38F6D-D28C-473D-BC53-1D9819048BCA}" destId="{CCCAA3CC-0267-4386-93D0-DDE95C5C2442}" srcOrd="0" destOrd="0" parTransId="{D1DB04FD-450A-4C02-A3BE-617EE129D3D5}" sibTransId="{E4D00A3C-BF81-45FD-835A-EF0FD0E8D6AE}"/>
    <dgm:cxn modelId="{CE20E864-2EA8-4CFB-8A70-7D2F3DB19AEF}" type="presOf" srcId="{ECA07D1B-BAE7-4DED-BEF8-EEFC542600F4}" destId="{CFF230F2-A319-4442-8D59-1D0F12211A26}" srcOrd="0" destOrd="5" presId="urn:microsoft.com/office/officeart/2005/8/layout/chevron2"/>
    <dgm:cxn modelId="{F4349C1A-B3B9-4552-A1D0-8F4AAED5AD5C}" srcId="{9674CF02-F609-4875-B571-511452BB5701}" destId="{95E1A485-3F29-4EF0-BCCB-74ECACEF77C5}" srcOrd="4" destOrd="0" parTransId="{07B5BCE6-28B6-4424-B25C-250CB717033D}" sibTransId="{9C77247E-C3B8-47BD-93A2-B31C2D7B0447}"/>
    <dgm:cxn modelId="{29A63B70-1447-4870-AFD1-9C1C2358A116}" srcId="{9674CF02-F609-4875-B571-511452BB5701}" destId="{455E64E1-2CB2-44AE-9E24-5DE31679618F}" srcOrd="1" destOrd="0" parTransId="{5DDD7365-6DFA-4550-B92D-93A9759C2D3B}" sibTransId="{4018B6C1-092A-4918-A9DA-734B1A2DCC6A}"/>
    <dgm:cxn modelId="{1C61C0C4-0B37-4CBC-939D-062A16615605}" type="presOf" srcId="{F16A9F0B-DF1D-4C88-BD54-F9E0886C4211}" destId="{A3900918-B473-432F-BB24-7631D9274347}" srcOrd="0" destOrd="5" presId="urn:microsoft.com/office/officeart/2005/8/layout/chevron2"/>
    <dgm:cxn modelId="{CD8C89CD-A20E-46F4-B465-FC9C2959DF29}" type="presOf" srcId="{28F8ACFE-A306-4B20-8BF2-0553EDA56E29}" destId="{A3900918-B473-432F-BB24-7631D9274347}" srcOrd="0" destOrd="3" presId="urn:microsoft.com/office/officeart/2005/8/layout/chevron2"/>
    <dgm:cxn modelId="{A152A888-961B-4BC3-8254-28D63D29F985}" srcId="{CCCAA3CC-0267-4386-93D0-DDE95C5C2442}" destId="{E551115F-79FA-4915-87B8-15020AC59688}" srcOrd="0" destOrd="0" parTransId="{C59045FF-98DF-420F-A3FF-BA5123E6EF9F}" sibTransId="{7FB68471-01E8-4130-8E8F-EC9BDEF71878}"/>
    <dgm:cxn modelId="{A8F51FCF-02D0-4008-B4B7-564E6A34F7BA}" type="presOf" srcId="{9674CF02-F609-4875-B571-511452BB5701}" destId="{2BC14005-B517-481D-A913-54E9AD7D9C63}" srcOrd="0" destOrd="0" presId="urn:microsoft.com/office/officeart/2005/8/layout/chevron2"/>
    <dgm:cxn modelId="{3A6A8F81-B7F7-4123-8532-2A3E1AAF5123}" srcId="{CCCAA3CC-0267-4386-93D0-DDE95C5C2442}" destId="{28F8ACFE-A306-4B20-8BF2-0553EDA56E29}" srcOrd="3" destOrd="0" parTransId="{E6D6D7E0-DD06-489A-B5A4-716CE4662435}" sibTransId="{30166E41-BB2C-4E5F-BE50-6972C9AABD06}"/>
    <dgm:cxn modelId="{26E1E20A-786D-4694-BDBA-9238AE76E316}" srcId="{39A38F6D-D28C-473D-BC53-1D9819048BCA}" destId="{89C3DFE3-67CC-4BE5-9F9D-EA7FDB22EE3F}" srcOrd="1" destOrd="0" parTransId="{ED67686B-4A08-4C51-BB20-6472BC2215F7}" sibTransId="{6B9B378A-E17F-4A7B-9155-F0645B065D17}"/>
    <dgm:cxn modelId="{0F5E4846-D92D-410B-B7DD-CD6D5614C5EA}" type="presOf" srcId="{1B54E457-4B8C-44A7-955A-85A243A9A88D}" destId="{CFF230F2-A319-4442-8D59-1D0F12211A26}" srcOrd="0" destOrd="0" presId="urn:microsoft.com/office/officeart/2005/8/layout/chevron2"/>
    <dgm:cxn modelId="{CA3BB3FF-E4A0-4537-8EED-2051C748D294}" srcId="{39A38F6D-D28C-473D-BC53-1D9819048BCA}" destId="{9674CF02-F609-4875-B571-511452BB5701}" srcOrd="2" destOrd="0" parTransId="{33385A7F-CF0B-4CB9-B6A1-28C09F380DA4}" sibTransId="{C6D14968-1209-4A7C-839F-233774A19872}"/>
    <dgm:cxn modelId="{17BF3DD4-8112-48A9-9C4B-95FD4A5626A0}" type="presOf" srcId="{CCCAA3CC-0267-4386-93D0-DDE95C5C2442}" destId="{CBF696A8-CABD-49BE-BAC5-C14F4E14F247}" srcOrd="0" destOrd="0" presId="urn:microsoft.com/office/officeart/2005/8/layout/chevron2"/>
    <dgm:cxn modelId="{98108C67-2182-45A0-A191-002125F02C29}" type="presOf" srcId="{7FF5E77D-C135-4346-8108-1527883F23AC}" destId="{48920070-5835-4071-B0F3-8A69B8CF9473}" srcOrd="0" destOrd="2" presId="urn:microsoft.com/office/officeart/2005/8/layout/chevron2"/>
    <dgm:cxn modelId="{3AA3B628-C688-43E5-A5C2-5F9D794015BF}" srcId="{89C3DFE3-67CC-4BE5-9F9D-EA7FDB22EE3F}" destId="{4A3D0743-C17A-4DA2-8C0C-027022FB21A6}" srcOrd="2" destOrd="0" parTransId="{F77EC61F-10FE-4E7E-9209-22B8834F3E57}" sibTransId="{8EBE8B6F-07AB-49EE-A4E3-A5A4532B1643}"/>
    <dgm:cxn modelId="{93CC37B2-7C33-47ED-BA33-AAEF88DD357C}" srcId="{CCCAA3CC-0267-4386-93D0-DDE95C5C2442}" destId="{D839BE9B-2A72-47C6-9C1C-B9F2437DED18}" srcOrd="4" destOrd="0" parTransId="{3489AA89-DA06-40E1-BECC-6910C40C5EB2}" sibTransId="{46B8AA82-5BF9-4FB1-9F75-20A881D7668F}"/>
    <dgm:cxn modelId="{100C31CC-27DC-4511-A8F8-3E9236706391}" type="presOf" srcId="{4A3D0743-C17A-4DA2-8C0C-027022FB21A6}" destId="{CFF230F2-A319-4442-8D59-1D0F12211A26}" srcOrd="0" destOrd="2" presId="urn:microsoft.com/office/officeart/2005/8/layout/chevron2"/>
    <dgm:cxn modelId="{B2B25DF0-0B9F-456C-BE02-AD7024AEDE4E}" type="presOf" srcId="{39A38F6D-D28C-473D-BC53-1D9819048BCA}" destId="{0404D66B-16F9-4DD9-9291-3CC1C31E8E3C}" srcOrd="0" destOrd="0" presId="urn:microsoft.com/office/officeart/2005/8/layout/chevron2"/>
    <dgm:cxn modelId="{D6290550-4D46-48B7-A23B-013173B95470}" type="presOf" srcId="{7FE40B73-FA43-40BA-956D-DF91AFCA2B46}" destId="{CFF230F2-A319-4442-8D59-1D0F12211A26}" srcOrd="0" destOrd="4" presId="urn:microsoft.com/office/officeart/2005/8/layout/chevron2"/>
    <dgm:cxn modelId="{EA0D135E-4E3F-4D7B-B5DB-8DEE31895053}" srcId="{9674CF02-F609-4875-B571-511452BB5701}" destId="{F4DF8DD4-44BD-4B03-8BD5-AEABEAB38C63}" srcOrd="0" destOrd="0" parTransId="{1383EA32-9BE4-4E4D-9A31-13695AB7102F}" sibTransId="{AC89D000-2206-4957-8734-7BDE87E5D579}"/>
    <dgm:cxn modelId="{85A888A4-F337-4CDF-B62F-30777D5B8AB1}" type="presParOf" srcId="{0404D66B-16F9-4DD9-9291-3CC1C31E8E3C}" destId="{86999EAB-F6DB-4348-99F8-7F5DBDEC1E5C}" srcOrd="0" destOrd="0" presId="urn:microsoft.com/office/officeart/2005/8/layout/chevron2"/>
    <dgm:cxn modelId="{D69550C0-657A-4795-97D5-688BEEB3EB0E}" type="presParOf" srcId="{86999EAB-F6DB-4348-99F8-7F5DBDEC1E5C}" destId="{CBF696A8-CABD-49BE-BAC5-C14F4E14F247}" srcOrd="0" destOrd="0" presId="urn:microsoft.com/office/officeart/2005/8/layout/chevron2"/>
    <dgm:cxn modelId="{1E9FB2ED-EFA5-4158-B6FB-8690E39785BE}" type="presParOf" srcId="{86999EAB-F6DB-4348-99F8-7F5DBDEC1E5C}" destId="{A3900918-B473-432F-BB24-7631D9274347}" srcOrd="1" destOrd="0" presId="urn:microsoft.com/office/officeart/2005/8/layout/chevron2"/>
    <dgm:cxn modelId="{8985D5CE-E716-4BF1-BD8E-5F8EBD86372F}" type="presParOf" srcId="{0404D66B-16F9-4DD9-9291-3CC1C31E8E3C}" destId="{517E0715-BB8A-4956-862E-8B0EF1948208}" srcOrd="1" destOrd="0" presId="urn:microsoft.com/office/officeart/2005/8/layout/chevron2"/>
    <dgm:cxn modelId="{0462265E-86AC-4C36-B75B-371EA6C5D8E3}" type="presParOf" srcId="{0404D66B-16F9-4DD9-9291-3CC1C31E8E3C}" destId="{A098A71D-9E25-4ABE-9741-ECC820EA9884}" srcOrd="2" destOrd="0" presId="urn:microsoft.com/office/officeart/2005/8/layout/chevron2"/>
    <dgm:cxn modelId="{163F3338-0EB5-4701-B759-9111EF6BF9DD}" type="presParOf" srcId="{A098A71D-9E25-4ABE-9741-ECC820EA9884}" destId="{D35D489C-5C95-4EA5-B094-9E8F4DF3E8D7}" srcOrd="0" destOrd="0" presId="urn:microsoft.com/office/officeart/2005/8/layout/chevron2"/>
    <dgm:cxn modelId="{1CE5CBA6-D5B3-4A51-B505-0FD25B57FBBA}" type="presParOf" srcId="{A098A71D-9E25-4ABE-9741-ECC820EA9884}" destId="{CFF230F2-A319-4442-8D59-1D0F12211A26}" srcOrd="1" destOrd="0" presId="urn:microsoft.com/office/officeart/2005/8/layout/chevron2"/>
    <dgm:cxn modelId="{AB0D48C2-2A64-41DC-8DE1-B55B70006189}" type="presParOf" srcId="{0404D66B-16F9-4DD9-9291-3CC1C31E8E3C}" destId="{ADF60517-133B-40C9-BC87-B646A9DC3B38}" srcOrd="3" destOrd="0" presId="urn:microsoft.com/office/officeart/2005/8/layout/chevron2"/>
    <dgm:cxn modelId="{C84BD72C-879D-4CBD-AAFE-D2E8ED6AC112}" type="presParOf" srcId="{0404D66B-16F9-4DD9-9291-3CC1C31E8E3C}" destId="{4E67D25A-3F69-4912-A48C-EB7F9746E266}" srcOrd="4" destOrd="0" presId="urn:microsoft.com/office/officeart/2005/8/layout/chevron2"/>
    <dgm:cxn modelId="{45CBA65F-B9F2-4260-A609-3FED73984937}" type="presParOf" srcId="{4E67D25A-3F69-4912-A48C-EB7F9746E266}" destId="{2BC14005-B517-481D-A913-54E9AD7D9C63}" srcOrd="0" destOrd="0" presId="urn:microsoft.com/office/officeart/2005/8/layout/chevron2"/>
    <dgm:cxn modelId="{5B477921-AF70-4EA0-B981-47FAC535A2A8}" type="presParOf" srcId="{4E67D25A-3F69-4912-A48C-EB7F9746E266}" destId="{48920070-5835-4071-B0F3-8A69B8CF9473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5BBCC-BEFE-4367-86EF-44702AF23BA5}">
      <dsp:nvSpPr>
        <dsp:cNvPr id="0" name=""/>
        <dsp:cNvSpPr/>
      </dsp:nvSpPr>
      <dsp:spPr>
        <a:xfrm rot="5400000">
          <a:off x="1699352" y="-634582"/>
          <a:ext cx="420599" cy="1797319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Налог на доходы физических лиц</a:t>
          </a:r>
          <a:endParaRPr lang="ru-RU" sz="1100" kern="1200" dirty="0"/>
        </a:p>
      </dsp:txBody>
      <dsp:txXfrm rot="-5400000">
        <a:off x="1010992" y="74310"/>
        <a:ext cx="1776787" cy="379535"/>
      </dsp:txXfrm>
    </dsp:sp>
    <dsp:sp modelId="{B0D09CF4-C147-4692-9EC6-109AFC553275}">
      <dsp:nvSpPr>
        <dsp:cNvPr id="0" name=""/>
        <dsp:cNvSpPr/>
      </dsp:nvSpPr>
      <dsp:spPr>
        <a:xfrm>
          <a:off x="0" y="1202"/>
          <a:ext cx="1010992" cy="52574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127 тыс.руб</a:t>
          </a:r>
          <a:r>
            <a:rPr lang="ru-RU" sz="900" kern="1200" dirty="0" smtClean="0"/>
            <a:t>.</a:t>
          </a:r>
          <a:endParaRPr lang="ru-RU" sz="900" kern="1200" dirty="0"/>
        </a:p>
      </dsp:txBody>
      <dsp:txXfrm>
        <a:off x="25665" y="26867"/>
        <a:ext cx="959662" cy="474419"/>
      </dsp:txXfrm>
    </dsp:sp>
    <dsp:sp modelId="{441F680C-2972-4B13-A7B2-8782ABF84475}">
      <dsp:nvSpPr>
        <dsp:cNvPr id="0" name=""/>
        <dsp:cNvSpPr/>
      </dsp:nvSpPr>
      <dsp:spPr>
        <a:xfrm rot="5400000">
          <a:off x="1699352" y="-82545"/>
          <a:ext cx="420599" cy="1797319"/>
        </a:xfrm>
        <a:prstGeom prst="round2SameRect">
          <a:avLst/>
        </a:prstGeom>
        <a:solidFill>
          <a:schemeClr val="accent3">
            <a:tint val="40000"/>
            <a:alpha val="90000"/>
            <a:hueOff val="581170"/>
            <a:satOff val="13392"/>
            <a:lumOff val="1156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581170"/>
              <a:satOff val="13392"/>
              <a:lumOff val="1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Налоги на имущество</a:t>
          </a:r>
          <a:endParaRPr lang="ru-RU" sz="1100" kern="1200" dirty="0"/>
        </a:p>
      </dsp:txBody>
      <dsp:txXfrm rot="-5400000">
        <a:off x="1010992" y="626347"/>
        <a:ext cx="1776787" cy="379535"/>
      </dsp:txXfrm>
    </dsp:sp>
    <dsp:sp modelId="{B35BADFA-2242-4113-83A5-AFF98649A85A}">
      <dsp:nvSpPr>
        <dsp:cNvPr id="0" name=""/>
        <dsp:cNvSpPr/>
      </dsp:nvSpPr>
      <dsp:spPr>
        <a:xfrm>
          <a:off x="0" y="553239"/>
          <a:ext cx="1010992" cy="525749"/>
        </a:xfrm>
        <a:prstGeom prst="roundRect">
          <a:avLst/>
        </a:prstGeom>
        <a:gradFill rotWithShape="0">
          <a:gsLst>
            <a:gs pos="0">
              <a:schemeClr val="accent3">
                <a:hueOff val="593843"/>
                <a:satOff val="3198"/>
                <a:lumOff val="4363"/>
                <a:alphaOff val="0"/>
                <a:shade val="63000"/>
                <a:satMod val="165000"/>
              </a:schemeClr>
            </a:gs>
            <a:gs pos="30000">
              <a:schemeClr val="accent3">
                <a:hueOff val="593843"/>
                <a:satOff val="3198"/>
                <a:lumOff val="4363"/>
                <a:alphaOff val="0"/>
                <a:shade val="58000"/>
                <a:satMod val="165000"/>
              </a:schemeClr>
            </a:gs>
            <a:gs pos="75000">
              <a:schemeClr val="accent3">
                <a:hueOff val="593843"/>
                <a:satOff val="3198"/>
                <a:lumOff val="4363"/>
                <a:alphaOff val="0"/>
                <a:shade val="30000"/>
                <a:satMod val="175000"/>
              </a:schemeClr>
            </a:gs>
            <a:gs pos="100000">
              <a:schemeClr val="accent3">
                <a:hueOff val="593843"/>
                <a:satOff val="3198"/>
                <a:lumOff val="4363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1296 тыс.руб.</a:t>
          </a:r>
          <a:endParaRPr lang="ru-RU" sz="1400" kern="1200" dirty="0"/>
        </a:p>
      </dsp:txBody>
      <dsp:txXfrm>
        <a:off x="25665" y="578904"/>
        <a:ext cx="959662" cy="474419"/>
      </dsp:txXfrm>
    </dsp:sp>
    <dsp:sp modelId="{D4F6A058-2906-45BD-9B09-414CB067D94F}">
      <dsp:nvSpPr>
        <dsp:cNvPr id="0" name=""/>
        <dsp:cNvSpPr/>
      </dsp:nvSpPr>
      <dsp:spPr>
        <a:xfrm rot="5400000">
          <a:off x="1699352" y="469492"/>
          <a:ext cx="420599" cy="1797319"/>
        </a:xfrm>
        <a:prstGeom prst="round2SameRect">
          <a:avLst/>
        </a:prstGeom>
        <a:solidFill>
          <a:schemeClr val="accent3">
            <a:tint val="40000"/>
            <a:alpha val="90000"/>
            <a:hueOff val="1162341"/>
            <a:satOff val="26783"/>
            <a:lumOff val="2311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162341"/>
              <a:satOff val="26783"/>
              <a:lumOff val="23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Акцизы по подакцизным товарам</a:t>
          </a:r>
          <a:endParaRPr lang="ru-RU" sz="1100" kern="1200" dirty="0"/>
        </a:p>
      </dsp:txBody>
      <dsp:txXfrm rot="-5400000">
        <a:off x="1010992" y="1178384"/>
        <a:ext cx="1776787" cy="379535"/>
      </dsp:txXfrm>
    </dsp:sp>
    <dsp:sp modelId="{5D010674-FF8D-414C-BA8A-A0677FCE0CE5}">
      <dsp:nvSpPr>
        <dsp:cNvPr id="0" name=""/>
        <dsp:cNvSpPr/>
      </dsp:nvSpPr>
      <dsp:spPr>
        <a:xfrm>
          <a:off x="0" y="1105277"/>
          <a:ext cx="1010992" cy="525749"/>
        </a:xfrm>
        <a:prstGeom prst="roundRect">
          <a:avLst/>
        </a:prstGeom>
        <a:gradFill rotWithShape="0">
          <a:gsLst>
            <a:gs pos="0">
              <a:schemeClr val="accent3">
                <a:hueOff val="1187685"/>
                <a:satOff val="6397"/>
                <a:lumOff val="8726"/>
                <a:alphaOff val="0"/>
                <a:shade val="63000"/>
                <a:satMod val="165000"/>
              </a:schemeClr>
            </a:gs>
            <a:gs pos="30000">
              <a:schemeClr val="accent3">
                <a:hueOff val="1187685"/>
                <a:satOff val="6397"/>
                <a:lumOff val="8726"/>
                <a:alphaOff val="0"/>
                <a:shade val="58000"/>
                <a:satMod val="165000"/>
              </a:schemeClr>
            </a:gs>
            <a:gs pos="75000">
              <a:schemeClr val="accent3">
                <a:hueOff val="1187685"/>
                <a:satOff val="6397"/>
                <a:lumOff val="8726"/>
                <a:alphaOff val="0"/>
                <a:shade val="30000"/>
                <a:satMod val="175000"/>
              </a:schemeClr>
            </a:gs>
            <a:gs pos="100000">
              <a:schemeClr val="accent3">
                <a:hueOff val="1187685"/>
                <a:satOff val="6397"/>
                <a:lumOff val="872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822 </a:t>
          </a:r>
          <a:r>
            <a:rPr lang="ru-RU" sz="1400" kern="1200" dirty="0" err="1" smtClean="0"/>
            <a:t>тыс.руб</a:t>
          </a:r>
          <a:r>
            <a:rPr lang="ru-RU" sz="1400" kern="1200" dirty="0" smtClean="0"/>
            <a:t>.</a:t>
          </a:r>
          <a:endParaRPr lang="ru-RU" sz="1400" kern="1200" dirty="0"/>
        </a:p>
      </dsp:txBody>
      <dsp:txXfrm>
        <a:off x="25665" y="1130942"/>
        <a:ext cx="959662" cy="474419"/>
      </dsp:txXfrm>
    </dsp:sp>
    <dsp:sp modelId="{4892179F-62F4-4542-8E3A-6E5B03541143}">
      <dsp:nvSpPr>
        <dsp:cNvPr id="0" name=""/>
        <dsp:cNvSpPr/>
      </dsp:nvSpPr>
      <dsp:spPr>
        <a:xfrm rot="5400000">
          <a:off x="1699352" y="1021529"/>
          <a:ext cx="420599" cy="1797319"/>
        </a:xfrm>
        <a:prstGeom prst="round2SameRect">
          <a:avLst/>
        </a:prstGeom>
        <a:solidFill>
          <a:schemeClr val="accent3">
            <a:tint val="40000"/>
            <a:alpha val="90000"/>
            <a:hueOff val="1743511"/>
            <a:satOff val="40175"/>
            <a:lumOff val="3467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743511"/>
              <a:satOff val="40175"/>
              <a:lumOff val="346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Государственная пошлина</a:t>
          </a:r>
          <a:endParaRPr lang="ru-RU" sz="1100" kern="1200" dirty="0"/>
        </a:p>
      </dsp:txBody>
      <dsp:txXfrm rot="-5400000">
        <a:off x="1010992" y="1730421"/>
        <a:ext cx="1776787" cy="379535"/>
      </dsp:txXfrm>
    </dsp:sp>
    <dsp:sp modelId="{EE2182C3-6919-4368-BCEA-EE540C8DAD07}">
      <dsp:nvSpPr>
        <dsp:cNvPr id="0" name=""/>
        <dsp:cNvSpPr/>
      </dsp:nvSpPr>
      <dsp:spPr>
        <a:xfrm>
          <a:off x="0" y="1657314"/>
          <a:ext cx="1010992" cy="525749"/>
        </a:xfrm>
        <a:prstGeom prst="roundRect">
          <a:avLst/>
        </a:prstGeom>
        <a:gradFill rotWithShape="0">
          <a:gsLst>
            <a:gs pos="0">
              <a:schemeClr val="accent3">
                <a:hueOff val="1781528"/>
                <a:satOff val="9595"/>
                <a:lumOff val="13089"/>
                <a:alphaOff val="0"/>
                <a:shade val="63000"/>
                <a:satMod val="165000"/>
              </a:schemeClr>
            </a:gs>
            <a:gs pos="30000">
              <a:schemeClr val="accent3">
                <a:hueOff val="1781528"/>
                <a:satOff val="9595"/>
                <a:lumOff val="13089"/>
                <a:alphaOff val="0"/>
                <a:shade val="58000"/>
                <a:satMod val="165000"/>
              </a:schemeClr>
            </a:gs>
            <a:gs pos="75000">
              <a:schemeClr val="accent3">
                <a:hueOff val="1781528"/>
                <a:satOff val="9595"/>
                <a:lumOff val="13089"/>
                <a:alphaOff val="0"/>
                <a:shade val="30000"/>
                <a:satMod val="175000"/>
              </a:schemeClr>
            </a:gs>
            <a:gs pos="100000">
              <a:schemeClr val="accent3">
                <a:hueOff val="1781528"/>
                <a:satOff val="9595"/>
                <a:lumOff val="1308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20 тыс.руб.</a:t>
          </a:r>
          <a:endParaRPr lang="ru-RU" sz="1500" kern="1200" dirty="0"/>
        </a:p>
      </dsp:txBody>
      <dsp:txXfrm>
        <a:off x="25665" y="1682979"/>
        <a:ext cx="959662" cy="474419"/>
      </dsp:txXfrm>
    </dsp:sp>
    <dsp:sp modelId="{426D59F8-1978-4B21-B281-093238C0FE46}">
      <dsp:nvSpPr>
        <dsp:cNvPr id="0" name=""/>
        <dsp:cNvSpPr/>
      </dsp:nvSpPr>
      <dsp:spPr>
        <a:xfrm rot="5400000">
          <a:off x="1699352" y="1573566"/>
          <a:ext cx="420599" cy="1797319"/>
        </a:xfrm>
        <a:prstGeom prst="round2SameRect">
          <a:avLst/>
        </a:prstGeom>
        <a:solidFill>
          <a:schemeClr val="accent3">
            <a:tint val="40000"/>
            <a:alpha val="90000"/>
            <a:hueOff val="2324682"/>
            <a:satOff val="53566"/>
            <a:lumOff val="4622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324682"/>
              <a:satOff val="53566"/>
              <a:lumOff val="462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Налоги на совокупный доход</a:t>
          </a:r>
          <a:endParaRPr lang="ru-RU" sz="1100" kern="1200" dirty="0"/>
        </a:p>
      </dsp:txBody>
      <dsp:txXfrm rot="-5400000">
        <a:off x="1010992" y="2282458"/>
        <a:ext cx="1776787" cy="379535"/>
      </dsp:txXfrm>
    </dsp:sp>
    <dsp:sp modelId="{6A1D5DDA-320E-42E4-AFB4-8DC725DBE14A}">
      <dsp:nvSpPr>
        <dsp:cNvPr id="0" name=""/>
        <dsp:cNvSpPr/>
      </dsp:nvSpPr>
      <dsp:spPr>
        <a:xfrm>
          <a:off x="0" y="2209351"/>
          <a:ext cx="1010992" cy="525749"/>
        </a:xfrm>
        <a:prstGeom prst="roundRect">
          <a:avLst/>
        </a:prstGeom>
        <a:gradFill rotWithShape="0">
          <a:gsLst>
            <a:gs pos="0">
              <a:schemeClr val="accent3">
                <a:hueOff val="2375370"/>
                <a:satOff val="12794"/>
                <a:lumOff val="17452"/>
                <a:alphaOff val="0"/>
                <a:shade val="63000"/>
                <a:satMod val="165000"/>
              </a:schemeClr>
            </a:gs>
            <a:gs pos="30000">
              <a:schemeClr val="accent3">
                <a:hueOff val="2375370"/>
                <a:satOff val="12794"/>
                <a:lumOff val="17452"/>
                <a:alphaOff val="0"/>
                <a:shade val="58000"/>
                <a:satMod val="165000"/>
              </a:schemeClr>
            </a:gs>
            <a:gs pos="75000">
              <a:schemeClr val="accent3">
                <a:hueOff val="2375370"/>
                <a:satOff val="12794"/>
                <a:lumOff val="17452"/>
                <a:alphaOff val="0"/>
                <a:shade val="30000"/>
                <a:satMod val="175000"/>
              </a:schemeClr>
            </a:gs>
            <a:gs pos="100000">
              <a:schemeClr val="accent3">
                <a:hueOff val="2375370"/>
                <a:satOff val="12794"/>
                <a:lumOff val="17452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 </a:t>
          </a:r>
          <a:r>
            <a:rPr lang="ru-RU" sz="1400" kern="1200" dirty="0" err="1" smtClean="0"/>
            <a:t>тыс.руб</a:t>
          </a:r>
          <a:r>
            <a:rPr lang="ru-RU" sz="800" kern="1200" dirty="0" smtClean="0"/>
            <a:t>.</a:t>
          </a:r>
          <a:endParaRPr lang="ru-RU" sz="800" kern="1200" dirty="0"/>
        </a:p>
      </dsp:txBody>
      <dsp:txXfrm>
        <a:off x="25665" y="2235016"/>
        <a:ext cx="959662" cy="47441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4391B-1960-4628-A101-09DB505E17F1}">
      <dsp:nvSpPr>
        <dsp:cNvPr id="0" name=""/>
        <dsp:cNvSpPr/>
      </dsp:nvSpPr>
      <dsp:spPr>
        <a:xfrm rot="16200000">
          <a:off x="-583272" y="584592"/>
          <a:ext cx="3888432" cy="2719246"/>
        </a:xfrm>
        <a:prstGeom prst="flowChartManualOperation">
          <a:avLst/>
        </a:prstGeom>
        <a:solidFill>
          <a:schemeClr val="accent5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2017 год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Всего </a:t>
          </a:r>
          <a:r>
            <a:rPr lang="ru-RU" sz="1600" b="1" kern="1200" dirty="0" smtClean="0">
              <a:solidFill>
                <a:schemeClr val="tx1"/>
              </a:solidFill>
            </a:rPr>
            <a:t>657,5 </a:t>
          </a:r>
          <a:r>
            <a:rPr lang="ru-RU" sz="1600" b="1" kern="1200" dirty="0" smtClean="0">
              <a:solidFill>
                <a:schemeClr val="tx1"/>
              </a:solidFill>
            </a:rPr>
            <a:t>тыс.руб.</a:t>
          </a:r>
          <a:endParaRPr lang="ru-RU" sz="16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Организация уличного освещения на территории Титовского сельского поселения 584,3 </a:t>
          </a:r>
          <a:r>
            <a:rPr lang="ru-RU" sz="1400" kern="12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тыс.руб</a:t>
          </a:r>
          <a:r>
            <a:rPr lang="ru-RU" sz="1400" kern="1200" dirty="0" smtClean="0">
              <a:solidFill>
                <a:schemeClr val="tx1"/>
              </a:solidFill>
            </a:rPr>
            <a:t>.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3"/>
              </a:solidFill>
            </a:rPr>
            <a:t>Содержание мест захоронения 15,7 </a:t>
          </a:r>
          <a:r>
            <a:rPr lang="ru-RU" sz="1400" kern="1200" dirty="0" smtClean="0">
              <a:solidFill>
                <a:schemeClr val="accent3"/>
              </a:solidFill>
            </a:rPr>
            <a:t>тыс.руб</a:t>
          </a:r>
          <a:r>
            <a:rPr lang="ru-RU" sz="1400" kern="1200" dirty="0" smtClean="0">
              <a:solidFill>
                <a:schemeClr val="tx1"/>
              </a:solidFill>
            </a:rPr>
            <a:t>.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Прочие работы по благоустройству территории, содержанию муниципального имущества  57,5 </a:t>
          </a:r>
          <a:r>
            <a:rPr lang="ru-RU" sz="1400" kern="1200" dirty="0" err="1" smtClean="0">
              <a:solidFill>
                <a:schemeClr val="accent2">
                  <a:lumMod val="75000"/>
                </a:schemeClr>
              </a:solidFill>
            </a:rPr>
            <a:t>тыс.руб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.</a:t>
          </a:r>
          <a:endParaRPr lang="ru-RU" sz="1400" kern="1200" dirty="0">
            <a:solidFill>
              <a:schemeClr val="accent2">
                <a:lumMod val="7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 rot="5400000">
        <a:off x="1321" y="777685"/>
        <a:ext cx="2719246" cy="2333060"/>
      </dsp:txXfrm>
    </dsp:sp>
    <dsp:sp modelId="{D9DB319C-CEFB-422F-9601-83B190FBBC46}">
      <dsp:nvSpPr>
        <dsp:cNvPr id="0" name=""/>
        <dsp:cNvSpPr/>
      </dsp:nvSpPr>
      <dsp:spPr>
        <a:xfrm rot="16200000">
          <a:off x="2340260" y="584592"/>
          <a:ext cx="3888432" cy="2719246"/>
        </a:xfrm>
        <a:prstGeom prst="flowChartManualOperation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2018 год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Всего </a:t>
          </a:r>
          <a:r>
            <a:rPr lang="ru-RU" sz="1400" kern="1200" dirty="0" smtClean="0">
              <a:solidFill>
                <a:schemeClr val="tx1"/>
              </a:solidFill>
            </a:rPr>
            <a:t>439,6 </a:t>
          </a:r>
          <a:r>
            <a:rPr lang="ru-RU" sz="1400" kern="1200" dirty="0" smtClean="0">
              <a:solidFill>
                <a:schemeClr val="tx1"/>
              </a:solidFill>
            </a:rPr>
            <a:t>тыс.руб.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</a:rPr>
            <a:t>Организация уличного освещения на территории Титовского сельского поселения 387 </a:t>
          </a:r>
          <a:r>
            <a:rPr lang="ru-RU" sz="1400" kern="1200" dirty="0" err="1" smtClean="0">
              <a:solidFill>
                <a:schemeClr val="accent1">
                  <a:lumMod val="75000"/>
                </a:schemeClr>
              </a:solidFill>
            </a:rPr>
            <a:t>тыс.руб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</a:rPr>
            <a:t>.</a:t>
          </a:r>
          <a:endParaRPr lang="ru-RU" sz="1400" kern="1200" dirty="0">
            <a:solidFill>
              <a:schemeClr val="accent1">
                <a:lumMod val="7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3"/>
              </a:solidFill>
            </a:rPr>
            <a:t>Содержание мест захоронения 10 </a:t>
          </a:r>
          <a:r>
            <a:rPr lang="ru-RU" sz="1400" kern="1200" dirty="0" smtClean="0">
              <a:solidFill>
                <a:schemeClr val="accent3"/>
              </a:solidFill>
            </a:rPr>
            <a:t>тыс.руб</a:t>
          </a:r>
          <a:r>
            <a:rPr lang="ru-RU" sz="1400" kern="1200" dirty="0" smtClean="0">
              <a:solidFill>
                <a:schemeClr val="tx1"/>
              </a:solidFill>
            </a:rPr>
            <a:t>.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0070C0"/>
              </a:solidFill>
            </a:rPr>
            <a:t>Прочие работы по благоустройству территории, содержанию муниципального имущества 42,6 </a:t>
          </a:r>
          <a:r>
            <a:rPr lang="ru-RU" sz="1400" kern="1200" dirty="0" err="1" smtClean="0">
              <a:solidFill>
                <a:srgbClr val="0070C0"/>
              </a:solidFill>
            </a:rPr>
            <a:t>тыс.руб</a:t>
          </a:r>
          <a:endParaRPr lang="ru-RU" sz="3600" kern="1200" dirty="0">
            <a:solidFill>
              <a:srgbClr val="0070C0"/>
            </a:solidFill>
          </a:endParaRPr>
        </a:p>
      </dsp:txBody>
      <dsp:txXfrm rot="5400000">
        <a:off x="2924853" y="777685"/>
        <a:ext cx="2719246" cy="2333060"/>
      </dsp:txXfrm>
    </dsp:sp>
    <dsp:sp modelId="{E05AC074-3C92-4B5D-B3A0-9C9D1C22E456}">
      <dsp:nvSpPr>
        <dsp:cNvPr id="0" name=""/>
        <dsp:cNvSpPr/>
      </dsp:nvSpPr>
      <dsp:spPr>
        <a:xfrm rot="16200000">
          <a:off x="5263792" y="584592"/>
          <a:ext cx="3888432" cy="2719246"/>
        </a:xfrm>
        <a:prstGeom prst="flowChartManualOperation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2019 год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Всего </a:t>
          </a:r>
          <a:r>
            <a:rPr lang="ru-RU" sz="1400" b="1" kern="1200" dirty="0" smtClean="0">
              <a:solidFill>
                <a:schemeClr val="tx1"/>
              </a:solidFill>
            </a:rPr>
            <a:t>402 </a:t>
          </a:r>
          <a:r>
            <a:rPr lang="ru-RU" sz="1400" b="1" kern="1200" dirty="0" smtClean="0">
              <a:solidFill>
                <a:schemeClr val="tx1"/>
              </a:solidFill>
            </a:rPr>
            <a:t>тыс.руб.</a:t>
          </a:r>
          <a:endParaRPr lang="ru-RU" sz="1400" b="1" kern="1200" dirty="0">
            <a:solidFill>
              <a:schemeClr val="tx1"/>
            </a:solidFill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</a:rPr>
            <a:t>Организация уличного освещения на территории Титовского сельского поселения 387 </a:t>
          </a:r>
          <a:r>
            <a:rPr lang="ru-RU" sz="1400" kern="1200" dirty="0" err="1" smtClean="0">
              <a:solidFill>
                <a:schemeClr val="accent1">
                  <a:lumMod val="75000"/>
                </a:schemeClr>
              </a:solidFill>
            </a:rPr>
            <a:t>тыс.руб</a:t>
          </a:r>
          <a:r>
            <a:rPr lang="ru-RU" sz="1400" kern="1200" dirty="0" smtClean="0">
              <a:solidFill>
                <a:schemeClr val="tx1"/>
              </a:solidFill>
            </a:rPr>
            <a:t>.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3"/>
              </a:solidFill>
            </a:rPr>
            <a:t>Содержание мест захоронения 10 </a:t>
          </a:r>
          <a:r>
            <a:rPr lang="ru-RU" sz="1400" kern="1200" dirty="0" smtClean="0">
              <a:solidFill>
                <a:schemeClr val="accent3"/>
              </a:solidFill>
            </a:rPr>
            <a:t>тыс.руб.</a:t>
          </a:r>
          <a:endParaRPr lang="ru-RU" sz="1400" kern="1200" dirty="0">
            <a:solidFill>
              <a:schemeClr val="accent3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Прочие работы по благоустройству территории, содержанию муниципального имущества  5 </a:t>
          </a:r>
          <a:r>
            <a:rPr lang="ru-RU" sz="1400" kern="1200" dirty="0" err="1" smtClean="0">
              <a:solidFill>
                <a:schemeClr val="accent2">
                  <a:lumMod val="75000"/>
                </a:schemeClr>
              </a:solidFill>
            </a:rPr>
            <a:t>тыс.руб</a:t>
          </a:r>
          <a:endParaRPr lang="ru-RU" sz="1400" kern="1200" dirty="0">
            <a:solidFill>
              <a:schemeClr val="accent2">
                <a:lumMod val="7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5400000">
        <a:off x="5848385" y="777685"/>
        <a:ext cx="2719246" cy="2333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66B74-BAC6-48FB-A69E-77EFDF7A56F7}">
      <dsp:nvSpPr>
        <dsp:cNvPr id="0" name=""/>
        <dsp:cNvSpPr/>
      </dsp:nvSpPr>
      <dsp:spPr>
        <a:xfrm rot="5400000">
          <a:off x="1846248" y="-703710"/>
          <a:ext cx="420599" cy="1935575"/>
        </a:xfrm>
        <a:prstGeom prst="round2SameRect">
          <a:avLst/>
        </a:prstGeom>
        <a:solidFill>
          <a:schemeClr val="bg2">
            <a:lumMod val="90000"/>
            <a:alpha val="9000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Налог на доходы физических лиц</a:t>
          </a:r>
          <a:endParaRPr lang="ru-RU" sz="1200" kern="1200" dirty="0"/>
        </a:p>
      </dsp:txBody>
      <dsp:txXfrm rot="-5400000">
        <a:off x="1088760" y="74310"/>
        <a:ext cx="1915043" cy="379535"/>
      </dsp:txXfrm>
    </dsp:sp>
    <dsp:sp modelId="{F7F8F642-8586-4E0B-9704-421F74964D04}">
      <dsp:nvSpPr>
        <dsp:cNvPr id="0" name=""/>
        <dsp:cNvSpPr/>
      </dsp:nvSpPr>
      <dsp:spPr>
        <a:xfrm>
          <a:off x="0" y="1202"/>
          <a:ext cx="1088760" cy="525749"/>
        </a:xfrm>
        <a:prstGeom prst="roundRect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122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25665" y="26867"/>
        <a:ext cx="1037430" cy="474419"/>
      </dsp:txXfrm>
    </dsp:sp>
    <dsp:sp modelId="{C2DF84D2-46CE-4315-AC9A-EC068F3D11B9}">
      <dsp:nvSpPr>
        <dsp:cNvPr id="0" name=""/>
        <dsp:cNvSpPr/>
      </dsp:nvSpPr>
      <dsp:spPr>
        <a:xfrm rot="5400000">
          <a:off x="1846248" y="-151672"/>
          <a:ext cx="420599" cy="1935575"/>
        </a:xfrm>
        <a:prstGeom prst="round2Same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Налог на имущество</a:t>
          </a:r>
          <a:endParaRPr lang="ru-RU" sz="1200" kern="1200" dirty="0"/>
        </a:p>
      </dsp:txBody>
      <dsp:txXfrm rot="-5400000">
        <a:off x="1088760" y="626348"/>
        <a:ext cx="1915043" cy="379535"/>
      </dsp:txXfrm>
    </dsp:sp>
    <dsp:sp modelId="{C1558259-A118-41DA-B639-5F5874386B47}">
      <dsp:nvSpPr>
        <dsp:cNvPr id="0" name=""/>
        <dsp:cNvSpPr/>
      </dsp:nvSpPr>
      <dsp:spPr>
        <a:xfrm>
          <a:off x="0" y="553239"/>
          <a:ext cx="1088760" cy="52574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1251 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25665" y="578904"/>
        <a:ext cx="1037430" cy="474419"/>
      </dsp:txXfrm>
    </dsp:sp>
    <dsp:sp modelId="{0FA0A811-7BD1-4C63-9842-B69D2F4EB9E0}">
      <dsp:nvSpPr>
        <dsp:cNvPr id="0" name=""/>
        <dsp:cNvSpPr/>
      </dsp:nvSpPr>
      <dsp:spPr>
        <a:xfrm rot="5400000">
          <a:off x="1846248" y="400364"/>
          <a:ext cx="420599" cy="1935575"/>
        </a:xfrm>
        <a:prstGeom prst="round2SameRect">
          <a:avLst/>
        </a:prstGeom>
        <a:solidFill>
          <a:schemeClr val="tx2">
            <a:lumMod val="40000"/>
            <a:lumOff val="60000"/>
            <a:alpha val="9000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Акцизы по подакцизным товарам</a:t>
          </a:r>
          <a:endParaRPr lang="ru-RU" sz="1200" kern="1200" dirty="0"/>
        </a:p>
      </dsp:txBody>
      <dsp:txXfrm rot="-5400000">
        <a:off x="1088760" y="1178384"/>
        <a:ext cx="1915043" cy="379535"/>
      </dsp:txXfrm>
    </dsp:sp>
    <dsp:sp modelId="{28FC7E3D-4632-4CC7-8C4F-2DADF80FD840}">
      <dsp:nvSpPr>
        <dsp:cNvPr id="0" name=""/>
        <dsp:cNvSpPr/>
      </dsp:nvSpPr>
      <dsp:spPr>
        <a:xfrm>
          <a:off x="0" y="1105277"/>
          <a:ext cx="1088760" cy="52574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835 тыс.руб.</a:t>
          </a:r>
          <a:endParaRPr lang="ru-RU" sz="1400" kern="1200" dirty="0"/>
        </a:p>
      </dsp:txBody>
      <dsp:txXfrm>
        <a:off x="25665" y="1130942"/>
        <a:ext cx="1037430" cy="474419"/>
      </dsp:txXfrm>
    </dsp:sp>
    <dsp:sp modelId="{4B27C8F0-9F88-4D19-94DE-988747E374A0}">
      <dsp:nvSpPr>
        <dsp:cNvPr id="0" name=""/>
        <dsp:cNvSpPr/>
      </dsp:nvSpPr>
      <dsp:spPr>
        <a:xfrm rot="5400000">
          <a:off x="1846248" y="952401"/>
          <a:ext cx="420599" cy="1935575"/>
        </a:xfrm>
        <a:prstGeom prst="round2Same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Государственная пошлина</a:t>
          </a:r>
          <a:endParaRPr lang="ru-RU" sz="1200" kern="1200" dirty="0"/>
        </a:p>
      </dsp:txBody>
      <dsp:txXfrm rot="-5400000">
        <a:off x="1088760" y="1730421"/>
        <a:ext cx="1915043" cy="379535"/>
      </dsp:txXfrm>
    </dsp:sp>
    <dsp:sp modelId="{470122CE-4ADC-4BBD-9F23-938B7946A2A2}">
      <dsp:nvSpPr>
        <dsp:cNvPr id="0" name=""/>
        <dsp:cNvSpPr/>
      </dsp:nvSpPr>
      <dsp:spPr>
        <a:xfrm>
          <a:off x="0" y="1657314"/>
          <a:ext cx="1088760" cy="525749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18 </a:t>
          </a:r>
          <a:r>
            <a:rPr lang="ru-RU" sz="1400" kern="1200" dirty="0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25665" y="1682979"/>
        <a:ext cx="1037430" cy="474419"/>
      </dsp:txXfrm>
    </dsp:sp>
    <dsp:sp modelId="{5EC4AC27-69A7-40F9-9503-19A07FF35F78}">
      <dsp:nvSpPr>
        <dsp:cNvPr id="0" name=""/>
        <dsp:cNvSpPr/>
      </dsp:nvSpPr>
      <dsp:spPr>
        <a:xfrm rot="5400000">
          <a:off x="1846248" y="1504439"/>
          <a:ext cx="420599" cy="1935575"/>
        </a:xfrm>
        <a:prstGeom prst="round2Same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Налоги на совокупный доход</a:t>
          </a:r>
          <a:endParaRPr lang="ru-RU" sz="1200" kern="1200" dirty="0"/>
        </a:p>
      </dsp:txBody>
      <dsp:txXfrm rot="-5400000">
        <a:off x="1088760" y="2282459"/>
        <a:ext cx="1915043" cy="379535"/>
      </dsp:txXfrm>
    </dsp:sp>
    <dsp:sp modelId="{00F96E50-F615-478F-AD51-1BDBC3698A2D}">
      <dsp:nvSpPr>
        <dsp:cNvPr id="0" name=""/>
        <dsp:cNvSpPr/>
      </dsp:nvSpPr>
      <dsp:spPr>
        <a:xfrm>
          <a:off x="0" y="2209351"/>
          <a:ext cx="1088760" cy="525749"/>
        </a:xfrm>
        <a:prstGeom prst="roundRect">
          <a:avLst/>
        </a:prstGeom>
        <a:solidFill>
          <a:srgbClr val="FF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1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</a:t>
          </a:r>
          <a:r>
            <a:rPr lang="ru-RU" sz="1400" kern="1200" dirty="0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25665" y="2235016"/>
        <a:ext cx="1037430" cy="4744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0B498B-96EA-408E-8667-06C56778B4D5}">
      <dsp:nvSpPr>
        <dsp:cNvPr id="0" name=""/>
        <dsp:cNvSpPr/>
      </dsp:nvSpPr>
      <dsp:spPr>
        <a:xfrm rot="5400000">
          <a:off x="1557990" y="-572404"/>
          <a:ext cx="409531" cy="1659064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Налог на доходы физических лиц</a:t>
          </a:r>
          <a:endParaRPr lang="ru-RU" sz="1000" kern="1200" dirty="0"/>
        </a:p>
      </dsp:txBody>
      <dsp:txXfrm rot="-5400000">
        <a:off x="933224" y="72354"/>
        <a:ext cx="1639072" cy="369547"/>
      </dsp:txXfrm>
    </dsp:sp>
    <dsp:sp modelId="{EDCA5365-1BEB-4346-9209-9A75184A5A4B}">
      <dsp:nvSpPr>
        <dsp:cNvPr id="0" name=""/>
        <dsp:cNvSpPr/>
      </dsp:nvSpPr>
      <dsp:spPr>
        <a:xfrm>
          <a:off x="0" y="1170"/>
          <a:ext cx="933223" cy="511914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137 тыс.руб.</a:t>
          </a:r>
          <a:endParaRPr lang="ru-RU" sz="1400" kern="1200" dirty="0"/>
        </a:p>
      </dsp:txBody>
      <dsp:txXfrm>
        <a:off x="24990" y="26160"/>
        <a:ext cx="883243" cy="461934"/>
      </dsp:txXfrm>
    </dsp:sp>
    <dsp:sp modelId="{E68855BA-ACEC-4210-B5CD-9F94BBA3F4DE}">
      <dsp:nvSpPr>
        <dsp:cNvPr id="0" name=""/>
        <dsp:cNvSpPr/>
      </dsp:nvSpPr>
      <dsp:spPr>
        <a:xfrm rot="5400000">
          <a:off x="1557990" y="-34894"/>
          <a:ext cx="409531" cy="1659064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Налоги на имущество</a:t>
          </a:r>
          <a:endParaRPr lang="ru-RU" sz="1000" kern="1200" dirty="0"/>
        </a:p>
      </dsp:txBody>
      <dsp:txXfrm rot="-5400000">
        <a:off x="933224" y="609864"/>
        <a:ext cx="1639072" cy="369547"/>
      </dsp:txXfrm>
    </dsp:sp>
    <dsp:sp modelId="{227313E7-3DA5-4AFE-8AA4-BD9A2FB65A97}">
      <dsp:nvSpPr>
        <dsp:cNvPr id="0" name=""/>
        <dsp:cNvSpPr/>
      </dsp:nvSpPr>
      <dsp:spPr>
        <a:xfrm>
          <a:off x="0" y="538680"/>
          <a:ext cx="933223" cy="511914"/>
        </a:xfrm>
        <a:prstGeom prst="roundRect">
          <a:avLst/>
        </a:prstGeom>
        <a:solidFill>
          <a:schemeClr val="accent6">
            <a:shade val="50000"/>
            <a:hueOff val="17573"/>
            <a:satOff val="-756"/>
            <a:lumOff val="168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1322 тыс.руб.</a:t>
          </a:r>
          <a:endParaRPr lang="ru-RU" sz="1400" kern="1200" dirty="0"/>
        </a:p>
      </dsp:txBody>
      <dsp:txXfrm>
        <a:off x="24990" y="563670"/>
        <a:ext cx="883243" cy="461934"/>
      </dsp:txXfrm>
    </dsp:sp>
    <dsp:sp modelId="{566271DF-14B0-4204-95FB-A93030E9C5C9}">
      <dsp:nvSpPr>
        <dsp:cNvPr id="0" name=""/>
        <dsp:cNvSpPr/>
      </dsp:nvSpPr>
      <dsp:spPr>
        <a:xfrm rot="5400000">
          <a:off x="1557990" y="502615"/>
          <a:ext cx="409531" cy="1659064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Акцизы по подакцизным товарам</a:t>
          </a:r>
          <a:endParaRPr lang="ru-RU" sz="1000" kern="1200" dirty="0"/>
        </a:p>
      </dsp:txBody>
      <dsp:txXfrm rot="-5400000">
        <a:off x="933224" y="1147373"/>
        <a:ext cx="1639072" cy="369547"/>
      </dsp:txXfrm>
    </dsp:sp>
    <dsp:sp modelId="{6BC0BD39-BE2F-492B-A468-8C605A2C9025}">
      <dsp:nvSpPr>
        <dsp:cNvPr id="0" name=""/>
        <dsp:cNvSpPr/>
      </dsp:nvSpPr>
      <dsp:spPr>
        <a:xfrm>
          <a:off x="0" y="1076190"/>
          <a:ext cx="933223" cy="511914"/>
        </a:xfrm>
        <a:prstGeom prst="roundRect">
          <a:avLst/>
        </a:prstGeom>
        <a:solidFill>
          <a:schemeClr val="accent6">
            <a:shade val="50000"/>
            <a:hueOff val="35145"/>
            <a:satOff val="-1513"/>
            <a:lumOff val="336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925 тыс.руб.</a:t>
          </a:r>
          <a:endParaRPr lang="ru-RU" sz="1400" kern="1200" dirty="0"/>
        </a:p>
      </dsp:txBody>
      <dsp:txXfrm>
        <a:off x="24990" y="1101180"/>
        <a:ext cx="883243" cy="461934"/>
      </dsp:txXfrm>
    </dsp:sp>
    <dsp:sp modelId="{7688F8A9-7EC4-4C8A-9D5A-16CF07EC0DEE}">
      <dsp:nvSpPr>
        <dsp:cNvPr id="0" name=""/>
        <dsp:cNvSpPr/>
      </dsp:nvSpPr>
      <dsp:spPr>
        <a:xfrm rot="5400000">
          <a:off x="1557990" y="1040125"/>
          <a:ext cx="409531" cy="1659064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Государственная пошлина</a:t>
          </a:r>
          <a:endParaRPr lang="ru-RU" sz="1000" kern="1200" dirty="0"/>
        </a:p>
      </dsp:txBody>
      <dsp:txXfrm rot="-5400000">
        <a:off x="933224" y="1684883"/>
        <a:ext cx="1639072" cy="369547"/>
      </dsp:txXfrm>
    </dsp:sp>
    <dsp:sp modelId="{55F6CC8D-87FC-468F-9B6B-C24BDDB52F56}">
      <dsp:nvSpPr>
        <dsp:cNvPr id="0" name=""/>
        <dsp:cNvSpPr/>
      </dsp:nvSpPr>
      <dsp:spPr>
        <a:xfrm>
          <a:off x="0" y="1613700"/>
          <a:ext cx="933223" cy="511914"/>
        </a:xfrm>
        <a:prstGeom prst="roundRect">
          <a:avLst/>
        </a:prstGeom>
        <a:solidFill>
          <a:schemeClr val="accent6">
            <a:shade val="50000"/>
            <a:hueOff val="35145"/>
            <a:satOff val="-1513"/>
            <a:lumOff val="336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22 тыс.руб.</a:t>
          </a:r>
          <a:endParaRPr lang="ru-RU" sz="1400" kern="1200" dirty="0"/>
        </a:p>
      </dsp:txBody>
      <dsp:txXfrm>
        <a:off x="24990" y="1638690"/>
        <a:ext cx="883243" cy="461934"/>
      </dsp:txXfrm>
    </dsp:sp>
    <dsp:sp modelId="{71F91493-8451-498D-8ADC-F6A62B34A3C6}">
      <dsp:nvSpPr>
        <dsp:cNvPr id="0" name=""/>
        <dsp:cNvSpPr/>
      </dsp:nvSpPr>
      <dsp:spPr>
        <a:xfrm rot="5400000">
          <a:off x="1557990" y="1577635"/>
          <a:ext cx="409531" cy="1659064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Налоги на совокупный доход</a:t>
          </a:r>
          <a:endParaRPr lang="ru-RU" sz="1000" kern="1200" dirty="0"/>
        </a:p>
      </dsp:txBody>
      <dsp:txXfrm rot="-5400000">
        <a:off x="933224" y="2222393"/>
        <a:ext cx="1639072" cy="369547"/>
      </dsp:txXfrm>
    </dsp:sp>
    <dsp:sp modelId="{FC55F218-1815-4C85-B7E9-AA1518AFBA0B}">
      <dsp:nvSpPr>
        <dsp:cNvPr id="0" name=""/>
        <dsp:cNvSpPr/>
      </dsp:nvSpPr>
      <dsp:spPr>
        <a:xfrm>
          <a:off x="0" y="2151210"/>
          <a:ext cx="933223" cy="511914"/>
        </a:xfrm>
        <a:prstGeom prst="roundRect">
          <a:avLst/>
        </a:prstGeom>
        <a:solidFill>
          <a:schemeClr val="accent6">
            <a:shade val="50000"/>
            <a:hueOff val="17573"/>
            <a:satOff val="-756"/>
            <a:lumOff val="168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 тыс.руб.</a:t>
          </a:r>
          <a:endParaRPr lang="ru-RU" sz="1400" kern="1200" dirty="0"/>
        </a:p>
      </dsp:txBody>
      <dsp:txXfrm>
        <a:off x="24990" y="2176200"/>
        <a:ext cx="883243" cy="4619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5E63A-A089-4577-A807-6C5035013FFA}">
      <dsp:nvSpPr>
        <dsp:cNvPr id="0" name=""/>
        <dsp:cNvSpPr/>
      </dsp:nvSpPr>
      <dsp:spPr>
        <a:xfrm>
          <a:off x="49105" y="0"/>
          <a:ext cx="1679086" cy="813802"/>
        </a:xfrm>
        <a:prstGeom prst="rect">
          <a:avLst/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ДОХОДЫ,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ОБЛАГАЕМЫЕ НДФЛ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49105" y="0"/>
        <a:ext cx="1679086" cy="813802"/>
      </dsp:txXfrm>
    </dsp:sp>
    <dsp:sp modelId="{91FC467A-F677-4250-B0A7-F0525E5AF9B3}">
      <dsp:nvSpPr>
        <dsp:cNvPr id="0" name=""/>
        <dsp:cNvSpPr/>
      </dsp:nvSpPr>
      <dsp:spPr>
        <a:xfrm>
          <a:off x="72003" y="882765"/>
          <a:ext cx="1696878" cy="2916180"/>
        </a:xfrm>
        <a:prstGeom prst="rect">
          <a:avLst/>
        </a:prstGeom>
        <a:noFill/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вознаграждение за выполнение трудовых или иных обязанностей;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от продажи имущества, находившегося в собственности менее 3 лет;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от сдачи имущества в аренду;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доходы от источников за пределами Российской Федерации;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доходы в виде разного рода выигрышей;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иные доходы</a:t>
          </a:r>
          <a:endParaRPr lang="ru-RU" sz="1000" kern="1200" dirty="0"/>
        </a:p>
      </dsp:txBody>
      <dsp:txXfrm>
        <a:off x="72003" y="882765"/>
        <a:ext cx="1696878" cy="2916180"/>
      </dsp:txXfrm>
    </dsp:sp>
    <dsp:sp modelId="{E1973C18-A2AB-4A37-A4D9-02A3550A9AC1}">
      <dsp:nvSpPr>
        <dsp:cNvPr id="0" name=""/>
        <dsp:cNvSpPr/>
      </dsp:nvSpPr>
      <dsp:spPr>
        <a:xfrm>
          <a:off x="1867858" y="0"/>
          <a:ext cx="1653214" cy="647649"/>
        </a:xfrm>
        <a:prstGeom prst="rect">
          <a:avLst/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ДОХОДЫ, НЕ ОБЛАГАЕМЫЕ НДФЛ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1867858" y="0"/>
        <a:ext cx="1653214" cy="647649"/>
      </dsp:txXfrm>
    </dsp:sp>
    <dsp:sp modelId="{F9D25EBA-BCCE-481B-B250-4A8CD639E42D}">
      <dsp:nvSpPr>
        <dsp:cNvPr id="0" name=""/>
        <dsp:cNvSpPr/>
      </dsp:nvSpPr>
      <dsp:spPr>
        <a:xfrm>
          <a:off x="1879798" y="803333"/>
          <a:ext cx="1675488" cy="3397668"/>
        </a:xfrm>
        <a:prstGeom prst="rect">
          <a:avLst/>
        </a:prstGeom>
        <a:noFill/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доходы от продажи имущества, находившегося в собственности более трех лет;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доходы, полученные в порядке наследования;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доходы, полученные по договору дарения от члена семьи и (или) близкого родственника в соответствии с СК РФ (от супруга, родителей и детей, в том числе усыновителей и усыновленных, дедушки, бабушки и внуков, полнородных и </a:t>
          </a:r>
          <a:r>
            <a:rPr lang="ru-RU" sz="1000" kern="1200" dirty="0" err="1" smtClean="0"/>
            <a:t>неполнородных</a:t>
          </a:r>
          <a:r>
            <a:rPr lang="ru-RU" sz="1000" kern="1200" dirty="0" smtClean="0"/>
            <a:t> (имеющих общих отца или мать) братьев и сестер);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иные доходы.</a:t>
          </a:r>
          <a:endParaRPr lang="ru-RU" sz="1000" kern="1200" dirty="0"/>
        </a:p>
      </dsp:txBody>
      <dsp:txXfrm>
        <a:off x="1879798" y="803333"/>
        <a:ext cx="1675488" cy="33976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83612-560B-4123-8F08-59F3BB1D9885}">
      <dsp:nvSpPr>
        <dsp:cNvPr id="0" name=""/>
        <dsp:cNvSpPr/>
      </dsp:nvSpPr>
      <dsp:spPr>
        <a:xfrm>
          <a:off x="2817" y="0"/>
          <a:ext cx="8710150" cy="21602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4">
                <a:shade val="63000"/>
                <a:satMod val="165000"/>
              </a:schemeClr>
            </a:gs>
            <a:gs pos="30000">
              <a:schemeClr val="accent4">
                <a:shade val="58000"/>
                <a:satMod val="165000"/>
              </a:schemeClr>
            </a:gs>
            <a:gs pos="75000">
              <a:schemeClr val="accent4">
                <a:shade val="30000"/>
                <a:satMod val="175000"/>
              </a:schemeClr>
            </a:gs>
            <a:gs pos="100000">
              <a:schemeClr val="accent4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0" tIns="222885" rIns="288925" bIns="0" numCol="1" spcCol="1270" anchor="t" anchorCtr="0">
          <a:noAutofit/>
        </a:bodyPr>
        <a:lstStyle/>
        <a:p>
          <a:pPr lvl="0" algn="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 rot="16200000">
        <a:off x="-11865" y="14683"/>
        <a:ext cx="1771396" cy="1742030"/>
      </dsp:txXfrm>
    </dsp:sp>
    <dsp:sp modelId="{2693A8D4-EF12-43B3-8165-897368FDC5F9}">
      <dsp:nvSpPr>
        <dsp:cNvPr id="0" name=""/>
        <dsp:cNvSpPr/>
      </dsp:nvSpPr>
      <dsp:spPr>
        <a:xfrm>
          <a:off x="1609337" y="0"/>
          <a:ext cx="6489062" cy="2160240"/>
        </a:xfrm>
        <a:prstGeom prst="rect">
          <a:avLst/>
        </a:prstGeom>
        <a:noFill/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tx1"/>
              </a:solidFill>
            </a:rPr>
            <a:t>Акциз</a:t>
          </a:r>
          <a:r>
            <a:rPr lang="ru-RU" sz="1600" i="1" kern="1200" dirty="0" smtClean="0">
              <a:solidFill>
                <a:schemeClr val="tx1"/>
              </a:solidFill>
            </a:rPr>
            <a:t> – один из видов налога, представляющий не связанный с получением дохода продавцом косвенный налог на продажу определенного вида товаров массового потребления. Акциз включается в цену товара. Чаще всего акцизным налогом облагаются </a:t>
          </a:r>
          <a:r>
            <a:rPr lang="ru-RU" sz="1600" i="1" kern="1200" dirty="0" err="1" smtClean="0">
              <a:solidFill>
                <a:schemeClr val="tx1"/>
              </a:solidFill>
            </a:rPr>
            <a:t>вино-водочные</a:t>
          </a:r>
          <a:r>
            <a:rPr lang="ru-RU" sz="1600" i="1" kern="1200" dirty="0" smtClean="0">
              <a:solidFill>
                <a:schemeClr val="tx1"/>
              </a:solidFill>
            </a:rPr>
            <a:t> изделия, пиво, табачные изделия, деликатесы, предметы роскоши, автомобили, нефтепродукты.  Плательщиками акциза являются потребители, приобретающие товары, которые облагаются акцизным сбором.</a:t>
          </a:r>
          <a:endParaRPr lang="ru-RU" sz="1600" i="1" kern="1200" dirty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i="1" kern="1200" dirty="0"/>
        </a:p>
      </dsp:txBody>
      <dsp:txXfrm>
        <a:off x="1609337" y="0"/>
        <a:ext cx="6489062" cy="21602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7B8AB-D47E-48D6-BAF8-198779755066}">
      <dsp:nvSpPr>
        <dsp:cNvPr id="0" name=""/>
        <dsp:cNvSpPr/>
      </dsp:nvSpPr>
      <dsp:spPr>
        <a:xfrm rot="5400000">
          <a:off x="-156001" y="108092"/>
          <a:ext cx="1071267" cy="858275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1722 тыс.руб.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49504" y="430734"/>
        <a:ext cx="858275" cy="212992"/>
      </dsp:txXfrm>
    </dsp:sp>
    <dsp:sp modelId="{42ACD664-9300-4249-B2F8-9749D7BED71E}">
      <dsp:nvSpPr>
        <dsp:cNvPr id="0" name=""/>
        <dsp:cNvSpPr/>
      </dsp:nvSpPr>
      <dsp:spPr>
        <a:xfrm rot="5400000">
          <a:off x="1219419" y="-463246"/>
          <a:ext cx="696689" cy="1626376"/>
        </a:xfrm>
        <a:prstGeom prst="round2SameRect">
          <a:avLst/>
        </a:prstGeom>
        <a:solidFill>
          <a:schemeClr val="accent1">
            <a:lumMod val="75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Дотации</a:t>
          </a:r>
          <a:endParaRPr lang="ru-RU" sz="1400" b="1" kern="1200" dirty="0"/>
        </a:p>
      </dsp:txBody>
      <dsp:txXfrm rot="-5400000">
        <a:off x="754576" y="35607"/>
        <a:ext cx="1592366" cy="628669"/>
      </dsp:txXfrm>
    </dsp:sp>
    <dsp:sp modelId="{749A1EC2-6787-4386-9A04-2D7C9A1F7635}">
      <dsp:nvSpPr>
        <dsp:cNvPr id="0" name=""/>
        <dsp:cNvSpPr/>
      </dsp:nvSpPr>
      <dsp:spPr>
        <a:xfrm rot="5400000">
          <a:off x="-111184" y="930201"/>
          <a:ext cx="1071267" cy="947909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73,1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 тыс.руб. 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49504" y="1342477"/>
        <a:ext cx="947909" cy="123358"/>
      </dsp:txXfrm>
    </dsp:sp>
    <dsp:sp modelId="{4DE0E3DC-04F3-46E1-BC83-DA96C976BC5F}">
      <dsp:nvSpPr>
        <dsp:cNvPr id="0" name=""/>
        <dsp:cNvSpPr/>
      </dsp:nvSpPr>
      <dsp:spPr>
        <a:xfrm rot="5400000">
          <a:off x="1264419" y="403495"/>
          <a:ext cx="696323" cy="1626376"/>
        </a:xfrm>
        <a:prstGeom prst="round2Same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Субвенции</a:t>
          </a:r>
          <a:endParaRPr lang="ru-RU" sz="1400" b="1" kern="1200" dirty="0"/>
        </a:p>
      </dsp:txBody>
      <dsp:txXfrm rot="-5400000">
        <a:off x="799393" y="902513"/>
        <a:ext cx="1592384" cy="628339"/>
      </dsp:txXfrm>
    </dsp:sp>
    <dsp:sp modelId="{103C8BA2-7368-435B-BB36-B029A50C32E1}">
      <dsp:nvSpPr>
        <dsp:cNvPr id="0" name=""/>
        <dsp:cNvSpPr/>
      </dsp:nvSpPr>
      <dsp:spPr>
        <a:xfrm rot="5400000">
          <a:off x="-156001" y="1841943"/>
          <a:ext cx="1071267" cy="858275"/>
        </a:xfrm>
        <a:prstGeom prst="chevr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5,4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 тыс.руб.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49504" y="2164585"/>
        <a:ext cx="858275" cy="212992"/>
      </dsp:txXfrm>
    </dsp:sp>
    <dsp:sp modelId="{2B99A613-E21B-4ABB-80C1-D00E220DE5D3}">
      <dsp:nvSpPr>
        <dsp:cNvPr id="0" name=""/>
        <dsp:cNvSpPr/>
      </dsp:nvSpPr>
      <dsp:spPr>
        <a:xfrm rot="5400000">
          <a:off x="1219602" y="1270420"/>
          <a:ext cx="696323" cy="1626376"/>
        </a:xfrm>
        <a:prstGeom prst="round2SameRect">
          <a:avLst/>
        </a:prstGeom>
        <a:solidFill>
          <a:schemeClr val="accent3">
            <a:lumMod val="75000"/>
            <a:alpha val="90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Иные МБТ</a:t>
          </a:r>
          <a:endParaRPr lang="ru-RU" sz="1400" b="1" kern="1200" dirty="0"/>
        </a:p>
      </dsp:txBody>
      <dsp:txXfrm rot="-5400000">
        <a:off x="754576" y="1769438"/>
        <a:ext cx="1592384" cy="6283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7B8AB-D47E-48D6-BAF8-198779755066}">
      <dsp:nvSpPr>
        <dsp:cNvPr id="0" name=""/>
        <dsp:cNvSpPr/>
      </dsp:nvSpPr>
      <dsp:spPr>
        <a:xfrm rot="5400000">
          <a:off x="-249056" y="184401"/>
          <a:ext cx="1547994" cy="1186790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1491,1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 тыс.руб.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68454" y="597194"/>
        <a:ext cx="1186790" cy="361204"/>
      </dsp:txXfrm>
    </dsp:sp>
    <dsp:sp modelId="{42ACD664-9300-4249-B2F8-9749D7BED71E}">
      <dsp:nvSpPr>
        <dsp:cNvPr id="0" name=""/>
        <dsp:cNvSpPr/>
      </dsp:nvSpPr>
      <dsp:spPr>
        <a:xfrm rot="5400000">
          <a:off x="1306316" y="-259118"/>
          <a:ext cx="1029537" cy="1555372"/>
        </a:xfrm>
        <a:prstGeom prst="round2SameRect">
          <a:avLst/>
        </a:prstGeom>
        <a:solidFill>
          <a:schemeClr val="accent1">
            <a:lumMod val="75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Дотации</a:t>
          </a:r>
          <a:endParaRPr lang="ru-RU" sz="1400" b="1" kern="1200" dirty="0"/>
        </a:p>
      </dsp:txBody>
      <dsp:txXfrm rot="-5400000">
        <a:off x="1043399" y="54057"/>
        <a:ext cx="1505114" cy="929021"/>
      </dsp:txXfrm>
    </dsp:sp>
    <dsp:sp modelId="{749A1EC2-6787-4386-9A04-2D7C9A1F7635}">
      <dsp:nvSpPr>
        <dsp:cNvPr id="0" name=""/>
        <dsp:cNvSpPr/>
      </dsp:nvSpPr>
      <dsp:spPr>
        <a:xfrm rot="5400000">
          <a:off x="-187085" y="1375148"/>
          <a:ext cx="1547994" cy="1310733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73,1 тыс.руб. 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68454" y="1911885"/>
        <a:ext cx="1310733" cy="237261"/>
      </dsp:txXfrm>
    </dsp:sp>
    <dsp:sp modelId="{4DE0E3DC-04F3-46E1-BC83-DA96C976BC5F}">
      <dsp:nvSpPr>
        <dsp:cNvPr id="0" name=""/>
        <dsp:cNvSpPr/>
      </dsp:nvSpPr>
      <dsp:spPr>
        <a:xfrm rot="5400000">
          <a:off x="1368287" y="993599"/>
          <a:ext cx="1029537" cy="1555372"/>
        </a:xfrm>
        <a:prstGeom prst="round2Same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Субвенции</a:t>
          </a:r>
          <a:endParaRPr lang="ru-RU" sz="1400" b="1" kern="1200" dirty="0"/>
        </a:p>
      </dsp:txBody>
      <dsp:txXfrm rot="-5400000">
        <a:off x="1105370" y="1306774"/>
        <a:ext cx="1505114" cy="9290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7B8AB-D47E-48D6-BAF8-198779755066}">
      <dsp:nvSpPr>
        <dsp:cNvPr id="0" name=""/>
        <dsp:cNvSpPr/>
      </dsp:nvSpPr>
      <dsp:spPr>
        <a:xfrm rot="5400000">
          <a:off x="-301308" y="238630"/>
          <a:ext cx="1623335" cy="1153824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1491,1 тыс.руб.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66552" y="580786"/>
        <a:ext cx="1153824" cy="469511"/>
      </dsp:txXfrm>
    </dsp:sp>
    <dsp:sp modelId="{42ACD664-9300-4249-B2F8-9749D7BED71E}">
      <dsp:nvSpPr>
        <dsp:cNvPr id="0" name=""/>
        <dsp:cNvSpPr/>
      </dsp:nvSpPr>
      <dsp:spPr>
        <a:xfrm rot="5400000">
          <a:off x="1210859" y="-192569"/>
          <a:ext cx="1119279" cy="1512167"/>
        </a:xfrm>
        <a:prstGeom prst="round2Same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Дотации</a:t>
          </a:r>
          <a:endParaRPr lang="ru-RU" sz="1400" b="1" kern="1200" dirty="0"/>
        </a:p>
      </dsp:txBody>
      <dsp:txXfrm rot="-5400000">
        <a:off x="1014416" y="58513"/>
        <a:ext cx="1457528" cy="1010001"/>
      </dsp:txXfrm>
    </dsp:sp>
    <dsp:sp modelId="{749A1EC2-6787-4386-9A04-2D7C9A1F7635}">
      <dsp:nvSpPr>
        <dsp:cNvPr id="0" name=""/>
        <dsp:cNvSpPr/>
      </dsp:nvSpPr>
      <dsp:spPr>
        <a:xfrm rot="5400000">
          <a:off x="-241058" y="1508006"/>
          <a:ext cx="1623335" cy="1274324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73,1 тыс.руб. 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66552" y="1970662"/>
        <a:ext cx="1274324" cy="349011"/>
      </dsp:txXfrm>
    </dsp:sp>
    <dsp:sp modelId="{4DE0E3DC-04F3-46E1-BC83-DA96C976BC5F}">
      <dsp:nvSpPr>
        <dsp:cNvPr id="0" name=""/>
        <dsp:cNvSpPr/>
      </dsp:nvSpPr>
      <dsp:spPr>
        <a:xfrm rot="5400000">
          <a:off x="1271109" y="1137057"/>
          <a:ext cx="1119279" cy="1512167"/>
        </a:xfrm>
        <a:prstGeom prst="round2SameRect">
          <a:avLst/>
        </a:prstGeom>
        <a:solidFill>
          <a:schemeClr val="accent1">
            <a:lumMod val="75000"/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Субвенции</a:t>
          </a:r>
          <a:endParaRPr lang="ru-RU" sz="1400" b="1" kern="1200" dirty="0"/>
        </a:p>
      </dsp:txBody>
      <dsp:txXfrm rot="-5400000">
        <a:off x="1074666" y="1388140"/>
        <a:ext cx="1457528" cy="10100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F696A8-CABD-49BE-BAC5-C14F4E14F247}">
      <dsp:nvSpPr>
        <dsp:cNvPr id="0" name=""/>
        <dsp:cNvSpPr/>
      </dsp:nvSpPr>
      <dsp:spPr>
        <a:xfrm rot="5400000">
          <a:off x="-299891" y="299967"/>
          <a:ext cx="1999276" cy="13994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2017</a:t>
          </a:r>
          <a:endParaRPr lang="ru-RU" sz="3900" kern="1200" dirty="0"/>
        </a:p>
      </dsp:txBody>
      <dsp:txXfrm rot="-5400000">
        <a:off x="1" y="699823"/>
        <a:ext cx="1399493" cy="599783"/>
      </dsp:txXfrm>
    </dsp:sp>
    <dsp:sp modelId="{A3900918-B473-432F-BB24-7631D9274347}">
      <dsp:nvSpPr>
        <dsp:cNvPr id="0" name=""/>
        <dsp:cNvSpPr/>
      </dsp:nvSpPr>
      <dsp:spPr>
        <a:xfrm rot="5400000">
          <a:off x="4190441" y="-2790947"/>
          <a:ext cx="1299529" cy="68814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дорожного хозяйства« 835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физической культуры и спорта"  10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"Благоустройство« 657,5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«Обеспечение общественной безопасности» 60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«Социальная политика» 305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«Функционирование органов местного самоуправления» 2073,5 </a:t>
          </a:r>
          <a:r>
            <a:rPr lang="ru-RU" sz="1200" kern="1200" dirty="0" err="1" smtClean="0"/>
            <a:t>тыс.руб</a:t>
          </a:r>
          <a:endParaRPr lang="ru-RU" sz="1200" kern="1200" dirty="0"/>
        </a:p>
      </dsp:txBody>
      <dsp:txXfrm rot="-5400000">
        <a:off x="1399493" y="63439"/>
        <a:ext cx="6817987" cy="1172653"/>
      </dsp:txXfrm>
    </dsp:sp>
    <dsp:sp modelId="{D35D489C-5C95-4EA5-B094-9E8F4DF3E8D7}">
      <dsp:nvSpPr>
        <dsp:cNvPr id="0" name=""/>
        <dsp:cNvSpPr/>
      </dsp:nvSpPr>
      <dsp:spPr>
        <a:xfrm rot="5400000">
          <a:off x="-299891" y="2108565"/>
          <a:ext cx="1999276" cy="13994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2018</a:t>
          </a:r>
          <a:endParaRPr lang="ru-RU" sz="3900" kern="1200" dirty="0"/>
        </a:p>
      </dsp:txBody>
      <dsp:txXfrm rot="-5400000">
        <a:off x="1" y="2508421"/>
        <a:ext cx="1399493" cy="599783"/>
      </dsp:txXfrm>
    </dsp:sp>
    <dsp:sp modelId="{CFF230F2-A319-4442-8D59-1D0F12211A26}">
      <dsp:nvSpPr>
        <dsp:cNvPr id="0" name=""/>
        <dsp:cNvSpPr/>
      </dsp:nvSpPr>
      <dsp:spPr>
        <a:xfrm rot="5400000">
          <a:off x="4190441" y="-982274"/>
          <a:ext cx="1299529" cy="68814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дорожного хозяйства» 822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физической культуры и спорта"  10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"Благоустройство" 439,6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«Обеспечение общественной безопасности» 30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«Социальная политика» 305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«Функционирование органов местного самоуправления»  2048,5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 rot="-5400000">
        <a:off x="1399493" y="1872112"/>
        <a:ext cx="6817987" cy="1172653"/>
      </dsp:txXfrm>
    </dsp:sp>
    <dsp:sp modelId="{2BC14005-B517-481D-A913-54E9AD7D9C63}">
      <dsp:nvSpPr>
        <dsp:cNvPr id="0" name=""/>
        <dsp:cNvSpPr/>
      </dsp:nvSpPr>
      <dsp:spPr>
        <a:xfrm rot="5400000">
          <a:off x="-299891" y="3917162"/>
          <a:ext cx="1999276" cy="13994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2019</a:t>
          </a:r>
          <a:endParaRPr lang="ru-RU" sz="3900" kern="1200" dirty="0"/>
        </a:p>
      </dsp:txBody>
      <dsp:txXfrm rot="-5400000">
        <a:off x="1" y="4317018"/>
        <a:ext cx="1399493" cy="599783"/>
      </dsp:txXfrm>
    </dsp:sp>
    <dsp:sp modelId="{48920070-5835-4071-B0F3-8A69B8CF9473}">
      <dsp:nvSpPr>
        <dsp:cNvPr id="0" name=""/>
        <dsp:cNvSpPr/>
      </dsp:nvSpPr>
      <dsp:spPr>
        <a:xfrm rot="5400000">
          <a:off x="4190441" y="826323"/>
          <a:ext cx="1299529" cy="68814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дорожного хозяйства» 925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физической культуры и спорта" 10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"Благоустройство" 402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«Обеспечение общественной безопасности» 30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«Социальная политика» 305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«Функционирование органов местного самоуправления» 2023,1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 rot="-5400000">
        <a:off x="1399493" y="3680709"/>
        <a:ext cx="6817987" cy="1172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0.14876</cdr:x>
      <cdr:y>0.84883</cdr:y>
    </cdr:from>
    <cdr:to>
      <cdr:x>0.3719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5134272"/>
          <a:ext cx="194421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0.13223</cdr:x>
      <cdr:y>0.42105</cdr:y>
    </cdr:from>
    <cdr:to>
      <cdr:x>0.2314</cdr:x>
      <cdr:y>0.55263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52128" y="2304256"/>
          <a:ext cx="864096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0.1157</cdr:x>
      <cdr:y>0.42105</cdr:y>
    </cdr:from>
    <cdr:to>
      <cdr:x>0.26446</cdr:x>
      <cdr:y>0.48684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08112" y="2304256"/>
          <a:ext cx="129614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 smtClean="0"/>
        </a:p>
        <a:p xmlns:a="http://schemas.openxmlformats.org/drawingml/2006/main">
          <a:pPr>
            <a:lnSpc>
              <a:spcPts val="1200"/>
            </a:lnSpc>
          </a:pPr>
          <a:endParaRPr lang="ru-RU" sz="1100" dirty="0"/>
        </a:p>
      </cdr:txBody>
    </cdr:sp>
  </cdr:relSizeAnchor>
  <cdr:relSizeAnchor xmlns:cdr="http://schemas.openxmlformats.org/drawingml/2006/chartDrawing">
    <cdr:from>
      <cdr:x>0.23967</cdr:x>
      <cdr:y>0.47368</cdr:y>
    </cdr:from>
    <cdr:to>
      <cdr:x>0.38017</cdr:x>
      <cdr:y>0.55263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88232" y="2592288"/>
          <a:ext cx="122413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0.2971</cdr:x>
      <cdr:y>0.01512</cdr:y>
    </cdr:from>
    <cdr:to>
      <cdr:x>0.77344</cdr:x>
      <cdr:y>0.26162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9723" y="32665"/>
          <a:ext cx="1234102" cy="532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chemeClr val="accent4">
                  <a:lumMod val="50000"/>
                </a:schemeClr>
              </a:solidFill>
            </a:rPr>
            <a:t>2019 год </a:t>
          </a:r>
          <a:endParaRPr lang="ru-RU" sz="1400" b="1" dirty="0">
            <a:solidFill>
              <a:schemeClr val="accent4">
                <a:lumMod val="50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0.49986</cdr:x>
      <cdr:y>0.16587</cdr:y>
    </cdr:from>
    <cdr:to>
      <cdr:x>0.71416</cdr:x>
      <cdr:y>0.2835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7790" y="334419"/>
          <a:ext cx="432048" cy="2371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12%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0.52943</cdr:x>
      <cdr:y>0</cdr:y>
    </cdr:from>
    <cdr:to>
      <cdr:x>1</cdr:x>
      <cdr:y>0.41242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9109" y="0"/>
          <a:ext cx="745067" cy="540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0.31793</cdr:x>
      <cdr:y>0.77328</cdr:y>
    </cdr:from>
    <cdr:to>
      <cdr:x>0.98655</cdr:x>
      <cdr:y>0.99575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4056" y="1008112"/>
          <a:ext cx="105841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i="0" dirty="0" smtClean="0">
              <a:latin typeface="Times New Roman" pitchFamily="18" charset="0"/>
              <a:cs typeface="Times New Roman" pitchFamily="18" charset="0"/>
            </a:rPr>
            <a:t>2018</a:t>
          </a:r>
          <a:endParaRPr lang="ru-RU" sz="1400" b="1" i="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0.3851</cdr:x>
      <cdr:y>0.43152</cdr:y>
    </cdr:from>
    <cdr:to>
      <cdr:x>0.48129</cdr:x>
      <cdr:y>0.55397</cdr:y>
    </cdr:to>
    <cdr:sp macro="" textlink="">
      <cdr:nvSpPr>
        <cdr:cNvPr id="3" name="Стрелка вправо 2"/>
        <cdr:cNvSpPr/>
      </cdr:nvSpPr>
      <cdr:spPr>
        <a:xfrm xmlns:a="http://schemas.openxmlformats.org/drawingml/2006/main" rot="19788679">
          <a:off x="3216910" y="2703820"/>
          <a:ext cx="803472" cy="767273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accent2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0.64793</cdr:x>
      <cdr:y>0.35662</cdr:y>
    </cdr:from>
    <cdr:to>
      <cdr:x>0.71689</cdr:x>
      <cdr:y>0.50083</cdr:y>
    </cdr:to>
    <cdr:sp macro="" textlink="">
      <cdr:nvSpPr>
        <cdr:cNvPr id="5" name="Стрелка вправо 4"/>
        <cdr:cNvSpPr/>
      </cdr:nvSpPr>
      <cdr:spPr>
        <a:xfrm xmlns:a="http://schemas.openxmlformats.org/drawingml/2006/main" rot="20482241">
          <a:off x="5412424" y="2234506"/>
          <a:ext cx="576053" cy="903621"/>
        </a:xfrm>
        <a:prstGeom xmlns:a="http://schemas.openxmlformats.org/drawingml/2006/main" prst="rightArrow">
          <a:avLst>
            <a:gd name="adj1" fmla="val 50000"/>
            <a:gd name="adj2" fmla="val 32800"/>
          </a:avLst>
        </a:prstGeom>
        <a:solidFill xmlns:a="http://schemas.openxmlformats.org/drawingml/2006/main">
          <a:schemeClr val="accent2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0.45601</cdr:x>
      <cdr:y>0.37074</cdr:y>
    </cdr:from>
    <cdr:to>
      <cdr:x>0.52296</cdr:x>
      <cdr:y>0.48481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892423" y="1857388"/>
          <a:ext cx="571504" cy="571504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/>
            <a:t>0,3</a:t>
          </a:r>
        </a:p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0.38996</cdr:x>
      <cdr:y>0.45908</cdr:y>
    </cdr:from>
    <cdr:to>
      <cdr:x>0.46702</cdr:x>
      <cdr:y>0.58039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892290" y="2433043"/>
          <a:ext cx="571504" cy="64294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/>
            <a:t>2,4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0.53444</cdr:x>
      <cdr:y>0.32428</cdr:y>
    </cdr:from>
    <cdr:to>
      <cdr:x>0.6115</cdr:x>
      <cdr:y>0.43255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963860" y="1718663"/>
          <a:ext cx="571504" cy="573783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/>
            <a:t>0,6</a:t>
          </a:r>
          <a:endParaRPr lang="ru-R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BB20E2-34FE-4DA0-A4CA-53E84D134FCD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D4C216-9761-4F0C-BFD3-1639B2852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8047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C21D6-4371-45C1-8A79-52ED8F8E5477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1802F-BEFD-4659-97A9-8679EF039C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5186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B3A1-3067-4B6B-9D6E-C7459AA9993E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195C2-EABD-4560-A0E2-07106AB654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956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640BD-B048-405F-A297-9EC509E47086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CB50C-DE48-4006-854E-6418C9DCFD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119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DF50289-AE0E-4082-A197-05F67F22043B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47C738-AF54-4805-83AE-1FACD743E5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459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C9697-A9FE-46FE-93E7-AF6AFFFCC977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EB847-6690-4260-971F-28CF5E50FD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1937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D70AF-24FB-4D9D-9681-76A4D4D9FCE3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EC333-0158-49B3-8497-F6001F25C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773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EEAA7-5CF4-4A85-AF6C-2CBD507C0C6C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65CF8-99B9-442E-9280-2BA3D89A0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656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F7B900-8504-4E5C-9C94-D9399F5FC1B3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B920DEC-EE29-47DC-AA8F-C67AB634A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949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5BF8C-7711-41B5-9B9D-00AF42A39AAC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5A1F9-CA11-47B2-9648-B01291BC73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404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F131A5B-2D71-4155-AA1B-BCDBAD99B61F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8122C65-11D2-4E00-8D29-D22F7C44D5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4770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44F699B-042D-4E5A-93D1-15E06104D71F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43B120-AD39-4BA6-A929-B6F28C0D03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999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CFF65A1-71F2-477C-9A90-C91BE49245EA}" type="datetimeFigureOut">
              <a:rPr lang="ru-RU"/>
              <a:pPr>
                <a:defRPr/>
              </a:pPr>
              <a:t>28.12.2017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EBA3649-9EFF-4899-BDA6-2C18FB3F5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24" r:id="rId4"/>
    <p:sldLayoutId id="2147484125" r:id="rId5"/>
    <p:sldLayoutId id="2147484132" r:id="rId6"/>
    <p:sldLayoutId id="2147484126" r:id="rId7"/>
    <p:sldLayoutId id="2147484133" r:id="rId8"/>
    <p:sldLayoutId id="2147484134" r:id="rId9"/>
    <p:sldLayoutId id="2147484127" r:id="rId10"/>
    <p:sldLayoutId id="214748412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6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openxmlformats.org/officeDocument/2006/relationships/chart" Target="../charts/chart25.xml"/><Relationship Id="rId12" Type="http://schemas.openxmlformats.org/officeDocument/2006/relationships/diagramColors" Target="../diagrams/colors7.xml"/><Relationship Id="rId17" Type="http://schemas.microsoft.com/office/2007/relationships/diagramDrawing" Target="../diagrams/drawing6.xml"/><Relationship Id="rId2" Type="http://schemas.openxmlformats.org/officeDocument/2006/relationships/chart" Target="../charts/chart24.xml"/><Relationship Id="rId16" Type="http://schemas.openxmlformats.org/officeDocument/2006/relationships/diagramColors" Target="../diagrams/colors8.xml"/><Relationship Id="rId20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11" Type="http://schemas.openxmlformats.org/officeDocument/2006/relationships/diagramQuickStyle" Target="../diagrams/quickStyle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Layout" Target="../diagrams/layout7.xml"/><Relationship Id="rId19" Type="http://schemas.microsoft.com/office/2007/relationships/diagramDrawing" Target="../diagrams/drawing8.xml"/><Relationship Id="rId4" Type="http://schemas.openxmlformats.org/officeDocument/2006/relationships/diagramLayout" Target="../diagrams/layout6.xml"/><Relationship Id="rId9" Type="http://schemas.openxmlformats.org/officeDocument/2006/relationships/diagramData" Target="../diagrams/data7.xml"/><Relationship Id="rId1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Relationship Id="rId9" Type="http://schemas.microsoft.com/office/2007/relationships/diagramDrawing" Target="../diagrams/drawing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microsoft.com/office/2007/relationships/diagramDrawing" Target="../diagrams/drawing2.xml"/><Relationship Id="rId3" Type="http://schemas.openxmlformats.org/officeDocument/2006/relationships/chart" Target="../charts/chart5.xml"/><Relationship Id="rId7" Type="http://schemas.openxmlformats.org/officeDocument/2006/relationships/diagramColors" Target="../diagrams/colors1.xml"/><Relationship Id="rId12" Type="http://schemas.openxmlformats.org/officeDocument/2006/relationships/chart" Target="../charts/chart6.xml"/><Relationship Id="rId17" Type="http://schemas.microsoft.com/office/2007/relationships/diagramDrawing" Target="../diagrams/drawing1.xml"/><Relationship Id="rId2" Type="http://schemas.openxmlformats.org/officeDocument/2006/relationships/chart" Target="../charts/chart4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diagramColors" Target="../diagrams/colors2.xml"/><Relationship Id="rId5" Type="http://schemas.openxmlformats.org/officeDocument/2006/relationships/diagramLayout" Target="../diagrams/layout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microsoft.com/office/2007/relationships/diagramDrawing" Target="../diagrams/drawing3.xml"/><Relationship Id="rId4" Type="http://schemas.openxmlformats.org/officeDocument/2006/relationships/diagramData" Target="../diagrams/data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chart" Target="../charts/chart8.xml"/><Relationship Id="rId7" Type="http://schemas.openxmlformats.org/officeDocument/2006/relationships/diagramLayout" Target="../diagrams/layout4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4.xml"/><Relationship Id="rId5" Type="http://schemas.openxmlformats.org/officeDocument/2006/relationships/chart" Target="../charts/chart10.xml"/><Relationship Id="rId10" Type="http://schemas.microsoft.com/office/2007/relationships/diagramDrawing" Target="../diagrams/drawing4.xml"/><Relationship Id="rId4" Type="http://schemas.openxmlformats.org/officeDocument/2006/relationships/chart" Target="../charts/chart9.xml"/><Relationship Id="rId9" Type="http://schemas.openxmlformats.org/officeDocument/2006/relationships/diagramColors" Target="../diagrams/colors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http://www.teguldet.tomsk.ru/upload/images/baner/bjudzhet_dlja_grazhdan_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14282" y="428604"/>
            <a:ext cx="8572560" cy="486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755650" y="5300663"/>
            <a:ext cx="7920038" cy="115252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onstantia" pitchFamily="18" charset="0"/>
              </a:rPr>
              <a:t>БЮДЖЕТА </a:t>
            </a:r>
            <a:r>
              <a:rPr lang="ru-RU" b="1" dirty="0" smtClean="0">
                <a:latin typeface="Constantia" pitchFamily="18" charset="0"/>
              </a:rPr>
              <a:t> ПЛОТНИКОВСКОГО СЕЛЬСКОГО  ПОСЕЛЕНИЯ </a:t>
            </a:r>
            <a:endParaRPr lang="ru-RU" b="1" dirty="0">
              <a:latin typeface="Constant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onstantia" pitchFamily="18" charset="0"/>
              </a:rPr>
              <a:t>на </a:t>
            </a:r>
            <a:r>
              <a:rPr lang="en-US" b="1" dirty="0" smtClean="0">
                <a:latin typeface="Constantia" pitchFamily="18" charset="0"/>
              </a:rPr>
              <a:t>201</a:t>
            </a:r>
            <a:r>
              <a:rPr lang="ru-RU" b="1" dirty="0" smtClean="0">
                <a:latin typeface="Constantia" pitchFamily="18" charset="0"/>
              </a:rPr>
              <a:t>8</a:t>
            </a:r>
            <a:r>
              <a:rPr lang="en-US" b="1" dirty="0" smtClean="0">
                <a:latin typeface="Constantia" pitchFamily="18" charset="0"/>
              </a:rPr>
              <a:t> </a:t>
            </a:r>
            <a:r>
              <a:rPr lang="ru-RU" b="1" dirty="0">
                <a:latin typeface="Constantia" pitchFamily="18" charset="0"/>
              </a:rPr>
              <a:t>год и на плановый период </a:t>
            </a:r>
            <a:r>
              <a:rPr lang="ru-RU" b="1" dirty="0" smtClean="0">
                <a:latin typeface="Constantia" pitchFamily="18" charset="0"/>
              </a:rPr>
              <a:t>2019год  </a:t>
            </a:r>
            <a:r>
              <a:rPr lang="ru-RU" b="1" dirty="0">
                <a:latin typeface="Constantia" pitchFamily="18" charset="0"/>
              </a:rPr>
              <a:t>и </a:t>
            </a:r>
            <a:r>
              <a:rPr lang="ru-RU" b="1" dirty="0" smtClean="0">
                <a:latin typeface="Constantia" pitchFamily="18" charset="0"/>
              </a:rPr>
              <a:t>2020 </a:t>
            </a:r>
            <a:r>
              <a:rPr lang="ru-RU" b="1" dirty="0">
                <a:latin typeface="Constantia" pitchFamily="18" charset="0"/>
              </a:rPr>
              <a:t>год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onstantia" pitchFamily="18" charset="0"/>
              </a:rPr>
              <a:t>Решение </a:t>
            </a:r>
            <a:r>
              <a:rPr lang="ru-RU" b="1" dirty="0" smtClean="0">
                <a:latin typeface="Constantia" pitchFamily="18" charset="0"/>
              </a:rPr>
              <a:t>Совета народных депутатов </a:t>
            </a:r>
            <a:r>
              <a:rPr lang="ru-RU" b="1" dirty="0">
                <a:latin typeface="Constantia" pitchFamily="18" charset="0"/>
              </a:rPr>
              <a:t>от </a:t>
            </a:r>
            <a:r>
              <a:rPr lang="ru-RU" b="1" dirty="0" smtClean="0">
                <a:latin typeface="Constantia" pitchFamily="18" charset="0"/>
              </a:rPr>
              <a:t>25.12.2017 </a:t>
            </a:r>
            <a:r>
              <a:rPr lang="ru-RU" b="1" dirty="0">
                <a:latin typeface="Constantia" pitchFamily="18" charset="0"/>
              </a:rPr>
              <a:t>№ </a:t>
            </a:r>
            <a:r>
              <a:rPr lang="ru-RU" b="1" dirty="0" smtClean="0">
                <a:latin typeface="Constantia" pitchFamily="18" charset="0"/>
              </a:rPr>
              <a:t>79</a:t>
            </a:r>
            <a:endParaRPr lang="ru-RU" b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8888" y="333375"/>
            <a:ext cx="6626225" cy="4603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Прочие налоговые </a:t>
            </a: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доходы  </a:t>
            </a: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46904903"/>
              </p:ext>
            </p:extLst>
          </p:nvPr>
        </p:nvGraphicFramePr>
        <p:xfrm>
          <a:off x="179388" y="836613"/>
          <a:ext cx="8640762" cy="338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46635918"/>
              </p:ext>
            </p:extLst>
          </p:nvPr>
        </p:nvGraphicFramePr>
        <p:xfrm>
          <a:off x="0" y="4437063"/>
          <a:ext cx="2555875" cy="129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56740443"/>
              </p:ext>
            </p:extLst>
          </p:nvPr>
        </p:nvGraphicFramePr>
        <p:xfrm>
          <a:off x="2268538" y="4437063"/>
          <a:ext cx="3382962" cy="136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06845860"/>
              </p:ext>
            </p:extLst>
          </p:nvPr>
        </p:nvGraphicFramePr>
        <p:xfrm>
          <a:off x="4643438" y="4286256"/>
          <a:ext cx="4103687" cy="1439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1331913" y="4508500"/>
            <a:ext cx="709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1%</a:t>
            </a:r>
            <a:endParaRPr lang="ru-RU" altLang="ru-RU" b="1" dirty="0"/>
          </a:p>
        </p:txBody>
      </p: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4067175" y="4508500"/>
            <a:ext cx="1009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1%</a:t>
            </a:r>
            <a:endParaRPr lang="ru-RU" altLang="ru-RU" b="1" dirty="0"/>
          </a:p>
        </p:txBody>
      </p:sp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6875463" y="4437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1%</a:t>
            </a:r>
            <a:endParaRPr lang="ru-RU" altLang="ru-RU" b="1" dirty="0"/>
          </a:p>
        </p:txBody>
      </p:sp>
      <p:sp>
        <p:nvSpPr>
          <p:cNvPr id="17418" name="TextBox 9"/>
          <p:cNvSpPr txBox="1">
            <a:spLocks noChangeArrowheads="1"/>
          </p:cNvSpPr>
          <p:nvPr/>
        </p:nvSpPr>
        <p:spPr bwMode="auto">
          <a:xfrm>
            <a:off x="1403350" y="5516563"/>
            <a:ext cx="865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dirty="0" smtClean="0"/>
              <a:t>2018 </a:t>
            </a:r>
            <a:endParaRPr lang="ru-RU" altLang="ru-RU" dirty="0"/>
          </a:p>
        </p:txBody>
      </p:sp>
      <p:sp>
        <p:nvSpPr>
          <p:cNvPr id="17419" name="TextBox 10"/>
          <p:cNvSpPr txBox="1">
            <a:spLocks noChangeArrowheads="1"/>
          </p:cNvSpPr>
          <p:nvPr/>
        </p:nvSpPr>
        <p:spPr bwMode="auto">
          <a:xfrm>
            <a:off x="4284663" y="5516563"/>
            <a:ext cx="841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dirty="0" smtClean="0"/>
              <a:t>2019</a:t>
            </a:r>
            <a:endParaRPr lang="ru-RU" altLang="ru-RU" dirty="0"/>
          </a:p>
        </p:txBody>
      </p:sp>
      <p:sp>
        <p:nvSpPr>
          <p:cNvPr id="17420" name="TextBox 11"/>
          <p:cNvSpPr txBox="1">
            <a:spLocks noChangeArrowheads="1"/>
          </p:cNvSpPr>
          <p:nvPr/>
        </p:nvSpPr>
        <p:spPr bwMode="auto">
          <a:xfrm>
            <a:off x="7308850" y="5445125"/>
            <a:ext cx="69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dirty="0" smtClean="0"/>
              <a:t>2020</a:t>
            </a:r>
            <a:endParaRPr lang="ru-RU" altLang="ru-RU" dirty="0"/>
          </a:p>
        </p:txBody>
      </p:sp>
      <p:sp>
        <p:nvSpPr>
          <p:cNvPr id="13" name="Овал 12"/>
          <p:cNvSpPr/>
          <p:nvPr/>
        </p:nvSpPr>
        <p:spPr>
          <a:xfrm>
            <a:off x="539750" y="5876925"/>
            <a:ext cx="7777163" cy="981075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</a:rPr>
              <a:t>Прочие налоговые доходы – </a:t>
            </a:r>
            <a:r>
              <a:rPr lang="ru-RU" sz="1100" b="1" dirty="0" smtClean="0">
                <a:solidFill>
                  <a:schemeClr val="tx1"/>
                </a:solidFill>
              </a:rPr>
              <a:t>государственная </a:t>
            </a:r>
            <a:r>
              <a:rPr lang="ru-RU" sz="1100" b="1" dirty="0">
                <a:solidFill>
                  <a:schemeClr val="tx1"/>
                </a:solidFill>
              </a:rPr>
              <a:t>пошлина за совершение нотариальных действий должностными лицами органов местного самоуправления, уполномоченными в </a:t>
            </a:r>
            <a:r>
              <a:rPr lang="ru-RU" sz="1100" b="1" dirty="0" smtClean="0">
                <a:solidFill>
                  <a:schemeClr val="tx1"/>
                </a:solidFill>
              </a:rPr>
              <a:t>соответствии </a:t>
            </a:r>
            <a:r>
              <a:rPr lang="ru-RU" sz="1100" b="1" dirty="0">
                <a:solidFill>
                  <a:schemeClr val="tx1"/>
                </a:solidFill>
              </a:rPr>
              <a:t>с законодательными актами РФ на совершении нотариальных действий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258888" y="260350"/>
            <a:ext cx="7091362" cy="46196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dirty="0">
                <a:solidFill>
                  <a:schemeClr val="bg1"/>
                </a:solidFill>
                <a:latin typeface="Constantia" pitchFamily="18" charset="0"/>
              </a:rPr>
              <a:t>Объем и структура безвозмездных поступлений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827088" y="1196975"/>
            <a:ext cx="185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" name="Овал 4"/>
          <p:cNvSpPr/>
          <p:nvPr/>
        </p:nvSpPr>
        <p:spPr>
          <a:xfrm>
            <a:off x="755650" y="836613"/>
            <a:ext cx="1728788" cy="2889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2018 </a:t>
            </a:r>
            <a:r>
              <a:rPr lang="ru-RU" dirty="0"/>
              <a:t>год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3708400" y="836613"/>
            <a:ext cx="1727200" cy="2889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2019 </a:t>
            </a:r>
            <a:r>
              <a:rPr lang="ru-RU" dirty="0"/>
              <a:t>год</a:t>
            </a:r>
          </a:p>
        </p:txBody>
      </p:sp>
      <p:sp>
        <p:nvSpPr>
          <p:cNvPr id="7" name="Овал 6"/>
          <p:cNvSpPr/>
          <p:nvPr/>
        </p:nvSpPr>
        <p:spPr>
          <a:xfrm>
            <a:off x="6443663" y="836613"/>
            <a:ext cx="1728787" cy="2889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2020 </a:t>
            </a:r>
            <a:r>
              <a:rPr lang="ru-RU" dirty="0"/>
              <a:t>год</a:t>
            </a:r>
          </a:p>
        </p:txBody>
      </p:sp>
      <p:graphicFrame>
        <p:nvGraphicFramePr>
          <p:cNvPr id="2" name="Диаграмма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58899172"/>
              </p:ext>
            </p:extLst>
          </p:nvPr>
        </p:nvGraphicFramePr>
        <p:xfrm>
          <a:off x="357158" y="1214422"/>
          <a:ext cx="2571768" cy="135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70" name="TextBox 9"/>
          <p:cNvSpPr txBox="1">
            <a:spLocks noChangeArrowheads="1"/>
          </p:cNvSpPr>
          <p:nvPr/>
        </p:nvSpPr>
        <p:spPr bwMode="auto">
          <a:xfrm>
            <a:off x="395288" y="2636838"/>
            <a:ext cx="244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200" dirty="0" smtClean="0"/>
              <a:t>1547,3 </a:t>
            </a:r>
            <a:r>
              <a:rPr lang="ru-RU" altLang="ru-RU" sz="1200" dirty="0"/>
              <a:t>тыс.рублей – всего</a:t>
            </a:r>
          </a:p>
          <a:p>
            <a:pPr algn="ctr" eaLnBrk="1" hangingPunct="1"/>
            <a:r>
              <a:rPr lang="ru-RU" altLang="ru-RU" sz="1200" dirty="0"/>
              <a:t>безвозмездных поступлений.</a:t>
            </a:r>
          </a:p>
          <a:p>
            <a:pPr algn="ctr" eaLnBrk="1" hangingPunct="1"/>
            <a:r>
              <a:rPr lang="ru-RU" altLang="ru-RU" sz="1200" dirty="0"/>
              <a:t>Это составляет </a:t>
            </a:r>
            <a:r>
              <a:rPr lang="ru-RU" altLang="ru-RU" sz="1200" b="1" dirty="0" smtClean="0"/>
              <a:t>17 </a:t>
            </a:r>
            <a:r>
              <a:rPr lang="ru-RU" altLang="ru-RU" sz="1200" b="1" dirty="0"/>
              <a:t>%</a:t>
            </a:r>
            <a:r>
              <a:rPr lang="ru-RU" altLang="ru-RU" sz="1200" dirty="0"/>
              <a:t> в </a:t>
            </a:r>
          </a:p>
          <a:p>
            <a:pPr algn="ctr" eaLnBrk="1" hangingPunct="1"/>
            <a:r>
              <a:rPr lang="ru-RU" altLang="ru-RU" sz="1200" dirty="0"/>
              <a:t>общем объеме доходов.</a:t>
            </a: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="" xmlns:p14="http://schemas.microsoft.com/office/powerpoint/2010/main" val="3997579270"/>
              </p:ext>
            </p:extLst>
          </p:nvPr>
        </p:nvGraphicFramePr>
        <p:xfrm>
          <a:off x="539552" y="3717032"/>
          <a:ext cx="2376264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Диаграмма 1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91952534"/>
              </p:ext>
            </p:extLst>
          </p:nvPr>
        </p:nvGraphicFramePr>
        <p:xfrm>
          <a:off x="3203575" y="1285860"/>
          <a:ext cx="2736850" cy="1214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9473" name="TextBox 12"/>
          <p:cNvSpPr txBox="1">
            <a:spLocks noChangeArrowheads="1"/>
          </p:cNvSpPr>
          <p:nvPr/>
        </p:nvSpPr>
        <p:spPr bwMode="auto">
          <a:xfrm>
            <a:off x="3348038" y="2636838"/>
            <a:ext cx="27368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200" dirty="0" smtClean="0"/>
              <a:t>1285,1 </a:t>
            </a:r>
            <a:r>
              <a:rPr lang="ru-RU" altLang="ru-RU" sz="1200" dirty="0"/>
              <a:t>тыс.рублей – всего</a:t>
            </a:r>
          </a:p>
          <a:p>
            <a:pPr algn="ctr" eaLnBrk="1" hangingPunct="1"/>
            <a:r>
              <a:rPr lang="ru-RU" altLang="ru-RU" sz="1200" dirty="0"/>
              <a:t>безвозмездных поступлений.</a:t>
            </a:r>
          </a:p>
          <a:p>
            <a:pPr algn="ctr" eaLnBrk="1" hangingPunct="1"/>
            <a:r>
              <a:rPr lang="ru-RU" altLang="ru-RU" sz="1200" dirty="0"/>
              <a:t>Это составляет </a:t>
            </a:r>
            <a:r>
              <a:rPr lang="ru-RU" altLang="ru-RU" sz="1200" b="1" dirty="0" smtClean="0"/>
              <a:t>13 </a:t>
            </a:r>
            <a:r>
              <a:rPr lang="ru-RU" altLang="ru-RU" sz="1200" b="1" dirty="0"/>
              <a:t>%</a:t>
            </a:r>
            <a:r>
              <a:rPr lang="ru-RU" altLang="ru-RU" sz="1200" dirty="0"/>
              <a:t> в </a:t>
            </a:r>
          </a:p>
          <a:p>
            <a:pPr algn="ctr" eaLnBrk="1" hangingPunct="1"/>
            <a:r>
              <a:rPr lang="ru-RU" altLang="ru-RU" sz="1200" dirty="0"/>
              <a:t>общем объеме доходов.</a:t>
            </a:r>
          </a:p>
        </p:txBody>
      </p:sp>
      <p:graphicFrame>
        <p:nvGraphicFramePr>
          <p:cNvPr id="4" name="Диаграмма 1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549797189"/>
              </p:ext>
            </p:extLst>
          </p:nvPr>
        </p:nvGraphicFramePr>
        <p:xfrm>
          <a:off x="6227763" y="1125538"/>
          <a:ext cx="2447925" cy="1439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9475" name="TextBox 14"/>
          <p:cNvSpPr txBox="1">
            <a:spLocks noChangeArrowheads="1"/>
          </p:cNvSpPr>
          <p:nvPr/>
        </p:nvSpPr>
        <p:spPr bwMode="auto">
          <a:xfrm>
            <a:off x="6372225" y="2565400"/>
            <a:ext cx="24479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200" dirty="0" smtClean="0"/>
              <a:t>1254,4 тыс.рублей </a:t>
            </a:r>
            <a:r>
              <a:rPr lang="ru-RU" altLang="ru-RU" sz="1200" dirty="0"/>
              <a:t>– всего</a:t>
            </a:r>
          </a:p>
          <a:p>
            <a:pPr algn="ctr" eaLnBrk="1" hangingPunct="1"/>
            <a:r>
              <a:rPr lang="ru-RU" altLang="ru-RU" sz="1200" dirty="0"/>
              <a:t>безвозмездных поступлений.</a:t>
            </a:r>
          </a:p>
          <a:p>
            <a:pPr algn="ctr" eaLnBrk="1" hangingPunct="1"/>
            <a:r>
              <a:rPr lang="ru-RU" altLang="ru-RU" sz="1200" dirty="0"/>
              <a:t>Это составляет </a:t>
            </a:r>
            <a:r>
              <a:rPr lang="ru-RU" altLang="ru-RU" sz="1200" dirty="0" smtClean="0"/>
              <a:t>13</a:t>
            </a:r>
            <a:r>
              <a:rPr lang="ru-RU" altLang="ru-RU" sz="1200" b="1" dirty="0" smtClean="0"/>
              <a:t> </a:t>
            </a:r>
            <a:r>
              <a:rPr lang="ru-RU" altLang="ru-RU" sz="1200" b="1" dirty="0"/>
              <a:t>%</a:t>
            </a:r>
            <a:r>
              <a:rPr lang="ru-RU" altLang="ru-RU" sz="1200" dirty="0"/>
              <a:t> в </a:t>
            </a:r>
          </a:p>
          <a:p>
            <a:pPr algn="ctr" eaLnBrk="1" hangingPunct="1"/>
            <a:r>
              <a:rPr lang="ru-RU" altLang="ru-RU" sz="1200" dirty="0"/>
              <a:t>общем объеме доходов.</a:t>
            </a: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="" xmlns:p14="http://schemas.microsoft.com/office/powerpoint/2010/main" val="2198319992"/>
              </p:ext>
            </p:extLst>
          </p:nvPr>
        </p:nvGraphicFramePr>
        <p:xfrm>
          <a:off x="3275856" y="3645024"/>
          <a:ext cx="2592288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="" xmlns:p14="http://schemas.microsoft.com/office/powerpoint/2010/main" val="2814344470"/>
              </p:ext>
            </p:extLst>
          </p:nvPr>
        </p:nvGraphicFramePr>
        <p:xfrm>
          <a:off x="6300192" y="3645024"/>
          <a:ext cx="2520280" cy="2960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96252964"/>
              </p:ext>
            </p:extLst>
          </p:nvPr>
        </p:nvGraphicFramePr>
        <p:xfrm>
          <a:off x="395288" y="115888"/>
          <a:ext cx="8353425" cy="626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16632"/>
            <a:ext cx="6864636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nstantia" pitchFamily="18" charset="0"/>
              </a:rPr>
              <a:t>Объем и структура расходов </a:t>
            </a:r>
            <a:r>
              <a:rPr lang="ru-RU" sz="24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nstantia" pitchFamily="18" charset="0"/>
              </a:rPr>
              <a:t>бюджета </a:t>
            </a:r>
            <a:r>
              <a:rPr lang="ru-RU" sz="24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nstantia" pitchFamily="18" charset="0"/>
              </a:rPr>
              <a:t>по разделам на </a:t>
            </a:r>
            <a:r>
              <a:rPr lang="ru-RU" sz="24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nstantia" pitchFamily="18" charset="0"/>
              </a:rPr>
              <a:t>2018 год  </a:t>
            </a:r>
            <a:r>
              <a:rPr lang="ru-RU" sz="24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13149819"/>
              </p:ext>
            </p:extLst>
          </p:nvPr>
        </p:nvGraphicFramePr>
        <p:xfrm>
          <a:off x="0" y="1142984"/>
          <a:ext cx="9144000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2169471014"/>
              </p:ext>
            </p:extLst>
          </p:nvPr>
        </p:nvGraphicFramePr>
        <p:xfrm>
          <a:off x="142844" y="1357298"/>
          <a:ext cx="8572560" cy="5096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505" y="116632"/>
            <a:ext cx="8856984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atin typeface="Constantia" pitchFamily="18" charset="0"/>
              </a:rPr>
              <a:t>Расходы на реализацию муниципальной программы </a:t>
            </a:r>
            <a:r>
              <a:rPr lang="ru-RU" sz="2400" dirty="0" smtClean="0">
                <a:latin typeface="Constantia" pitchFamily="18" charset="0"/>
              </a:rPr>
              <a:t>«Жизнеобеспечение Плотниковского сельского поселения</a:t>
            </a:r>
            <a:r>
              <a:rPr lang="ru-RU" sz="2400" dirty="0">
                <a:latin typeface="Constantia" pitchFamily="18" charset="0"/>
              </a:rPr>
              <a:t>"  на </a:t>
            </a:r>
            <a:r>
              <a:rPr lang="ru-RU" sz="2400" dirty="0" smtClean="0">
                <a:latin typeface="Constantia" pitchFamily="18" charset="0"/>
              </a:rPr>
              <a:t>2018 </a:t>
            </a:r>
            <a:r>
              <a:rPr lang="ru-RU" sz="2400" dirty="0">
                <a:latin typeface="Constantia" pitchFamily="18" charset="0"/>
              </a:rPr>
              <a:t>– </a:t>
            </a:r>
            <a:r>
              <a:rPr lang="ru-RU" sz="2400" dirty="0" smtClean="0">
                <a:latin typeface="Constantia" pitchFamily="18" charset="0"/>
              </a:rPr>
              <a:t>2020 </a:t>
            </a:r>
            <a:r>
              <a:rPr lang="ru-RU" sz="2400" dirty="0">
                <a:latin typeface="Constantia" pitchFamily="18" charset="0"/>
              </a:rPr>
              <a:t>годы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9881" y="332656"/>
            <a:ext cx="6518066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dirty="0" smtClean="0">
                <a:ln/>
                <a:solidFill>
                  <a:schemeClr val="bg1"/>
                </a:solidFill>
                <a:latin typeface="Constantia" pitchFamily="18" charset="0"/>
              </a:rPr>
              <a:t>Расходы в рамках подпрограммы</a:t>
            </a:r>
          </a:p>
          <a:p>
            <a:pPr algn="ctr">
              <a:defRPr/>
            </a:pPr>
            <a:r>
              <a:rPr lang="ru-RU" sz="2400" dirty="0" smtClean="0">
                <a:ln/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ru-RU" sz="2400" dirty="0">
                <a:ln/>
                <a:solidFill>
                  <a:schemeClr val="bg1"/>
                </a:solidFill>
                <a:latin typeface="Constantia" pitchFamily="18" charset="0"/>
              </a:rPr>
              <a:t>"Развитие дорожного хозяйства</a:t>
            </a:r>
            <a:r>
              <a:rPr lang="ru-RU" sz="2400" dirty="0" smtClean="0">
                <a:ln/>
                <a:solidFill>
                  <a:schemeClr val="bg1"/>
                </a:solidFill>
                <a:latin typeface="Constantia" pitchFamily="18" charset="0"/>
              </a:rPr>
              <a:t>" тыс.рублей</a:t>
            </a:r>
            <a:endParaRPr lang="ru-RU" sz="2400" dirty="0">
              <a:ln/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285720" y="1341438"/>
            <a:ext cx="3206780" cy="5159396"/>
          </a:xfrm>
          <a:prstGeom prst="round2Diag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</a:rPr>
              <a:t>Содержание, текущий ремонт  автомобильных дорог местного значения  и инженерных сооружений на них </a:t>
            </a:r>
            <a:endParaRPr lang="ru-RU" sz="1200" dirty="0"/>
          </a:p>
        </p:txBody>
      </p:sp>
      <p:graphicFrame>
        <p:nvGraphicFramePr>
          <p:cNvPr id="4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80235498"/>
              </p:ext>
            </p:extLst>
          </p:nvPr>
        </p:nvGraphicFramePr>
        <p:xfrm>
          <a:off x="3643306" y="1397000"/>
          <a:ext cx="5249869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332656"/>
            <a:ext cx="5904656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Constantia" pitchFamily="18" charset="0"/>
              </a:rPr>
              <a:t>Расходы </a:t>
            </a:r>
            <a:r>
              <a:rPr lang="ru-RU" sz="2400" dirty="0" smtClean="0">
                <a:latin typeface="Constantia" pitchFamily="18" charset="0"/>
              </a:rPr>
              <a:t>в </a:t>
            </a:r>
            <a:r>
              <a:rPr lang="ru-RU" sz="2400" dirty="0">
                <a:latin typeface="Constantia" pitchFamily="18" charset="0"/>
              </a:rPr>
              <a:t>рамках подпрограммы </a:t>
            </a:r>
            <a:r>
              <a:rPr lang="ru-RU" sz="2400" dirty="0" smtClean="0">
                <a:latin typeface="Constantia" pitchFamily="18" charset="0"/>
              </a:rPr>
              <a:t>«Физическая культура и спорт» тыс.рублей</a:t>
            </a:r>
            <a:endParaRPr lang="ru-RU" sz="2400" dirty="0">
              <a:latin typeface="Constantia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74163111"/>
              </p:ext>
            </p:extLst>
          </p:nvPr>
        </p:nvGraphicFramePr>
        <p:xfrm>
          <a:off x="1043608" y="1628800"/>
          <a:ext cx="6985000" cy="3744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2411760" y="5517232"/>
            <a:ext cx="4968552" cy="7920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Организация и проведение </a:t>
            </a:r>
            <a:r>
              <a:rPr lang="ru-RU" dirty="0" smtClean="0">
                <a:solidFill>
                  <a:schemeClr val="tx1"/>
                </a:solidFill>
              </a:rPr>
              <a:t>спортивных </a:t>
            </a:r>
            <a:r>
              <a:rPr lang="ru-RU" dirty="0">
                <a:solidFill>
                  <a:schemeClr val="tx1"/>
                </a:solidFill>
              </a:rPr>
              <a:t>мероприятий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214290"/>
            <a:ext cx="7814136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nstantia" pitchFamily="18" charset="0"/>
              </a:rPr>
              <a:t>Расходы </a:t>
            </a:r>
            <a:r>
              <a:rPr lang="ru-RU" sz="24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nstantia" pitchFamily="18" charset="0"/>
              </a:rPr>
              <a:t>в рамках подпрограммы «Благоустройство» </a:t>
            </a:r>
            <a:r>
              <a:rPr lang="ru-RU" sz="2400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1640905048"/>
              </p:ext>
            </p:extLst>
          </p:nvPr>
        </p:nvGraphicFramePr>
        <p:xfrm>
          <a:off x="142844" y="1071546"/>
          <a:ext cx="878326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0352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0"/>
            <a:ext cx="8640960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dirty="0">
                <a:ln w="11430"/>
                <a:solidFill>
                  <a:schemeClr val="bg1"/>
                </a:solidFill>
              </a:rPr>
              <a:t>Расходы </a:t>
            </a:r>
            <a:r>
              <a:rPr lang="ru-RU" dirty="0" smtClean="0">
                <a:ln w="11430"/>
                <a:solidFill>
                  <a:schemeClr val="bg1"/>
                </a:solidFill>
              </a:rPr>
              <a:t>в рамках подпрограммы </a:t>
            </a:r>
          </a:p>
          <a:p>
            <a:pPr algn="ctr">
              <a:defRPr/>
            </a:pPr>
            <a:r>
              <a:rPr lang="ru-RU" dirty="0" smtClean="0">
                <a:ln w="11430"/>
                <a:solidFill>
                  <a:schemeClr val="bg1"/>
                </a:solidFill>
              </a:rPr>
              <a:t>«Обеспечение первичных мер пожарной безопасности и защите населения и территории от чрезвычайных ситуаций природного и техногенного характера»  </a:t>
            </a:r>
            <a:r>
              <a:rPr lang="ru-RU" dirty="0">
                <a:ln w="11430"/>
                <a:solidFill>
                  <a:schemeClr val="bg1"/>
                </a:solidFill>
              </a:rPr>
              <a:t>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94552222"/>
              </p:ext>
            </p:extLst>
          </p:nvPr>
        </p:nvGraphicFramePr>
        <p:xfrm>
          <a:off x="196549" y="1124744"/>
          <a:ext cx="5687317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940152" y="3501008"/>
            <a:ext cx="3025775" cy="2087562"/>
          </a:xfrm>
          <a:prstGeom prst="round2Diag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Обеспечение защиты населения и территорий от чрезвычайных ситуаций природного и техногенного характера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871250" y="1916832"/>
            <a:ext cx="3025775" cy="150121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Обеспечение первичной пожарной безопасности 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32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32656"/>
            <a:ext cx="6336704" cy="1015663"/>
          </a:xfrm>
          <a:prstGeom prst="rect">
            <a:avLst/>
          </a:prstGeom>
          <a:solidFill>
            <a:srgbClr val="7598D9">
              <a:lumMod val="75000"/>
            </a:srgb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dirty="0"/>
              <a:t>Расходы </a:t>
            </a:r>
            <a:r>
              <a:rPr lang="ru-RU" sz="2000" dirty="0" smtClean="0"/>
              <a:t>в </a:t>
            </a:r>
            <a:r>
              <a:rPr lang="ru-RU" sz="2000" dirty="0"/>
              <a:t>рамках подпрограммы </a:t>
            </a:r>
            <a:r>
              <a:rPr lang="ru-RU" sz="2000" dirty="0" smtClean="0"/>
              <a:t>«Гарантии, предоставляемые муниципальным служащим поселения» тыс.рублей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645024"/>
            <a:ext cx="2519362" cy="158417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Выплата дополнительной ежемесячной пенсии муниципальным служащим </a:t>
            </a:r>
            <a:endParaRPr lang="ru-RU" sz="1200" dirty="0">
              <a:solidFill>
                <a:schemeClr val="tx1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35511740"/>
              </p:ext>
            </p:extLst>
          </p:nvPr>
        </p:nvGraphicFramePr>
        <p:xfrm>
          <a:off x="3500430" y="1428736"/>
          <a:ext cx="5357850" cy="524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14252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142844" y="0"/>
            <a:ext cx="9001156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>
                <a:solidFill>
                  <a:schemeClr val="bg1"/>
                </a:solidFill>
                <a:latin typeface="Constantia" pitchFamily="18" charset="0"/>
              </a:rPr>
              <a:t>Основные </a:t>
            </a:r>
            <a:r>
              <a:rPr lang="ru-RU" altLang="ru-RU" sz="2400" dirty="0" smtClean="0">
                <a:solidFill>
                  <a:schemeClr val="bg1"/>
                </a:solidFill>
                <a:latin typeface="Constantia" pitchFamily="18" charset="0"/>
              </a:rPr>
              <a:t>характеристики бюджета Плотниковского сельского поселения </a:t>
            </a:r>
            <a:r>
              <a:rPr lang="ru-RU" altLang="ru-RU" sz="2400" dirty="0">
                <a:solidFill>
                  <a:schemeClr val="bg1"/>
                </a:solidFill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2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54348194"/>
              </p:ext>
            </p:extLst>
          </p:nvPr>
        </p:nvGraphicFramePr>
        <p:xfrm>
          <a:off x="142844" y="809625"/>
          <a:ext cx="8713788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32656"/>
            <a:ext cx="7848872" cy="830997"/>
          </a:xfrm>
          <a:prstGeom prst="rect">
            <a:avLst/>
          </a:prstGeom>
          <a:solidFill>
            <a:srgbClr val="7598D9">
              <a:lumMod val="75000"/>
            </a:srgb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Расходы </a:t>
            </a:r>
            <a:r>
              <a:rPr lang="ru-RU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в </a:t>
            </a:r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рамках подпрограммы </a:t>
            </a:r>
            <a:r>
              <a:rPr lang="ru-RU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«</a:t>
            </a:r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Функционирование органов местного самоуправления»  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76917197"/>
              </p:ext>
            </p:extLst>
          </p:nvPr>
        </p:nvGraphicFramePr>
        <p:xfrm>
          <a:off x="107950" y="1125538"/>
          <a:ext cx="5903913" cy="5732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904602" y="2780928"/>
            <a:ext cx="2771854" cy="2448272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Расходы </a:t>
            </a:r>
            <a:r>
              <a:rPr lang="ru-RU" sz="1400" b="1" dirty="0">
                <a:solidFill>
                  <a:schemeClr val="tx1"/>
                </a:solidFill>
              </a:rPr>
              <a:t>на </a:t>
            </a:r>
            <a:r>
              <a:rPr lang="ru-RU" sz="1400" b="1" dirty="0" smtClean="0">
                <a:solidFill>
                  <a:schemeClr val="tx1"/>
                </a:solidFill>
              </a:rPr>
              <a:t>обеспечение </a:t>
            </a:r>
            <a:r>
              <a:rPr lang="ru-RU" sz="1400" b="1" dirty="0">
                <a:solidFill>
                  <a:schemeClr val="tx1"/>
                </a:solidFill>
              </a:rPr>
              <a:t>деятельности органов местного самоуправления 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896578" y="5301208"/>
            <a:ext cx="2779878" cy="1137505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Расходы на заработную плату Главы Плотниковского сельского поселения</a:t>
            </a:r>
            <a:endParaRPr lang="ru-RU" sz="12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89770" y="1700808"/>
            <a:ext cx="2786686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Другие общегосударственные </a:t>
            </a:r>
            <a:r>
              <a:rPr lang="ru-RU" sz="1400" dirty="0" smtClean="0">
                <a:solidFill>
                  <a:schemeClr val="tx1"/>
                </a:solidFill>
              </a:rPr>
              <a:t>вопросы</a:t>
            </a:r>
            <a:r>
              <a:rPr lang="ru-RU" sz="1400" dirty="0">
                <a:solidFill>
                  <a:schemeClr val="tx1"/>
                </a:solidFill>
              </a:rPr>
              <a:t>: проведение </a:t>
            </a:r>
            <a:r>
              <a:rPr lang="ru-RU" sz="1400" dirty="0" smtClean="0">
                <a:solidFill>
                  <a:schemeClr val="tx1"/>
                </a:solidFill>
              </a:rPr>
              <a:t>приемов</a:t>
            </a:r>
            <a:r>
              <a:rPr lang="ru-RU" sz="1400" dirty="0">
                <a:solidFill>
                  <a:schemeClr val="tx1"/>
                </a:solidFill>
              </a:rPr>
              <a:t>, мероприятий и прочих расходов </a:t>
            </a:r>
          </a:p>
        </p:txBody>
      </p:sp>
    </p:spTree>
    <p:extLst>
      <p:ext uri="{BB962C8B-B14F-4D97-AF65-F5344CB8AC3E}">
        <p14:creationId xmlns="" xmlns:p14="http://schemas.microsoft.com/office/powerpoint/2010/main" val="247443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215370" cy="830997"/>
          </a:xfrm>
          <a:prstGeom prst="rect">
            <a:avLst/>
          </a:prstGeom>
          <a:solidFill>
            <a:srgbClr val="7598D9">
              <a:lumMod val="75000"/>
            </a:srgb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Расходы </a:t>
            </a:r>
            <a:r>
              <a:rPr lang="ru-RU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в </a:t>
            </a:r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рамках </a:t>
            </a:r>
            <a:r>
              <a:rPr lang="ru-RU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непрограммного направления деятельности на 2018 год  тыс.рублей</a:t>
            </a:r>
            <a:endParaRPr lang="ru-RU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Constantia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61242681"/>
              </p:ext>
            </p:extLst>
          </p:nvPr>
        </p:nvGraphicFramePr>
        <p:xfrm>
          <a:off x="179512" y="1428736"/>
          <a:ext cx="8535892" cy="5009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229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20688"/>
            <a:ext cx="7467600" cy="5853137"/>
          </a:xfrm>
          <a:solidFill>
            <a:srgbClr val="7598D9">
              <a:lumMod val="75000"/>
            </a:srgbClr>
          </a:solidFill>
        </p:spPr>
        <p:txBody>
          <a:bodyPr/>
          <a:lstStyle/>
          <a:p>
            <a:pPr algn="ctr"/>
            <a:r>
              <a:rPr lang="ru-RU" altLang="ru-RU" dirty="0" smtClean="0">
                <a:latin typeface="Arial" charset="0"/>
              </a:rPr>
              <a:t>Контактная информация: </a:t>
            </a:r>
          </a:p>
          <a:p>
            <a:pPr algn="ctr"/>
            <a:r>
              <a:rPr lang="ru-RU" altLang="ru-RU" dirty="0" smtClean="0">
                <a:latin typeface="Arial" charset="0"/>
              </a:rPr>
              <a:t>Глава Плотниковского сельского поселения </a:t>
            </a:r>
          </a:p>
          <a:p>
            <a:pPr algn="ctr"/>
            <a:r>
              <a:rPr lang="ru-RU" altLang="ru-RU" dirty="0" err="1" smtClean="0">
                <a:latin typeface="Arial" charset="0"/>
              </a:rPr>
              <a:t>Кулдошин</a:t>
            </a:r>
            <a:r>
              <a:rPr lang="ru-RU" altLang="ru-RU" dirty="0" smtClean="0">
                <a:latin typeface="Arial" charset="0"/>
              </a:rPr>
              <a:t> Николай Геннадьевич График работы с 8-30 до 17-30, </a:t>
            </a:r>
          </a:p>
          <a:p>
            <a:pPr algn="ctr"/>
            <a:r>
              <a:rPr lang="ru-RU" altLang="ru-RU" dirty="0" smtClean="0">
                <a:latin typeface="Arial" charset="0"/>
              </a:rPr>
              <a:t>перерыв с 13-00 до 14-00. </a:t>
            </a:r>
          </a:p>
          <a:p>
            <a:pPr algn="ctr"/>
            <a:r>
              <a:rPr lang="ru-RU" altLang="ru-RU" dirty="0" smtClean="0">
                <a:latin typeface="Arial" charset="0"/>
              </a:rPr>
              <a:t>Адрес: 652383, Кемеровская область, Промышленновский район, п. Плотниково пер.Советский, 1А Телефон </a:t>
            </a:r>
          </a:p>
          <a:p>
            <a:pPr algn="ctr"/>
            <a:r>
              <a:rPr lang="ru-RU" altLang="ru-RU" dirty="0" smtClean="0">
                <a:latin typeface="Arial" charset="0"/>
              </a:rPr>
              <a:t>(8 38442) 6-71-75, Факс: 6-71-82 </a:t>
            </a:r>
          </a:p>
          <a:p>
            <a:pPr algn="ctr"/>
            <a:r>
              <a:rPr lang="ru-RU" altLang="ru-RU" dirty="0" smtClean="0">
                <a:latin typeface="Arial" charset="0"/>
              </a:rPr>
              <a:t>Электронная почта: </a:t>
            </a:r>
            <a:r>
              <a:rPr lang="en-US" altLang="ru-RU" dirty="0" smtClean="0">
                <a:latin typeface="Arial" charset="0"/>
              </a:rPr>
              <a:t>Plotnikovskay_st@mail.ru</a:t>
            </a:r>
            <a:r>
              <a:rPr lang="ru-RU" altLang="ru-RU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27569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1475656" y="116632"/>
            <a:ext cx="6049962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Constantia" pitchFamily="18" charset="0"/>
              </a:rPr>
              <a:t>Динамика собственных доходов </a:t>
            </a:r>
            <a:r>
              <a:rPr lang="ru-RU" sz="2400" dirty="0" smtClean="0">
                <a:latin typeface="Constantia" pitchFamily="18" charset="0"/>
              </a:rPr>
              <a:t>бюджета Плотниковского сельского поселения тыс. рублей </a:t>
            </a:r>
            <a:endParaRPr lang="ru-RU" sz="2400" dirty="0">
              <a:latin typeface="Constantia" pitchFamily="18" charset="0"/>
            </a:endParaRP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28995263"/>
              </p:ext>
            </p:extLst>
          </p:nvPr>
        </p:nvGraphicFramePr>
        <p:xfrm>
          <a:off x="214283" y="1285860"/>
          <a:ext cx="8555068" cy="5521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250825" y="115888"/>
            <a:ext cx="8281988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Constantia" pitchFamily="18" charset="0"/>
              </a:rPr>
              <a:t>Структура доходов </a:t>
            </a:r>
            <a:r>
              <a:rPr lang="ru-RU" sz="2400" dirty="0" smtClean="0">
                <a:latin typeface="Constantia" pitchFamily="18" charset="0"/>
              </a:rPr>
              <a:t> бюджета Плотниковского сельского поселения </a:t>
            </a:r>
            <a:r>
              <a:rPr lang="ru-RU" sz="2400" dirty="0">
                <a:latin typeface="Constantia" pitchFamily="18" charset="0"/>
              </a:rPr>
              <a:t>тыс.рублей</a:t>
            </a:r>
          </a:p>
          <a:p>
            <a:pPr>
              <a:defRPr/>
            </a:pPr>
            <a:endParaRPr lang="ru-RU" sz="2400" dirty="0"/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14472543"/>
              </p:ext>
            </p:extLst>
          </p:nvPr>
        </p:nvGraphicFramePr>
        <p:xfrm>
          <a:off x="142844" y="1285860"/>
          <a:ext cx="900115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1403350" y="3213100"/>
            <a:ext cx="1439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 dirty="0"/>
              <a:t> </a:t>
            </a:r>
            <a:endParaRPr lang="ru-RU" alt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357166"/>
            <a:ext cx="6599237" cy="4619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Структура </a:t>
            </a: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налоговых </a:t>
            </a: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доходов тыс. рублей</a:t>
            </a:r>
            <a:endParaRPr lang="ru-RU" sz="2400" dirty="0">
              <a:solidFill>
                <a:schemeClr val="bg1"/>
              </a:solidFill>
              <a:latin typeface="Constantia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6354324"/>
              </p:ext>
            </p:extLst>
          </p:nvPr>
        </p:nvGraphicFramePr>
        <p:xfrm>
          <a:off x="374650" y="1392238"/>
          <a:ext cx="2663825" cy="194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 useBgFill="1"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492369" y="1556792"/>
            <a:ext cx="2783487" cy="307777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400" b="1" dirty="0" smtClean="0"/>
              <a:t>7332</a:t>
            </a:r>
            <a:r>
              <a:rPr lang="ru-RU" altLang="ru-RU" sz="1400" dirty="0" smtClean="0"/>
              <a:t> </a:t>
            </a:r>
            <a:r>
              <a:rPr lang="ru-RU" altLang="ru-RU" sz="1400" dirty="0"/>
              <a:t>тыс.руб.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2743" y="908050"/>
            <a:ext cx="15827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2018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год</a:t>
            </a:r>
          </a:p>
        </p:txBody>
      </p:sp>
      <p:graphicFrame>
        <p:nvGraphicFramePr>
          <p:cNvPr id="4" name="Диаграмма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37028123"/>
              </p:ext>
            </p:extLst>
          </p:nvPr>
        </p:nvGraphicFramePr>
        <p:xfrm>
          <a:off x="3226213" y="917067"/>
          <a:ext cx="2590800" cy="216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="" xmlns:p14="http://schemas.microsoft.com/office/powerpoint/2010/main" val="3050376252"/>
              </p:ext>
            </p:extLst>
          </p:nvPr>
        </p:nvGraphicFramePr>
        <p:xfrm>
          <a:off x="3419872" y="2214554"/>
          <a:ext cx="2723764" cy="4022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="" xmlns:p14="http://schemas.microsoft.com/office/powerpoint/2010/main" val="2715112900"/>
              </p:ext>
            </p:extLst>
          </p:nvPr>
        </p:nvGraphicFramePr>
        <p:xfrm>
          <a:off x="251520" y="2143116"/>
          <a:ext cx="3106034" cy="4094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" name="Диаграмма 1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08214543"/>
              </p:ext>
            </p:extLst>
          </p:nvPr>
        </p:nvGraphicFramePr>
        <p:xfrm>
          <a:off x="5867400" y="836613"/>
          <a:ext cx="2952750" cy="230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907212" y="908050"/>
            <a:ext cx="10382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2020год</a:t>
            </a:r>
            <a:endParaRPr lang="ru-RU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299" name="TextBox 16"/>
          <p:cNvSpPr txBox="1">
            <a:spLocks noChangeArrowheads="1"/>
          </p:cNvSpPr>
          <p:nvPr/>
        </p:nvSpPr>
        <p:spPr bwMode="auto">
          <a:xfrm>
            <a:off x="3434347" y="1576240"/>
            <a:ext cx="25923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400" b="1" dirty="0" smtClean="0"/>
              <a:t>8023 </a:t>
            </a:r>
            <a:r>
              <a:rPr lang="ru-RU" altLang="ru-RU" sz="1400" dirty="0"/>
              <a:t>тыс.руб</a:t>
            </a:r>
            <a:r>
              <a:rPr lang="ru-RU" altLang="ru-RU" sz="1400" dirty="0" smtClean="0"/>
              <a:t>..</a:t>
            </a:r>
            <a:endParaRPr lang="ru-RU" altLang="ru-RU" sz="1400" dirty="0"/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="" xmlns:p14="http://schemas.microsoft.com/office/powerpoint/2010/main" val="2736441504"/>
              </p:ext>
            </p:extLst>
          </p:nvPr>
        </p:nvGraphicFramePr>
        <p:xfrm>
          <a:off x="6372200" y="2285992"/>
          <a:ext cx="2343204" cy="3951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2301" name="TextBox 18"/>
          <p:cNvSpPr txBox="1">
            <a:spLocks noChangeArrowheads="1"/>
          </p:cNvSpPr>
          <p:nvPr/>
        </p:nvSpPr>
        <p:spPr bwMode="auto">
          <a:xfrm>
            <a:off x="6374473" y="1568475"/>
            <a:ext cx="23844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400" b="1" dirty="0" smtClean="0"/>
              <a:t>8304</a:t>
            </a:r>
            <a:r>
              <a:rPr lang="ru-RU" altLang="ru-RU" sz="1400" dirty="0" smtClean="0"/>
              <a:t>тыс.руб</a:t>
            </a:r>
            <a:r>
              <a:rPr lang="ru-RU" altLang="ru-RU" sz="1400" dirty="0"/>
              <a:t>.</a:t>
            </a:r>
            <a:r>
              <a:rPr lang="ru-RU" altLang="ru-RU" sz="1400" dirty="0" smtClean="0"/>
              <a:t> </a:t>
            </a:r>
            <a:endParaRPr lang="ru-RU" alt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550" y="188913"/>
            <a:ext cx="7323138" cy="46196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Налог на доходы физических </a:t>
            </a: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лиц </a:t>
            </a: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49846170"/>
              </p:ext>
            </p:extLst>
          </p:nvPr>
        </p:nvGraphicFramePr>
        <p:xfrm>
          <a:off x="0" y="836613"/>
          <a:ext cx="5219700" cy="302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567434842"/>
              </p:ext>
            </p:extLst>
          </p:nvPr>
        </p:nvGraphicFramePr>
        <p:xfrm>
          <a:off x="323850" y="4508500"/>
          <a:ext cx="2016125" cy="2016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755650" y="4076700"/>
            <a:ext cx="4248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100" i="1" dirty="0"/>
              <a:t>Доля поступлений налога в общем объеме налоговых и неналоговых доходов </a:t>
            </a:r>
            <a:r>
              <a:rPr lang="ru-RU" altLang="ru-RU" sz="1100" i="1" dirty="0" smtClean="0"/>
              <a:t> </a:t>
            </a:r>
            <a:endParaRPr lang="ru-RU" altLang="ru-RU" sz="1100" i="1" dirty="0"/>
          </a:p>
          <a:p>
            <a:pPr algn="ctr" eaLnBrk="1" hangingPunct="1"/>
            <a:r>
              <a:rPr lang="ru-RU" altLang="ru-RU" sz="1100" i="1" dirty="0"/>
              <a:t>в </a:t>
            </a:r>
            <a:r>
              <a:rPr lang="ru-RU" altLang="ru-RU" sz="1100" i="1" dirty="0" smtClean="0"/>
              <a:t>2018, 2019 </a:t>
            </a:r>
            <a:r>
              <a:rPr lang="ru-RU" altLang="ru-RU" sz="1100" i="1" dirty="0"/>
              <a:t>и </a:t>
            </a:r>
            <a:r>
              <a:rPr lang="ru-RU" altLang="ru-RU" sz="1100" i="1" dirty="0" smtClean="0"/>
              <a:t>2020 </a:t>
            </a:r>
            <a:r>
              <a:rPr lang="ru-RU" altLang="ru-RU" sz="1100" i="1" dirty="0"/>
              <a:t>годах</a:t>
            </a:r>
          </a:p>
        </p:txBody>
      </p:sp>
      <p:graphicFrame>
        <p:nvGraphicFramePr>
          <p:cNvPr id="5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876474904"/>
              </p:ext>
            </p:extLst>
          </p:nvPr>
        </p:nvGraphicFramePr>
        <p:xfrm>
          <a:off x="1835696" y="4616450"/>
          <a:ext cx="1655763" cy="180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319" name="TextBox 6"/>
          <p:cNvSpPr txBox="1">
            <a:spLocks noChangeArrowheads="1"/>
          </p:cNvSpPr>
          <p:nvPr/>
        </p:nvSpPr>
        <p:spPr bwMode="auto">
          <a:xfrm>
            <a:off x="2987824" y="4862280"/>
            <a:ext cx="5036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 b="1" dirty="0" smtClean="0"/>
              <a:t>11 %</a:t>
            </a:r>
            <a:endParaRPr lang="ru-RU" altLang="ru-RU" sz="1400" b="1" dirty="0"/>
          </a:p>
        </p:txBody>
      </p:sp>
      <p:graphicFrame>
        <p:nvGraphicFramePr>
          <p:cNvPr id="6" name="Диаграмма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11616621"/>
              </p:ext>
            </p:extLst>
          </p:nvPr>
        </p:nvGraphicFramePr>
        <p:xfrm>
          <a:off x="3491879" y="4652963"/>
          <a:ext cx="2232645" cy="1728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321" name="TextBox 9"/>
          <p:cNvSpPr txBox="1">
            <a:spLocks noChangeArrowheads="1"/>
          </p:cNvSpPr>
          <p:nvPr/>
        </p:nvSpPr>
        <p:spPr bwMode="auto">
          <a:xfrm>
            <a:off x="3851920" y="4803849"/>
            <a:ext cx="6921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altLang="ru-RU" sz="1400" b="1" dirty="0" smtClean="0"/>
              <a:t>11 %</a:t>
            </a:r>
            <a:endParaRPr lang="ru-RU" altLang="ru-RU" sz="1400" b="1" dirty="0"/>
          </a:p>
        </p:txBody>
      </p:sp>
      <p:sp>
        <p:nvSpPr>
          <p:cNvPr id="13322" name="TextBox 10"/>
          <p:cNvSpPr txBox="1">
            <a:spLocks noChangeArrowheads="1"/>
          </p:cNvSpPr>
          <p:nvPr/>
        </p:nvSpPr>
        <p:spPr bwMode="auto">
          <a:xfrm>
            <a:off x="5335588" y="650875"/>
            <a:ext cx="33845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200" i="1" dirty="0"/>
              <a:t>Налог на доходы физических лиц (НДФЛ) – основной вид прямых налогов. Исчисляется в процентах от совокупного дохода физических лиц за вычетом документально подтвержденных  расходов, в соответствии с действующим законодательством.</a:t>
            </a: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="" xmlns:p14="http://schemas.microsoft.com/office/powerpoint/2010/main" val="1841470092"/>
              </p:ext>
            </p:extLst>
          </p:nvPr>
        </p:nvGraphicFramePr>
        <p:xfrm>
          <a:off x="5148064" y="2035870"/>
          <a:ext cx="3572074" cy="4201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250825" y="188913"/>
            <a:ext cx="8534400" cy="46196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>
                <a:solidFill>
                  <a:schemeClr val="bg1"/>
                </a:solidFill>
                <a:latin typeface="Constantia" pitchFamily="18" charset="0"/>
              </a:rPr>
              <a:t>Акцизы по подакцизным товарам (продукции</a:t>
            </a:r>
            <a:r>
              <a:rPr lang="ru-RU" altLang="ru-RU" sz="2400" dirty="0" smtClean="0">
                <a:solidFill>
                  <a:schemeClr val="bg1"/>
                </a:solidFill>
                <a:latin typeface="Constantia" pitchFamily="18" charset="0"/>
              </a:rPr>
              <a:t>)  </a:t>
            </a:r>
            <a:r>
              <a:rPr lang="ru-RU" altLang="ru-RU" sz="2400" dirty="0">
                <a:solidFill>
                  <a:schemeClr val="bg1"/>
                </a:solidFill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99684952"/>
              </p:ext>
            </p:extLst>
          </p:nvPr>
        </p:nvGraphicFramePr>
        <p:xfrm>
          <a:off x="142844" y="785794"/>
          <a:ext cx="8715436" cy="3506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179512" y="4293096"/>
          <a:ext cx="8712968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2988" y="115888"/>
            <a:ext cx="6542087" cy="46196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Налоги на совокупный </a:t>
            </a: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доход </a:t>
            </a: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37359224"/>
              </p:ext>
            </p:extLst>
          </p:nvPr>
        </p:nvGraphicFramePr>
        <p:xfrm>
          <a:off x="468313" y="836613"/>
          <a:ext cx="1727200" cy="165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43116871"/>
              </p:ext>
            </p:extLst>
          </p:nvPr>
        </p:nvGraphicFramePr>
        <p:xfrm>
          <a:off x="1928794" y="857232"/>
          <a:ext cx="2159000" cy="1438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3276600" y="908050"/>
            <a:ext cx="141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1%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664555714"/>
              </p:ext>
            </p:extLst>
          </p:nvPr>
        </p:nvGraphicFramePr>
        <p:xfrm>
          <a:off x="3643306" y="1000108"/>
          <a:ext cx="2303463" cy="1285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367" name="TextBox 6"/>
          <p:cNvSpPr txBox="1">
            <a:spLocks noChangeArrowheads="1"/>
          </p:cNvSpPr>
          <p:nvPr/>
        </p:nvSpPr>
        <p:spPr bwMode="auto">
          <a:xfrm>
            <a:off x="4787900" y="836613"/>
            <a:ext cx="831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1%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TextBox 7"/>
          <p:cNvSpPr txBox="1">
            <a:spLocks noChangeArrowheads="1"/>
          </p:cNvSpPr>
          <p:nvPr/>
        </p:nvSpPr>
        <p:spPr bwMode="auto">
          <a:xfrm>
            <a:off x="2700338" y="1989138"/>
            <a:ext cx="687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TextBox 8"/>
          <p:cNvSpPr txBox="1">
            <a:spLocks noChangeArrowheads="1"/>
          </p:cNvSpPr>
          <p:nvPr/>
        </p:nvSpPr>
        <p:spPr bwMode="auto">
          <a:xfrm>
            <a:off x="4356100" y="1989138"/>
            <a:ext cx="7604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0" name="TextBox 9"/>
          <p:cNvSpPr txBox="1">
            <a:spLocks noChangeArrowheads="1"/>
          </p:cNvSpPr>
          <p:nvPr/>
        </p:nvSpPr>
        <p:spPr bwMode="auto">
          <a:xfrm>
            <a:off x="5651500" y="981075"/>
            <a:ext cx="32416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200" i="1" dirty="0"/>
              <a:t>Доля поступлений налога на совокупный доходов о общем объеме налоговых и неналоговых доходов </a:t>
            </a:r>
            <a:r>
              <a:rPr lang="ru-RU" altLang="ru-RU" sz="1200" i="1" dirty="0" smtClean="0"/>
              <a:t>местного </a:t>
            </a:r>
            <a:r>
              <a:rPr lang="ru-RU" altLang="ru-RU" sz="1200" i="1" dirty="0"/>
              <a:t>бюджета в </a:t>
            </a:r>
            <a:r>
              <a:rPr lang="ru-RU" altLang="ru-RU" sz="1200" i="1" dirty="0" smtClean="0"/>
              <a:t>2018, 2019 </a:t>
            </a:r>
            <a:r>
              <a:rPr lang="ru-RU" altLang="ru-RU" sz="1200" i="1" dirty="0"/>
              <a:t>и </a:t>
            </a:r>
            <a:r>
              <a:rPr lang="ru-RU" altLang="ru-RU" sz="1200" i="1" dirty="0" smtClean="0"/>
              <a:t>2020 </a:t>
            </a:r>
            <a:r>
              <a:rPr lang="ru-RU" altLang="ru-RU" sz="1200" i="1" dirty="0"/>
              <a:t>годах</a:t>
            </a:r>
          </a:p>
        </p:txBody>
      </p:sp>
      <p:graphicFrame>
        <p:nvGraphicFramePr>
          <p:cNvPr id="6" name="Диаграмма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80452008"/>
              </p:ext>
            </p:extLst>
          </p:nvPr>
        </p:nvGraphicFramePr>
        <p:xfrm>
          <a:off x="357158" y="3071810"/>
          <a:ext cx="8572560" cy="3246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785786" y="5715016"/>
            <a:ext cx="7561263" cy="936203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</a:rPr>
              <a:t>В </a:t>
            </a:r>
            <a:r>
              <a:rPr lang="ru-RU" sz="1200" b="1" dirty="0" smtClean="0">
                <a:solidFill>
                  <a:schemeClr val="bg1"/>
                </a:solidFill>
              </a:rPr>
              <a:t>местный </a:t>
            </a:r>
            <a:r>
              <a:rPr lang="ru-RU" sz="1200" b="1" dirty="0">
                <a:solidFill>
                  <a:schemeClr val="bg1"/>
                </a:solidFill>
              </a:rPr>
              <a:t>бюджет поступают: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</a:rPr>
              <a:t>единый </a:t>
            </a:r>
            <a:r>
              <a:rPr lang="ru-RU" sz="1200" b="1" dirty="0">
                <a:solidFill>
                  <a:schemeClr val="bg1"/>
                </a:solidFill>
              </a:rPr>
              <a:t>сельскохозяйственный </a:t>
            </a:r>
            <a:r>
              <a:rPr lang="ru-RU" sz="1200" b="1" dirty="0" smtClean="0">
                <a:solidFill>
                  <a:schemeClr val="bg1"/>
                </a:solidFill>
              </a:rPr>
              <a:t>налог </a:t>
            </a:r>
            <a:endParaRPr lang="ru-RU" sz="12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ru-RU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569325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Налог на имущество </a:t>
            </a: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 физических лиц тыс.рублей</a:t>
            </a:r>
            <a:endParaRPr lang="ru-RU" sz="2400" dirty="0">
              <a:solidFill>
                <a:schemeClr val="bg1"/>
              </a:solidFill>
              <a:latin typeface="Constantia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51834224"/>
              </p:ext>
            </p:extLst>
          </p:nvPr>
        </p:nvGraphicFramePr>
        <p:xfrm>
          <a:off x="142843" y="1000108"/>
          <a:ext cx="8821769" cy="3149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468313" y="4149725"/>
            <a:ext cx="46085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200" i="1" dirty="0"/>
              <a:t>Доля поступлений налогов на имущество в общем объеме</a:t>
            </a:r>
          </a:p>
          <a:p>
            <a:pPr eaLnBrk="1" hangingPunct="1"/>
            <a:r>
              <a:rPr lang="ru-RU" altLang="ru-RU" sz="1200" i="1" dirty="0"/>
              <a:t> налоговых и неналоговых </a:t>
            </a:r>
            <a:r>
              <a:rPr lang="ru-RU" altLang="ru-RU" sz="1200" i="1" dirty="0" smtClean="0"/>
              <a:t>доходов </a:t>
            </a:r>
            <a:endParaRPr lang="ru-RU" altLang="ru-RU" sz="1200" i="1" dirty="0"/>
          </a:p>
          <a:p>
            <a:pPr eaLnBrk="1" hangingPunct="1"/>
            <a:r>
              <a:rPr lang="ru-RU" altLang="ru-RU" sz="1200" i="1" dirty="0"/>
              <a:t>в </a:t>
            </a:r>
            <a:r>
              <a:rPr lang="ru-RU" altLang="ru-RU" sz="1200" i="1" dirty="0" smtClean="0"/>
              <a:t>2018, 2019 </a:t>
            </a:r>
            <a:r>
              <a:rPr lang="ru-RU" altLang="ru-RU" sz="1200" i="1" dirty="0"/>
              <a:t>и </a:t>
            </a:r>
            <a:r>
              <a:rPr lang="ru-RU" altLang="ru-RU" sz="1200" i="1" dirty="0" smtClean="0"/>
              <a:t>2020 </a:t>
            </a:r>
            <a:r>
              <a:rPr lang="ru-RU" altLang="ru-RU" sz="1200" i="1" dirty="0"/>
              <a:t>годах</a:t>
            </a:r>
          </a:p>
        </p:txBody>
      </p:sp>
      <p:graphicFrame>
        <p:nvGraphicFramePr>
          <p:cNvPr id="4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933463070"/>
              </p:ext>
            </p:extLst>
          </p:nvPr>
        </p:nvGraphicFramePr>
        <p:xfrm>
          <a:off x="0" y="4652963"/>
          <a:ext cx="1944688" cy="165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20288"/>
              </p:ext>
            </p:extLst>
          </p:nvPr>
        </p:nvGraphicFramePr>
        <p:xfrm>
          <a:off x="1524000" y="4724400"/>
          <a:ext cx="2400300" cy="1584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90101207"/>
              </p:ext>
            </p:extLst>
          </p:nvPr>
        </p:nvGraphicFramePr>
        <p:xfrm>
          <a:off x="3276600" y="4724400"/>
          <a:ext cx="2232025" cy="1584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392" name="TextBox 7"/>
          <p:cNvSpPr txBox="1">
            <a:spLocks noChangeArrowheads="1"/>
          </p:cNvSpPr>
          <p:nvPr/>
        </p:nvSpPr>
        <p:spPr bwMode="auto">
          <a:xfrm>
            <a:off x="1042988" y="4941888"/>
            <a:ext cx="982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47%</a:t>
            </a:r>
            <a:endParaRPr lang="ru-RU" altLang="ru-RU" b="1" dirty="0"/>
          </a:p>
        </p:txBody>
      </p:sp>
      <p:sp>
        <p:nvSpPr>
          <p:cNvPr id="16393" name="TextBox 8"/>
          <p:cNvSpPr txBox="1">
            <a:spLocks noChangeArrowheads="1"/>
          </p:cNvSpPr>
          <p:nvPr/>
        </p:nvSpPr>
        <p:spPr bwMode="auto">
          <a:xfrm>
            <a:off x="2771775" y="4868863"/>
            <a:ext cx="98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49%</a:t>
            </a:r>
            <a:endParaRPr lang="ru-RU" altLang="ru-RU" b="1" dirty="0"/>
          </a:p>
        </p:txBody>
      </p:sp>
      <p:sp>
        <p:nvSpPr>
          <p:cNvPr id="16394" name="TextBox 9"/>
          <p:cNvSpPr txBox="1">
            <a:spLocks noChangeArrowheads="1"/>
          </p:cNvSpPr>
          <p:nvPr/>
        </p:nvSpPr>
        <p:spPr bwMode="auto">
          <a:xfrm>
            <a:off x="4427538" y="4797425"/>
            <a:ext cx="1038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48%</a:t>
            </a:r>
            <a:endParaRPr lang="ru-RU" alt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64163" y="4005263"/>
            <a:ext cx="3529012" cy="251936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Constantia" pitchFamily="18" charset="0"/>
              </a:rPr>
              <a:t>Налог на имущество </a:t>
            </a:r>
            <a:r>
              <a:rPr lang="ru-RU" sz="1400" b="1" dirty="0" smtClean="0">
                <a:solidFill>
                  <a:schemeClr val="tx1"/>
                </a:solidFill>
                <a:latin typeface="Constantia" pitchFamily="18" charset="0"/>
              </a:rPr>
              <a:t> физических лиц</a:t>
            </a:r>
            <a:endParaRPr lang="ru-RU" sz="1400" b="1" dirty="0">
              <a:solidFill>
                <a:schemeClr val="tx1"/>
              </a:solidFill>
              <a:latin typeface="Constantia" pitchFamily="18" charset="0"/>
            </a:endParaRP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Constantia" pitchFamily="18" charset="0"/>
              </a:rPr>
              <a:t>Объектами налогообложения </a:t>
            </a: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 физ. лиц признается расположенное в пределах поселения следующее имущество: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1.жилой дом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2. жилое помещение(квартира, комната)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3. гараж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4. объект незавершенного строительства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5. иные здание, сооружение, помещение.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5044</TotalTime>
  <Words>1311</Words>
  <Application>Microsoft Office PowerPoint</Application>
  <PresentationFormat>Экран (4:3)</PresentationFormat>
  <Paragraphs>245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Шкода</dc:creator>
  <cp:lastModifiedBy>nadejda</cp:lastModifiedBy>
  <cp:revision>505</cp:revision>
  <cp:lastPrinted>2014-01-24T05:49:03Z</cp:lastPrinted>
  <dcterms:created xsi:type="dcterms:W3CDTF">2014-01-21T08:42:27Z</dcterms:created>
  <dcterms:modified xsi:type="dcterms:W3CDTF">2017-12-28T07:26:33Z</dcterms:modified>
</cp:coreProperties>
</file>