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1"/>
  </p:notesMasterIdLst>
  <p:sldIdLst>
    <p:sldId id="280" r:id="rId10"/>
    <p:sldId id="289" r:id="rId11"/>
    <p:sldId id="257" r:id="rId12"/>
    <p:sldId id="258" r:id="rId13"/>
    <p:sldId id="274" r:id="rId14"/>
    <p:sldId id="260" r:id="rId15"/>
    <p:sldId id="270" r:id="rId16"/>
    <p:sldId id="273" r:id="rId17"/>
    <p:sldId id="292" r:id="rId18"/>
    <p:sldId id="261" r:id="rId19"/>
    <p:sldId id="293" r:id="rId20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B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705" autoAdjust="0"/>
  </p:normalViewPr>
  <p:slideViewPr>
    <p:cSldViewPr>
      <p:cViewPr varScale="1">
        <p:scale>
          <a:sx n="77" d="100"/>
          <a:sy n="77" d="100"/>
        </p:scale>
        <p:origin x="-23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8843175751316"/>
          <c:y val="6.2900217307661072E-2"/>
          <c:w val="0.73277275467416225"/>
          <c:h val="0.677998450937187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Вагановского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4946.1000000000004</c:v>
                </c:pt>
                <c:pt idx="1">
                  <c:v>4617.5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814336"/>
        <c:axId val="28710016"/>
      </c:barChart>
      <c:catAx>
        <c:axId val="2681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710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100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6814336"/>
        <c:crosses val="autoZero"/>
        <c:crossBetween val="between"/>
      </c:valAx>
      <c:spPr>
        <a:noFill/>
        <a:ln w="254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6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Структура налоговых доходов бюджета Титовского сельского поселения </a:t>
            </a:r>
            <a:r>
              <a:rPr lang="ru-RU" dirty="0" smtClean="0"/>
              <a:t>2016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 w="260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27891714520099"/>
          <c:y val="0.20863309352517986"/>
          <c:w val="0.43642329778506983"/>
          <c:h val="0.765467625899280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Боковского сельского поселения 2015 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Лист1!$A$2:$A$5</c:f>
              <c:strCache>
                <c:ptCount val="4"/>
                <c:pt idx="0">
                  <c:v>НДФЛ 4%</c:v>
                </c:pt>
                <c:pt idx="1">
                  <c:v>налоги на имущество 47 %</c:v>
                </c:pt>
                <c:pt idx="2">
                  <c:v>неналоговые 1 %</c:v>
                </c:pt>
                <c:pt idx="3">
                  <c:v>акцизы по продакционным товарам  (продукции), производимым на территории РФ  48 %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47</c:v>
                </c:pt>
                <c:pt idx="2">
                  <c:v>1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6040">
          <a:noFill/>
        </a:ln>
      </c:spPr>
    </c:plotArea>
    <c:legend>
      <c:legendPos val="r"/>
      <c:layout>
        <c:manualLayout>
          <c:xMode val="edge"/>
          <c:yMode val="edge"/>
          <c:x val="0.66365873666940112"/>
          <c:y val="0.16115107913669066"/>
          <c:w val="0.32649712879409354"/>
          <c:h val="0.8043165467625899"/>
        </c:manualLayout>
      </c:layout>
      <c:overlay val="0"/>
      <c:spPr>
        <a:noFill/>
        <a:ln w="26040">
          <a:noFill/>
        </a:ln>
      </c:spPr>
      <c:txPr>
        <a:bodyPr/>
        <a:lstStyle/>
        <a:p>
          <a:pPr>
            <a:defRPr sz="1405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70">
                <a:noFill/>
              </a:ln>
            </c:spPr>
            <c:txPr>
              <a:bodyPr/>
              <a:lstStyle/>
              <a:p>
                <a:pPr>
                  <a:defRPr sz="2006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2097.6999999999998</c:v>
                </c:pt>
                <c:pt idx="1">
                  <c:v>2187.5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82909824"/>
        <c:axId val="108294912"/>
        <c:axId val="0"/>
      </c:bar3DChart>
      <c:catAx>
        <c:axId val="829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6" b="1">
                <a:latin typeface="+mj-lt"/>
              </a:defRPr>
            </a:pPr>
            <a:endParaRPr lang="ru-RU"/>
          </a:p>
        </c:txPr>
        <c:crossAx val="108294912"/>
        <c:crosses val="autoZero"/>
        <c:auto val="1"/>
        <c:lblAlgn val="ctr"/>
        <c:lblOffset val="100"/>
        <c:noMultiLvlLbl val="0"/>
      </c:catAx>
      <c:valAx>
        <c:axId val="10829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82909824"/>
        <c:crosses val="autoZero"/>
        <c:crossBetween val="between"/>
      </c:valAx>
      <c:spPr>
        <a:noFill/>
        <a:ln w="25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331691297208536"/>
          <c:y val="3.4106412005457026E-2"/>
          <c:w val="0.77586206896551713"/>
          <c:h val="0.776261937244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29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6A8EB"/>
              </a:solidFill>
              <a:ln w="1272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676981932998807E-3"/>
                  <c:y val="-3.3572499035884613E-2"/>
                </c:manualLayout>
              </c:layout>
              <c:tx>
                <c:rich>
                  <a:bodyPr/>
                  <a:lstStyle/>
                  <a:p>
                    <a:pPr>
                      <a:defRPr sz="1604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4946,1</a:t>
                    </a:r>
                    <a:endParaRPr lang="ru-RU" dirty="0"/>
                  </a:p>
                </c:rich>
              </c:tx>
              <c:spPr>
                <a:noFill/>
                <a:ln w="2545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44258257235317E-2"/>
                  <c:y val="-6.6828670594724901E-2"/>
                </c:manualLayout>
              </c:layout>
              <c:tx>
                <c:rich>
                  <a:bodyPr/>
                  <a:lstStyle/>
                  <a:p>
                    <a:pPr>
                      <a:defRPr sz="1604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4617,5</a:t>
                    </a:r>
                    <a:endParaRPr lang="ru-RU" dirty="0"/>
                  </a:p>
                </c:rich>
              </c:tx>
              <c:spPr>
                <a:noFill/>
                <a:ln w="2545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019457439356332E-2"/>
                  <c:y val="-0.13393388292342376"/>
                </c:manualLayout>
              </c:layout>
              <c:tx>
                <c:rich>
                  <a:bodyPr/>
                  <a:lstStyle/>
                  <a:p>
                    <a:pPr>
                      <a:defRPr sz="1604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/>
                      <a:t>2539,2</a:t>
                    </a:r>
                  </a:p>
                </c:rich>
              </c:tx>
              <c:spPr>
                <a:noFill/>
                <a:ln w="2545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995137840765635E-2"/>
                  <c:y val="-0.1489053019023582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2278,9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59">
                <a:noFill/>
              </a:ln>
            </c:spPr>
            <c:txPr>
              <a:bodyPr/>
              <a:lstStyle/>
              <a:p>
                <a:pPr>
                  <a:defRPr sz="180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4946.1000000000004</c:v>
                </c:pt>
                <c:pt idx="1">
                  <c:v>4617.5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891008"/>
        <c:axId val="110892544"/>
        <c:axId val="0"/>
      </c:bar3DChart>
      <c:catAx>
        <c:axId val="11089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892544"/>
        <c:crosses val="autoZero"/>
        <c:auto val="1"/>
        <c:lblAlgn val="ctr"/>
        <c:lblOffset val="100"/>
        <c:noMultiLvlLbl val="0"/>
      </c:catAx>
      <c:valAx>
        <c:axId val="110892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57915245726E-2"/>
              <c:y val="0.39478261711750978"/>
            </c:manualLayout>
          </c:layout>
          <c:overlay val="0"/>
          <c:spPr>
            <a:noFill/>
            <a:ln w="25459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891008"/>
        <c:crosses val="autoZero"/>
        <c:crossBetween val="between"/>
      </c:valAx>
      <c:spPr>
        <a:noFill/>
        <a:ln w="254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4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2896131039176938E-2"/>
          <c:y val="3.7463027457496911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2939838367795E-2"/>
                  <c:y val="-0.37296844963354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881242018213884E-2"/>
                  <c:y val="-0.31692585503967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87590927740752E-2"/>
                  <c:y val="-0.31884988368295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75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00192"/>
        <c:axId val="111001984"/>
        <c:axId val="0"/>
      </c:bar3DChart>
      <c:catAx>
        <c:axId val="11100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7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1001984"/>
        <c:crosses val="autoZero"/>
        <c:auto val="1"/>
        <c:lblAlgn val="ctr"/>
        <c:lblOffset val="100"/>
        <c:noMultiLvlLbl val="0"/>
      </c:catAx>
      <c:valAx>
        <c:axId val="111001984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7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1000192"/>
        <c:crosses val="autoZero"/>
        <c:crossBetween val="between"/>
      </c:valAx>
      <c:spPr>
        <a:noFill/>
        <a:ln w="254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7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0.55587</cdr:x>
      <cdr:y>0.13548</cdr:y>
    </cdr:from>
    <cdr:to>
      <cdr:x>0.674</cdr:x>
      <cdr:y>0.20285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0.5005</cdr:y>
    </cdr:from>
    <cdr:to>
      <cdr:x>0.524</cdr:x>
      <cdr:y>0.5615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4390" y="2555253"/>
          <a:ext cx="222931" cy="311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9F9F9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45720" rIns="45720" bIns="4572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50" b="0" i="0" u="none" strike="noStrike" baseline="0" dirty="0">
            <a:solidFill>
              <a:srgbClr val="000000"/>
            </a:solidFill>
            <a:latin typeface="Calibri"/>
            <a:cs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0.2058</cdr:x>
      <cdr:y>0.07621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E5F633-34D9-4752-A39C-DEDB6125331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5E7798-9416-4F70-9786-1FD1F0E6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5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9ADBD-9A7C-43C9-B650-4A70FD6C6A6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6210-4861-441A-BBCF-916FD46C3B3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0C29-74E1-4E48-98B8-E95DFA88C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88C6-8D57-48AB-9B51-C5D5F649972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B00D-99ED-4B45-9CBB-52604556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89E8-6729-4282-A995-6BE9A9CA82A3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BFFF-0AA1-4CB0-B534-A14687C7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84C6167-65F4-4413-B846-BD4EBDBEA1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E0F333-10CC-4F51-B2D5-FA103BB29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A2E835-B969-410D-BAC9-C8AE5CEA7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AB3C4A-F072-4B2A-998F-516883AF0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9EEB5D-FE08-498A-9747-36B4B6B84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3EC2AE-6F29-4F93-ACAA-A2FF5765E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41327-69B7-4EA0-B5BE-D907716F0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517A0A-AF8B-4DAC-B015-8A61153B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09BC-CBD8-4DC7-899D-6B15A87B4F1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9B7D-6E1A-4BB1-9C9B-A8E050CFC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7F3F6-6058-4E59-8ADA-7AB230BB9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ECAD79-2086-453D-9649-297F7BCF2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AC747-E9A4-42D7-BD27-74F97D95C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76994F1-2AFC-4A77-8B9E-F9F51041A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E5CED3-8311-475A-BF09-8A5A961E10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9C6484-CFA3-4607-94EF-F60B05C9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E6F32-AEC4-4BF9-8A59-5CC043735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A778FF-6882-44D7-9930-DA8229EFF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841AD-60AC-4F12-9FF7-0637D42164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EBBD9-71D5-4282-93DB-EDF116B0C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901F-827A-441F-8A35-061E6EE914CB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6E23-577C-4BA2-BC8D-67101E5D2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55A8DC-C72B-478A-ACAF-1FE688C5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51149C-2A19-44C9-A1EB-A61189E7A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76159-3DF9-4685-B6BB-C7D0376402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CE6EAA-5464-4CD0-BCBC-4CAE93EA0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6D32D1-3692-4954-A0CF-03CAFFDD9E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CA6014D-FCCD-45B2-A00D-FBC5FD1CA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5ED4CA-6785-4744-A1B4-8B989A02A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DD3DFA-36BA-4DB2-9B50-AEC1256AE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3A396B-AF11-4758-B8AA-DA0FB868A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4DE943-EF72-443F-9EF1-4511B6F1C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33AE-9E86-4606-ACA8-230EDF07627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4D-6CFF-4E50-82E6-12F0944C8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71D4C9-D975-45A2-A388-3F02FD5E9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155B2C-CC49-4DD9-B098-CD29B1DE5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BDD1B-2792-4BB2-AF6C-452AFC756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1DCDB5-9053-4022-9ED0-062E92296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5F9978-8879-48C2-99EA-E393149E5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99A562-3396-46D7-9671-174F2D10F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24F2E-2687-4925-984D-4F4DA3DA7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0E2EA08-0658-4EA8-90D7-8ED4A2F78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952467-FBE3-43B0-A946-1F76163950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093CE-D4FC-452F-9F9D-632590A99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0B4A-1E07-4A9D-809E-586901E4FA0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6232-C8A2-4906-8A2E-9E428CA60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62DE7F-58DB-4882-99A2-5FAF9A346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7DCAB2-08D1-49DB-80CB-0FDD277A8D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0E6F66-F4D0-414B-8E74-6FB872C47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55F51C-F794-45AF-BBCD-3B7EFD594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616B85-CC18-4C0C-B5F4-3555B53C94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7B2C61-7D83-4306-BF8A-4E2A6E823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BF0BDE-5F56-44D3-8FCB-D7384627B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9C2166-07B2-4AF3-A577-0FF278D9C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B93052-334C-45B5-8E43-9B3BE5011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74CCDF8-EE22-4607-B78C-B0E274628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48D-190D-4F0E-8187-94796519D04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C30F-CD3B-4CB5-A6DF-A46A4208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3E7FA6-EA91-4165-A00B-5D25C50BE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EAB467-5E13-463E-96B9-CB1E39652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831653-AC22-4A8A-BAF6-3766A2C7E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7D6D60-607A-47F4-B8FF-2F5D9CD21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4B56C7-A123-41FD-BEFE-154195F3E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26F070-B0FA-4222-8B2F-07A29A9EA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AA498-C945-446D-86C4-8D57CB14D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755E1F7-7789-4926-A2E6-C046645CB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E35E74-E95D-4F1E-9B29-03C1B9063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D80B00-B34C-4233-A34C-0D310EFAF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352A-0912-4B15-B04F-5EDE7FCDBA1A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EC4D-51D8-48D4-B91B-82E56041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45F009-116F-4884-B45C-532A074C6C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8AC476-E49D-4A15-9512-70DF09525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4F8B06-2634-459A-81EC-320B63717C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EB3D0D-EB20-4D75-8814-96F1391F7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27E65E-FB37-4DEC-8940-43AB5DFB8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171802-4A6D-4E77-9BD5-CF0D73F05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7A8347-C418-4866-989B-AFB2A7A19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BE4700-5209-44E9-834A-9706AE2B3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264A0F-4B00-4347-87CE-F260343C6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1DC1BC6-2B14-495A-92DA-EAC18C508A59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3285964-2DC7-490B-BC36-652FB712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6017-63EF-486D-94E2-40C016C15DF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F36-7BB3-4AFE-AF91-0854687FD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B143A2B-66AD-43F0-8BDB-BFEB0EE1E4AC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0AB7193-5671-413D-9492-4FEA6EA76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C2A24FA-9F3D-4AF6-B379-DD7289E80BA0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0B27B55-6EB6-4BAA-9AC3-74A42698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2DF2870-7D65-4555-B5B7-FFD75C596A59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DC4DE66-2037-4307-871E-C6752C3AA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1143C-6A37-493F-859F-094BB4E1205C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90D403-F639-4A0C-AD88-E6F20828A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5FC6CF6-84AF-4465-B8CD-0BF868ED8046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708F0A6-8E9C-41FD-95DB-0137CEC8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2A2EC83-C081-4619-88C6-963AB5CA9CAD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B2C78D0-A00B-419D-A1F6-A1BF0BD8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55D020A-E3AC-46D8-914C-480B1A9BF5C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1B1FA4C-C0AA-42E4-AD1A-2BF2B7DF2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EA2F51-6042-4472-8676-7BC70A6F1FF7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0097A99-7463-4910-99B9-01454649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99D5F75-41F5-4EF6-A0D7-25477266E4AA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07E1581-8515-4318-A45A-9F9C33AE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E5548764-7317-4D47-9A13-23DCF2292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6DB8-644D-49D6-BF50-07333FD694B1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989A-33CC-4B5F-8A26-46CDEE6B9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19697-5346-4391-92BF-14A23FF3C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735CE-D01C-4527-B6E4-DBD78E5986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045B8-EF3A-4F3A-B526-24A18E2E6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661AA-4A48-44A5-84A0-59690D2D5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95B13-02AC-4331-86BD-640470B58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4A1B1-AAA1-4E6B-B7DA-41CD2C5B89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A1218D-87C9-4C47-928B-61243B9D7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043E6-5AF5-4F46-A52C-79B54E1A852C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3A547-9B6E-4324-A69A-A5F30EFF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03.02.2016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64026F-7000-43FD-BC86-56CBDB82E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03.02.2016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771A8-620B-41C4-AF23-D5FFC19C05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03.02.2016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F131A-DEA0-40EF-8493-A000ACCE2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2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03.02.2016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C39785-B531-4F74-BD8E-13542BB19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03.02.2016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99BEFB-FE87-462C-9565-721085A06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03.02.2016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183886-9138-43AE-ADF5-08D62ED0C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F10E-E58E-4702-8217-74D709E580D2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46F12-4D2B-4831-824E-0B7BE121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6BDAFA-2E54-4E7A-B0A2-11736C8625BE}" type="datetimeFigureOut">
              <a:rPr lang="ru-RU"/>
              <a:pPr>
                <a:defRPr/>
              </a:pPr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58AD92-25E6-4254-83B0-EF0E0388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promishl-rn.ru/gallery/?SECTION_ID=61&amp;ELEMENT_ID=92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238" y="4076700"/>
            <a:ext cx="8715375" cy="16541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Титовского сельского поселения на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2016 год</a:t>
            </a:r>
            <a:endParaRPr lang="ru-RU" sz="3100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09570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ТИТОВСКОГО СЕЛЬСКОГО ПОСЕЛЕНИЯ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5" y="1916832"/>
            <a:ext cx="91440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088" y="620713"/>
            <a:ext cx="7283450" cy="11525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Дорожный фонд Администрации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Титовского сельского поселения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499053"/>
              </p:ext>
            </p:extLst>
          </p:nvPr>
        </p:nvGraphicFramePr>
        <p:xfrm>
          <a:off x="182563" y="1920875"/>
          <a:ext cx="7407275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20051-17CB-44D9-8AF8-999B1A6B7C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134151" name="Picture 7" descr="1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228184" y="2996952"/>
            <a:ext cx="26970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6E549-452F-45AA-8E33-CFC11A00E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pic>
        <p:nvPicPr>
          <p:cNvPr id="120834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120835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744538"/>
            <a:ext cx="8750300" cy="4165600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Контактная информация: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Глава Титовского сельского поселения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Черкашин Владимир Дмитриевич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График работы с 8-30 до 17-30, перерыв с 13-00 до 14-00.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Адрес: 652391, Кемеровская область,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Промышленновский район,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с.</a:t>
            </a:r>
            <a:r>
              <a:rPr lang="en-US" sz="1200">
                <a:solidFill>
                  <a:srgbClr val="FFFFFF"/>
                </a:solidFill>
              </a:rPr>
              <a:t> </a:t>
            </a:r>
            <a:r>
              <a:rPr lang="ru-RU" sz="1200">
                <a:solidFill>
                  <a:srgbClr val="FFFFFF"/>
                </a:solidFill>
              </a:rPr>
              <a:t>Титово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ул.Советская, 57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Телефон (8 38442) 4-21-44, Факс: 4-21-45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Электронная почта: </a:t>
            </a:r>
            <a:r>
              <a:rPr lang="en-US" sz="1200">
                <a:solidFill>
                  <a:srgbClr val="FFFFFF"/>
                </a:solidFill>
              </a:rPr>
              <a:t>Titovo28@yandex.ru</a:t>
            </a:r>
            <a:endParaRPr lang="ru-RU" sz="1200">
              <a:solidFill>
                <a:srgbClr val="FFFFFF"/>
              </a:solidFill>
              <a:latin typeface="Decorl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0A5F4-6D20-4588-95B8-F78E71BE4E6B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БЮДЖЕТ НА </a:t>
            </a:r>
            <a:r>
              <a:rPr lang="ru-RU" b="1" dirty="0" smtClean="0"/>
              <a:t>2016 </a:t>
            </a:r>
            <a:r>
              <a:rPr lang="ru-RU" b="1" dirty="0"/>
              <a:t>ГОД </a:t>
            </a:r>
            <a:r>
              <a:rPr lang="ru-RU" b="1" dirty="0" smtClean="0"/>
              <a:t> </a:t>
            </a:r>
            <a:endParaRPr lang="ru-RU" b="1" dirty="0"/>
          </a:p>
          <a:p>
            <a:pPr algn="ctr">
              <a:defRPr/>
            </a:pPr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grp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>
                <a:defRPr/>
              </a:pPr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6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10606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>
                <a:defRPr/>
              </a:pPr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>
                <a:defRPr/>
              </a:pPr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10597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10604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Соответствие финансовых возможностей Титовского сельского поселения</a:t>
              </a:r>
            </a:p>
            <a:p>
              <a:pPr algn="ctr"/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1059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10602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9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10600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Титовского сельского поселения на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год»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6434602"/>
              </p:ext>
            </p:extLst>
          </p:nvPr>
        </p:nvGraphicFramePr>
        <p:xfrm>
          <a:off x="595313" y="2349500"/>
          <a:ext cx="5427662" cy="3538539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2016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4617,5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2430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2187,5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4617,5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61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 charset="0"/>
                <a:cs typeface="Arial Cyr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D0CEB-FB7A-4814-B580-580B68762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26525797"/>
              </p:ext>
            </p:extLst>
          </p:nvPr>
        </p:nvGraphicFramePr>
        <p:xfrm>
          <a:off x="0" y="2205038"/>
          <a:ext cx="9051925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53ABA-0D3E-410A-B7ED-BCFD719C30D2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12644" name="Text Box 19"/>
          <p:cNvSpPr txBox="1">
            <a:spLocks noChangeArrowheads="1"/>
          </p:cNvSpPr>
          <p:nvPr/>
        </p:nvSpPr>
        <p:spPr bwMode="auto">
          <a:xfrm>
            <a:off x="3421063" y="407828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4617,5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2645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4946,1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2648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Титовского  сельского поселения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3CC9E-69BC-47EF-B322-67BEF769DA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9969676"/>
              </p:ext>
            </p:extLst>
          </p:nvPr>
        </p:nvGraphicFramePr>
        <p:xfrm>
          <a:off x="-687388" y="1247775"/>
          <a:ext cx="9780588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4691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Титовского сельского поселения </a:t>
            </a:r>
          </a:p>
        </p:txBody>
      </p:sp>
      <p:sp>
        <p:nvSpPr>
          <p:cNvPr id="115714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 charset="0"/>
                <a:cs typeface="Arial Cyr" charset="0"/>
              </a:rPr>
              <a:t>(тыс. рублей)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70008"/>
              </p:ext>
            </p:extLst>
          </p:nvPr>
        </p:nvGraphicFramePr>
        <p:xfrm>
          <a:off x="182563" y="2244725"/>
          <a:ext cx="8016875" cy="434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E6586-5123-42E2-A9C0-D554D47998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Титовского сельского поселения 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2015-2016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25929"/>
              </p:ext>
            </p:extLst>
          </p:nvPr>
        </p:nvGraphicFramePr>
        <p:xfrm>
          <a:off x="233363" y="1655763"/>
          <a:ext cx="9540875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E02DB-53B6-4A28-917E-9DCEB1F504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pic>
        <p:nvPicPr>
          <p:cNvPr id="116740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129213"/>
            <a:ext cx="248376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Расходы бюджета Титовского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2015-2016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</a:t>
            </a:r>
            <a:r>
              <a:rPr lang="ru-RU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8064-8CDE-4E46-B823-058F0EB4C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90357"/>
              </p:ext>
            </p:extLst>
          </p:nvPr>
        </p:nvGraphicFramePr>
        <p:xfrm>
          <a:off x="1331913" y="1628775"/>
          <a:ext cx="4832350" cy="4014789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4946,1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4617,5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Расходы бюджета Титовского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году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8E564-1F9C-48B3-9DF6-00CA5756D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1892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095952"/>
              </p:ext>
            </p:extLst>
          </p:nvPr>
        </p:nvGraphicFramePr>
        <p:xfrm>
          <a:off x="250825" y="1700213"/>
          <a:ext cx="6684963" cy="3703639"/>
        </p:xfrm>
        <a:graphic>
          <a:graphicData uri="http://schemas.openxmlformats.org/drawingml/2006/table">
            <a:tbl>
              <a:tblPr/>
              <a:tblGrid>
                <a:gridCol w="5484813"/>
                <a:gridCol w="120015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4617,5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«Комплексное обеспечение и  развитие жизнедеятельности Титовского сельского поселения"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дорожного хозяйства" муниципальной программы «Комплексное обеспечение и  развитие жизнедеятельности Титовского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физической культуры и спорта"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"Жилищно-коммунальное хозяйство"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общественной безопасности»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 «Социальная политика»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"Функционирование органов местного самоуправления"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 Титовского сельского поселения в рамках непрограммного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коммисариаты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рамках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непрограмного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8864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9F9F9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9F9F9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9F9F9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469</Words>
  <Application>Microsoft Office PowerPoint</Application>
  <PresentationFormat>Экран (4:3)</PresentationFormat>
  <Paragraphs>128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Презентация PowerPoint</vt:lpstr>
      <vt:lpstr>Презентация PowerPoint</vt:lpstr>
      <vt:lpstr>Основные параметры решения  «О бюджете Титовского сельского поселения на 2016 год»</vt:lpstr>
      <vt:lpstr>Презентация PowerPoint</vt:lpstr>
      <vt:lpstr>Презентация PowerPoint</vt:lpstr>
      <vt:lpstr>Безвозмездные поступления в бюджет Титовского сельского поселения </vt:lpstr>
      <vt:lpstr>Динамика расходов бюджета Титовского сельского поселения  в 2015-2016 годах</vt:lpstr>
      <vt:lpstr>               Расходы бюджета Титовского сельского поселения                             по разделам в 2015-2016 годах, тыс.рублей</vt:lpstr>
      <vt:lpstr>              Расходы бюджета Титовского сельского поселения                   в рамках программ в 2016 году, тыс.рублей</vt:lpstr>
      <vt:lpstr>Дорожный фонд Администрации  Титовского сельского поселения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Администратор</cp:lastModifiedBy>
  <cp:revision>293</cp:revision>
  <cp:lastPrinted>2013-11-15T06:31:56Z</cp:lastPrinted>
  <dcterms:created xsi:type="dcterms:W3CDTF">2013-05-13T09:45:35Z</dcterms:created>
  <dcterms:modified xsi:type="dcterms:W3CDTF">2016-02-03T08:26:32Z</dcterms:modified>
</cp:coreProperties>
</file>