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7.xml" ContentType="application/vnd.openxmlformats-officedocument.drawingml.chart+xml"/>
  <Override PartName="/ppt/drawings/drawing6.xml" ContentType="application/vnd.openxmlformats-officedocument.drawingml.chartshapes+xml"/>
  <Override PartName="/ppt/charts/chart28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1"/>
  </p:sldMasterIdLst>
  <p:notesMasterIdLst>
    <p:notesMasterId r:id="rId24"/>
  </p:notesMasterIdLst>
  <p:sldIdLst>
    <p:sldId id="256" r:id="rId2"/>
    <p:sldId id="291" r:id="rId3"/>
    <p:sldId id="308" r:id="rId4"/>
    <p:sldId id="293" r:id="rId5"/>
    <p:sldId id="292" r:id="rId6"/>
    <p:sldId id="294" r:id="rId7"/>
    <p:sldId id="295" r:id="rId8"/>
    <p:sldId id="296" r:id="rId9"/>
    <p:sldId id="298" r:id="rId10"/>
    <p:sldId id="299" r:id="rId11"/>
    <p:sldId id="301" r:id="rId12"/>
    <p:sldId id="305" r:id="rId13"/>
    <p:sldId id="307" r:id="rId14"/>
    <p:sldId id="311" r:id="rId15"/>
    <p:sldId id="317" r:id="rId16"/>
    <p:sldId id="321" r:id="rId17"/>
    <p:sldId id="329" r:id="rId18"/>
    <p:sldId id="324" r:id="rId19"/>
    <p:sldId id="326" r:id="rId20"/>
    <p:sldId id="328" r:id="rId21"/>
    <p:sldId id="332" r:id="rId22"/>
    <p:sldId id="331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800080"/>
    <a:srgbClr val="FF9900"/>
    <a:srgbClr val="3366FF"/>
    <a:srgbClr val="FFFF66"/>
    <a:srgbClr val="66FF66"/>
    <a:srgbClr val="CC00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3089" autoAdjust="0"/>
  </p:normalViewPr>
  <p:slideViewPr>
    <p:cSldViewPr>
      <p:cViewPr>
        <p:scale>
          <a:sx n="83" d="100"/>
          <a:sy n="83" d="100"/>
        </p:scale>
        <p:origin x="-140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0"/>
      <c:perspective val="30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14E-2"/>
          <c:y val="1.2597806592918249E-2"/>
          <c:w val="0.81382830741488033"/>
          <c:h val="0.860234444850043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00385871219214E-2"/>
                  <c:y val="0.1092607518548370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5E-3"/>
                  <c:y val="0.14734649736527208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5974570318635E-3"/>
                  <c:y val="0.1719042469261504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948766941414227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4227.6000000000004</c:v>
                </c:pt>
                <c:pt idx="1">
                  <c:v>4637.3999999999996</c:v>
                </c:pt>
                <c:pt idx="2">
                  <c:v>4752.1000000000004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6643118625019513E-2"/>
                  <c:y val="6.6975680620578034E-3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4227.6000000000004</c:v>
                </c:pt>
                <c:pt idx="1">
                  <c:v>4637.3999999999996</c:v>
                </c:pt>
                <c:pt idx="2">
                  <c:v>4752.1000000000004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919104"/>
        <c:axId val="69920640"/>
        <c:axId val="66534464"/>
      </c:bar3DChart>
      <c:catAx>
        <c:axId val="6991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920640"/>
        <c:crosses val="autoZero"/>
        <c:auto val="1"/>
        <c:lblAlgn val="ctr"/>
        <c:lblOffset val="100"/>
        <c:noMultiLvlLbl val="0"/>
      </c:catAx>
      <c:valAx>
        <c:axId val="69920640"/>
        <c:scaling>
          <c:orientation val="minMax"/>
        </c:scaling>
        <c:delete val="1"/>
        <c:axPos val="l"/>
        <c:majorGridlines/>
        <c:numFmt formatCode="#,##0.000" sourceLinked="1"/>
        <c:majorTickMark val="out"/>
        <c:minorTickMark val="none"/>
        <c:tickLblPos val="nextTo"/>
        <c:crossAx val="69919104"/>
        <c:crosses val="autoZero"/>
        <c:crossBetween val="between"/>
      </c:valAx>
      <c:serAx>
        <c:axId val="66534464"/>
        <c:scaling>
          <c:orientation val="minMax"/>
        </c:scaling>
        <c:delete val="1"/>
        <c:axPos val="b"/>
        <c:majorTickMark val="out"/>
        <c:minorTickMark val="none"/>
        <c:tickLblPos val="nextTo"/>
        <c:crossAx val="69920640"/>
        <c:crosses val="autoZero"/>
      </c:ser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83814523184601908"/>
          <c:y val="0.41361916771752838"/>
          <c:w val="0.15135608048993873"/>
          <c:h val="0.17150063051702394"/>
        </c:manualLayout>
      </c:layout>
      <c:overlay val="0"/>
      <c:spPr>
        <a:noFill/>
        <a:ln w="25394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6216707089571"/>
          <c:y val="8.08081041794044E-2"/>
          <c:w val="0.64917933661643479"/>
          <c:h val="0.838383791641191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36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898</c:v>
                </c:pt>
                <c:pt idx="1">
                  <c:v>1013</c:v>
                </c:pt>
                <c:pt idx="2">
                  <c:v>1106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635072"/>
        <c:axId val="23636992"/>
        <c:axId val="0"/>
      </c:bar3DChart>
      <c:catAx>
        <c:axId val="2363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36992"/>
        <c:crosses val="autoZero"/>
        <c:auto val="1"/>
        <c:lblAlgn val="ctr"/>
        <c:lblOffset val="100"/>
        <c:noMultiLvlLbl val="0"/>
      </c:catAx>
      <c:valAx>
        <c:axId val="2363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635072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налог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1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6283008"/>
        <c:axId val="26301184"/>
        <c:axId val="0"/>
      </c:bar3DChart>
      <c:catAx>
        <c:axId val="2628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301184"/>
        <c:crosses val="autoZero"/>
        <c:auto val="1"/>
        <c:lblAlgn val="ctr"/>
        <c:lblOffset val="100"/>
        <c:noMultiLvlLbl val="0"/>
      </c:catAx>
      <c:valAx>
        <c:axId val="2630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28300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4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spPr>
              <a:noFill/>
              <a:ln w="253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860</c:v>
                </c:pt>
                <c:pt idx="1">
                  <c:v>1462</c:v>
                </c:pt>
                <c:pt idx="2">
                  <c:v>1462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gradFill>
              <a:gsLst>
                <a:gs pos="0">
                  <a:schemeClr val="bg2">
                    <a:lumMod val="90000"/>
                  </a:schemeClr>
                </a:gs>
                <a:gs pos="74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83</c:v>
                </c:pt>
                <c:pt idx="1">
                  <c:v>91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</c:v>
                </c:pt>
                <c:pt idx="1">
                  <c:v>21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46080"/>
        <c:axId val="26456064"/>
        <c:axId val="0"/>
      </c:bar3DChart>
      <c:catAx>
        <c:axId val="2644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456064"/>
        <c:crosses val="autoZero"/>
        <c:auto val="1"/>
        <c:lblAlgn val="ctr"/>
        <c:lblOffset val="100"/>
        <c:noMultiLvlLbl val="0"/>
      </c:catAx>
      <c:valAx>
        <c:axId val="2645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46080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70376581134803051"/>
          <c:y val="0.27933745208865679"/>
          <c:w val="0.28756053487531624"/>
          <c:h val="0.4413246618431285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77572134964581"/>
          <c:y val="0"/>
          <c:w val="0.70775466295878819"/>
          <c:h val="0.831255941373216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2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8367260948568"/>
          <c:y val="0"/>
          <c:w val="0.57274221157137961"/>
          <c:h val="0.795586452517747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2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96912625553875"/>
          <c:y val="0"/>
          <c:w val="0.58185026997519329"/>
          <c:h val="0.789473684210526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2000</c:v>
                </c:pt>
                <c:pt idx="1">
                  <c:v>2730</c:v>
                </c:pt>
                <c:pt idx="2">
                  <c:v>2836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417216"/>
        <c:axId val="73655808"/>
        <c:axId val="0"/>
      </c:bar3DChart>
      <c:catAx>
        <c:axId val="7141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655808"/>
        <c:crosses val="autoZero"/>
        <c:auto val="1"/>
        <c:lblAlgn val="ctr"/>
        <c:lblOffset val="100"/>
        <c:noMultiLvlLbl val="0"/>
      </c:catAx>
      <c:valAx>
        <c:axId val="7365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17216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r>
                      <a:rPr lang="ru-RU" smtClean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5444352"/>
        <c:axId val="25445888"/>
        <c:axId val="0"/>
      </c:bar3DChart>
      <c:catAx>
        <c:axId val="2544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445888"/>
        <c:crosses val="autoZero"/>
        <c:auto val="1"/>
        <c:lblAlgn val="ctr"/>
        <c:lblOffset val="100"/>
        <c:noMultiLvlLbl val="0"/>
      </c:catAx>
      <c:valAx>
        <c:axId val="2544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444352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04255733929025E-2"/>
          <c:y val="1.7640567192850988E-2"/>
          <c:w val="0.93191488532141953"/>
          <c:h val="0.80595376087863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31985947425396"/>
          <c:y val="5.5445291560777127E-2"/>
          <c:w val="0.76086439674012951"/>
          <c:h val="0.719797247566276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97" b="1" dirty="0" smtClean="0"/>
                      <a:t>95,7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97" b="1" smtClean="0"/>
                      <a:t>0</a:t>
                    </a:r>
                    <a:r>
                      <a:rPr lang="en-US" smtClean="0"/>
                      <a:t>,04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5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РАСХОДОВ, тыс. рублей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 w="25411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83824402652617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214872676982168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174022809726132E-2"/>
                  <c:y val="-5.0906061523176907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49348539817472E-2"/>
                  <c:y val="-5.443496675952345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4227.6000000000004</c:v>
                </c:pt>
                <c:pt idx="1">
                  <c:v>4637.3999999999996</c:v>
                </c:pt>
                <c:pt idx="2">
                  <c:v>4752.1000000000004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803392"/>
        <c:axId val="25817472"/>
        <c:axId val="0"/>
      </c:bar3DChart>
      <c:catAx>
        <c:axId val="2580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817472"/>
        <c:crosses val="autoZero"/>
        <c:auto val="1"/>
        <c:lblAlgn val="ctr"/>
        <c:lblOffset val="100"/>
        <c:noMultiLvlLbl val="0"/>
      </c:catAx>
      <c:valAx>
        <c:axId val="2581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803392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3900184504751342E-2"/>
          <c:w val="0.63479832869428798"/>
          <c:h val="0.872969503446273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52%</c:v>
                </c:pt>
                <c:pt idx="1">
                  <c:v>Разд.02 Национальная оборона 2%</c:v>
                </c:pt>
                <c:pt idx="2">
                  <c:v>Разд.03 Национальная безопасность и правоохранительная деятельность 1%</c:v>
                </c:pt>
                <c:pt idx="3">
                  <c:v>Разд.04 Национальная экономика 21%</c:v>
                </c:pt>
                <c:pt idx="4">
                  <c:v>Разд.05 Благоустройство 16%</c:v>
                </c:pt>
                <c:pt idx="5">
                  <c:v>Разд.10 Социальная политика 7%</c:v>
                </c:pt>
                <c:pt idx="6">
                  <c:v>Разд.11 Физическая культура и спорт 1%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2202.1999999999998</c:v>
                </c:pt>
                <c:pt idx="1">
                  <c:v>91.2</c:v>
                </c:pt>
                <c:pt idx="2">
                  <c:v>20</c:v>
                </c:pt>
                <c:pt idx="3">
                  <c:v>902.8</c:v>
                </c:pt>
                <c:pt idx="4">
                  <c:v>685.4</c:v>
                </c:pt>
                <c:pt idx="5">
                  <c:v>306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5611111111111109"/>
          <c:y val="1.2919896640826872E-3"/>
          <c:w val="0.33305555555555555"/>
          <c:h val="0.96382428940568476"/>
        </c:manualLayout>
      </c:layout>
      <c:overlay val="0"/>
      <c:spPr>
        <a:noFill/>
        <a:ln w="25402">
          <a:noFill/>
        </a:ln>
      </c:spPr>
      <c:txPr>
        <a:bodyPr/>
        <a:lstStyle/>
        <a:p>
          <a:pPr>
            <a:defRPr sz="100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 w="2540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873</c:v>
                </c:pt>
                <c:pt idx="1">
                  <c:v>988</c:v>
                </c:pt>
                <c:pt idx="2">
                  <c:v>1081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12096"/>
        <c:axId val="26613632"/>
      </c:barChart>
      <c:catAx>
        <c:axId val="2661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13632"/>
        <c:crosses val="autoZero"/>
        <c:auto val="1"/>
        <c:lblAlgn val="ctr"/>
        <c:lblOffset val="100"/>
        <c:noMultiLvlLbl val="0"/>
      </c:catAx>
      <c:valAx>
        <c:axId val="266136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661209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269662921348312E-3"/>
                  <c:y val="-5.10588871245897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089887640449437E-3"/>
                  <c:y val="-4.4096311607600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44943820224719E-3"/>
                  <c:y val="-5.8021462641579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258426966292134E-2"/>
                  <c:y val="-9.283434022652675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1998 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044943820224719E-2"/>
                  <c:y val="-0.1276472178114742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2728 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089887640449437E-3"/>
                  <c:y val="-0.1462140858567796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834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1998</c:v>
                </c:pt>
                <c:pt idx="1">
                  <c:v>2728</c:v>
                </c:pt>
                <c:pt idx="2">
                  <c:v>2834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7.8909189192547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224719101123594E-3"/>
                  <c:y val="-3.2492019079284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314606741573031E-3"/>
                  <c:y val="-3.9454594596273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2227.6</c:v>
                </c:pt>
                <c:pt idx="1">
                  <c:v>1907.4</c:v>
                </c:pt>
                <c:pt idx="2">
                  <c:v>1916.1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514880"/>
        <c:axId val="83516416"/>
        <c:axId val="0"/>
      </c:bar3DChart>
      <c:catAx>
        <c:axId val="8351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516416"/>
        <c:crosses val="autoZero"/>
        <c:auto val="1"/>
        <c:lblAlgn val="ctr"/>
        <c:lblOffset val="100"/>
        <c:noMultiLvlLbl val="0"/>
      </c:catAx>
      <c:valAx>
        <c:axId val="8351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1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06913996627324"/>
          <c:y val="0.44769874476987448"/>
          <c:w val="0.23693090330000885"/>
          <c:h val="0.329899985617987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Поддержка предпринимательства</c:v>
                </c:pt>
              </c:strCache>
            </c:strRef>
          </c:tx>
          <c:invertIfNegative val="0"/>
          <c:dLbls>
            <c:spPr>
              <a:noFill/>
              <a:ln w="2537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646016"/>
        <c:axId val="26647552"/>
      </c:barChart>
      <c:catAx>
        <c:axId val="2664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647552"/>
        <c:crosses val="autoZero"/>
        <c:auto val="1"/>
        <c:lblAlgn val="ctr"/>
        <c:lblOffset val="100"/>
        <c:noMultiLvlLbl val="0"/>
      </c:catAx>
      <c:valAx>
        <c:axId val="266475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6646016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invertIfNegative val="0"/>
          <c:dLbls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714880"/>
        <c:axId val="26716416"/>
        <c:axId val="0"/>
      </c:bar3DChart>
      <c:catAx>
        <c:axId val="2671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716416"/>
        <c:crosses val="autoZero"/>
        <c:auto val="1"/>
        <c:lblAlgn val="ctr"/>
        <c:lblOffset val="100"/>
        <c:noMultiLvlLbl val="0"/>
      </c:catAx>
      <c:valAx>
        <c:axId val="2671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714880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2247867520892752"/>
                  <c:y val="-0.104719267303633"/>
                </c:manualLayout>
              </c:layout>
              <c:spPr>
                <a:noFill/>
                <a:ln w="25351">
                  <a:noFill/>
                </a:ln>
              </c:spPr>
              <c:txPr>
                <a:bodyPr rot="0"/>
                <a:lstStyle/>
                <a:p>
                  <a:pPr>
                    <a:defRPr sz="796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202176933765679E-2"/>
                  <c:y val="-4.103042048825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092323075213942E-2"/>
                  <c:y val="-0.148811590378846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796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600</c:v>
                </c:pt>
                <c:pt idx="1">
                  <c:v>10</c:v>
                </c:pt>
                <c:pt idx="2">
                  <c:v>75.400000000000006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5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2247867520892752"/>
                  <c:y val="-0.10471926730363303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/>
                <a:lstStyle/>
                <a:p>
                  <a:pPr>
                    <a:defRPr sz="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8377958229230452E-2"/>
                  <c:y val="-3.895381137569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495735041785482E-2"/>
                  <c:y val="-0.148811590378846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640</c:v>
                </c:pt>
                <c:pt idx="1">
                  <c:v>10</c:v>
                </c:pt>
                <c:pt idx="2">
                  <c:v>157.1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2247867520892752"/>
                  <c:y val="-0.10471926730363305"/>
                </c:manualLayout>
              </c:layout>
              <c:spPr>
                <a:noFill/>
                <a:ln w="25394">
                  <a:noFill/>
                </a:ln>
              </c:spPr>
              <c:txPr>
                <a:bodyPr rot="0"/>
                <a:lstStyle/>
                <a:p>
                  <a:pPr>
                    <a:defRPr sz="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852595589646482E-2"/>
                  <c:y val="-8.716522483252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441765295073383E-3"/>
                  <c:y val="-0.150217483648870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495735041785482E-2"/>
                  <c:y val="-0.148811590378846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 хозяйство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660</c:v>
                </c:pt>
                <c:pt idx="1">
                  <c:v>10</c:v>
                </c:pt>
                <c:pt idx="2">
                  <c:v>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3561007841234"/>
          <c:y val="3.7327473507509853E-2"/>
          <c:w val="0.83443725550962178"/>
          <c:h val="0.552008871160434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579712"/>
        <c:axId val="30589696"/>
      </c:barChart>
      <c:catAx>
        <c:axId val="305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589696"/>
        <c:crosses val="autoZero"/>
        <c:auto val="1"/>
        <c:lblAlgn val="ctr"/>
        <c:lblOffset val="100"/>
        <c:noMultiLvlLbl val="0"/>
      </c:catAx>
      <c:valAx>
        <c:axId val="30589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7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spPr>
              <a:noFill/>
              <a:ln w="2540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306</c:v>
                </c:pt>
                <c:pt idx="1">
                  <c:v>326</c:v>
                </c:pt>
                <c:pt idx="2">
                  <c:v>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805568"/>
        <c:axId val="27807104"/>
      </c:barChart>
      <c:catAx>
        <c:axId val="2780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07104"/>
        <c:crosses val="autoZero"/>
        <c:auto val="1"/>
        <c:lblAlgn val="ctr"/>
        <c:lblOffset val="100"/>
        <c:noMultiLvlLbl val="0"/>
      </c:catAx>
      <c:valAx>
        <c:axId val="27807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80556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Титовского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480</c:v>
                </c:pt>
                <c:pt idx="1">
                  <c:v>480</c:v>
                </c:pt>
                <c:pt idx="2">
                  <c:v>480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Аппарат управления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1675,6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1675,6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1675,6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1675.6</c:v>
                </c:pt>
                <c:pt idx="1">
                  <c:v>1675.6</c:v>
                </c:pt>
                <c:pt idx="2">
                  <c:v>1675.6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04462836766056E-3"/>
                  <c:y val="-3.9878153575200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14E-3"/>
                  <c:y val="-3.766270059880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06694255149086E-2"/>
                  <c:y val="-3.3231794646000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36</c:v>
                </c:pt>
                <c:pt idx="1">
                  <c:v>36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22432"/>
        <c:axId val="27923968"/>
      </c:barChart>
      <c:catAx>
        <c:axId val="2792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923968"/>
        <c:crosses val="autoZero"/>
        <c:auto val="1"/>
        <c:lblAlgn val="ctr"/>
        <c:lblOffset val="100"/>
        <c:noMultiLvlLbl val="0"/>
      </c:catAx>
      <c:valAx>
        <c:axId val="2792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27922432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 w="2538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115</c:v>
                </c:pt>
                <c:pt idx="1">
                  <c:v>118</c:v>
                </c:pt>
                <c:pt idx="2">
                  <c:v>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76064"/>
        <c:axId val="31577600"/>
      </c:barChart>
      <c:catAx>
        <c:axId val="31576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31577600"/>
        <c:crosses val="autoZero"/>
        <c:auto val="1"/>
        <c:lblAlgn val="ctr"/>
        <c:lblOffset val="100"/>
        <c:noMultiLvlLbl val="0"/>
      </c:catAx>
      <c:valAx>
        <c:axId val="31577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7"/>
            </a:pPr>
            <a:endParaRPr lang="ru-RU"/>
          </a:p>
        </c:txPr>
        <c:crossAx val="31576064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48546742669875E-2"/>
          <c:y val="0.16225974891678702"/>
          <c:w val="0.66985078581012369"/>
          <c:h val="0.696644817242530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F3769-07B4-41E9-9554-73ECAAA75E8D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48F4927-3152-498E-B63E-F7C59BEF16F0}">
      <dgm:prSet phldrT="[Текст]" custT="1"/>
      <dgm:spPr/>
      <dgm:t>
        <a:bodyPr/>
        <a:lstStyle/>
        <a:p>
          <a:r>
            <a:rPr lang="ru-RU" sz="1400" dirty="0" smtClean="0"/>
            <a:t>118 тыс. руб</a:t>
          </a:r>
          <a:r>
            <a:rPr lang="ru-RU" sz="900" dirty="0" smtClean="0"/>
            <a:t>.</a:t>
          </a:r>
          <a:endParaRPr lang="ru-RU" sz="900" dirty="0"/>
        </a:p>
      </dgm:t>
    </dgm:pt>
    <dgm:pt modelId="{5556CD7C-DE70-446E-809C-C14CC33FF839}" type="parTrans" cxnId="{1E255530-1D32-44DD-991D-CF5D5B0C7A4C}">
      <dgm:prSet/>
      <dgm:spPr/>
      <dgm:t>
        <a:bodyPr/>
        <a:lstStyle/>
        <a:p>
          <a:endParaRPr lang="ru-RU"/>
        </a:p>
      </dgm:t>
    </dgm:pt>
    <dgm:pt modelId="{D86D4F54-ADC6-4D9E-AF43-45623E79B43A}" type="sibTrans" cxnId="{1E255530-1D32-44DD-991D-CF5D5B0C7A4C}">
      <dgm:prSet/>
      <dgm:spPr/>
      <dgm:t>
        <a:bodyPr/>
        <a:lstStyle/>
        <a:p>
          <a:endParaRPr lang="ru-RU"/>
        </a:p>
      </dgm:t>
    </dgm:pt>
    <dgm:pt modelId="{C296D4AE-94D8-4286-923F-4D61BF98EA80}">
      <dgm:prSet phldrT="[Текст]"/>
      <dgm:spPr/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D45DD932-EBE1-411E-937E-927A4DFAB067}" type="parTrans" cxnId="{544532FE-FF71-44F2-B6AC-8AC9BEBC26E0}">
      <dgm:prSet/>
      <dgm:spPr/>
      <dgm:t>
        <a:bodyPr/>
        <a:lstStyle/>
        <a:p>
          <a:endParaRPr lang="ru-RU"/>
        </a:p>
      </dgm:t>
    </dgm:pt>
    <dgm:pt modelId="{BA221FFB-2707-4DDF-BB3D-1B4AF8969B1F}" type="sibTrans" cxnId="{544532FE-FF71-44F2-B6AC-8AC9BEBC26E0}">
      <dgm:prSet/>
      <dgm:spPr/>
      <dgm:t>
        <a:bodyPr/>
        <a:lstStyle/>
        <a:p>
          <a:endParaRPr lang="ru-RU"/>
        </a:p>
      </dgm:t>
    </dgm:pt>
    <dgm:pt modelId="{35ECDBA0-9376-42EE-853F-3BF0154D6994}">
      <dgm:prSet phldrT="[Текст]"/>
      <dgm:spPr/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E31EFADA-3AEA-496D-9054-717E5E394D39}" type="parTrans" cxnId="{EAAD20D9-E883-49BB-A49A-AD24B3ED80E6}">
      <dgm:prSet/>
      <dgm:spPr/>
      <dgm:t>
        <a:bodyPr/>
        <a:lstStyle/>
        <a:p>
          <a:endParaRPr lang="ru-RU"/>
        </a:p>
      </dgm:t>
    </dgm:pt>
    <dgm:pt modelId="{AAEF9F89-358F-4E81-9B51-EBAA3AE21A6D}" type="sibTrans" cxnId="{EAAD20D9-E883-49BB-A49A-AD24B3ED80E6}">
      <dgm:prSet/>
      <dgm:spPr/>
      <dgm:t>
        <a:bodyPr/>
        <a:lstStyle/>
        <a:p>
          <a:endParaRPr lang="ru-RU"/>
        </a:p>
      </dgm:t>
    </dgm:pt>
    <dgm:pt modelId="{5F4FC5B5-F628-4F69-BFB8-AF7DE2EDF913}">
      <dgm:prSet phldrT="[Текст]" custT="1"/>
      <dgm:spPr/>
      <dgm:t>
        <a:bodyPr/>
        <a:lstStyle/>
        <a:p>
          <a:r>
            <a:rPr lang="ru-RU" sz="1400" dirty="0" smtClean="0"/>
            <a:t>1013 тыс. руб.</a:t>
          </a:r>
          <a:endParaRPr lang="ru-RU" sz="1400" dirty="0"/>
        </a:p>
      </dgm:t>
    </dgm:pt>
    <dgm:pt modelId="{49893415-832F-4274-8577-4125C7C1BD46}" type="parTrans" cxnId="{61EB86E2-67F7-45A6-BD0E-FE57CC22E981}">
      <dgm:prSet/>
      <dgm:spPr/>
      <dgm:t>
        <a:bodyPr/>
        <a:lstStyle/>
        <a:p>
          <a:endParaRPr lang="ru-RU"/>
        </a:p>
      </dgm:t>
    </dgm:pt>
    <dgm:pt modelId="{F9E3B4ED-08AF-4496-B0CD-D47AEC0F3F17}" type="sibTrans" cxnId="{61EB86E2-67F7-45A6-BD0E-FE57CC22E981}">
      <dgm:prSet/>
      <dgm:spPr/>
      <dgm:t>
        <a:bodyPr/>
        <a:lstStyle/>
        <a:p>
          <a:endParaRPr lang="ru-RU"/>
        </a:p>
      </dgm:t>
    </dgm:pt>
    <dgm:pt modelId="{EBE5EE59-5D7A-4FAF-A9B3-AFC9ECF6DE2A}">
      <dgm:prSet phldrT="[Текст]"/>
      <dgm:spPr/>
      <dgm:t>
        <a:bodyPr/>
        <a:lstStyle/>
        <a:p>
          <a:r>
            <a:rPr lang="ru-RU" dirty="0" smtClean="0"/>
            <a:t>20 тыс. руб.</a:t>
          </a:r>
          <a:endParaRPr lang="ru-RU" dirty="0"/>
        </a:p>
      </dgm:t>
    </dgm:pt>
    <dgm:pt modelId="{CFCC5A72-D86A-4E3A-8BCE-B14A10CB27A1}" type="parTrans" cxnId="{5336D5AE-E011-45A0-8218-9B81BC40F198}">
      <dgm:prSet/>
      <dgm:spPr/>
      <dgm:t>
        <a:bodyPr/>
        <a:lstStyle/>
        <a:p>
          <a:endParaRPr lang="ru-RU"/>
        </a:p>
      </dgm:t>
    </dgm:pt>
    <dgm:pt modelId="{305AAFEC-D278-4CA8-8C81-B7367894C4EF}" type="sibTrans" cxnId="{5336D5AE-E011-45A0-8218-9B81BC40F198}">
      <dgm:prSet/>
      <dgm:spPr/>
      <dgm:t>
        <a:bodyPr/>
        <a:lstStyle/>
        <a:p>
          <a:endParaRPr lang="ru-RU"/>
        </a:p>
      </dgm:t>
    </dgm:pt>
    <dgm:pt modelId="{D0DB903F-2E00-43DB-83C0-D7A5843DBEC0}">
      <dgm:prSet phldrT="[Текст]" custT="1"/>
      <dgm:spPr/>
      <dgm:t>
        <a:bodyPr/>
        <a:lstStyle/>
        <a:p>
          <a:r>
            <a:rPr lang="ru-RU" sz="1400" dirty="0" smtClean="0"/>
            <a:t>1574 тыс. руб.</a:t>
          </a:r>
          <a:endParaRPr lang="ru-RU" sz="1400" dirty="0"/>
        </a:p>
      </dgm:t>
    </dgm:pt>
    <dgm:pt modelId="{86562F9F-5418-4E07-B73E-CF48AF641759}" type="sibTrans" cxnId="{6EC576AA-C84D-4F38-A067-01E7C7D55938}">
      <dgm:prSet/>
      <dgm:spPr/>
      <dgm:t>
        <a:bodyPr/>
        <a:lstStyle/>
        <a:p>
          <a:endParaRPr lang="ru-RU"/>
        </a:p>
      </dgm:t>
    </dgm:pt>
    <dgm:pt modelId="{F877337D-D718-4617-8166-8BC4B42AAFD5}" type="parTrans" cxnId="{6EC576AA-C84D-4F38-A067-01E7C7D55938}">
      <dgm:prSet/>
      <dgm:spPr/>
      <dgm:t>
        <a:bodyPr/>
        <a:lstStyle/>
        <a:p>
          <a:endParaRPr lang="ru-RU"/>
        </a:p>
      </dgm:t>
    </dgm:pt>
    <dgm:pt modelId="{43E4EA6F-B635-451D-BC9B-746E6C234242}">
      <dgm:prSet phldrT="[Текст]"/>
      <dgm:spPr/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C7B6C8DF-2A52-4EB3-92A3-FAA97A6D9692}" type="parTrans" cxnId="{B47196F0-70EE-49C1-A90B-5C8D73064E41}">
      <dgm:prSet/>
      <dgm:spPr/>
      <dgm:t>
        <a:bodyPr/>
        <a:lstStyle/>
        <a:p>
          <a:endParaRPr lang="ru-RU"/>
        </a:p>
      </dgm:t>
    </dgm:pt>
    <dgm:pt modelId="{7431695A-2201-4E5B-95F1-368C9F02300A}" type="sibTrans" cxnId="{B47196F0-70EE-49C1-A90B-5C8D73064E41}">
      <dgm:prSet/>
      <dgm:spPr/>
      <dgm:t>
        <a:bodyPr/>
        <a:lstStyle/>
        <a:p>
          <a:endParaRPr lang="ru-RU"/>
        </a:p>
      </dgm:t>
    </dgm:pt>
    <dgm:pt modelId="{763C89E1-95B4-4BBE-B0DB-2673233A17AC}">
      <dgm:prSet phldrT="[Текст]" custT="1"/>
      <dgm:spPr/>
      <dgm:t>
        <a:bodyPr/>
        <a:lstStyle/>
        <a:p>
          <a:r>
            <a:rPr lang="ru-RU" sz="1400" dirty="0" smtClean="0"/>
            <a:t>3 тыс. руб</a:t>
          </a:r>
          <a:r>
            <a:rPr lang="ru-RU" sz="800" dirty="0" smtClean="0"/>
            <a:t>.</a:t>
          </a:r>
          <a:endParaRPr lang="ru-RU" sz="800" dirty="0"/>
        </a:p>
      </dgm:t>
    </dgm:pt>
    <dgm:pt modelId="{7E349AA5-8A7B-44B5-B2CC-E2E41AECD7A2}" type="parTrans" cxnId="{B67563FD-7688-47A4-8B80-D96EA0EA472D}">
      <dgm:prSet/>
      <dgm:spPr/>
      <dgm:t>
        <a:bodyPr/>
        <a:lstStyle/>
        <a:p>
          <a:endParaRPr lang="ru-RU"/>
        </a:p>
      </dgm:t>
    </dgm:pt>
    <dgm:pt modelId="{31C228E1-C74C-4DE8-9E55-F82AD38243E0}" type="sibTrans" cxnId="{B67563FD-7688-47A4-8B80-D96EA0EA472D}">
      <dgm:prSet/>
      <dgm:spPr/>
      <dgm:t>
        <a:bodyPr/>
        <a:lstStyle/>
        <a:p>
          <a:endParaRPr lang="ru-RU"/>
        </a:p>
      </dgm:t>
    </dgm:pt>
    <dgm:pt modelId="{04AE7DDF-1F36-4BB9-A8AF-C969A5191FFC}">
      <dgm:prSet phldrT="[Текст]"/>
      <dgm:spPr/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C86292E2-B7E6-4D9C-88E3-AA1DE4812371}" type="parTrans" cxnId="{EE4D341F-93DE-4C15-BE04-0F1578ACE1F3}">
      <dgm:prSet/>
      <dgm:spPr/>
      <dgm:t>
        <a:bodyPr/>
        <a:lstStyle/>
        <a:p>
          <a:endParaRPr lang="ru-RU"/>
        </a:p>
      </dgm:t>
    </dgm:pt>
    <dgm:pt modelId="{030440C6-CF2A-44E9-A03A-7C5AE270A69A}" type="sibTrans" cxnId="{EE4D341F-93DE-4C15-BE04-0F1578ACE1F3}">
      <dgm:prSet/>
      <dgm:spPr/>
      <dgm:t>
        <a:bodyPr/>
        <a:lstStyle/>
        <a:p>
          <a:endParaRPr lang="ru-RU"/>
        </a:p>
      </dgm:t>
    </dgm:pt>
    <dgm:pt modelId="{2D22C969-F870-428C-8E94-86FC1F7EE7F9}">
      <dgm:prSet phldrT="[Текст]"/>
      <dgm:spPr/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F7056644-79C8-49F8-BEDA-5D608FBF688C}" type="parTrans" cxnId="{97D0D248-37D3-4D7D-AB2A-2155A1B7E907}">
      <dgm:prSet/>
      <dgm:spPr/>
      <dgm:t>
        <a:bodyPr/>
        <a:lstStyle/>
        <a:p>
          <a:endParaRPr lang="ru-RU"/>
        </a:p>
      </dgm:t>
    </dgm:pt>
    <dgm:pt modelId="{270AAA6D-FB2A-4A2D-A61F-990A2D453152}" type="sibTrans" cxnId="{97D0D248-37D3-4D7D-AB2A-2155A1B7E907}">
      <dgm:prSet/>
      <dgm:spPr/>
      <dgm:t>
        <a:bodyPr/>
        <a:lstStyle/>
        <a:p>
          <a:endParaRPr lang="ru-RU"/>
        </a:p>
      </dgm:t>
    </dgm:pt>
    <dgm:pt modelId="{80992891-A32B-4731-A924-1721A7FEDC7F}" type="pres">
      <dgm:prSet presAssocID="{523F3769-07B4-41E9-9554-73ECAAA75E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FA365-C3F9-485B-B0A3-B4BC74C218A7}" type="pres">
      <dgm:prSet presAssocID="{248F4927-3152-498E-B63E-F7C59BEF16F0}" presName="linNode" presStyleCnt="0"/>
      <dgm:spPr/>
    </dgm:pt>
    <dgm:pt modelId="{B0D09CF4-C147-4692-9EC6-109AFC553275}" type="pres">
      <dgm:prSet presAssocID="{248F4927-3152-498E-B63E-F7C59BEF16F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5BBCC-BEFE-4367-86EF-44702AF23BA5}" type="pres">
      <dgm:prSet presAssocID="{248F4927-3152-498E-B63E-F7C59BEF16F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B1ADA-1614-4040-9CE0-4316390B4F8B}" type="pres">
      <dgm:prSet presAssocID="{D86D4F54-ADC6-4D9E-AF43-45623E79B43A}" presName="sp" presStyleCnt="0"/>
      <dgm:spPr/>
    </dgm:pt>
    <dgm:pt modelId="{0AEBAD38-D91B-48A0-B839-C80592F78E08}" type="pres">
      <dgm:prSet presAssocID="{D0DB903F-2E00-43DB-83C0-D7A5843DBEC0}" presName="linNode" presStyleCnt="0"/>
      <dgm:spPr/>
    </dgm:pt>
    <dgm:pt modelId="{B35BADFA-2242-4113-83A5-AFF98649A85A}" type="pres">
      <dgm:prSet presAssocID="{D0DB903F-2E00-43DB-83C0-D7A5843DBEC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F680C-2972-4B13-A7B2-8782ABF84475}" type="pres">
      <dgm:prSet presAssocID="{D0DB903F-2E00-43DB-83C0-D7A5843DBEC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C42CD-1801-4BEB-A626-90B97CF4C527}" type="pres">
      <dgm:prSet presAssocID="{86562F9F-5418-4E07-B73E-CF48AF641759}" presName="sp" presStyleCnt="0"/>
      <dgm:spPr/>
    </dgm:pt>
    <dgm:pt modelId="{56C0A0CF-39B6-4154-BC46-F3732EEC447D}" type="pres">
      <dgm:prSet presAssocID="{5F4FC5B5-F628-4F69-BFB8-AF7DE2EDF913}" presName="linNode" presStyleCnt="0"/>
      <dgm:spPr/>
    </dgm:pt>
    <dgm:pt modelId="{5D010674-FF8D-414C-BA8A-A0677FCE0CE5}" type="pres">
      <dgm:prSet presAssocID="{5F4FC5B5-F628-4F69-BFB8-AF7DE2EDF9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6A058-2906-45BD-9B09-414CB067D94F}" type="pres">
      <dgm:prSet presAssocID="{5F4FC5B5-F628-4F69-BFB8-AF7DE2EDF91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DB122-88F0-45E9-B189-A5F91AC0D67E}" type="pres">
      <dgm:prSet presAssocID="{F9E3B4ED-08AF-4496-B0CD-D47AEC0F3F17}" presName="sp" presStyleCnt="0"/>
      <dgm:spPr/>
    </dgm:pt>
    <dgm:pt modelId="{6FADBA2F-9E6B-4E98-9FB0-4F4A1B45857C}" type="pres">
      <dgm:prSet presAssocID="{EBE5EE59-5D7A-4FAF-A9B3-AFC9ECF6DE2A}" presName="linNode" presStyleCnt="0"/>
      <dgm:spPr/>
    </dgm:pt>
    <dgm:pt modelId="{EE2182C3-6919-4368-BCEA-EE540C8DAD07}" type="pres">
      <dgm:prSet presAssocID="{EBE5EE59-5D7A-4FAF-A9B3-AFC9ECF6DE2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179F-62F4-4542-8E3A-6E5B03541143}" type="pres">
      <dgm:prSet presAssocID="{EBE5EE59-5D7A-4FAF-A9B3-AFC9ECF6DE2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39711-3F99-41E5-A0AF-2C366250F11E}" type="pres">
      <dgm:prSet presAssocID="{305AAFEC-D278-4CA8-8C81-B7367894C4EF}" presName="sp" presStyleCnt="0"/>
      <dgm:spPr/>
    </dgm:pt>
    <dgm:pt modelId="{9F341404-2AF7-4A02-A60B-1B8ACE16AF75}" type="pres">
      <dgm:prSet presAssocID="{763C89E1-95B4-4BBE-B0DB-2673233A17AC}" presName="linNode" presStyleCnt="0"/>
      <dgm:spPr/>
    </dgm:pt>
    <dgm:pt modelId="{6A1D5DDA-320E-42E4-AFB4-8DC725DBE14A}" type="pres">
      <dgm:prSet presAssocID="{763C89E1-95B4-4BBE-B0DB-2673233A17A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59F8-1978-4B21-B281-093238C0FE46}" type="pres">
      <dgm:prSet presAssocID="{763C89E1-95B4-4BBE-B0DB-2673233A17A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255530-1D32-44DD-991D-CF5D5B0C7A4C}" srcId="{523F3769-07B4-41E9-9554-73ECAAA75E8D}" destId="{248F4927-3152-498E-B63E-F7C59BEF16F0}" srcOrd="0" destOrd="0" parTransId="{5556CD7C-DE70-446E-809C-C14CC33FF839}" sibTransId="{D86D4F54-ADC6-4D9E-AF43-45623E79B43A}"/>
    <dgm:cxn modelId="{35A4E02E-C0B4-4644-86CA-17ECA0B7463B}" type="presOf" srcId="{523F3769-07B4-41E9-9554-73ECAAA75E8D}" destId="{80992891-A32B-4731-A924-1721A7FEDC7F}" srcOrd="0" destOrd="0" presId="urn:microsoft.com/office/officeart/2005/8/layout/vList5"/>
    <dgm:cxn modelId="{EAAD20D9-E883-49BB-A49A-AD24B3ED80E6}" srcId="{D0DB903F-2E00-43DB-83C0-D7A5843DBEC0}" destId="{35ECDBA0-9376-42EE-853F-3BF0154D6994}" srcOrd="0" destOrd="0" parTransId="{E31EFADA-3AEA-496D-9054-717E5E394D39}" sibTransId="{AAEF9F89-358F-4E81-9B51-EBAA3AE21A6D}"/>
    <dgm:cxn modelId="{97D0D248-37D3-4D7D-AB2A-2155A1B7E907}" srcId="{763C89E1-95B4-4BBE-B0DB-2673233A17AC}" destId="{2D22C969-F870-428C-8E94-86FC1F7EE7F9}" srcOrd="0" destOrd="0" parTransId="{F7056644-79C8-49F8-BEDA-5D608FBF688C}" sibTransId="{270AAA6D-FB2A-4A2D-A61F-990A2D453152}"/>
    <dgm:cxn modelId="{EE4D341F-93DE-4C15-BE04-0F1578ACE1F3}" srcId="{EBE5EE59-5D7A-4FAF-A9B3-AFC9ECF6DE2A}" destId="{04AE7DDF-1F36-4BB9-A8AF-C969A5191FFC}" srcOrd="0" destOrd="0" parTransId="{C86292E2-B7E6-4D9C-88E3-AA1DE4812371}" sibTransId="{030440C6-CF2A-44E9-A03A-7C5AE270A69A}"/>
    <dgm:cxn modelId="{B67563FD-7688-47A4-8B80-D96EA0EA472D}" srcId="{523F3769-07B4-41E9-9554-73ECAAA75E8D}" destId="{763C89E1-95B4-4BBE-B0DB-2673233A17AC}" srcOrd="4" destOrd="0" parTransId="{7E349AA5-8A7B-44B5-B2CC-E2E41AECD7A2}" sibTransId="{31C228E1-C74C-4DE8-9E55-F82AD38243E0}"/>
    <dgm:cxn modelId="{6EC576AA-C84D-4F38-A067-01E7C7D55938}" srcId="{523F3769-07B4-41E9-9554-73ECAAA75E8D}" destId="{D0DB903F-2E00-43DB-83C0-D7A5843DBEC0}" srcOrd="1" destOrd="0" parTransId="{F877337D-D718-4617-8166-8BC4B42AAFD5}" sibTransId="{86562F9F-5418-4E07-B73E-CF48AF641759}"/>
    <dgm:cxn modelId="{882B3F18-B4CF-40BF-BC51-900188C53909}" type="presOf" srcId="{43E4EA6F-B635-451D-BC9B-746E6C234242}" destId="{D4F6A058-2906-45BD-9B09-414CB067D94F}" srcOrd="0" destOrd="0" presId="urn:microsoft.com/office/officeart/2005/8/layout/vList5"/>
    <dgm:cxn modelId="{078248A7-6518-459F-83A9-4CDBA57F1284}" type="presOf" srcId="{763C89E1-95B4-4BBE-B0DB-2673233A17AC}" destId="{6A1D5DDA-320E-42E4-AFB4-8DC725DBE14A}" srcOrd="0" destOrd="0" presId="urn:microsoft.com/office/officeart/2005/8/layout/vList5"/>
    <dgm:cxn modelId="{7C0CFB55-C907-4FB2-A3C8-325331EEB1F3}" type="presOf" srcId="{04AE7DDF-1F36-4BB9-A8AF-C969A5191FFC}" destId="{4892179F-62F4-4542-8E3A-6E5B03541143}" srcOrd="0" destOrd="0" presId="urn:microsoft.com/office/officeart/2005/8/layout/vList5"/>
    <dgm:cxn modelId="{544532FE-FF71-44F2-B6AC-8AC9BEBC26E0}" srcId="{248F4927-3152-498E-B63E-F7C59BEF16F0}" destId="{C296D4AE-94D8-4286-923F-4D61BF98EA80}" srcOrd="0" destOrd="0" parTransId="{D45DD932-EBE1-411E-937E-927A4DFAB067}" sibTransId="{BA221FFB-2707-4DDF-BB3D-1B4AF8969B1F}"/>
    <dgm:cxn modelId="{A1F35D2F-2BB6-4573-AB2F-5249281D70BC}" type="presOf" srcId="{2D22C969-F870-428C-8E94-86FC1F7EE7F9}" destId="{426D59F8-1978-4B21-B281-093238C0FE46}" srcOrd="0" destOrd="0" presId="urn:microsoft.com/office/officeart/2005/8/layout/vList5"/>
    <dgm:cxn modelId="{47A34D5B-C68A-4EB6-B5B1-BA51E8486A07}" type="presOf" srcId="{C296D4AE-94D8-4286-923F-4D61BF98EA80}" destId="{4605BBCC-BEFE-4367-86EF-44702AF23BA5}" srcOrd="0" destOrd="0" presId="urn:microsoft.com/office/officeart/2005/8/layout/vList5"/>
    <dgm:cxn modelId="{5B35AB95-FB5B-407F-9BDD-F74907B66795}" type="presOf" srcId="{35ECDBA0-9376-42EE-853F-3BF0154D6994}" destId="{441F680C-2972-4B13-A7B2-8782ABF84475}" srcOrd="0" destOrd="0" presId="urn:microsoft.com/office/officeart/2005/8/layout/vList5"/>
    <dgm:cxn modelId="{D9FF4262-678A-4C5D-BA5A-B6AE11D45BDA}" type="presOf" srcId="{248F4927-3152-498E-B63E-F7C59BEF16F0}" destId="{B0D09CF4-C147-4692-9EC6-109AFC553275}" srcOrd="0" destOrd="0" presId="urn:microsoft.com/office/officeart/2005/8/layout/vList5"/>
    <dgm:cxn modelId="{E0846E31-9174-477F-93E9-F8C2D3CAFBE5}" type="presOf" srcId="{D0DB903F-2E00-43DB-83C0-D7A5843DBEC0}" destId="{B35BADFA-2242-4113-83A5-AFF98649A85A}" srcOrd="0" destOrd="0" presId="urn:microsoft.com/office/officeart/2005/8/layout/vList5"/>
    <dgm:cxn modelId="{B47196F0-70EE-49C1-A90B-5C8D73064E41}" srcId="{5F4FC5B5-F628-4F69-BFB8-AF7DE2EDF913}" destId="{43E4EA6F-B635-451D-BC9B-746E6C234242}" srcOrd="0" destOrd="0" parTransId="{C7B6C8DF-2A52-4EB3-92A3-FAA97A6D9692}" sibTransId="{7431695A-2201-4E5B-95F1-368C9F02300A}"/>
    <dgm:cxn modelId="{5336D5AE-E011-45A0-8218-9B81BC40F198}" srcId="{523F3769-07B4-41E9-9554-73ECAAA75E8D}" destId="{EBE5EE59-5D7A-4FAF-A9B3-AFC9ECF6DE2A}" srcOrd="3" destOrd="0" parTransId="{CFCC5A72-D86A-4E3A-8BCE-B14A10CB27A1}" sibTransId="{305AAFEC-D278-4CA8-8C81-B7367894C4EF}"/>
    <dgm:cxn modelId="{422EEDCF-D937-4DFA-AD7D-055FBC3F6E21}" type="presOf" srcId="{5F4FC5B5-F628-4F69-BFB8-AF7DE2EDF913}" destId="{5D010674-FF8D-414C-BA8A-A0677FCE0CE5}" srcOrd="0" destOrd="0" presId="urn:microsoft.com/office/officeart/2005/8/layout/vList5"/>
    <dgm:cxn modelId="{61EB86E2-67F7-45A6-BD0E-FE57CC22E981}" srcId="{523F3769-07B4-41E9-9554-73ECAAA75E8D}" destId="{5F4FC5B5-F628-4F69-BFB8-AF7DE2EDF913}" srcOrd="2" destOrd="0" parTransId="{49893415-832F-4274-8577-4125C7C1BD46}" sibTransId="{F9E3B4ED-08AF-4496-B0CD-D47AEC0F3F17}"/>
    <dgm:cxn modelId="{30CF2FA1-ADA9-4D73-A082-194029B8F6E0}" type="presOf" srcId="{EBE5EE59-5D7A-4FAF-A9B3-AFC9ECF6DE2A}" destId="{EE2182C3-6919-4368-BCEA-EE540C8DAD07}" srcOrd="0" destOrd="0" presId="urn:microsoft.com/office/officeart/2005/8/layout/vList5"/>
    <dgm:cxn modelId="{03583C27-C21E-47E0-8EF2-8A85DD9D8752}" type="presParOf" srcId="{80992891-A32B-4731-A924-1721A7FEDC7F}" destId="{09BFA365-C3F9-485B-B0A3-B4BC74C218A7}" srcOrd="0" destOrd="0" presId="urn:microsoft.com/office/officeart/2005/8/layout/vList5"/>
    <dgm:cxn modelId="{8040F07D-DEDB-414E-A814-4907885AF971}" type="presParOf" srcId="{09BFA365-C3F9-485B-B0A3-B4BC74C218A7}" destId="{B0D09CF4-C147-4692-9EC6-109AFC553275}" srcOrd="0" destOrd="0" presId="urn:microsoft.com/office/officeart/2005/8/layout/vList5"/>
    <dgm:cxn modelId="{DE99C695-DA4F-4A05-A892-658C463C1FB5}" type="presParOf" srcId="{09BFA365-C3F9-485B-B0A3-B4BC74C218A7}" destId="{4605BBCC-BEFE-4367-86EF-44702AF23BA5}" srcOrd="1" destOrd="0" presId="urn:microsoft.com/office/officeart/2005/8/layout/vList5"/>
    <dgm:cxn modelId="{28480DF7-9BEC-4B93-9675-3E554A93E7CB}" type="presParOf" srcId="{80992891-A32B-4731-A924-1721A7FEDC7F}" destId="{56CB1ADA-1614-4040-9CE0-4316390B4F8B}" srcOrd="1" destOrd="0" presId="urn:microsoft.com/office/officeart/2005/8/layout/vList5"/>
    <dgm:cxn modelId="{2CB4FDBE-3FE9-4972-BC3E-7E0402B39428}" type="presParOf" srcId="{80992891-A32B-4731-A924-1721A7FEDC7F}" destId="{0AEBAD38-D91B-48A0-B839-C80592F78E08}" srcOrd="2" destOrd="0" presId="urn:microsoft.com/office/officeart/2005/8/layout/vList5"/>
    <dgm:cxn modelId="{CDC740BF-D0EB-4D43-BAB1-C950324C7F2B}" type="presParOf" srcId="{0AEBAD38-D91B-48A0-B839-C80592F78E08}" destId="{B35BADFA-2242-4113-83A5-AFF98649A85A}" srcOrd="0" destOrd="0" presId="urn:microsoft.com/office/officeart/2005/8/layout/vList5"/>
    <dgm:cxn modelId="{5B43CB39-C036-4F51-AAC5-4365840497F0}" type="presParOf" srcId="{0AEBAD38-D91B-48A0-B839-C80592F78E08}" destId="{441F680C-2972-4B13-A7B2-8782ABF84475}" srcOrd="1" destOrd="0" presId="urn:microsoft.com/office/officeart/2005/8/layout/vList5"/>
    <dgm:cxn modelId="{5BB0725F-FCD6-4C21-B019-FE6049733925}" type="presParOf" srcId="{80992891-A32B-4731-A924-1721A7FEDC7F}" destId="{CD6C42CD-1801-4BEB-A626-90B97CF4C527}" srcOrd="3" destOrd="0" presId="urn:microsoft.com/office/officeart/2005/8/layout/vList5"/>
    <dgm:cxn modelId="{A01A0AD4-809F-43EC-96FD-99520BEAC3D0}" type="presParOf" srcId="{80992891-A32B-4731-A924-1721A7FEDC7F}" destId="{56C0A0CF-39B6-4154-BC46-F3732EEC447D}" srcOrd="4" destOrd="0" presId="urn:microsoft.com/office/officeart/2005/8/layout/vList5"/>
    <dgm:cxn modelId="{D966A1FF-9264-4FC8-BF35-0EB66238EDFE}" type="presParOf" srcId="{56C0A0CF-39B6-4154-BC46-F3732EEC447D}" destId="{5D010674-FF8D-414C-BA8A-A0677FCE0CE5}" srcOrd="0" destOrd="0" presId="urn:microsoft.com/office/officeart/2005/8/layout/vList5"/>
    <dgm:cxn modelId="{E0C93628-723F-4415-B3C9-E37E98EC43FF}" type="presParOf" srcId="{56C0A0CF-39B6-4154-BC46-F3732EEC447D}" destId="{D4F6A058-2906-45BD-9B09-414CB067D94F}" srcOrd="1" destOrd="0" presId="urn:microsoft.com/office/officeart/2005/8/layout/vList5"/>
    <dgm:cxn modelId="{A5469C40-6868-477D-8895-E8FB94E503AA}" type="presParOf" srcId="{80992891-A32B-4731-A924-1721A7FEDC7F}" destId="{394DB122-88F0-45E9-B189-A5F91AC0D67E}" srcOrd="5" destOrd="0" presId="urn:microsoft.com/office/officeart/2005/8/layout/vList5"/>
    <dgm:cxn modelId="{F3DD33CC-8040-4398-865B-C61B2872301C}" type="presParOf" srcId="{80992891-A32B-4731-A924-1721A7FEDC7F}" destId="{6FADBA2F-9E6B-4E98-9FB0-4F4A1B45857C}" srcOrd="6" destOrd="0" presId="urn:microsoft.com/office/officeart/2005/8/layout/vList5"/>
    <dgm:cxn modelId="{66A145A5-9E81-47C2-9AA4-0152EA4C33B9}" type="presParOf" srcId="{6FADBA2F-9E6B-4E98-9FB0-4F4A1B45857C}" destId="{EE2182C3-6919-4368-BCEA-EE540C8DAD07}" srcOrd="0" destOrd="0" presId="urn:microsoft.com/office/officeart/2005/8/layout/vList5"/>
    <dgm:cxn modelId="{350B65F0-94C0-4840-99B5-4BC95948AD7A}" type="presParOf" srcId="{6FADBA2F-9E6B-4E98-9FB0-4F4A1B45857C}" destId="{4892179F-62F4-4542-8E3A-6E5B03541143}" srcOrd="1" destOrd="0" presId="urn:microsoft.com/office/officeart/2005/8/layout/vList5"/>
    <dgm:cxn modelId="{747F135C-F5FE-43A2-9F2F-806AB9E6F355}" type="presParOf" srcId="{80992891-A32B-4731-A924-1721A7FEDC7F}" destId="{5D039711-3F99-41E5-A0AF-2C366250F11E}" srcOrd="7" destOrd="0" presId="urn:microsoft.com/office/officeart/2005/8/layout/vList5"/>
    <dgm:cxn modelId="{68FEFB5D-411A-4D95-BD1D-1BD2F3A6BD15}" type="presParOf" srcId="{80992891-A32B-4731-A924-1721A7FEDC7F}" destId="{9F341404-2AF7-4A02-A60B-1B8ACE16AF75}" srcOrd="8" destOrd="0" presId="urn:microsoft.com/office/officeart/2005/8/layout/vList5"/>
    <dgm:cxn modelId="{0DB80B16-24A4-44F1-8826-8CEA7F688F28}" type="presParOf" srcId="{9F341404-2AF7-4A02-A60B-1B8ACE16AF75}" destId="{6A1D5DDA-320E-42E4-AFB4-8DC725DBE14A}" srcOrd="0" destOrd="0" presId="urn:microsoft.com/office/officeart/2005/8/layout/vList5"/>
    <dgm:cxn modelId="{FB10830B-FAEC-4BBC-8732-E1A7789B00AB}" type="presParOf" srcId="{9F341404-2AF7-4A02-A60B-1B8ACE16AF75}" destId="{426D59F8-1978-4B21-B281-093238C0FE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837536-C23D-437A-89B3-535062ACDBAB}" type="doc">
      <dgm:prSet loTypeId="urn:microsoft.com/office/officeart/2005/8/layout/hList6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648EF53-3F69-4E49-A902-59B28C5E33A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2018 год </a:t>
          </a:r>
        </a:p>
        <a:p>
          <a:r>
            <a:rPr lang="ru-RU" sz="1600" b="1" dirty="0" smtClean="0">
              <a:solidFill>
                <a:schemeClr val="tx1"/>
              </a:solidFill>
            </a:rPr>
            <a:t>Всего 685,4 тыс.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7B4136B-069C-4699-B568-11B6625F11EA}" type="parTrans" cxnId="{11868A5B-D021-4843-B5C0-4E86F3C950C9}">
      <dgm:prSet/>
      <dgm:spPr/>
      <dgm:t>
        <a:bodyPr/>
        <a:lstStyle/>
        <a:p>
          <a:endParaRPr lang="ru-RU"/>
        </a:p>
      </dgm:t>
    </dgm:pt>
    <dgm:pt modelId="{5199225A-BAD4-410B-981B-873571F46B8C}" type="sibTrans" cxnId="{11868A5B-D021-4843-B5C0-4E86F3C950C9}">
      <dgm:prSet/>
      <dgm:spPr/>
      <dgm:t>
        <a:bodyPr/>
        <a:lstStyle/>
        <a:p>
          <a:endParaRPr lang="ru-RU"/>
        </a:p>
      </dgm:t>
    </dgm:pt>
    <dgm:pt modelId="{9BCBFFDF-1101-4D01-AB42-24BF29E2259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</a:rPr>
            <a:t>Организация уличного освещения на территории Титовского сельского поселения 600 тыс. руб.</a:t>
          </a:r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E5B07F8B-E8EF-42EE-B1DF-5608C4FFF8EA}" type="parTrans" cxnId="{30326D56-9FE0-4614-9026-DCD46FAB3E64}">
      <dgm:prSet/>
      <dgm:spPr/>
      <dgm:t>
        <a:bodyPr/>
        <a:lstStyle/>
        <a:p>
          <a:endParaRPr lang="ru-RU"/>
        </a:p>
      </dgm:t>
    </dgm:pt>
    <dgm:pt modelId="{B3CD0CC7-353D-4109-AEAA-FA9AE171B9D2}" type="sibTrans" cxnId="{30326D56-9FE0-4614-9026-DCD46FAB3E64}">
      <dgm:prSet/>
      <dgm:spPr/>
      <dgm:t>
        <a:bodyPr/>
        <a:lstStyle/>
        <a:p>
          <a:endParaRPr lang="ru-RU"/>
        </a:p>
      </dgm:t>
    </dgm:pt>
    <dgm:pt modelId="{475CD6C4-64E5-4E47-8A8C-1D55696865F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 тыс. 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B9609A78-557C-45DA-85F0-FEE05DC56D4F}" type="parTrans" cxnId="{DDD30442-93EA-40BA-923A-522AAC9F4AD0}">
      <dgm:prSet/>
      <dgm:spPr/>
      <dgm:t>
        <a:bodyPr/>
        <a:lstStyle/>
        <a:p>
          <a:endParaRPr lang="ru-RU"/>
        </a:p>
      </dgm:t>
    </dgm:pt>
    <dgm:pt modelId="{4A45AA5D-9BD3-4707-9649-3E50F54ED6CE}" type="sibTrans" cxnId="{DDD30442-93EA-40BA-923A-522AAC9F4AD0}">
      <dgm:prSet/>
      <dgm:spPr/>
      <dgm:t>
        <a:bodyPr/>
        <a:lstStyle/>
        <a:p>
          <a:endParaRPr lang="ru-RU"/>
        </a:p>
      </dgm:t>
    </dgm:pt>
    <dgm:pt modelId="{CE9F5581-E416-4B55-A4D1-0BAE8D844D9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2019 год</a:t>
          </a:r>
        </a:p>
        <a:p>
          <a:r>
            <a:rPr lang="ru-RU" sz="1400" dirty="0" smtClean="0">
              <a:solidFill>
                <a:schemeClr val="tx1"/>
              </a:solidFill>
            </a:rPr>
            <a:t>Всего 807,1 тыс.руб.</a:t>
          </a:r>
          <a:endParaRPr lang="ru-RU" sz="1400" dirty="0">
            <a:solidFill>
              <a:schemeClr val="tx1"/>
            </a:solidFill>
          </a:endParaRPr>
        </a:p>
      </dgm:t>
    </dgm:pt>
    <dgm:pt modelId="{7ECE240E-7C57-42E6-9A7A-06C1BB61CF95}" type="parTrans" cxnId="{761DE723-E117-44E2-9785-9AFB7A5A2883}">
      <dgm:prSet/>
      <dgm:spPr/>
      <dgm:t>
        <a:bodyPr/>
        <a:lstStyle/>
        <a:p>
          <a:endParaRPr lang="ru-RU"/>
        </a:p>
      </dgm:t>
    </dgm:pt>
    <dgm:pt modelId="{BF265846-5BF5-4E07-BB9E-9EAE4F4A22A8}" type="sibTrans" cxnId="{761DE723-E117-44E2-9785-9AFB7A5A2883}">
      <dgm:prSet/>
      <dgm:spPr/>
      <dgm:t>
        <a:bodyPr/>
        <a:lstStyle/>
        <a:p>
          <a:endParaRPr lang="ru-RU"/>
        </a:p>
      </dgm:t>
    </dgm:pt>
    <dgm:pt modelId="{4B0946E2-62DF-441B-8ABA-CB941382E44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640 тыс. руб.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8C64E073-F9F9-49DB-AC92-27B3EB5746BB}" type="parTrans" cxnId="{FEF45654-616B-41CF-A1BD-4D3BB21CE0BF}">
      <dgm:prSet/>
      <dgm:spPr/>
      <dgm:t>
        <a:bodyPr/>
        <a:lstStyle/>
        <a:p>
          <a:endParaRPr lang="ru-RU"/>
        </a:p>
      </dgm:t>
    </dgm:pt>
    <dgm:pt modelId="{1963CA7E-E99F-4362-A8B6-0B3EF83F9D7A}" type="sibTrans" cxnId="{FEF45654-616B-41CF-A1BD-4D3BB21CE0BF}">
      <dgm:prSet/>
      <dgm:spPr/>
      <dgm:t>
        <a:bodyPr/>
        <a:lstStyle/>
        <a:p>
          <a:endParaRPr lang="ru-RU"/>
        </a:p>
      </dgm:t>
    </dgm:pt>
    <dgm:pt modelId="{5061FB68-281C-4A07-8F34-C0AE101D547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800" b="1" dirty="0" smtClean="0">
              <a:solidFill>
                <a:schemeClr val="tx1"/>
              </a:solidFill>
            </a:rPr>
            <a:t>2020 год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Всего 698,6 тыс.руб.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A4FF7BDB-7327-4536-B434-1A29E36795C5}" type="parTrans" cxnId="{4454CD33-A0F9-4617-8726-D5583F486E80}">
      <dgm:prSet/>
      <dgm:spPr/>
      <dgm:t>
        <a:bodyPr/>
        <a:lstStyle/>
        <a:p>
          <a:endParaRPr lang="ru-RU"/>
        </a:p>
      </dgm:t>
    </dgm:pt>
    <dgm:pt modelId="{364DC548-AE14-4532-B475-E54F96AF9CF4}" type="sibTrans" cxnId="{4454CD33-A0F9-4617-8726-D5583F486E80}">
      <dgm:prSet/>
      <dgm:spPr/>
      <dgm:t>
        <a:bodyPr/>
        <a:lstStyle/>
        <a:p>
          <a:endParaRPr lang="ru-RU"/>
        </a:p>
      </dgm:t>
    </dgm:pt>
    <dgm:pt modelId="{2602B5C5-EBE9-47B0-9E78-BDC1AF7FF49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660 тыс. 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51154C94-4FCD-42B1-BBC7-6E5A103679D1}" type="parTrans" cxnId="{6A0B379E-24FB-4AAC-8D37-8A65E4CFDAF7}">
      <dgm:prSet/>
      <dgm:spPr/>
      <dgm:t>
        <a:bodyPr/>
        <a:lstStyle/>
        <a:p>
          <a:endParaRPr lang="ru-RU"/>
        </a:p>
      </dgm:t>
    </dgm:pt>
    <dgm:pt modelId="{0815DBB6-B3DE-4ACB-A9FD-5D3046893064}" type="sibTrans" cxnId="{6A0B379E-24FB-4AAC-8D37-8A65E4CFDAF7}">
      <dgm:prSet/>
      <dgm:spPr/>
      <dgm:t>
        <a:bodyPr/>
        <a:lstStyle/>
        <a:p>
          <a:endParaRPr lang="ru-RU"/>
        </a:p>
      </dgm:t>
    </dgm:pt>
    <dgm:pt modelId="{FD6F26AE-9731-459C-944A-004CEE405C7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5">
                  <a:lumMod val="50000"/>
                </a:schemeClr>
              </a:solidFill>
            </a:rPr>
            <a:t>Прочие работы по благоустройству территории, содержанию муниципального имущества  75,4 тыс. руб.</a:t>
          </a:r>
          <a:endParaRPr lang="ru-RU" sz="1400" dirty="0">
            <a:solidFill>
              <a:schemeClr val="accent5">
                <a:lumMod val="50000"/>
              </a:schemeClr>
            </a:solidFill>
          </a:endParaRPr>
        </a:p>
      </dgm:t>
    </dgm:pt>
    <dgm:pt modelId="{242464D1-466A-4D03-9E40-1A16215DE68B}" type="parTrans" cxnId="{CB8834DE-B07B-4B60-AD9B-2CF520D26190}">
      <dgm:prSet/>
      <dgm:spPr/>
      <dgm:t>
        <a:bodyPr/>
        <a:lstStyle/>
        <a:p>
          <a:endParaRPr lang="ru-RU"/>
        </a:p>
      </dgm:t>
    </dgm:pt>
    <dgm:pt modelId="{EEE8CFD8-1E7B-4E43-AC90-3CB8A989410A}" type="sibTrans" cxnId="{CB8834DE-B07B-4B60-AD9B-2CF520D26190}">
      <dgm:prSet/>
      <dgm:spPr/>
      <dgm:t>
        <a:bodyPr/>
        <a:lstStyle/>
        <a:p>
          <a:endParaRPr lang="ru-RU"/>
        </a:p>
      </dgm:t>
    </dgm:pt>
    <dgm:pt modelId="{1E16DB55-2870-4C88-8B9A-237492B94B1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90B5A5BB-8349-48CA-87A0-ED124C97786F}" type="parTrans" cxnId="{F595D5CE-6452-4053-AE0E-ED2DDC937D6C}">
      <dgm:prSet/>
      <dgm:spPr/>
      <dgm:t>
        <a:bodyPr/>
        <a:lstStyle/>
        <a:p>
          <a:endParaRPr lang="ru-RU"/>
        </a:p>
      </dgm:t>
    </dgm:pt>
    <dgm:pt modelId="{878A3317-D7A0-4220-8527-835E129710E5}" type="sibTrans" cxnId="{F595D5CE-6452-4053-AE0E-ED2DDC937D6C}">
      <dgm:prSet/>
      <dgm:spPr/>
      <dgm:t>
        <a:bodyPr/>
        <a:lstStyle/>
        <a:p>
          <a:endParaRPr lang="ru-RU"/>
        </a:p>
      </dgm:t>
    </dgm:pt>
    <dgm:pt modelId="{55E120EE-2DB6-4AA6-B553-9BB8FFD6E48E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AFC78C38-E7AC-41BA-8216-47FAFF57A726}" type="sibTrans" cxnId="{66390CC3-DBE2-4358-87FC-1181233E319A}">
      <dgm:prSet/>
      <dgm:spPr/>
      <dgm:t>
        <a:bodyPr/>
        <a:lstStyle/>
        <a:p>
          <a:endParaRPr lang="ru-RU"/>
        </a:p>
      </dgm:t>
    </dgm:pt>
    <dgm:pt modelId="{6DA53BB8-1C40-4727-8CA9-4F36414AEE5D}" type="parTrans" cxnId="{66390CC3-DBE2-4358-87FC-1181233E319A}">
      <dgm:prSet/>
      <dgm:spPr/>
      <dgm:t>
        <a:bodyPr/>
        <a:lstStyle/>
        <a:p>
          <a:endParaRPr lang="ru-RU"/>
        </a:p>
      </dgm:t>
    </dgm:pt>
    <dgm:pt modelId="{9AF0D227-EAB1-4B09-AE06-2C95BF43EE2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 тыс. 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F55742FF-BEC5-44C4-BC65-52109663FA5B}" type="parTrans" cxnId="{75E5A8CE-92FE-439C-B463-D42CED132CEC}">
      <dgm:prSet/>
      <dgm:spPr/>
      <dgm:t>
        <a:bodyPr/>
        <a:lstStyle/>
        <a:p>
          <a:endParaRPr lang="ru-RU"/>
        </a:p>
      </dgm:t>
    </dgm:pt>
    <dgm:pt modelId="{E9455547-81F8-4DBF-944D-28D8684CA468}" type="sibTrans" cxnId="{75E5A8CE-92FE-439C-B463-D42CED132CEC}">
      <dgm:prSet/>
      <dgm:spPr/>
      <dgm:t>
        <a:bodyPr/>
        <a:lstStyle/>
        <a:p>
          <a:endParaRPr lang="ru-RU"/>
        </a:p>
      </dgm:t>
    </dgm:pt>
    <dgm:pt modelId="{B4B58012-EBD3-4127-81FE-BB13A6FD085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Прочие работы по благоустройству территории, содержанию муниципального имущества 157,1 тыс. </a:t>
          </a:r>
          <a:r>
            <a:rPr lang="ru-RU" sz="1400" dirty="0" err="1" smtClean="0">
              <a:solidFill>
                <a:schemeClr val="accent6">
                  <a:lumMod val="50000"/>
                </a:schemeClr>
              </a:solidFill>
            </a:rPr>
            <a:t>руб</a:t>
          </a:r>
          <a:endParaRPr lang="ru-RU" sz="3600" dirty="0">
            <a:solidFill>
              <a:schemeClr val="accent6">
                <a:lumMod val="50000"/>
              </a:schemeClr>
            </a:solidFill>
          </a:endParaRPr>
        </a:p>
      </dgm:t>
    </dgm:pt>
    <dgm:pt modelId="{FE58E7AF-E56C-4C44-A90E-E638F2C95A2C}" type="parTrans" cxnId="{23AEBED1-C77C-4E11-BDD6-B69FC6B772BF}">
      <dgm:prSet/>
      <dgm:spPr/>
      <dgm:t>
        <a:bodyPr/>
        <a:lstStyle/>
        <a:p>
          <a:endParaRPr lang="ru-RU"/>
        </a:p>
      </dgm:t>
    </dgm:pt>
    <dgm:pt modelId="{05CF529D-6F3B-4A9E-B47F-F6FF047ABCA6}" type="sibTrans" cxnId="{23AEBED1-C77C-4E11-BDD6-B69FC6B772BF}">
      <dgm:prSet/>
      <dgm:spPr/>
      <dgm:t>
        <a:bodyPr/>
        <a:lstStyle/>
        <a:p>
          <a:endParaRPr lang="ru-RU"/>
        </a:p>
      </dgm:t>
    </dgm:pt>
    <dgm:pt modelId="{51461D13-2E09-4196-990E-17DD8D97ACD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 тыс. руб.</a:t>
          </a:r>
          <a:endParaRPr lang="ru-RU" sz="1400" dirty="0">
            <a:solidFill>
              <a:schemeClr val="accent3"/>
            </a:solidFill>
          </a:endParaRPr>
        </a:p>
      </dgm:t>
    </dgm:pt>
    <dgm:pt modelId="{88FA0CA9-0124-4473-AAEF-C9F78303CB12}" type="parTrans" cxnId="{B86FCE9E-728D-43B5-B2E8-35889572340F}">
      <dgm:prSet/>
      <dgm:spPr/>
      <dgm:t>
        <a:bodyPr/>
        <a:lstStyle/>
        <a:p>
          <a:endParaRPr lang="ru-RU"/>
        </a:p>
      </dgm:t>
    </dgm:pt>
    <dgm:pt modelId="{16A2CA99-A96E-44DA-81F2-789DF8E16036}" type="sibTrans" cxnId="{B86FCE9E-728D-43B5-B2E8-35889572340F}">
      <dgm:prSet/>
      <dgm:spPr/>
      <dgm:t>
        <a:bodyPr/>
        <a:lstStyle/>
        <a:p>
          <a:endParaRPr lang="ru-RU"/>
        </a:p>
      </dgm:t>
    </dgm:pt>
    <dgm:pt modelId="{81C09DCE-F503-48A9-9665-61CA4534EB5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Прочие работы по благоустройству территории, содержанию муниципального имущества  28,6 тыс. </a:t>
          </a:r>
          <a:r>
            <a:rPr lang="ru-RU" sz="1400" dirty="0" err="1" smtClean="0">
              <a:solidFill>
                <a:schemeClr val="accent6">
                  <a:lumMod val="50000"/>
                </a:schemeClr>
              </a:solidFill>
            </a:rPr>
            <a:t>руб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DEB7841E-123F-4F51-BEFF-3BD45D81490F}" type="parTrans" cxnId="{3A39D3A0-A9C5-486E-89B6-99BBD76984A8}">
      <dgm:prSet/>
      <dgm:spPr/>
      <dgm:t>
        <a:bodyPr/>
        <a:lstStyle/>
        <a:p>
          <a:endParaRPr lang="ru-RU"/>
        </a:p>
      </dgm:t>
    </dgm:pt>
    <dgm:pt modelId="{639333B7-156E-4555-A5C3-A56C9B18771A}" type="sibTrans" cxnId="{3A39D3A0-A9C5-486E-89B6-99BBD76984A8}">
      <dgm:prSet/>
      <dgm:spPr/>
      <dgm:t>
        <a:bodyPr/>
        <a:lstStyle/>
        <a:p>
          <a:endParaRPr lang="ru-RU"/>
        </a:p>
      </dgm:t>
    </dgm:pt>
    <dgm:pt modelId="{4F9498BB-18D1-4E00-8C24-24D05CB7C9EA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400" dirty="0"/>
        </a:p>
      </dgm:t>
    </dgm:pt>
    <dgm:pt modelId="{8B03E6AD-7AFE-45A1-8F9F-41FD62E1D458}" type="parTrans" cxnId="{5A329FAE-6E3C-437C-8DC3-3064853DB907}">
      <dgm:prSet/>
      <dgm:spPr/>
      <dgm:t>
        <a:bodyPr/>
        <a:lstStyle/>
        <a:p>
          <a:endParaRPr lang="ru-RU"/>
        </a:p>
      </dgm:t>
    </dgm:pt>
    <dgm:pt modelId="{83AB54D1-9BB1-4B55-B89C-B2E4B3390AEF}" type="sibTrans" cxnId="{5A329FAE-6E3C-437C-8DC3-3064853DB907}">
      <dgm:prSet/>
      <dgm:spPr/>
      <dgm:t>
        <a:bodyPr/>
        <a:lstStyle/>
        <a:p>
          <a:endParaRPr lang="ru-RU"/>
        </a:p>
      </dgm:t>
    </dgm:pt>
    <dgm:pt modelId="{B68445ED-FE8A-49A9-85E4-3CB12A7B2C86}" type="pres">
      <dgm:prSet presAssocID="{33837536-C23D-437A-89B3-535062ACDB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4391B-1960-4628-A101-09DB505E17F1}" type="pres">
      <dgm:prSet presAssocID="{E648EF53-3F69-4E49-A902-59B28C5E33AD}" presName="node" presStyleLbl="node1" presStyleIdx="0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68F39-04EA-458D-AF4A-CCD5165B7129}" type="pres">
      <dgm:prSet presAssocID="{5199225A-BAD4-410B-981B-873571F46B8C}" presName="sibTrans" presStyleCnt="0"/>
      <dgm:spPr/>
    </dgm:pt>
    <dgm:pt modelId="{D9DB319C-CEFB-422F-9601-83B190FBBC46}" type="pres">
      <dgm:prSet presAssocID="{CE9F5581-E416-4B55-A4D1-0BAE8D844D94}" presName="node" presStyleLbl="node1" presStyleIdx="1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FA7B4-CE86-40EA-8E8F-E2625A4914A9}" type="pres">
      <dgm:prSet presAssocID="{BF265846-5BF5-4E07-BB9E-9EAE4F4A22A8}" presName="sibTrans" presStyleCnt="0"/>
      <dgm:spPr/>
    </dgm:pt>
    <dgm:pt modelId="{E05AC074-3C92-4B5D-B3A0-9C9D1C22E456}" type="pres">
      <dgm:prSet presAssocID="{5061FB68-281C-4A07-8F34-C0AE101D5473}" presName="node" presStyleLbl="node1" presStyleIdx="2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8CFD47-B942-4F40-8822-B130182B205F}" type="presOf" srcId="{81C09DCE-F503-48A9-9665-61CA4534EB53}" destId="{E05AC074-3C92-4B5D-B3A0-9C9D1C22E456}" srcOrd="0" destOrd="3" presId="urn:microsoft.com/office/officeart/2005/8/layout/hList6"/>
    <dgm:cxn modelId="{11868A5B-D021-4843-B5C0-4E86F3C950C9}" srcId="{33837536-C23D-437A-89B3-535062ACDBAB}" destId="{E648EF53-3F69-4E49-A902-59B28C5E33AD}" srcOrd="0" destOrd="0" parTransId="{47B4136B-069C-4699-B568-11B6625F11EA}" sibTransId="{5199225A-BAD4-410B-981B-873571F46B8C}"/>
    <dgm:cxn modelId="{416B440E-D36E-4348-A756-9277862DBDD0}" type="presOf" srcId="{E648EF53-3F69-4E49-A902-59B28C5E33AD}" destId="{0784391B-1960-4628-A101-09DB505E17F1}" srcOrd="0" destOrd="0" presId="urn:microsoft.com/office/officeart/2005/8/layout/hList6"/>
    <dgm:cxn modelId="{425081D5-9506-4866-9A30-A001D1449E00}" type="presOf" srcId="{55E120EE-2DB6-4AA6-B553-9BB8FFD6E48E}" destId="{0784391B-1960-4628-A101-09DB505E17F1}" srcOrd="0" destOrd="4" presId="urn:microsoft.com/office/officeart/2005/8/layout/hList6"/>
    <dgm:cxn modelId="{EE0D7E02-08DF-4DBE-9A97-F453F8502F92}" type="presOf" srcId="{FD6F26AE-9731-459C-944A-004CEE405C76}" destId="{0784391B-1960-4628-A101-09DB505E17F1}" srcOrd="0" destOrd="3" presId="urn:microsoft.com/office/officeart/2005/8/layout/hList6"/>
    <dgm:cxn modelId="{706363E7-7B66-464D-9955-F85ADC3CF294}" type="presOf" srcId="{1E16DB55-2870-4C88-8B9A-237492B94B10}" destId="{0784391B-1960-4628-A101-09DB505E17F1}" srcOrd="0" destOrd="5" presId="urn:microsoft.com/office/officeart/2005/8/layout/hList6"/>
    <dgm:cxn modelId="{0562BCCA-926F-4F99-97F3-D1A5D26D8FDA}" type="presOf" srcId="{4B0946E2-62DF-441B-8ABA-CB941382E447}" destId="{D9DB319C-CEFB-422F-9601-83B190FBBC46}" srcOrd="0" destOrd="1" presId="urn:microsoft.com/office/officeart/2005/8/layout/hList6"/>
    <dgm:cxn modelId="{F595D5CE-6452-4053-AE0E-ED2DDC937D6C}" srcId="{E648EF53-3F69-4E49-A902-59B28C5E33AD}" destId="{1E16DB55-2870-4C88-8B9A-237492B94B10}" srcOrd="4" destOrd="0" parTransId="{90B5A5BB-8349-48CA-87A0-ED124C97786F}" sibTransId="{878A3317-D7A0-4220-8527-835E129710E5}"/>
    <dgm:cxn modelId="{B86FCE9E-728D-43B5-B2E8-35889572340F}" srcId="{5061FB68-281C-4A07-8F34-C0AE101D5473}" destId="{51461D13-2E09-4196-990E-17DD8D97ACD4}" srcOrd="1" destOrd="0" parTransId="{88FA0CA9-0124-4473-AAEF-C9F78303CB12}" sibTransId="{16A2CA99-A96E-44DA-81F2-789DF8E16036}"/>
    <dgm:cxn modelId="{EEAEEFC1-0451-415C-BA3C-F0B0650A57E9}" type="presOf" srcId="{9BCBFFDF-1101-4D01-AB42-24BF29E2259D}" destId="{0784391B-1960-4628-A101-09DB505E17F1}" srcOrd="0" destOrd="1" presId="urn:microsoft.com/office/officeart/2005/8/layout/hList6"/>
    <dgm:cxn modelId="{3AF3E505-BE40-47F1-A8BB-AD3620D8EEDC}" type="presOf" srcId="{51461D13-2E09-4196-990E-17DD8D97ACD4}" destId="{E05AC074-3C92-4B5D-B3A0-9C9D1C22E456}" srcOrd="0" destOrd="2" presId="urn:microsoft.com/office/officeart/2005/8/layout/hList6"/>
    <dgm:cxn modelId="{C1CC5CC2-945D-47FA-990F-A8BE05F67D71}" type="presOf" srcId="{2602B5C5-EBE9-47B0-9E78-BDC1AF7FF497}" destId="{E05AC074-3C92-4B5D-B3A0-9C9D1C22E456}" srcOrd="0" destOrd="1" presId="urn:microsoft.com/office/officeart/2005/8/layout/hList6"/>
    <dgm:cxn modelId="{66390CC3-DBE2-4358-87FC-1181233E319A}" srcId="{E648EF53-3F69-4E49-A902-59B28C5E33AD}" destId="{55E120EE-2DB6-4AA6-B553-9BB8FFD6E48E}" srcOrd="3" destOrd="0" parTransId="{6DA53BB8-1C40-4727-8CA9-4F36414AEE5D}" sibTransId="{AFC78C38-E7AC-41BA-8216-47FAFF57A726}"/>
    <dgm:cxn modelId="{CF0F963E-64C2-4C48-8D02-1632CFCAA337}" type="presOf" srcId="{9AF0D227-EAB1-4B09-AE06-2C95BF43EE26}" destId="{D9DB319C-CEFB-422F-9601-83B190FBBC46}" srcOrd="0" destOrd="2" presId="urn:microsoft.com/office/officeart/2005/8/layout/hList6"/>
    <dgm:cxn modelId="{FEF45654-616B-41CF-A1BD-4D3BB21CE0BF}" srcId="{CE9F5581-E416-4B55-A4D1-0BAE8D844D94}" destId="{4B0946E2-62DF-441B-8ABA-CB941382E447}" srcOrd="0" destOrd="0" parTransId="{8C64E073-F9F9-49DB-AC92-27B3EB5746BB}" sibTransId="{1963CA7E-E99F-4362-A8B6-0B3EF83F9D7A}"/>
    <dgm:cxn modelId="{6A0B379E-24FB-4AAC-8D37-8A65E4CFDAF7}" srcId="{5061FB68-281C-4A07-8F34-C0AE101D5473}" destId="{2602B5C5-EBE9-47B0-9E78-BDC1AF7FF497}" srcOrd="0" destOrd="0" parTransId="{51154C94-4FCD-42B1-BBC7-6E5A103679D1}" sibTransId="{0815DBB6-B3DE-4ACB-A9FD-5D3046893064}"/>
    <dgm:cxn modelId="{3A39D3A0-A9C5-486E-89B6-99BBD76984A8}" srcId="{5061FB68-281C-4A07-8F34-C0AE101D5473}" destId="{81C09DCE-F503-48A9-9665-61CA4534EB53}" srcOrd="2" destOrd="0" parTransId="{DEB7841E-123F-4F51-BEFF-3BD45D81490F}" sibTransId="{639333B7-156E-4555-A5C3-A56C9B18771A}"/>
    <dgm:cxn modelId="{CC302EDB-EAED-44BE-93B0-685214EAD500}" type="presOf" srcId="{5061FB68-281C-4A07-8F34-C0AE101D5473}" destId="{E05AC074-3C92-4B5D-B3A0-9C9D1C22E456}" srcOrd="0" destOrd="0" presId="urn:microsoft.com/office/officeart/2005/8/layout/hList6"/>
    <dgm:cxn modelId="{75E5A8CE-92FE-439C-B463-D42CED132CEC}" srcId="{CE9F5581-E416-4B55-A4D1-0BAE8D844D94}" destId="{9AF0D227-EAB1-4B09-AE06-2C95BF43EE26}" srcOrd="1" destOrd="0" parTransId="{F55742FF-BEC5-44C4-BC65-52109663FA5B}" sibTransId="{E9455547-81F8-4DBF-944D-28D8684CA468}"/>
    <dgm:cxn modelId="{5A329FAE-6E3C-437C-8DC3-3064853DB907}" srcId="{5061FB68-281C-4A07-8F34-C0AE101D5473}" destId="{4F9498BB-18D1-4E00-8C24-24D05CB7C9EA}" srcOrd="3" destOrd="0" parTransId="{8B03E6AD-7AFE-45A1-8F9F-41FD62E1D458}" sibTransId="{83AB54D1-9BB1-4B55-B89C-B2E4B3390AEF}"/>
    <dgm:cxn modelId="{CB8834DE-B07B-4B60-AD9B-2CF520D26190}" srcId="{E648EF53-3F69-4E49-A902-59B28C5E33AD}" destId="{FD6F26AE-9731-459C-944A-004CEE405C76}" srcOrd="2" destOrd="0" parTransId="{242464D1-466A-4D03-9E40-1A16215DE68B}" sibTransId="{EEE8CFD8-1E7B-4E43-AC90-3CB8A989410A}"/>
    <dgm:cxn modelId="{60F9DE72-6739-44D8-8B79-C6AC80F1D628}" type="presOf" srcId="{B4B58012-EBD3-4127-81FE-BB13A6FD085E}" destId="{D9DB319C-CEFB-422F-9601-83B190FBBC46}" srcOrd="0" destOrd="3" presId="urn:microsoft.com/office/officeart/2005/8/layout/hList6"/>
    <dgm:cxn modelId="{30326D56-9FE0-4614-9026-DCD46FAB3E64}" srcId="{E648EF53-3F69-4E49-A902-59B28C5E33AD}" destId="{9BCBFFDF-1101-4D01-AB42-24BF29E2259D}" srcOrd="0" destOrd="0" parTransId="{E5B07F8B-E8EF-42EE-B1DF-5608C4FFF8EA}" sibTransId="{B3CD0CC7-353D-4109-AEAA-FA9AE171B9D2}"/>
    <dgm:cxn modelId="{26BE0EF5-E3A5-4E95-BB1B-1C3A5CD4BDC1}" type="presOf" srcId="{4F9498BB-18D1-4E00-8C24-24D05CB7C9EA}" destId="{E05AC074-3C92-4B5D-B3A0-9C9D1C22E456}" srcOrd="0" destOrd="4" presId="urn:microsoft.com/office/officeart/2005/8/layout/hList6"/>
    <dgm:cxn modelId="{A4023B76-BB14-4724-9207-2B5B4BE06DC2}" type="presOf" srcId="{33837536-C23D-437A-89B3-535062ACDBAB}" destId="{B68445ED-FE8A-49A9-85E4-3CB12A7B2C86}" srcOrd="0" destOrd="0" presId="urn:microsoft.com/office/officeart/2005/8/layout/hList6"/>
    <dgm:cxn modelId="{23AEBED1-C77C-4E11-BDD6-B69FC6B772BF}" srcId="{CE9F5581-E416-4B55-A4D1-0BAE8D844D94}" destId="{B4B58012-EBD3-4127-81FE-BB13A6FD085E}" srcOrd="2" destOrd="0" parTransId="{FE58E7AF-E56C-4C44-A90E-E638F2C95A2C}" sibTransId="{05CF529D-6F3B-4A9E-B47F-F6FF047ABCA6}"/>
    <dgm:cxn modelId="{A54AF24C-EC2E-4D4B-937F-0C114600ECDC}" type="presOf" srcId="{475CD6C4-64E5-4E47-8A8C-1D55696865F2}" destId="{0784391B-1960-4628-A101-09DB505E17F1}" srcOrd="0" destOrd="2" presId="urn:microsoft.com/office/officeart/2005/8/layout/hList6"/>
    <dgm:cxn modelId="{4454CD33-A0F9-4617-8726-D5583F486E80}" srcId="{33837536-C23D-437A-89B3-535062ACDBAB}" destId="{5061FB68-281C-4A07-8F34-C0AE101D5473}" srcOrd="2" destOrd="0" parTransId="{A4FF7BDB-7327-4536-B434-1A29E36795C5}" sibTransId="{364DC548-AE14-4532-B475-E54F96AF9CF4}"/>
    <dgm:cxn modelId="{761DE723-E117-44E2-9785-9AFB7A5A2883}" srcId="{33837536-C23D-437A-89B3-535062ACDBAB}" destId="{CE9F5581-E416-4B55-A4D1-0BAE8D844D94}" srcOrd="1" destOrd="0" parTransId="{7ECE240E-7C57-42E6-9A7A-06C1BB61CF95}" sibTransId="{BF265846-5BF5-4E07-BB9E-9EAE4F4A22A8}"/>
    <dgm:cxn modelId="{DDD30442-93EA-40BA-923A-522AAC9F4AD0}" srcId="{E648EF53-3F69-4E49-A902-59B28C5E33AD}" destId="{475CD6C4-64E5-4E47-8A8C-1D55696865F2}" srcOrd="1" destOrd="0" parTransId="{B9609A78-557C-45DA-85F0-FEE05DC56D4F}" sibTransId="{4A45AA5D-9BD3-4707-9649-3E50F54ED6CE}"/>
    <dgm:cxn modelId="{F256F134-FB5A-49EB-875D-6E97E1730497}" type="presOf" srcId="{CE9F5581-E416-4B55-A4D1-0BAE8D844D94}" destId="{D9DB319C-CEFB-422F-9601-83B190FBBC46}" srcOrd="0" destOrd="0" presId="urn:microsoft.com/office/officeart/2005/8/layout/hList6"/>
    <dgm:cxn modelId="{3D393E07-9A20-4A9E-8B8A-695A1045CA27}" type="presParOf" srcId="{B68445ED-FE8A-49A9-85E4-3CB12A7B2C86}" destId="{0784391B-1960-4628-A101-09DB505E17F1}" srcOrd="0" destOrd="0" presId="urn:microsoft.com/office/officeart/2005/8/layout/hList6"/>
    <dgm:cxn modelId="{7BDC1C90-7E31-4C25-9F0B-0E9DA9A26A6A}" type="presParOf" srcId="{B68445ED-FE8A-49A9-85E4-3CB12A7B2C86}" destId="{95B68F39-04EA-458D-AF4A-CCD5165B7129}" srcOrd="1" destOrd="0" presId="urn:microsoft.com/office/officeart/2005/8/layout/hList6"/>
    <dgm:cxn modelId="{60A3057D-3B48-4837-80AF-AD8F631ADE07}" type="presParOf" srcId="{B68445ED-FE8A-49A9-85E4-3CB12A7B2C86}" destId="{D9DB319C-CEFB-422F-9601-83B190FBBC46}" srcOrd="2" destOrd="0" presId="urn:microsoft.com/office/officeart/2005/8/layout/hList6"/>
    <dgm:cxn modelId="{ED4FE056-0F21-4683-86A6-D89317CA4C70}" type="presParOf" srcId="{B68445ED-FE8A-49A9-85E4-3CB12A7B2C86}" destId="{D36FA7B4-CE86-40EA-8E8F-E2625A4914A9}" srcOrd="3" destOrd="0" presId="urn:microsoft.com/office/officeart/2005/8/layout/hList6"/>
    <dgm:cxn modelId="{3971B0B4-1290-4B4D-BF50-1470C2669B03}" type="presParOf" srcId="{B68445ED-FE8A-49A9-85E4-3CB12A7B2C86}" destId="{E05AC074-3C92-4B5D-B3A0-9C9D1C22E45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/>
      <dgm:t>
        <a:bodyPr vert="vert"/>
        <a:lstStyle/>
        <a:p>
          <a:r>
            <a:rPr lang="ru-RU" dirty="0" smtClean="0"/>
            <a:t>2018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Резервный фонд администрации Титовского сельского поселения 10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первичного воинского учета на территориях, где отсутствуют военные комиссариаты 91,2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>
        <a:solidFill>
          <a:schemeClr val="accent4">
            <a:lumMod val="75000"/>
          </a:schemeClr>
        </a:solidFill>
      </dgm:spPr>
      <dgm:t>
        <a:bodyPr vert="vert"/>
        <a:lstStyle/>
        <a:p>
          <a:r>
            <a:rPr lang="ru-RU" dirty="0" smtClean="0"/>
            <a:t>2019</a:t>
          </a:r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>
        <a:solidFill>
          <a:srgbClr val="800080"/>
        </a:solidFill>
      </dgm:spPr>
      <dgm:t>
        <a:bodyPr vert="vert"/>
        <a:lstStyle/>
        <a:p>
          <a:r>
            <a:rPr lang="ru-RU" dirty="0" smtClean="0"/>
            <a:t>2020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 custT="1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Резервный фонд администрации Титовского сельского поселения 10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муниципального земельного контроля 2,4 тыс. руб. 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2,4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D63DD3C0-1624-43DB-A1E4-D2AD6228523C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Резервный фонд администрации Титовского сельского поселения 10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54CB31-3646-420C-AEB9-55503FA91557}" type="parTrans" cxnId="{FA5A1CBD-B119-4045-B18B-4F27345AF2B6}">
      <dgm:prSet/>
      <dgm:spPr/>
      <dgm:t>
        <a:bodyPr/>
        <a:lstStyle/>
        <a:p>
          <a:endParaRPr lang="ru-RU"/>
        </a:p>
      </dgm:t>
    </dgm:pt>
    <dgm:pt modelId="{E0716262-798A-46E2-9586-0DFF0C3A0537}" type="sibTrans" cxnId="{FA5A1CBD-B119-4045-B18B-4F27345AF2B6}">
      <dgm:prSet/>
      <dgm:spPr/>
      <dgm:t>
        <a:bodyPr/>
        <a:lstStyle/>
        <a:p>
          <a:endParaRPr lang="ru-RU"/>
        </a:p>
      </dgm:t>
    </dgm:pt>
    <dgm:pt modelId="{92B45DB1-6D57-465D-A1E3-EAA274B58A98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мер по противодействию коррупции 0,6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0F4FA-162A-4863-AF2E-CF01208AA342}" type="parTrans" cxnId="{D1ECE350-7E3D-4534-A971-5F8BF1418782}">
      <dgm:prSet/>
      <dgm:spPr/>
      <dgm:t>
        <a:bodyPr/>
        <a:lstStyle/>
        <a:p>
          <a:endParaRPr lang="ru-RU"/>
        </a:p>
      </dgm:t>
    </dgm:pt>
    <dgm:pt modelId="{0137C97C-6BEA-4889-94C7-088813115FFF}" type="sibTrans" cxnId="{D1ECE350-7E3D-4534-A971-5F8BF1418782}">
      <dgm:prSet/>
      <dgm:spPr/>
      <dgm:t>
        <a:bodyPr/>
        <a:lstStyle/>
        <a:p>
          <a:endParaRPr lang="ru-RU"/>
        </a:p>
      </dgm:t>
    </dgm:pt>
    <dgm:pt modelId="{0B0DAF44-086D-43C1-AE97-861C5FEAB9CE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первичного воинского учета на территориях, где отсутствуют военные комиссариаты 92,2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FD57BC-4FED-481C-97C6-675AFE713FAF}" type="parTrans" cxnId="{23BEFF08-21E9-412D-86C8-D47823E60ED1}">
      <dgm:prSet/>
      <dgm:spPr/>
      <dgm:t>
        <a:bodyPr/>
        <a:lstStyle/>
        <a:p>
          <a:endParaRPr lang="ru-RU"/>
        </a:p>
      </dgm:t>
    </dgm:pt>
    <dgm:pt modelId="{1F3C02EC-3B14-4C57-B2AA-0C703E41A22F}" type="sibTrans" cxnId="{23BEFF08-21E9-412D-86C8-D47823E60ED1}">
      <dgm:prSet/>
      <dgm:spPr/>
      <dgm:t>
        <a:bodyPr/>
        <a:lstStyle/>
        <a:p>
          <a:endParaRPr lang="ru-RU"/>
        </a:p>
      </dgm:t>
    </dgm:pt>
    <dgm:pt modelId="{2FC9023F-1CF9-4D94-BEBD-EEB75DB2DB3F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Содержание и обустройство сибиреязвенных захоронений и скотомогильников(биотермических ям) 45 тыс. руб. 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45E754-8758-410D-B55F-8ADCCCD63621}" type="parTrans" cxnId="{111D2F0A-E41E-471A-B47B-CF9296FC288D}">
      <dgm:prSet/>
      <dgm:spPr/>
      <dgm:t>
        <a:bodyPr/>
        <a:lstStyle/>
        <a:p>
          <a:endParaRPr lang="ru-RU"/>
        </a:p>
      </dgm:t>
    </dgm:pt>
    <dgm:pt modelId="{629FEB1A-8823-4A2A-A935-038C70D226E8}" type="sibTrans" cxnId="{111D2F0A-E41E-471A-B47B-CF9296FC288D}">
      <dgm:prSet/>
      <dgm:spPr/>
      <dgm:t>
        <a:bodyPr/>
        <a:lstStyle/>
        <a:p>
          <a:endParaRPr lang="ru-RU"/>
        </a:p>
      </dgm:t>
    </dgm:pt>
    <dgm:pt modelId="{871E0C3B-CAD8-4D7C-846B-2BC8E262E7A1}">
      <dgm:prSet custT="1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Осуществление первичного воинского учета на территориях, где отсутствуют военные комиссариаты 95,6 тыс. руб.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21626-F605-458A-A7C8-D784C702F5F7}" type="parTrans" cxnId="{BA35D7BD-E38A-439C-A2D9-5398CAABAD45}">
      <dgm:prSet/>
      <dgm:spPr/>
      <dgm:t>
        <a:bodyPr/>
        <a:lstStyle/>
        <a:p>
          <a:endParaRPr lang="ru-RU"/>
        </a:p>
      </dgm:t>
    </dgm:pt>
    <dgm:pt modelId="{77BCFBF5-EA47-4AD2-A7CB-DD91831098FB}" type="sibTrans" cxnId="{BA35D7BD-E38A-439C-A2D9-5398CAABAD45}">
      <dgm:prSet/>
      <dgm:spPr/>
      <dgm:t>
        <a:bodyPr/>
        <a:lstStyle/>
        <a:p>
          <a:endParaRPr lang="ru-RU"/>
        </a:p>
      </dgm:t>
    </dgm:pt>
    <dgm:pt modelId="{A74724F8-6511-4939-98F0-C8C12EE73A54}">
      <dgm:prSet custT="1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Содержание и обустройство сибиреязвенных захоронений и скотомогильников(биотермических ям) 50 тыс. руб. 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4A9651-45B1-479A-AB77-06158CA5233C}" type="parTrans" cxnId="{CF4A2E75-2719-4058-ABFC-497274D377DD}">
      <dgm:prSet/>
      <dgm:spPr/>
      <dgm:t>
        <a:bodyPr/>
        <a:lstStyle/>
        <a:p>
          <a:endParaRPr lang="ru-RU"/>
        </a:p>
      </dgm:t>
    </dgm:pt>
    <dgm:pt modelId="{6E25BBC0-A733-4660-9989-FA1A0BE26C2E}" type="sibTrans" cxnId="{CF4A2E75-2719-4058-ABFC-497274D377DD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 custAng="16200000" custScaleX="112836" custLinFactNeighborX="-9214" custLinFactNeighborY="-2080">
        <dgm:presLayoutVars>
          <dgm:chMax val="1"/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ScaleX="81443" custScaleY="143616" custLinFactNeighborX="3362" custLinFactNeighborY="22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0C25451F-8326-403F-9572-E0F15640993D}" type="pres">
      <dgm:prSet presAssocID="{1B54E457-4B8C-44A7-955A-85A243A9A88D}" presName="composite" presStyleCnt="0"/>
      <dgm:spPr/>
    </dgm:pt>
    <dgm:pt modelId="{F27B1685-1DD3-4D61-B385-0F83E628C892}" type="pres">
      <dgm:prSet presAssocID="{1B54E457-4B8C-44A7-955A-85A243A9A88D}" presName="parentText" presStyleLbl="alignNode1" presStyleIdx="1" presStyleCnt="3" custAng="16200000" custScaleX="93126" custScaleY="101404">
        <dgm:presLayoutVars>
          <dgm:chMax val="1"/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2140BBE4-1361-4DB6-B6A0-C996D31426C1}" type="pres">
      <dgm:prSet presAssocID="{1B54E457-4B8C-44A7-955A-85A243A9A88D}" presName="descendantText" presStyleLbl="alignAcc1" presStyleIdx="1" presStyleCnt="3" custScaleX="83273" custScaleY="85397" custLinFactNeighborX="3994" custLinFactNeighborY="24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E2E8D-3DC1-4AE0-9A18-FC55328BB0BA}" type="pres">
      <dgm:prSet presAssocID="{13F26645-DC29-4082-84A1-6CAC5BD4A2DD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 custAng="16200000">
        <dgm:presLayoutVars>
          <dgm:chMax val="1"/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 custScaleX="81895" custLinFactNeighborX="3274" custLinFactNeighborY="19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6A8B9E-56B4-4692-B454-9A57443B03B2}" type="presOf" srcId="{1B54E457-4B8C-44A7-955A-85A243A9A88D}" destId="{F27B1685-1DD3-4D61-B385-0F83E628C892}" srcOrd="0" destOrd="0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F65A59F4-23DF-4C50-8FE7-1813150949DC}" type="presOf" srcId="{0B0DAF44-086D-43C1-AE97-861C5FEAB9CE}" destId="{2140BBE4-1361-4DB6-B6A0-C996D31426C1}" srcOrd="0" destOrd="1" presId="urn:microsoft.com/office/officeart/2005/8/layout/chevron2"/>
    <dgm:cxn modelId="{253581B1-02EE-434D-951F-EC4F0BF091CE}" srcId="{39A38F6D-D28C-473D-BC53-1D9819048BCA}" destId="{1B54E457-4B8C-44A7-955A-85A243A9A88D}" srcOrd="1" destOrd="0" parTransId="{33A6B22D-CFAD-481F-A6BD-E05625282F3D}" sibTransId="{13F26645-DC29-4082-84A1-6CAC5BD4A2DD}"/>
    <dgm:cxn modelId="{12FC06BC-82FA-4DE1-B501-B8AB3DF24EE0}" type="presOf" srcId="{F4DF8DD4-44BD-4B03-8BD5-AEABEAB38C63}" destId="{48920070-5835-4071-B0F3-8A69B8CF9473}" srcOrd="0" destOrd="0" presId="urn:microsoft.com/office/officeart/2005/8/layout/chevron2"/>
    <dgm:cxn modelId="{2B1BD5C6-3B53-49D3-ABAA-DD3069FCAFC4}" srcId="{CCCAA3CC-0267-4386-93D0-DDE95C5C2442}" destId="{F16A9F0B-DF1D-4C88-BD54-F9E0886C4211}" srcOrd="3" destOrd="0" parTransId="{0249826A-557A-4073-B864-EABDF1A206CB}" sibTransId="{0BB11211-763A-46A4-87BD-483B64AAC6F1}"/>
    <dgm:cxn modelId="{93CC37B2-7C33-47ED-BA33-AAEF88DD357C}" srcId="{CCCAA3CC-0267-4386-93D0-DDE95C5C2442}" destId="{D839BE9B-2A72-47C6-9C1C-B9F2437DED18}" srcOrd="2" destOrd="0" parTransId="{3489AA89-DA06-40E1-BECC-6910C40C5EB2}" sibTransId="{46B8AA82-5BF9-4FB1-9F75-20A881D7668F}"/>
    <dgm:cxn modelId="{208FE33E-7169-41A9-A7F0-704AD31E944D}" type="presOf" srcId="{9674CF02-F609-4875-B571-511452BB5701}" destId="{2BC14005-B517-481D-A913-54E9AD7D9C63}" srcOrd="0" destOrd="0" presId="urn:microsoft.com/office/officeart/2005/8/layout/chevron2"/>
    <dgm:cxn modelId="{C5F628FC-36A6-404D-860D-15CD2A04095C}" type="presOf" srcId="{871E0C3B-CAD8-4D7C-846B-2BC8E262E7A1}" destId="{48920070-5835-4071-B0F3-8A69B8CF9473}" srcOrd="0" destOrd="1" presId="urn:microsoft.com/office/officeart/2005/8/layout/chevron2"/>
    <dgm:cxn modelId="{7C918A64-670B-4F21-9AD7-4CEB4952896F}" type="presOf" srcId="{2FC9023F-1CF9-4D94-BEBD-EEB75DB2DB3F}" destId="{2140BBE4-1361-4DB6-B6A0-C996D31426C1}" srcOrd="0" destOrd="2" presId="urn:microsoft.com/office/officeart/2005/8/layout/chevron2"/>
    <dgm:cxn modelId="{CE2C3227-83B7-4C5A-BE6F-9AD18456DB09}" type="presOf" srcId="{D63DD3C0-1624-43DB-A1E4-D2AD6228523C}" destId="{2140BBE4-1361-4DB6-B6A0-C996D31426C1}" srcOrd="0" destOrd="0" presId="urn:microsoft.com/office/officeart/2005/8/layout/chevron2"/>
    <dgm:cxn modelId="{D1ECE350-7E3D-4534-A971-5F8BF1418782}" srcId="{CCCAA3CC-0267-4386-93D0-DDE95C5C2442}" destId="{92B45DB1-6D57-465D-A1E3-EAA274B58A98}" srcOrd="4" destOrd="0" parTransId="{B440F4FA-162A-4863-AF2E-CF01208AA342}" sibTransId="{0137C97C-6BEA-4889-94C7-088813115FFF}"/>
    <dgm:cxn modelId="{3A6A8F81-B7F7-4123-8532-2A3E1AAF5123}" srcId="{CCCAA3CC-0267-4386-93D0-DDE95C5C2442}" destId="{28F8ACFE-A306-4B20-8BF2-0553EDA56E29}" srcOrd="1" destOrd="0" parTransId="{E6D6D7E0-DD06-489A-B5A4-716CE4662435}" sibTransId="{30166E41-BB2C-4E5F-BE50-6972C9AABD06}"/>
    <dgm:cxn modelId="{EBFCF2D5-9466-41F1-A2B0-B5BAB90A690F}" type="presOf" srcId="{F16A9F0B-DF1D-4C88-BD54-F9E0886C4211}" destId="{A3900918-B473-432F-BB24-7631D9274347}" srcOrd="0" destOrd="3" presId="urn:microsoft.com/office/officeart/2005/8/layout/chevron2"/>
    <dgm:cxn modelId="{23BEFF08-21E9-412D-86C8-D47823E60ED1}" srcId="{1B54E457-4B8C-44A7-955A-85A243A9A88D}" destId="{0B0DAF44-086D-43C1-AE97-861C5FEAB9CE}" srcOrd="1" destOrd="0" parTransId="{70FD57BC-4FED-481C-97C6-675AFE713FAF}" sibTransId="{1F3C02EC-3B14-4C57-B2AA-0C703E41A22F}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D47A2CF5-B865-4CC0-9E43-51D34C742CC1}" type="presOf" srcId="{CCCAA3CC-0267-4386-93D0-DDE95C5C2442}" destId="{CBF696A8-CABD-49BE-BAC5-C14F4E14F247}" srcOrd="0" destOrd="0" presId="urn:microsoft.com/office/officeart/2005/8/layout/chevron2"/>
    <dgm:cxn modelId="{111D2F0A-E41E-471A-B47B-CF9296FC288D}" srcId="{1B54E457-4B8C-44A7-955A-85A243A9A88D}" destId="{2FC9023F-1CF9-4D94-BEBD-EEB75DB2DB3F}" srcOrd="2" destOrd="0" parTransId="{7E45E754-8758-410D-B55F-8ADCCCD63621}" sibTransId="{629FEB1A-8823-4A2A-A935-038C70D226E8}"/>
    <dgm:cxn modelId="{74D01AD9-DF20-4C9D-B16E-2F1DF6F10CD7}" type="presOf" srcId="{A74724F8-6511-4939-98F0-C8C12EE73A54}" destId="{48920070-5835-4071-B0F3-8A69B8CF9473}" srcOrd="0" destOrd="2" presId="urn:microsoft.com/office/officeart/2005/8/layout/chevron2"/>
    <dgm:cxn modelId="{1A238F51-1743-4EB4-8E99-F1A64FE74516}" type="presOf" srcId="{D839BE9B-2A72-47C6-9C1C-B9F2437DED18}" destId="{A3900918-B473-432F-BB24-7631D9274347}" srcOrd="0" destOrd="2" presId="urn:microsoft.com/office/officeart/2005/8/layout/chevron2"/>
    <dgm:cxn modelId="{BA35D7BD-E38A-439C-A2D9-5398CAABAD45}" srcId="{9674CF02-F609-4875-B571-511452BB5701}" destId="{871E0C3B-CAD8-4D7C-846B-2BC8E262E7A1}" srcOrd="1" destOrd="0" parTransId="{BDB21626-F605-458A-A7C8-D784C702F5F7}" sibTransId="{77BCFBF5-EA47-4AD2-A7CB-DD91831098FB}"/>
    <dgm:cxn modelId="{3312933E-5D0D-41B8-8E6D-10135A9DCD2E}" type="presOf" srcId="{92B45DB1-6D57-465D-A1E3-EAA274B58A98}" destId="{A3900918-B473-432F-BB24-7631D9274347}" srcOrd="0" destOrd="4" presId="urn:microsoft.com/office/officeart/2005/8/layout/chevron2"/>
    <dgm:cxn modelId="{C45E5ACA-9BFC-4DBD-A5A8-DCCA1CCFD884}" type="presOf" srcId="{E551115F-79FA-4915-87B8-15020AC59688}" destId="{A3900918-B473-432F-BB24-7631D9274347}" srcOrd="0" destOrd="0" presId="urn:microsoft.com/office/officeart/2005/8/layout/chevron2"/>
    <dgm:cxn modelId="{FA5A1CBD-B119-4045-B18B-4F27345AF2B6}" srcId="{1B54E457-4B8C-44A7-955A-85A243A9A88D}" destId="{D63DD3C0-1624-43DB-A1E4-D2AD6228523C}" srcOrd="0" destOrd="0" parTransId="{4554CB31-3646-420C-AEB9-55503FA91557}" sibTransId="{E0716262-798A-46E2-9586-0DFF0C3A0537}"/>
    <dgm:cxn modelId="{FC9628A1-6291-46B1-9B15-5FDAC71C7454}" type="presOf" srcId="{39A38F6D-D28C-473D-BC53-1D9819048BCA}" destId="{0404D66B-16F9-4DD9-9291-3CC1C31E8E3C}" srcOrd="0" destOrd="0" presId="urn:microsoft.com/office/officeart/2005/8/layout/chevron2"/>
    <dgm:cxn modelId="{CF4A2E75-2719-4058-ABFC-497274D377DD}" srcId="{9674CF02-F609-4875-B571-511452BB5701}" destId="{A74724F8-6511-4939-98F0-C8C12EE73A54}" srcOrd="2" destOrd="0" parTransId="{A74A9651-45B1-479A-AB77-06158CA5233C}" sibTransId="{6E25BBC0-A733-4660-9989-FA1A0BE26C2E}"/>
    <dgm:cxn modelId="{D43DABF4-521C-4CE9-9F97-BFE443A5E311}" type="presOf" srcId="{28F8ACFE-A306-4B20-8BF2-0553EDA56E29}" destId="{A3900918-B473-432F-BB24-7631D9274347}" srcOrd="0" destOrd="1" presId="urn:microsoft.com/office/officeart/2005/8/layout/chevron2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30FF99BF-D266-4C2B-BBC0-3AE2E6F4DBEA}" type="presParOf" srcId="{0404D66B-16F9-4DD9-9291-3CC1C31E8E3C}" destId="{86999EAB-F6DB-4348-99F8-7F5DBDEC1E5C}" srcOrd="0" destOrd="0" presId="urn:microsoft.com/office/officeart/2005/8/layout/chevron2"/>
    <dgm:cxn modelId="{CDBA1D84-6FD1-499D-B13A-04B4F60F24F6}" type="presParOf" srcId="{86999EAB-F6DB-4348-99F8-7F5DBDEC1E5C}" destId="{CBF696A8-CABD-49BE-BAC5-C14F4E14F247}" srcOrd="0" destOrd="0" presId="urn:microsoft.com/office/officeart/2005/8/layout/chevron2"/>
    <dgm:cxn modelId="{DCA2FC4C-80C8-4CF6-9D3D-DCF081C9F6E3}" type="presParOf" srcId="{86999EAB-F6DB-4348-99F8-7F5DBDEC1E5C}" destId="{A3900918-B473-432F-BB24-7631D9274347}" srcOrd="1" destOrd="0" presId="urn:microsoft.com/office/officeart/2005/8/layout/chevron2"/>
    <dgm:cxn modelId="{62996143-753F-4E31-A9AF-75CFCEF7436D}" type="presParOf" srcId="{0404D66B-16F9-4DD9-9291-3CC1C31E8E3C}" destId="{517E0715-BB8A-4956-862E-8B0EF1948208}" srcOrd="1" destOrd="0" presId="urn:microsoft.com/office/officeart/2005/8/layout/chevron2"/>
    <dgm:cxn modelId="{7410462E-7ED1-46ED-BAEB-25E2CDB60ACE}" type="presParOf" srcId="{0404D66B-16F9-4DD9-9291-3CC1C31E8E3C}" destId="{0C25451F-8326-403F-9572-E0F15640993D}" srcOrd="2" destOrd="0" presId="urn:microsoft.com/office/officeart/2005/8/layout/chevron2"/>
    <dgm:cxn modelId="{7CFFC0B3-DD07-49A0-8483-83200F8BCB5B}" type="presParOf" srcId="{0C25451F-8326-403F-9572-E0F15640993D}" destId="{F27B1685-1DD3-4D61-B385-0F83E628C892}" srcOrd="0" destOrd="0" presId="urn:microsoft.com/office/officeart/2005/8/layout/chevron2"/>
    <dgm:cxn modelId="{068463A0-B370-44D3-B089-9F3BF012B465}" type="presParOf" srcId="{0C25451F-8326-403F-9572-E0F15640993D}" destId="{2140BBE4-1361-4DB6-B6A0-C996D31426C1}" srcOrd="1" destOrd="0" presId="urn:microsoft.com/office/officeart/2005/8/layout/chevron2"/>
    <dgm:cxn modelId="{82D4D958-4F15-42EF-BFD1-B2BBA0D2C65C}" type="presParOf" srcId="{0404D66B-16F9-4DD9-9291-3CC1C31E8E3C}" destId="{228E2E8D-3DC1-4AE0-9A18-FC55328BB0BA}" srcOrd="3" destOrd="0" presId="urn:microsoft.com/office/officeart/2005/8/layout/chevron2"/>
    <dgm:cxn modelId="{B3B99B1C-C42D-4790-9B2B-DC2858F9D2E2}" type="presParOf" srcId="{0404D66B-16F9-4DD9-9291-3CC1C31E8E3C}" destId="{4E67D25A-3F69-4912-A48C-EB7F9746E266}" srcOrd="4" destOrd="0" presId="urn:microsoft.com/office/officeart/2005/8/layout/chevron2"/>
    <dgm:cxn modelId="{5AA073B9-76E7-42E4-AF5D-D3D3E6203A2E}" type="presParOf" srcId="{4E67D25A-3F69-4912-A48C-EB7F9746E266}" destId="{2BC14005-B517-481D-A913-54E9AD7D9C63}" srcOrd="0" destOrd="0" presId="urn:microsoft.com/office/officeart/2005/8/layout/chevron2"/>
    <dgm:cxn modelId="{144D4705-B43A-4CEF-9A1F-BC293A1F92AE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D83A7-0736-4B95-95E1-1E0BBF38CF06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EABE584-9E78-4E18-9864-E9592589FB91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dirty="0" smtClean="0"/>
            <a:t>115 </a:t>
          </a:r>
        </a:p>
        <a:p>
          <a:r>
            <a:rPr lang="ru-RU" sz="1400" dirty="0" smtClean="0"/>
            <a:t>тыс. 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B4BEE736-55B3-4BC9-B59C-06061C708B41}" type="parTrans" cxnId="{0C13950D-8B1E-4D47-9F35-4C145430DBC9}">
      <dgm:prSet/>
      <dgm:spPr/>
      <dgm:t>
        <a:bodyPr/>
        <a:lstStyle/>
        <a:p>
          <a:endParaRPr lang="ru-RU"/>
        </a:p>
      </dgm:t>
    </dgm:pt>
    <dgm:pt modelId="{AD030B3E-D469-4E1F-A9A2-89373C81891B}" type="sibTrans" cxnId="{0C13950D-8B1E-4D47-9F35-4C145430DBC9}">
      <dgm:prSet/>
      <dgm:spPr/>
      <dgm:t>
        <a:bodyPr/>
        <a:lstStyle/>
        <a:p>
          <a:endParaRPr lang="ru-RU"/>
        </a:p>
      </dgm:t>
    </dgm:pt>
    <dgm:pt modelId="{5C4ABAD0-808E-4CDC-83FF-954AF1B3DD35}">
      <dgm:prSet phldrT="[Текст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F2826EBF-C28D-4BC8-AF3E-830278B25FE2}" type="parTrans" cxnId="{B01DC443-F370-47AA-8DAB-D60E3A28E680}">
      <dgm:prSet/>
      <dgm:spPr/>
      <dgm:t>
        <a:bodyPr/>
        <a:lstStyle/>
        <a:p>
          <a:endParaRPr lang="ru-RU"/>
        </a:p>
      </dgm:t>
    </dgm:pt>
    <dgm:pt modelId="{DC6F2A29-E006-45D8-9082-E86C7FA125A5}" type="sibTrans" cxnId="{B01DC443-F370-47AA-8DAB-D60E3A28E680}">
      <dgm:prSet/>
      <dgm:spPr/>
      <dgm:t>
        <a:bodyPr/>
        <a:lstStyle/>
        <a:p>
          <a:endParaRPr lang="ru-RU"/>
        </a:p>
      </dgm:t>
    </dgm:pt>
    <dgm:pt modelId="{C3960CB4-56EB-4516-8D42-B2AFB7AF06F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964 тыс. 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2EACC532-C3AF-4A94-9E08-048F2D69CE21}" type="parTrans" cxnId="{6220FC3C-8646-45D7-A574-F63572B700CF}">
      <dgm:prSet/>
      <dgm:spPr/>
      <dgm:t>
        <a:bodyPr/>
        <a:lstStyle/>
        <a:p>
          <a:endParaRPr lang="ru-RU"/>
        </a:p>
      </dgm:t>
    </dgm:pt>
    <dgm:pt modelId="{9B8C3139-A5E0-4F0F-A0EC-E68C96173B13}" type="sibTrans" cxnId="{6220FC3C-8646-45D7-A574-F63572B700CF}">
      <dgm:prSet/>
      <dgm:spPr/>
      <dgm:t>
        <a:bodyPr/>
        <a:lstStyle/>
        <a:p>
          <a:endParaRPr lang="ru-RU"/>
        </a:p>
      </dgm:t>
    </dgm:pt>
    <dgm:pt modelId="{3AC45ED1-FB78-430E-838C-5A52CF5E415B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92070114-9D2E-44FE-B3D4-EADFD64F5F4E}" type="parTrans" cxnId="{81B18611-A660-4F65-9F4A-8CB6ADBB1C8F}">
      <dgm:prSet/>
      <dgm:spPr/>
      <dgm:t>
        <a:bodyPr/>
        <a:lstStyle/>
        <a:p>
          <a:endParaRPr lang="ru-RU"/>
        </a:p>
      </dgm:t>
    </dgm:pt>
    <dgm:pt modelId="{4741141C-A881-4B47-BE46-682E8EE07836}" type="sibTrans" cxnId="{81B18611-A660-4F65-9F4A-8CB6ADBB1C8F}">
      <dgm:prSet/>
      <dgm:spPr/>
      <dgm:t>
        <a:bodyPr/>
        <a:lstStyle/>
        <a:p>
          <a:endParaRPr lang="ru-RU"/>
        </a:p>
      </dgm:t>
    </dgm:pt>
    <dgm:pt modelId="{9CF61C31-56D0-4D4C-8E55-B48A8E002098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898 тыс. руб.</a:t>
          </a:r>
          <a:endParaRPr lang="ru-RU" sz="1400" dirty="0"/>
        </a:p>
      </dgm:t>
    </dgm:pt>
    <dgm:pt modelId="{4FEC084E-7A2E-42DC-9A53-843DBF3FE40F}" type="parTrans" cxnId="{8E2138E8-8117-4126-B6DA-39661E74F3D8}">
      <dgm:prSet/>
      <dgm:spPr/>
      <dgm:t>
        <a:bodyPr/>
        <a:lstStyle/>
        <a:p>
          <a:endParaRPr lang="ru-RU"/>
        </a:p>
      </dgm:t>
    </dgm:pt>
    <dgm:pt modelId="{F164B548-2076-4A66-9579-8D9F7F00CAEB}" type="sibTrans" cxnId="{8E2138E8-8117-4126-B6DA-39661E74F3D8}">
      <dgm:prSet/>
      <dgm:spPr/>
      <dgm:t>
        <a:bodyPr/>
        <a:lstStyle/>
        <a:p>
          <a:endParaRPr lang="ru-RU"/>
        </a:p>
      </dgm:t>
    </dgm:pt>
    <dgm:pt modelId="{28C85ADC-4466-47D2-B580-778124D72CC7}">
      <dgm:prSet phldrT="[Текст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6D24C344-335A-4464-AF07-57CCEFC5FA1B}" type="parTrans" cxnId="{63317AF9-8D9D-4119-A0C5-61520EBE147B}">
      <dgm:prSet/>
      <dgm:spPr/>
      <dgm:t>
        <a:bodyPr/>
        <a:lstStyle/>
        <a:p>
          <a:endParaRPr lang="ru-RU"/>
        </a:p>
      </dgm:t>
    </dgm:pt>
    <dgm:pt modelId="{0C3FA322-356F-498E-83F6-FB65542EDA45}" type="sibTrans" cxnId="{63317AF9-8D9D-4119-A0C5-61520EBE147B}">
      <dgm:prSet/>
      <dgm:spPr/>
      <dgm:t>
        <a:bodyPr/>
        <a:lstStyle/>
        <a:p>
          <a:endParaRPr lang="ru-RU"/>
        </a:p>
      </dgm:t>
    </dgm:pt>
    <dgm:pt modelId="{4E032633-256F-4C4B-857D-2FA1CF5DEC3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dirty="0" smtClean="0"/>
            <a:t>18 </a:t>
          </a:r>
        </a:p>
        <a:p>
          <a:r>
            <a:rPr lang="ru-RU" sz="1400" dirty="0" smtClean="0"/>
            <a:t>тыс. 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93A529EC-8683-411C-8E82-BA963DA2F36B}" type="parTrans" cxnId="{87E2F9A6-EAF8-48EE-9A10-4ABFD4BF8177}">
      <dgm:prSet/>
      <dgm:spPr/>
      <dgm:t>
        <a:bodyPr/>
        <a:lstStyle/>
        <a:p>
          <a:endParaRPr lang="ru-RU"/>
        </a:p>
      </dgm:t>
    </dgm:pt>
    <dgm:pt modelId="{A33C9121-F060-47A5-8ABD-E16924446851}" type="sibTrans" cxnId="{87E2F9A6-EAF8-48EE-9A10-4ABFD4BF8177}">
      <dgm:prSet/>
      <dgm:spPr/>
      <dgm:t>
        <a:bodyPr/>
        <a:lstStyle/>
        <a:p>
          <a:endParaRPr lang="ru-RU"/>
        </a:p>
      </dgm:t>
    </dgm:pt>
    <dgm:pt modelId="{96EC730E-89F3-44B5-95CE-14745937E20C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A3A0FD13-1227-438C-BBE7-78392564A5A2}" type="parTrans" cxnId="{CF9E1753-38B9-4BAA-BC1D-7803BC73EDAD}">
      <dgm:prSet/>
      <dgm:spPr/>
      <dgm:t>
        <a:bodyPr/>
        <a:lstStyle/>
        <a:p>
          <a:endParaRPr lang="ru-RU"/>
        </a:p>
      </dgm:t>
    </dgm:pt>
    <dgm:pt modelId="{6B5DB44E-C761-4BC2-B26E-853BB8744682}" type="sibTrans" cxnId="{CF9E1753-38B9-4BAA-BC1D-7803BC73EDAD}">
      <dgm:prSet/>
      <dgm:spPr/>
      <dgm:t>
        <a:bodyPr/>
        <a:lstStyle/>
        <a:p>
          <a:endParaRPr lang="ru-RU"/>
        </a:p>
      </dgm:t>
    </dgm:pt>
    <dgm:pt modelId="{5B4D6A96-F1A1-4B9C-A0CE-D3A0A6FF9E02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1200" dirty="0" smtClean="0"/>
            <a:t>3</a:t>
          </a:r>
        </a:p>
        <a:p>
          <a:r>
            <a:rPr lang="ru-RU" sz="1200" dirty="0" smtClean="0"/>
            <a:t> </a:t>
          </a:r>
          <a:r>
            <a:rPr lang="ru-RU" sz="1400" dirty="0" smtClean="0"/>
            <a:t>тыс. 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DB2DD333-E325-48ED-B03E-E218EA623C38}" type="parTrans" cxnId="{4A04375E-EB6C-4925-A54F-208ED0BFB105}">
      <dgm:prSet/>
      <dgm:spPr/>
      <dgm:t>
        <a:bodyPr/>
        <a:lstStyle/>
        <a:p>
          <a:endParaRPr lang="ru-RU"/>
        </a:p>
      </dgm:t>
    </dgm:pt>
    <dgm:pt modelId="{1B634DB4-4D41-4336-B311-6553A57B414A}" type="sibTrans" cxnId="{4A04375E-EB6C-4925-A54F-208ED0BFB105}">
      <dgm:prSet/>
      <dgm:spPr/>
      <dgm:t>
        <a:bodyPr/>
        <a:lstStyle/>
        <a:p>
          <a:endParaRPr lang="ru-RU"/>
        </a:p>
      </dgm:t>
    </dgm:pt>
    <dgm:pt modelId="{BC4D2ACD-E11D-413E-8D8C-FCF07CDB54E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1DD281FF-4B9A-415E-9341-9382349E3457}" type="parTrans" cxnId="{D06BFF0E-5DF1-4EF1-AFA9-E952E8C69754}">
      <dgm:prSet/>
      <dgm:spPr/>
      <dgm:t>
        <a:bodyPr/>
        <a:lstStyle/>
        <a:p>
          <a:endParaRPr lang="ru-RU"/>
        </a:p>
      </dgm:t>
    </dgm:pt>
    <dgm:pt modelId="{AF1687E8-62E5-4743-841C-442E09E37E26}" type="sibTrans" cxnId="{D06BFF0E-5DF1-4EF1-AFA9-E952E8C69754}">
      <dgm:prSet/>
      <dgm:spPr/>
      <dgm:t>
        <a:bodyPr/>
        <a:lstStyle/>
        <a:p>
          <a:endParaRPr lang="ru-RU"/>
        </a:p>
      </dgm:t>
    </dgm:pt>
    <dgm:pt modelId="{8AB89983-0097-4064-A01D-A96B072D10D0}" type="pres">
      <dgm:prSet presAssocID="{29AD83A7-0736-4B95-95E1-1E0BBF38CF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0693C-802F-42C0-8BA9-CEA9B91036F5}" type="pres">
      <dgm:prSet presAssocID="{0EABE584-9E78-4E18-9864-E9592589FB91}" presName="linNode" presStyleCnt="0"/>
      <dgm:spPr/>
    </dgm:pt>
    <dgm:pt modelId="{F7F8F642-8586-4E0B-9704-421F74964D04}" type="pres">
      <dgm:prSet presAssocID="{0EABE584-9E78-4E18-9864-E9592589FB9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66B74-BAC6-48FB-A69E-77EFDF7A56F7}" type="pres">
      <dgm:prSet presAssocID="{0EABE584-9E78-4E18-9864-E9592589FB9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0166-B4C9-4822-80B4-8F44633A2AB5}" type="pres">
      <dgm:prSet presAssocID="{AD030B3E-D469-4E1F-A9A2-89373C81891B}" presName="sp" presStyleCnt="0"/>
      <dgm:spPr/>
    </dgm:pt>
    <dgm:pt modelId="{242AF810-05B3-4364-BF57-975870B27586}" type="pres">
      <dgm:prSet presAssocID="{C3960CB4-56EB-4516-8D42-B2AFB7AF06FC}" presName="linNode" presStyleCnt="0"/>
      <dgm:spPr/>
    </dgm:pt>
    <dgm:pt modelId="{C1558259-A118-41DA-B639-5F5874386B47}" type="pres">
      <dgm:prSet presAssocID="{C3960CB4-56EB-4516-8D42-B2AFB7AF06F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F84D2-46CE-4315-AC9A-EC068F3D11B9}" type="pres">
      <dgm:prSet presAssocID="{C3960CB4-56EB-4516-8D42-B2AFB7AF06F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FB46D-979C-42EE-B2EA-72915A9E86A7}" type="pres">
      <dgm:prSet presAssocID="{9B8C3139-A5E0-4F0F-A0EC-E68C96173B13}" presName="sp" presStyleCnt="0"/>
      <dgm:spPr/>
    </dgm:pt>
    <dgm:pt modelId="{D3EBD3A9-8A02-44CD-9367-8806DFC72F74}" type="pres">
      <dgm:prSet presAssocID="{9CF61C31-56D0-4D4C-8E55-B48A8E002098}" presName="linNode" presStyleCnt="0"/>
      <dgm:spPr/>
    </dgm:pt>
    <dgm:pt modelId="{28FC7E3D-4632-4CC7-8C4F-2DADF80FD840}" type="pres">
      <dgm:prSet presAssocID="{9CF61C31-56D0-4D4C-8E55-B48A8E00209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0A811-7BD1-4C63-9842-B69D2F4EB9E0}" type="pres">
      <dgm:prSet presAssocID="{9CF61C31-56D0-4D4C-8E55-B48A8E00209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778A-0DC7-482A-B5A5-7B6D19F585D3}" type="pres">
      <dgm:prSet presAssocID="{F164B548-2076-4A66-9579-8D9F7F00CAEB}" presName="sp" presStyleCnt="0"/>
      <dgm:spPr/>
    </dgm:pt>
    <dgm:pt modelId="{E94364DA-5160-4CD5-B71D-1802302C4C81}" type="pres">
      <dgm:prSet presAssocID="{4E032633-256F-4C4B-857D-2FA1CF5DEC3B}" presName="linNode" presStyleCnt="0"/>
      <dgm:spPr/>
    </dgm:pt>
    <dgm:pt modelId="{470122CE-4ADC-4BBD-9F23-938B7946A2A2}" type="pres">
      <dgm:prSet presAssocID="{4E032633-256F-4C4B-857D-2FA1CF5DEC3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C8F0-9F88-4D19-94DE-988747E374A0}" type="pres">
      <dgm:prSet presAssocID="{4E032633-256F-4C4B-857D-2FA1CF5DEC3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F6D51-A2DB-418F-AA1A-F1F415347F7C}" type="pres">
      <dgm:prSet presAssocID="{A33C9121-F060-47A5-8ABD-E16924446851}" presName="sp" presStyleCnt="0"/>
      <dgm:spPr/>
    </dgm:pt>
    <dgm:pt modelId="{6268B943-58B1-4950-ABC4-2BCE4059A3D4}" type="pres">
      <dgm:prSet presAssocID="{5B4D6A96-F1A1-4B9C-A0CE-D3A0A6FF9E02}" presName="linNode" presStyleCnt="0"/>
      <dgm:spPr/>
    </dgm:pt>
    <dgm:pt modelId="{00F96E50-F615-478F-AD51-1BDBC3698A2D}" type="pres">
      <dgm:prSet presAssocID="{5B4D6A96-F1A1-4B9C-A0CE-D3A0A6FF9E0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4AC27-69A7-40F9-9503-19A07FF35F78}" type="pres">
      <dgm:prSet presAssocID="{5B4D6A96-F1A1-4B9C-A0CE-D3A0A6FF9E0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1711E-6F8D-4FEA-9246-7213FC764185}" type="presOf" srcId="{0EABE584-9E78-4E18-9864-E9592589FB91}" destId="{F7F8F642-8586-4E0B-9704-421F74964D04}" srcOrd="0" destOrd="0" presId="urn:microsoft.com/office/officeart/2005/8/layout/vList5"/>
    <dgm:cxn modelId="{D9BFB915-7940-4068-B1B9-5507A1FD1483}" type="presOf" srcId="{96EC730E-89F3-44B5-95CE-14745937E20C}" destId="{4B27C8F0-9F88-4D19-94DE-988747E374A0}" srcOrd="0" destOrd="0" presId="urn:microsoft.com/office/officeart/2005/8/layout/vList5"/>
    <dgm:cxn modelId="{8E2138E8-8117-4126-B6DA-39661E74F3D8}" srcId="{29AD83A7-0736-4B95-95E1-1E0BBF38CF06}" destId="{9CF61C31-56D0-4D4C-8E55-B48A8E002098}" srcOrd="2" destOrd="0" parTransId="{4FEC084E-7A2E-42DC-9A53-843DBF3FE40F}" sibTransId="{F164B548-2076-4A66-9579-8D9F7F00CAEB}"/>
    <dgm:cxn modelId="{63317AF9-8D9D-4119-A0C5-61520EBE147B}" srcId="{9CF61C31-56D0-4D4C-8E55-B48A8E002098}" destId="{28C85ADC-4466-47D2-B580-778124D72CC7}" srcOrd="0" destOrd="0" parTransId="{6D24C344-335A-4464-AF07-57CCEFC5FA1B}" sibTransId="{0C3FA322-356F-498E-83F6-FB65542EDA45}"/>
    <dgm:cxn modelId="{6220FC3C-8646-45D7-A574-F63572B700CF}" srcId="{29AD83A7-0736-4B95-95E1-1E0BBF38CF06}" destId="{C3960CB4-56EB-4516-8D42-B2AFB7AF06FC}" srcOrd="1" destOrd="0" parTransId="{2EACC532-C3AF-4A94-9E08-048F2D69CE21}" sibTransId="{9B8C3139-A5E0-4F0F-A0EC-E68C96173B13}"/>
    <dgm:cxn modelId="{87E2F9A6-EAF8-48EE-9A10-4ABFD4BF8177}" srcId="{29AD83A7-0736-4B95-95E1-1E0BBF38CF06}" destId="{4E032633-256F-4C4B-857D-2FA1CF5DEC3B}" srcOrd="3" destOrd="0" parTransId="{93A529EC-8683-411C-8E82-BA963DA2F36B}" sibTransId="{A33C9121-F060-47A5-8ABD-E16924446851}"/>
    <dgm:cxn modelId="{37B20876-2F11-4889-94B7-BC7EA4B3E406}" type="presOf" srcId="{28C85ADC-4466-47D2-B580-778124D72CC7}" destId="{0FA0A811-7BD1-4C63-9842-B69D2F4EB9E0}" srcOrd="0" destOrd="0" presId="urn:microsoft.com/office/officeart/2005/8/layout/vList5"/>
    <dgm:cxn modelId="{B01DC443-F370-47AA-8DAB-D60E3A28E680}" srcId="{0EABE584-9E78-4E18-9864-E9592589FB91}" destId="{5C4ABAD0-808E-4CDC-83FF-954AF1B3DD35}" srcOrd="0" destOrd="0" parTransId="{F2826EBF-C28D-4BC8-AF3E-830278B25FE2}" sibTransId="{DC6F2A29-E006-45D8-9082-E86C7FA125A5}"/>
    <dgm:cxn modelId="{D06BFF0E-5DF1-4EF1-AFA9-E952E8C69754}" srcId="{5B4D6A96-F1A1-4B9C-A0CE-D3A0A6FF9E02}" destId="{BC4D2ACD-E11D-413E-8D8C-FCF07CDB54EB}" srcOrd="0" destOrd="0" parTransId="{1DD281FF-4B9A-415E-9341-9382349E3457}" sibTransId="{AF1687E8-62E5-4743-841C-442E09E37E26}"/>
    <dgm:cxn modelId="{D04FDD44-30FE-4E28-B62B-57D7C1BAA42C}" type="presOf" srcId="{5B4D6A96-F1A1-4B9C-A0CE-D3A0A6FF9E02}" destId="{00F96E50-F615-478F-AD51-1BDBC3698A2D}" srcOrd="0" destOrd="0" presId="urn:microsoft.com/office/officeart/2005/8/layout/vList5"/>
    <dgm:cxn modelId="{3429B036-FAA0-4D14-ACD5-2FC9BD7F209A}" type="presOf" srcId="{29AD83A7-0736-4B95-95E1-1E0BBF38CF06}" destId="{8AB89983-0097-4064-A01D-A96B072D10D0}" srcOrd="0" destOrd="0" presId="urn:microsoft.com/office/officeart/2005/8/layout/vList5"/>
    <dgm:cxn modelId="{D2CB6070-DFA2-4147-9214-FDD5751E5D8F}" type="presOf" srcId="{3AC45ED1-FB78-430E-838C-5A52CF5E415B}" destId="{C2DF84D2-46CE-4315-AC9A-EC068F3D11B9}" srcOrd="0" destOrd="0" presId="urn:microsoft.com/office/officeart/2005/8/layout/vList5"/>
    <dgm:cxn modelId="{1A0CF307-8A3D-485D-ABD2-46BBF2950873}" type="presOf" srcId="{BC4D2ACD-E11D-413E-8D8C-FCF07CDB54EB}" destId="{5EC4AC27-69A7-40F9-9503-19A07FF35F78}" srcOrd="0" destOrd="0" presId="urn:microsoft.com/office/officeart/2005/8/layout/vList5"/>
    <dgm:cxn modelId="{B8C9707D-9CC9-4277-B5F1-92E0AFD07DCA}" type="presOf" srcId="{4E032633-256F-4C4B-857D-2FA1CF5DEC3B}" destId="{470122CE-4ADC-4BBD-9F23-938B7946A2A2}" srcOrd="0" destOrd="0" presId="urn:microsoft.com/office/officeart/2005/8/layout/vList5"/>
    <dgm:cxn modelId="{4A04375E-EB6C-4925-A54F-208ED0BFB105}" srcId="{29AD83A7-0736-4B95-95E1-1E0BBF38CF06}" destId="{5B4D6A96-F1A1-4B9C-A0CE-D3A0A6FF9E02}" srcOrd="4" destOrd="0" parTransId="{DB2DD333-E325-48ED-B03E-E218EA623C38}" sibTransId="{1B634DB4-4D41-4336-B311-6553A57B414A}"/>
    <dgm:cxn modelId="{81B18611-A660-4F65-9F4A-8CB6ADBB1C8F}" srcId="{C3960CB4-56EB-4516-8D42-B2AFB7AF06FC}" destId="{3AC45ED1-FB78-430E-838C-5A52CF5E415B}" srcOrd="0" destOrd="0" parTransId="{92070114-9D2E-44FE-B3D4-EADFD64F5F4E}" sibTransId="{4741141C-A881-4B47-BE46-682E8EE07836}"/>
    <dgm:cxn modelId="{EBB383FC-0505-4B12-B3A5-9A3567B36B1C}" type="presOf" srcId="{9CF61C31-56D0-4D4C-8E55-B48A8E002098}" destId="{28FC7E3D-4632-4CC7-8C4F-2DADF80FD840}" srcOrd="0" destOrd="0" presId="urn:microsoft.com/office/officeart/2005/8/layout/vList5"/>
    <dgm:cxn modelId="{CF9E1753-38B9-4BAA-BC1D-7803BC73EDAD}" srcId="{4E032633-256F-4C4B-857D-2FA1CF5DEC3B}" destId="{96EC730E-89F3-44B5-95CE-14745937E20C}" srcOrd="0" destOrd="0" parTransId="{A3A0FD13-1227-438C-BBE7-78392564A5A2}" sibTransId="{6B5DB44E-C761-4BC2-B26E-853BB8744682}"/>
    <dgm:cxn modelId="{0C13950D-8B1E-4D47-9F35-4C145430DBC9}" srcId="{29AD83A7-0736-4B95-95E1-1E0BBF38CF06}" destId="{0EABE584-9E78-4E18-9864-E9592589FB91}" srcOrd="0" destOrd="0" parTransId="{B4BEE736-55B3-4BC9-B59C-06061C708B41}" sibTransId="{AD030B3E-D469-4E1F-A9A2-89373C81891B}"/>
    <dgm:cxn modelId="{9467BE19-881E-4980-961B-5C70F345A999}" type="presOf" srcId="{C3960CB4-56EB-4516-8D42-B2AFB7AF06FC}" destId="{C1558259-A118-41DA-B639-5F5874386B47}" srcOrd="0" destOrd="0" presId="urn:microsoft.com/office/officeart/2005/8/layout/vList5"/>
    <dgm:cxn modelId="{03CCCD0E-4755-4285-BEF5-A9CF6BD81C64}" type="presOf" srcId="{5C4ABAD0-808E-4CDC-83FF-954AF1B3DD35}" destId="{22666B74-BAC6-48FB-A69E-77EFDF7A56F7}" srcOrd="0" destOrd="0" presId="urn:microsoft.com/office/officeart/2005/8/layout/vList5"/>
    <dgm:cxn modelId="{D8492D0B-0C5A-49E2-85F0-3AEF185EFF54}" type="presParOf" srcId="{8AB89983-0097-4064-A01D-A96B072D10D0}" destId="{4730693C-802F-42C0-8BA9-CEA9B91036F5}" srcOrd="0" destOrd="0" presId="urn:microsoft.com/office/officeart/2005/8/layout/vList5"/>
    <dgm:cxn modelId="{BE0AAAE8-757C-4E31-97AC-64E206E01D14}" type="presParOf" srcId="{4730693C-802F-42C0-8BA9-CEA9B91036F5}" destId="{F7F8F642-8586-4E0B-9704-421F74964D04}" srcOrd="0" destOrd="0" presId="urn:microsoft.com/office/officeart/2005/8/layout/vList5"/>
    <dgm:cxn modelId="{442F8866-6BEB-43C9-B3E7-2A87B027ACD7}" type="presParOf" srcId="{4730693C-802F-42C0-8BA9-CEA9B91036F5}" destId="{22666B74-BAC6-48FB-A69E-77EFDF7A56F7}" srcOrd="1" destOrd="0" presId="urn:microsoft.com/office/officeart/2005/8/layout/vList5"/>
    <dgm:cxn modelId="{AB07F545-E931-4CAA-8E20-CE7B03B0F52C}" type="presParOf" srcId="{8AB89983-0097-4064-A01D-A96B072D10D0}" destId="{0E880166-B4C9-4822-80B4-8F44633A2AB5}" srcOrd="1" destOrd="0" presId="urn:microsoft.com/office/officeart/2005/8/layout/vList5"/>
    <dgm:cxn modelId="{3831A0C5-A9B4-4496-A62B-F200CB901B3F}" type="presParOf" srcId="{8AB89983-0097-4064-A01D-A96B072D10D0}" destId="{242AF810-05B3-4364-BF57-975870B27586}" srcOrd="2" destOrd="0" presId="urn:microsoft.com/office/officeart/2005/8/layout/vList5"/>
    <dgm:cxn modelId="{2944BD9D-89B0-44AF-A3B7-F52270D84DAB}" type="presParOf" srcId="{242AF810-05B3-4364-BF57-975870B27586}" destId="{C1558259-A118-41DA-B639-5F5874386B47}" srcOrd="0" destOrd="0" presId="urn:microsoft.com/office/officeart/2005/8/layout/vList5"/>
    <dgm:cxn modelId="{ED4F226E-5516-4297-9B1A-3F228DBE5474}" type="presParOf" srcId="{242AF810-05B3-4364-BF57-975870B27586}" destId="{C2DF84D2-46CE-4315-AC9A-EC068F3D11B9}" srcOrd="1" destOrd="0" presId="urn:microsoft.com/office/officeart/2005/8/layout/vList5"/>
    <dgm:cxn modelId="{36E81EB0-01B0-4DFD-AFC1-4834168B1DE7}" type="presParOf" srcId="{8AB89983-0097-4064-A01D-A96B072D10D0}" destId="{A85FB46D-979C-42EE-B2EA-72915A9E86A7}" srcOrd="3" destOrd="0" presId="urn:microsoft.com/office/officeart/2005/8/layout/vList5"/>
    <dgm:cxn modelId="{FD482592-12B2-4F94-9C61-376D7CBF97A2}" type="presParOf" srcId="{8AB89983-0097-4064-A01D-A96B072D10D0}" destId="{D3EBD3A9-8A02-44CD-9367-8806DFC72F74}" srcOrd="4" destOrd="0" presId="urn:microsoft.com/office/officeart/2005/8/layout/vList5"/>
    <dgm:cxn modelId="{8AAE0BA8-1E15-431C-B699-DE429D6C14E8}" type="presParOf" srcId="{D3EBD3A9-8A02-44CD-9367-8806DFC72F74}" destId="{28FC7E3D-4632-4CC7-8C4F-2DADF80FD840}" srcOrd="0" destOrd="0" presId="urn:microsoft.com/office/officeart/2005/8/layout/vList5"/>
    <dgm:cxn modelId="{0A3AA690-4ECB-4DA2-8959-B019DB90FA53}" type="presParOf" srcId="{D3EBD3A9-8A02-44CD-9367-8806DFC72F74}" destId="{0FA0A811-7BD1-4C63-9842-B69D2F4EB9E0}" srcOrd="1" destOrd="0" presId="urn:microsoft.com/office/officeart/2005/8/layout/vList5"/>
    <dgm:cxn modelId="{A1C66C63-AB02-4AD5-AFB7-A628C8206BF6}" type="presParOf" srcId="{8AB89983-0097-4064-A01D-A96B072D10D0}" destId="{4FE7778A-0DC7-482A-B5A5-7B6D19F585D3}" srcOrd="5" destOrd="0" presId="urn:microsoft.com/office/officeart/2005/8/layout/vList5"/>
    <dgm:cxn modelId="{1FEFEEE1-F963-4875-AD3E-93ECEC374BB4}" type="presParOf" srcId="{8AB89983-0097-4064-A01D-A96B072D10D0}" destId="{E94364DA-5160-4CD5-B71D-1802302C4C81}" srcOrd="6" destOrd="0" presId="urn:microsoft.com/office/officeart/2005/8/layout/vList5"/>
    <dgm:cxn modelId="{BA8294CA-066E-424A-8FE0-50E1AFE9D44D}" type="presParOf" srcId="{E94364DA-5160-4CD5-B71D-1802302C4C81}" destId="{470122CE-4ADC-4BBD-9F23-938B7946A2A2}" srcOrd="0" destOrd="0" presId="urn:microsoft.com/office/officeart/2005/8/layout/vList5"/>
    <dgm:cxn modelId="{088EF0C5-9D96-4F80-A609-D5B78A2E287A}" type="presParOf" srcId="{E94364DA-5160-4CD5-B71D-1802302C4C81}" destId="{4B27C8F0-9F88-4D19-94DE-988747E374A0}" srcOrd="1" destOrd="0" presId="urn:microsoft.com/office/officeart/2005/8/layout/vList5"/>
    <dgm:cxn modelId="{75C8EA61-A5E4-4EED-8E1D-4A0F75A8559F}" type="presParOf" srcId="{8AB89983-0097-4064-A01D-A96B072D10D0}" destId="{D2CF6D51-A2DB-418F-AA1A-F1F415347F7C}" srcOrd="7" destOrd="0" presId="urn:microsoft.com/office/officeart/2005/8/layout/vList5"/>
    <dgm:cxn modelId="{10ACD8B7-B5C7-4682-A385-9243B6409658}" type="presParOf" srcId="{8AB89983-0097-4064-A01D-A96B072D10D0}" destId="{6268B943-58B1-4950-ABC4-2BCE4059A3D4}" srcOrd="8" destOrd="0" presId="urn:microsoft.com/office/officeart/2005/8/layout/vList5"/>
    <dgm:cxn modelId="{3AADC7D0-2B1F-4204-8F52-109C1C991375}" type="presParOf" srcId="{6268B943-58B1-4950-ABC4-2BCE4059A3D4}" destId="{00F96E50-F615-478F-AD51-1BDBC3698A2D}" srcOrd="0" destOrd="0" presId="urn:microsoft.com/office/officeart/2005/8/layout/vList5"/>
    <dgm:cxn modelId="{3F33DC5A-DC6D-4282-A712-786062E00F68}" type="presParOf" srcId="{6268B943-58B1-4950-ABC4-2BCE4059A3D4}" destId="{5EC4AC27-69A7-40F9-9503-19A07FF35F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CE9F0-656A-4335-8518-3BF594ADFB8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9173B09F-3991-4418-A727-8DE6AFAF784B}">
      <dgm:prSet phldrT="[Текст]"/>
      <dgm:spPr/>
      <dgm:t>
        <a:bodyPr/>
        <a:lstStyle/>
        <a:p>
          <a:r>
            <a:rPr lang="ru-RU" dirty="0" smtClean="0"/>
            <a:t>120 тыс. руб.</a:t>
          </a:r>
          <a:endParaRPr lang="ru-RU" dirty="0"/>
        </a:p>
      </dgm:t>
    </dgm:pt>
    <dgm:pt modelId="{74676768-3D5C-41D0-AEA4-62DF08689699}" type="parTrans" cxnId="{587B81A7-F8B4-4381-8577-C89C32246CE3}">
      <dgm:prSet/>
      <dgm:spPr/>
      <dgm:t>
        <a:bodyPr/>
        <a:lstStyle/>
        <a:p>
          <a:endParaRPr lang="ru-RU"/>
        </a:p>
      </dgm:t>
    </dgm:pt>
    <dgm:pt modelId="{8AD06B06-004C-49B5-9844-DFAE8990D977}" type="sibTrans" cxnId="{587B81A7-F8B4-4381-8577-C89C32246CE3}">
      <dgm:prSet/>
      <dgm:spPr/>
      <dgm:t>
        <a:bodyPr/>
        <a:lstStyle/>
        <a:p>
          <a:endParaRPr lang="ru-RU"/>
        </a:p>
      </dgm:t>
    </dgm:pt>
    <dgm:pt modelId="{48DBF9D9-9238-4649-BF9F-1CDA97838807}">
      <dgm:prSet phldrT="[Текст]"/>
      <dgm:spPr/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0D0B7192-EA43-4D96-A779-942901F30FCD}" type="parTrans" cxnId="{4C34E9C2-E003-42CC-A4B6-A31261C80BC8}">
      <dgm:prSet/>
      <dgm:spPr/>
      <dgm:t>
        <a:bodyPr/>
        <a:lstStyle/>
        <a:p>
          <a:endParaRPr lang="ru-RU"/>
        </a:p>
      </dgm:t>
    </dgm:pt>
    <dgm:pt modelId="{42C485C0-FF9E-49A0-BC8E-1B94642535D1}" type="sibTrans" cxnId="{4C34E9C2-E003-42CC-A4B6-A31261C80BC8}">
      <dgm:prSet/>
      <dgm:spPr/>
      <dgm:t>
        <a:bodyPr/>
        <a:lstStyle/>
        <a:p>
          <a:endParaRPr lang="ru-RU"/>
        </a:p>
      </dgm:t>
    </dgm:pt>
    <dgm:pt modelId="{304CF4A9-D025-4450-B886-7390997F2DA5}">
      <dgm:prSet phldrT="[Текст]"/>
      <dgm:spPr/>
      <dgm:t>
        <a:bodyPr/>
        <a:lstStyle/>
        <a:p>
          <a:r>
            <a:rPr lang="ru-RU" dirty="0" smtClean="0"/>
            <a:t>1583 тыс. руб.</a:t>
          </a:r>
          <a:endParaRPr lang="ru-RU" dirty="0"/>
        </a:p>
      </dgm:t>
    </dgm:pt>
    <dgm:pt modelId="{43CFC978-8EE3-44BF-A6E1-6612E55B258C}" type="parTrans" cxnId="{A18F3D74-12B3-4733-A71C-E9AD7E4ACC0D}">
      <dgm:prSet/>
      <dgm:spPr/>
      <dgm:t>
        <a:bodyPr/>
        <a:lstStyle/>
        <a:p>
          <a:endParaRPr lang="ru-RU"/>
        </a:p>
      </dgm:t>
    </dgm:pt>
    <dgm:pt modelId="{B299F904-3708-44C0-BB70-794990317CED}" type="sibTrans" cxnId="{A18F3D74-12B3-4733-A71C-E9AD7E4ACC0D}">
      <dgm:prSet/>
      <dgm:spPr/>
      <dgm:t>
        <a:bodyPr/>
        <a:lstStyle/>
        <a:p>
          <a:endParaRPr lang="ru-RU"/>
        </a:p>
      </dgm:t>
    </dgm:pt>
    <dgm:pt modelId="{A8BFBA23-4A3F-4EC7-88E3-3D4464D30914}">
      <dgm:prSet phldrT="[Текст]"/>
      <dgm:spPr/>
      <dgm:t>
        <a:bodyPr/>
        <a:lstStyle/>
        <a:p>
          <a:r>
            <a:rPr lang="ru-RU" dirty="0" smtClean="0"/>
            <a:t>Налоги на имущество</a:t>
          </a:r>
          <a:endParaRPr lang="ru-RU" dirty="0"/>
        </a:p>
      </dgm:t>
    </dgm:pt>
    <dgm:pt modelId="{5751370C-2DB1-4233-B1E5-5ED16B8779AE}" type="parTrans" cxnId="{D961F438-BD1E-4821-8C70-239EE0CF09EA}">
      <dgm:prSet/>
      <dgm:spPr/>
      <dgm:t>
        <a:bodyPr/>
        <a:lstStyle/>
        <a:p>
          <a:endParaRPr lang="ru-RU"/>
        </a:p>
      </dgm:t>
    </dgm:pt>
    <dgm:pt modelId="{7AD708F9-3964-49AA-9F2C-69D757008CE2}" type="sibTrans" cxnId="{D961F438-BD1E-4821-8C70-239EE0CF09EA}">
      <dgm:prSet/>
      <dgm:spPr/>
      <dgm:t>
        <a:bodyPr/>
        <a:lstStyle/>
        <a:p>
          <a:endParaRPr lang="ru-RU"/>
        </a:p>
      </dgm:t>
    </dgm:pt>
    <dgm:pt modelId="{578C294A-F2D8-4FB4-831F-D4D456AED180}">
      <dgm:prSet phldrT="[Текст]"/>
      <dgm:spPr/>
      <dgm:t>
        <a:bodyPr/>
        <a:lstStyle/>
        <a:p>
          <a:r>
            <a:rPr lang="ru-RU" dirty="0" smtClean="0"/>
            <a:t>1106 тыс. руб.</a:t>
          </a:r>
          <a:endParaRPr lang="ru-RU" dirty="0"/>
        </a:p>
      </dgm:t>
    </dgm:pt>
    <dgm:pt modelId="{450F0CAB-C424-44CB-90AA-B92185229B5C}" type="parTrans" cxnId="{B35CC8AA-068E-4196-BBBA-6D0A96ED29F4}">
      <dgm:prSet/>
      <dgm:spPr/>
      <dgm:t>
        <a:bodyPr/>
        <a:lstStyle/>
        <a:p>
          <a:endParaRPr lang="ru-RU"/>
        </a:p>
      </dgm:t>
    </dgm:pt>
    <dgm:pt modelId="{438FC21D-5F47-421C-81E7-26839EDB1025}" type="sibTrans" cxnId="{B35CC8AA-068E-4196-BBBA-6D0A96ED29F4}">
      <dgm:prSet/>
      <dgm:spPr/>
      <dgm:t>
        <a:bodyPr/>
        <a:lstStyle/>
        <a:p>
          <a:endParaRPr lang="ru-RU"/>
        </a:p>
      </dgm:t>
    </dgm:pt>
    <dgm:pt modelId="{DBDA0654-B144-4C49-B1AD-B91955647F1A}">
      <dgm:prSet phldrT="[Текст]"/>
      <dgm:spPr/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738EA40E-72B9-480B-B243-A33F30A8C18E}" type="parTrans" cxnId="{0D41A00E-A808-4486-9A19-1BE57E42F658}">
      <dgm:prSet/>
      <dgm:spPr/>
      <dgm:t>
        <a:bodyPr/>
        <a:lstStyle/>
        <a:p>
          <a:endParaRPr lang="ru-RU"/>
        </a:p>
      </dgm:t>
    </dgm:pt>
    <dgm:pt modelId="{AAEEA630-ADAA-44AA-BE0F-8051BFDB2D78}" type="sibTrans" cxnId="{0D41A00E-A808-4486-9A19-1BE57E42F658}">
      <dgm:prSet/>
      <dgm:spPr/>
      <dgm:t>
        <a:bodyPr/>
        <a:lstStyle/>
        <a:p>
          <a:endParaRPr lang="ru-RU"/>
        </a:p>
      </dgm:t>
    </dgm:pt>
    <dgm:pt modelId="{34E25F10-08C5-45C2-B1C6-E2FDEDFDFCB7}">
      <dgm:prSet phldrT="[Текст]"/>
      <dgm:spPr/>
      <dgm:t>
        <a:bodyPr/>
        <a:lstStyle/>
        <a:p>
          <a:r>
            <a:rPr lang="ru-RU" dirty="0" smtClean="0"/>
            <a:t>22 тыс. руб.</a:t>
          </a:r>
          <a:endParaRPr lang="ru-RU" dirty="0"/>
        </a:p>
      </dgm:t>
    </dgm:pt>
    <dgm:pt modelId="{8CA8DB98-3038-4202-8627-A3FD0892133C}" type="parTrans" cxnId="{0F533E10-FFF1-4D51-8E1C-CA35A9E889CE}">
      <dgm:prSet/>
      <dgm:spPr/>
      <dgm:t>
        <a:bodyPr/>
        <a:lstStyle/>
        <a:p>
          <a:endParaRPr lang="ru-RU"/>
        </a:p>
      </dgm:t>
    </dgm:pt>
    <dgm:pt modelId="{77D6F5A3-6477-437C-9D57-C3C495E9DD4C}" type="sibTrans" cxnId="{0F533E10-FFF1-4D51-8E1C-CA35A9E889CE}">
      <dgm:prSet/>
      <dgm:spPr/>
      <dgm:t>
        <a:bodyPr/>
        <a:lstStyle/>
        <a:p>
          <a:endParaRPr lang="ru-RU"/>
        </a:p>
      </dgm:t>
    </dgm:pt>
    <dgm:pt modelId="{3C54546D-72D1-4CB0-9713-1D1C1BCDA80C}">
      <dgm:prSet phldrT="[Текст]"/>
      <dgm:spPr/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FDA47504-AAF1-46CA-96FC-8FA0BA6E3005}" type="parTrans" cxnId="{D50EC23B-1333-4EA4-A062-1197B21F6EE0}">
      <dgm:prSet/>
      <dgm:spPr/>
      <dgm:t>
        <a:bodyPr/>
        <a:lstStyle/>
        <a:p>
          <a:endParaRPr lang="ru-RU"/>
        </a:p>
      </dgm:t>
    </dgm:pt>
    <dgm:pt modelId="{45BAB008-4596-459A-915F-F5248FEF1015}" type="sibTrans" cxnId="{D50EC23B-1333-4EA4-A062-1197B21F6EE0}">
      <dgm:prSet/>
      <dgm:spPr/>
      <dgm:t>
        <a:bodyPr/>
        <a:lstStyle/>
        <a:p>
          <a:endParaRPr lang="ru-RU"/>
        </a:p>
      </dgm:t>
    </dgm:pt>
    <dgm:pt modelId="{5DA95E96-3213-4B7D-8836-34655504DC3C}">
      <dgm:prSet phldrT="[Текст]"/>
      <dgm:spPr/>
      <dgm:t>
        <a:bodyPr/>
        <a:lstStyle/>
        <a:p>
          <a:r>
            <a:rPr lang="ru-RU" dirty="0" smtClean="0"/>
            <a:t>3 тыс. руб.</a:t>
          </a:r>
          <a:endParaRPr lang="ru-RU" dirty="0"/>
        </a:p>
      </dgm:t>
    </dgm:pt>
    <dgm:pt modelId="{15F325E3-29B5-4E50-A84C-2A829AA7A0C2}" type="parTrans" cxnId="{5F3DD28B-1033-40DF-B275-A83BE561FA44}">
      <dgm:prSet/>
      <dgm:spPr/>
      <dgm:t>
        <a:bodyPr/>
        <a:lstStyle/>
        <a:p>
          <a:endParaRPr lang="ru-RU"/>
        </a:p>
      </dgm:t>
    </dgm:pt>
    <dgm:pt modelId="{AB28214E-E238-4009-9F11-F7249E5944E6}" type="sibTrans" cxnId="{5F3DD28B-1033-40DF-B275-A83BE561FA44}">
      <dgm:prSet/>
      <dgm:spPr/>
      <dgm:t>
        <a:bodyPr/>
        <a:lstStyle/>
        <a:p>
          <a:endParaRPr lang="ru-RU"/>
        </a:p>
      </dgm:t>
    </dgm:pt>
    <dgm:pt modelId="{C2088161-51FD-4DC8-9D59-C21F01887797}">
      <dgm:prSet phldrT="[Текст]"/>
      <dgm:spPr/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B7C266F1-0724-403C-B92D-2AE6856A4F6C}" type="parTrans" cxnId="{8EBEE7B6-2B6D-4D09-A268-AB313BDE4C0B}">
      <dgm:prSet/>
      <dgm:spPr/>
      <dgm:t>
        <a:bodyPr/>
        <a:lstStyle/>
        <a:p>
          <a:endParaRPr lang="ru-RU"/>
        </a:p>
      </dgm:t>
    </dgm:pt>
    <dgm:pt modelId="{0E166D65-ED18-4802-ACDD-506CEBB50AB1}" type="sibTrans" cxnId="{8EBEE7B6-2B6D-4D09-A268-AB313BDE4C0B}">
      <dgm:prSet/>
      <dgm:spPr/>
      <dgm:t>
        <a:bodyPr/>
        <a:lstStyle/>
        <a:p>
          <a:endParaRPr lang="ru-RU"/>
        </a:p>
      </dgm:t>
    </dgm:pt>
    <dgm:pt modelId="{9EECEB09-48FA-4CC8-8716-B0383F5BE82F}" type="pres">
      <dgm:prSet presAssocID="{0A3CE9F0-656A-4335-8518-3BF594ADF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2462E-8486-40C9-B6D7-E3732135F603}" type="pres">
      <dgm:prSet presAssocID="{9173B09F-3991-4418-A727-8DE6AFAF784B}" presName="linNode" presStyleCnt="0"/>
      <dgm:spPr/>
    </dgm:pt>
    <dgm:pt modelId="{EDCA5365-1BEB-4346-9209-9A75184A5A4B}" type="pres">
      <dgm:prSet presAssocID="{9173B09F-3991-4418-A727-8DE6AFAF784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498B-96EA-408E-8667-06C56778B4D5}" type="pres">
      <dgm:prSet presAssocID="{9173B09F-3991-4418-A727-8DE6AFAF784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84FFE-4C1E-403C-8DA9-A63BA0C55A1B}" type="pres">
      <dgm:prSet presAssocID="{8AD06B06-004C-49B5-9844-DFAE8990D977}" presName="sp" presStyleCnt="0"/>
      <dgm:spPr/>
    </dgm:pt>
    <dgm:pt modelId="{1FA3D5CE-9EA9-4535-9239-0DDBD733DE5C}" type="pres">
      <dgm:prSet presAssocID="{304CF4A9-D025-4450-B886-7390997F2DA5}" presName="linNode" presStyleCnt="0"/>
      <dgm:spPr/>
    </dgm:pt>
    <dgm:pt modelId="{227313E7-3DA5-4AFE-8AA4-BD9A2FB65A97}" type="pres">
      <dgm:prSet presAssocID="{304CF4A9-D025-4450-B886-7390997F2DA5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55BA-ACEC-4210-B5CD-9F94BBA3F4DE}" type="pres">
      <dgm:prSet presAssocID="{304CF4A9-D025-4450-B886-7390997F2DA5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A8C7D-96DA-4727-BA45-C3952BDF1171}" type="pres">
      <dgm:prSet presAssocID="{B299F904-3708-44C0-BB70-794990317CED}" presName="sp" presStyleCnt="0"/>
      <dgm:spPr/>
    </dgm:pt>
    <dgm:pt modelId="{00890747-7904-43C4-BEA5-A9BE5FE3CD3B}" type="pres">
      <dgm:prSet presAssocID="{578C294A-F2D8-4FB4-831F-D4D456AED180}" presName="linNode" presStyleCnt="0"/>
      <dgm:spPr/>
    </dgm:pt>
    <dgm:pt modelId="{6BC0BD39-BE2F-492B-A468-8C605A2C9025}" type="pres">
      <dgm:prSet presAssocID="{578C294A-F2D8-4FB4-831F-D4D456AED18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271DF-14B0-4204-95FB-A93030E9C5C9}" type="pres">
      <dgm:prSet presAssocID="{578C294A-F2D8-4FB4-831F-D4D456AED18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75B8-ACF2-462B-BFAF-82CFBA4A17B7}" type="pres">
      <dgm:prSet presAssocID="{438FC21D-5F47-421C-81E7-26839EDB1025}" presName="sp" presStyleCnt="0"/>
      <dgm:spPr/>
    </dgm:pt>
    <dgm:pt modelId="{C71FE39D-AA0F-4CBC-ADB4-9E584470E823}" type="pres">
      <dgm:prSet presAssocID="{34E25F10-08C5-45C2-B1C6-E2FDEDFDFCB7}" presName="linNode" presStyleCnt="0"/>
      <dgm:spPr/>
    </dgm:pt>
    <dgm:pt modelId="{55F6CC8D-87FC-468F-9B6B-C24BDDB52F56}" type="pres">
      <dgm:prSet presAssocID="{34E25F10-08C5-45C2-B1C6-E2FDEDFDFCB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8F8A9-7EC4-4C8A-9D5A-16CF07EC0DEE}" type="pres">
      <dgm:prSet presAssocID="{34E25F10-08C5-45C2-B1C6-E2FDEDFDFCB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A30A-1038-4BBF-BFA0-8F79C4F59486}" type="pres">
      <dgm:prSet presAssocID="{77D6F5A3-6477-437C-9D57-C3C495E9DD4C}" presName="sp" presStyleCnt="0"/>
      <dgm:spPr/>
    </dgm:pt>
    <dgm:pt modelId="{732171CF-BE64-4E31-9F95-59D04DD0C138}" type="pres">
      <dgm:prSet presAssocID="{5DA95E96-3213-4B7D-8836-34655504DC3C}" presName="linNode" presStyleCnt="0"/>
      <dgm:spPr/>
    </dgm:pt>
    <dgm:pt modelId="{FC55F218-1815-4C85-B7E9-AA1518AFBA0B}" type="pres">
      <dgm:prSet presAssocID="{5DA95E96-3213-4B7D-8836-34655504DC3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91493-8451-498D-8ADC-F6A62B34A3C6}" type="pres">
      <dgm:prSet presAssocID="{5DA95E96-3213-4B7D-8836-34655504DC3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D19C3-5185-4A35-AB99-E93D8FAF0A2B}" type="presOf" srcId="{3C54546D-72D1-4CB0-9713-1D1C1BCDA80C}" destId="{7688F8A9-7EC4-4C8A-9D5A-16CF07EC0DEE}" srcOrd="0" destOrd="0" presId="urn:microsoft.com/office/officeart/2005/8/layout/vList5"/>
    <dgm:cxn modelId="{9A8135A6-2861-4F45-858A-7E45C6EA4E3E}" type="presOf" srcId="{DBDA0654-B144-4C49-B1AD-B91955647F1A}" destId="{566271DF-14B0-4204-95FB-A93030E9C5C9}" srcOrd="0" destOrd="0" presId="urn:microsoft.com/office/officeart/2005/8/layout/vList5"/>
    <dgm:cxn modelId="{D961F438-BD1E-4821-8C70-239EE0CF09EA}" srcId="{304CF4A9-D025-4450-B886-7390997F2DA5}" destId="{A8BFBA23-4A3F-4EC7-88E3-3D4464D30914}" srcOrd="0" destOrd="0" parTransId="{5751370C-2DB1-4233-B1E5-5ED16B8779AE}" sibTransId="{7AD708F9-3964-49AA-9F2C-69D757008CE2}"/>
    <dgm:cxn modelId="{4C34E9C2-E003-42CC-A4B6-A31261C80BC8}" srcId="{9173B09F-3991-4418-A727-8DE6AFAF784B}" destId="{48DBF9D9-9238-4649-BF9F-1CDA97838807}" srcOrd="0" destOrd="0" parTransId="{0D0B7192-EA43-4D96-A779-942901F30FCD}" sibTransId="{42C485C0-FF9E-49A0-BC8E-1B94642535D1}"/>
    <dgm:cxn modelId="{538C232E-7D4B-4BCA-94C6-1E02483D9812}" type="presOf" srcId="{9173B09F-3991-4418-A727-8DE6AFAF784B}" destId="{EDCA5365-1BEB-4346-9209-9A75184A5A4B}" srcOrd="0" destOrd="0" presId="urn:microsoft.com/office/officeart/2005/8/layout/vList5"/>
    <dgm:cxn modelId="{DCBC7DDF-8982-48FA-B120-7839A3B70268}" type="presOf" srcId="{A8BFBA23-4A3F-4EC7-88E3-3D4464D30914}" destId="{E68855BA-ACEC-4210-B5CD-9F94BBA3F4DE}" srcOrd="0" destOrd="0" presId="urn:microsoft.com/office/officeart/2005/8/layout/vList5"/>
    <dgm:cxn modelId="{0F533E10-FFF1-4D51-8E1C-CA35A9E889CE}" srcId="{0A3CE9F0-656A-4335-8518-3BF594ADFB8D}" destId="{34E25F10-08C5-45C2-B1C6-E2FDEDFDFCB7}" srcOrd="3" destOrd="0" parTransId="{8CA8DB98-3038-4202-8627-A3FD0892133C}" sibTransId="{77D6F5A3-6477-437C-9D57-C3C495E9DD4C}"/>
    <dgm:cxn modelId="{0EEDBE33-52AC-44E4-AF12-3397B8552DD7}" type="presOf" srcId="{34E25F10-08C5-45C2-B1C6-E2FDEDFDFCB7}" destId="{55F6CC8D-87FC-468F-9B6B-C24BDDB52F56}" srcOrd="0" destOrd="0" presId="urn:microsoft.com/office/officeart/2005/8/layout/vList5"/>
    <dgm:cxn modelId="{8EBEE7B6-2B6D-4D09-A268-AB313BDE4C0B}" srcId="{5DA95E96-3213-4B7D-8836-34655504DC3C}" destId="{C2088161-51FD-4DC8-9D59-C21F01887797}" srcOrd="0" destOrd="0" parTransId="{B7C266F1-0724-403C-B92D-2AE6856A4F6C}" sibTransId="{0E166D65-ED18-4802-ACDD-506CEBB50AB1}"/>
    <dgm:cxn modelId="{5F3DD28B-1033-40DF-B275-A83BE561FA44}" srcId="{0A3CE9F0-656A-4335-8518-3BF594ADFB8D}" destId="{5DA95E96-3213-4B7D-8836-34655504DC3C}" srcOrd="4" destOrd="0" parTransId="{15F325E3-29B5-4E50-A84C-2A829AA7A0C2}" sibTransId="{AB28214E-E238-4009-9F11-F7249E5944E6}"/>
    <dgm:cxn modelId="{D37DD6A4-9E72-4495-AB0B-9AFB688F19D8}" type="presOf" srcId="{C2088161-51FD-4DC8-9D59-C21F01887797}" destId="{71F91493-8451-498D-8ADC-F6A62B34A3C6}" srcOrd="0" destOrd="0" presId="urn:microsoft.com/office/officeart/2005/8/layout/vList5"/>
    <dgm:cxn modelId="{F9D56D82-B736-4918-BD3D-498E8217FABD}" type="presOf" srcId="{48DBF9D9-9238-4649-BF9F-1CDA97838807}" destId="{520B498B-96EA-408E-8667-06C56778B4D5}" srcOrd="0" destOrd="0" presId="urn:microsoft.com/office/officeart/2005/8/layout/vList5"/>
    <dgm:cxn modelId="{94BCFFE4-063B-44DA-81E8-AC643741AD82}" type="presOf" srcId="{5DA95E96-3213-4B7D-8836-34655504DC3C}" destId="{FC55F218-1815-4C85-B7E9-AA1518AFBA0B}" srcOrd="0" destOrd="0" presId="urn:microsoft.com/office/officeart/2005/8/layout/vList5"/>
    <dgm:cxn modelId="{0D41A00E-A808-4486-9A19-1BE57E42F658}" srcId="{578C294A-F2D8-4FB4-831F-D4D456AED180}" destId="{DBDA0654-B144-4C49-B1AD-B91955647F1A}" srcOrd="0" destOrd="0" parTransId="{738EA40E-72B9-480B-B243-A33F30A8C18E}" sibTransId="{AAEEA630-ADAA-44AA-BE0F-8051BFDB2D78}"/>
    <dgm:cxn modelId="{DE883A0B-CA54-42A6-B9D0-79221E486C5F}" type="presOf" srcId="{578C294A-F2D8-4FB4-831F-D4D456AED180}" destId="{6BC0BD39-BE2F-492B-A468-8C605A2C9025}" srcOrd="0" destOrd="0" presId="urn:microsoft.com/office/officeart/2005/8/layout/vList5"/>
    <dgm:cxn modelId="{B35CC8AA-068E-4196-BBBA-6D0A96ED29F4}" srcId="{0A3CE9F0-656A-4335-8518-3BF594ADFB8D}" destId="{578C294A-F2D8-4FB4-831F-D4D456AED180}" srcOrd="2" destOrd="0" parTransId="{450F0CAB-C424-44CB-90AA-B92185229B5C}" sibTransId="{438FC21D-5F47-421C-81E7-26839EDB1025}"/>
    <dgm:cxn modelId="{587B81A7-F8B4-4381-8577-C89C32246CE3}" srcId="{0A3CE9F0-656A-4335-8518-3BF594ADFB8D}" destId="{9173B09F-3991-4418-A727-8DE6AFAF784B}" srcOrd="0" destOrd="0" parTransId="{74676768-3D5C-41D0-AEA4-62DF08689699}" sibTransId="{8AD06B06-004C-49B5-9844-DFAE8990D977}"/>
    <dgm:cxn modelId="{CE1BCBB9-3F5C-4F73-90AD-7A1CBB4072D1}" type="presOf" srcId="{0A3CE9F0-656A-4335-8518-3BF594ADFB8D}" destId="{9EECEB09-48FA-4CC8-8716-B0383F5BE82F}" srcOrd="0" destOrd="0" presId="urn:microsoft.com/office/officeart/2005/8/layout/vList5"/>
    <dgm:cxn modelId="{D50EC23B-1333-4EA4-A062-1197B21F6EE0}" srcId="{34E25F10-08C5-45C2-B1C6-E2FDEDFDFCB7}" destId="{3C54546D-72D1-4CB0-9713-1D1C1BCDA80C}" srcOrd="0" destOrd="0" parTransId="{FDA47504-AAF1-46CA-96FC-8FA0BA6E3005}" sibTransId="{45BAB008-4596-459A-915F-F5248FEF1015}"/>
    <dgm:cxn modelId="{A18F3D74-12B3-4733-A71C-E9AD7E4ACC0D}" srcId="{0A3CE9F0-656A-4335-8518-3BF594ADFB8D}" destId="{304CF4A9-D025-4450-B886-7390997F2DA5}" srcOrd="1" destOrd="0" parTransId="{43CFC978-8EE3-44BF-A6E1-6612E55B258C}" sibTransId="{B299F904-3708-44C0-BB70-794990317CED}"/>
    <dgm:cxn modelId="{0679C460-2FDF-4233-9B7A-4E98A1EC705E}" type="presOf" srcId="{304CF4A9-D025-4450-B886-7390997F2DA5}" destId="{227313E7-3DA5-4AFE-8AA4-BD9A2FB65A97}" srcOrd="0" destOrd="0" presId="urn:microsoft.com/office/officeart/2005/8/layout/vList5"/>
    <dgm:cxn modelId="{41D79E37-EEA0-4658-91E5-CB6D36D4C59D}" type="presParOf" srcId="{9EECEB09-48FA-4CC8-8716-B0383F5BE82F}" destId="{AC12462E-8486-40C9-B6D7-E3732135F603}" srcOrd="0" destOrd="0" presId="urn:microsoft.com/office/officeart/2005/8/layout/vList5"/>
    <dgm:cxn modelId="{0B938582-0976-475E-B510-646C64706129}" type="presParOf" srcId="{AC12462E-8486-40C9-B6D7-E3732135F603}" destId="{EDCA5365-1BEB-4346-9209-9A75184A5A4B}" srcOrd="0" destOrd="0" presId="urn:microsoft.com/office/officeart/2005/8/layout/vList5"/>
    <dgm:cxn modelId="{0727C276-8913-4407-8295-D157915E13BF}" type="presParOf" srcId="{AC12462E-8486-40C9-B6D7-E3732135F603}" destId="{520B498B-96EA-408E-8667-06C56778B4D5}" srcOrd="1" destOrd="0" presId="urn:microsoft.com/office/officeart/2005/8/layout/vList5"/>
    <dgm:cxn modelId="{0041F765-F44B-4DB7-8814-3598BBF97343}" type="presParOf" srcId="{9EECEB09-48FA-4CC8-8716-B0383F5BE82F}" destId="{D5084FFE-4C1E-403C-8DA9-A63BA0C55A1B}" srcOrd="1" destOrd="0" presId="urn:microsoft.com/office/officeart/2005/8/layout/vList5"/>
    <dgm:cxn modelId="{DD0231D8-DCCC-475E-AC5A-4E2AAA0C078B}" type="presParOf" srcId="{9EECEB09-48FA-4CC8-8716-B0383F5BE82F}" destId="{1FA3D5CE-9EA9-4535-9239-0DDBD733DE5C}" srcOrd="2" destOrd="0" presId="urn:microsoft.com/office/officeart/2005/8/layout/vList5"/>
    <dgm:cxn modelId="{FD33A1A3-A083-4597-848F-3D0E31ED082B}" type="presParOf" srcId="{1FA3D5CE-9EA9-4535-9239-0DDBD733DE5C}" destId="{227313E7-3DA5-4AFE-8AA4-BD9A2FB65A97}" srcOrd="0" destOrd="0" presId="urn:microsoft.com/office/officeart/2005/8/layout/vList5"/>
    <dgm:cxn modelId="{FCAA4A6B-6197-4873-AFA1-921C4AD2F0D9}" type="presParOf" srcId="{1FA3D5CE-9EA9-4535-9239-0DDBD733DE5C}" destId="{E68855BA-ACEC-4210-B5CD-9F94BBA3F4DE}" srcOrd="1" destOrd="0" presId="urn:microsoft.com/office/officeart/2005/8/layout/vList5"/>
    <dgm:cxn modelId="{BC70C94D-2F40-4AD0-BC1E-D604698890BD}" type="presParOf" srcId="{9EECEB09-48FA-4CC8-8716-B0383F5BE82F}" destId="{22BA8C7D-96DA-4727-BA45-C3952BDF1171}" srcOrd="3" destOrd="0" presId="urn:microsoft.com/office/officeart/2005/8/layout/vList5"/>
    <dgm:cxn modelId="{89818721-11DE-467E-B974-BBF19C087201}" type="presParOf" srcId="{9EECEB09-48FA-4CC8-8716-B0383F5BE82F}" destId="{00890747-7904-43C4-BEA5-A9BE5FE3CD3B}" srcOrd="4" destOrd="0" presId="urn:microsoft.com/office/officeart/2005/8/layout/vList5"/>
    <dgm:cxn modelId="{A7C2C209-EF17-4CF2-9B32-860053E649EF}" type="presParOf" srcId="{00890747-7904-43C4-BEA5-A9BE5FE3CD3B}" destId="{6BC0BD39-BE2F-492B-A468-8C605A2C9025}" srcOrd="0" destOrd="0" presId="urn:microsoft.com/office/officeart/2005/8/layout/vList5"/>
    <dgm:cxn modelId="{8F892E5A-B25A-40A7-98ED-B6D955F35691}" type="presParOf" srcId="{00890747-7904-43C4-BEA5-A9BE5FE3CD3B}" destId="{566271DF-14B0-4204-95FB-A93030E9C5C9}" srcOrd="1" destOrd="0" presId="urn:microsoft.com/office/officeart/2005/8/layout/vList5"/>
    <dgm:cxn modelId="{C1F16375-E495-4352-BCA2-9DDA8569A329}" type="presParOf" srcId="{9EECEB09-48FA-4CC8-8716-B0383F5BE82F}" destId="{AB8D75B8-ACF2-462B-BFAF-82CFBA4A17B7}" srcOrd="5" destOrd="0" presId="urn:microsoft.com/office/officeart/2005/8/layout/vList5"/>
    <dgm:cxn modelId="{A1D56EDD-E4F9-4D2C-88DF-38589CB08FA3}" type="presParOf" srcId="{9EECEB09-48FA-4CC8-8716-B0383F5BE82F}" destId="{C71FE39D-AA0F-4CBC-ADB4-9E584470E823}" srcOrd="6" destOrd="0" presId="urn:microsoft.com/office/officeart/2005/8/layout/vList5"/>
    <dgm:cxn modelId="{02AF8449-F701-446B-B256-BC73F2A4E2D1}" type="presParOf" srcId="{C71FE39D-AA0F-4CBC-ADB4-9E584470E823}" destId="{55F6CC8D-87FC-468F-9B6B-C24BDDB52F56}" srcOrd="0" destOrd="0" presId="urn:microsoft.com/office/officeart/2005/8/layout/vList5"/>
    <dgm:cxn modelId="{0B108493-B515-4754-9E83-434D71381BB1}" type="presParOf" srcId="{C71FE39D-AA0F-4CBC-ADB4-9E584470E823}" destId="{7688F8A9-7EC4-4C8A-9D5A-16CF07EC0DEE}" srcOrd="1" destOrd="0" presId="urn:microsoft.com/office/officeart/2005/8/layout/vList5"/>
    <dgm:cxn modelId="{BBFAA6CE-F140-44A1-8B89-1CC91D69A166}" type="presParOf" srcId="{9EECEB09-48FA-4CC8-8716-B0383F5BE82F}" destId="{C1AFA30A-1038-4BBF-BFA0-8F79C4F59486}" srcOrd="7" destOrd="0" presId="urn:microsoft.com/office/officeart/2005/8/layout/vList5"/>
    <dgm:cxn modelId="{C71F0F53-395F-4BCE-86D2-340B9EC4C84F}" type="presParOf" srcId="{9EECEB09-48FA-4CC8-8716-B0383F5BE82F}" destId="{732171CF-BE64-4E31-9F95-59D04DD0C138}" srcOrd="8" destOrd="0" presId="urn:microsoft.com/office/officeart/2005/8/layout/vList5"/>
    <dgm:cxn modelId="{BE536D80-F487-4123-ADCF-447E3D390E18}" type="presParOf" srcId="{732171CF-BE64-4E31-9F95-59D04DD0C138}" destId="{FC55F218-1815-4C85-B7E9-AA1518AFBA0B}" srcOrd="0" destOrd="0" presId="urn:microsoft.com/office/officeart/2005/8/layout/vList5"/>
    <dgm:cxn modelId="{A33B1811-C66B-41FE-AE5A-35886CB8C4AE}" type="presParOf" srcId="{732171CF-BE64-4E31-9F95-59D04DD0C138}" destId="{71F91493-8451-498D-8ADC-F6A62B34A3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27322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2131 тыс. 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91,2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 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5,4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 руб.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1770,2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 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137,2 тыс. 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 custScaleX="95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1770,5 тыс. 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145,6 тыс. 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/>
      <dgm:t>
        <a:bodyPr/>
        <a:lstStyle/>
        <a:p>
          <a:r>
            <a:rPr lang="ru-RU" dirty="0" smtClean="0"/>
            <a:t>2018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/>
      <dgm:spPr/>
      <dgm:t>
        <a:bodyPr/>
        <a:lstStyle/>
        <a:p>
          <a:r>
            <a:rPr lang="ru-RU" dirty="0" smtClean="0"/>
            <a:t>Подпрограмма "Развитие дорожного хозяйства« 898 тыс. руб.</a:t>
          </a:r>
          <a:endParaRPr lang="ru-RU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/>
      <dgm:spPr/>
      <dgm:t>
        <a:bodyPr/>
        <a:lstStyle/>
        <a:p>
          <a:r>
            <a:rPr lang="ru-RU" dirty="0" smtClean="0"/>
            <a:t>Подпрограмма "Благоустройство« 685,4 тыс. руб. </a:t>
          </a:r>
          <a:endParaRPr lang="ru-RU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r>
            <a:rPr lang="ru-RU" dirty="0" smtClean="0"/>
            <a:t>Подпрограмма "Развитие дорожного хозяйства» 1013 тыс. руб.</a:t>
          </a:r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r>
            <a:rPr lang="ru-RU" dirty="0" smtClean="0"/>
            <a:t>Подпрограмма "Развитие дорожного хозяйства» 1106 тыс. руб.</a:t>
          </a:r>
          <a:endParaRPr lang="ru-RU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/>
      <dgm:spPr/>
      <dgm:t>
        <a:bodyPr/>
        <a:lstStyle/>
        <a:p>
          <a:r>
            <a:rPr lang="ru-RU" dirty="0" smtClean="0"/>
            <a:t>Подпрограмма "Развитие физической культуры и спорта"  20 тыс. руб.</a:t>
          </a:r>
          <a:endParaRPr lang="ru-RU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/>
      <dgm:spPr/>
      <dgm:t>
        <a:bodyPr/>
        <a:lstStyle/>
        <a:p>
          <a:r>
            <a:rPr lang="ru-RU" dirty="0" smtClean="0"/>
            <a:t>Подпрограмма «Обеспечение общественной безопасности» 20 тыс. руб. </a:t>
          </a:r>
          <a:endParaRPr lang="ru-RU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/>
      <dgm:spPr/>
      <dgm:t>
        <a:bodyPr/>
        <a:lstStyle/>
        <a:p>
          <a:r>
            <a:rPr lang="ru-RU" dirty="0" smtClean="0"/>
            <a:t>Подпрограмма «Социальная политика» 306 тыс. руб.</a:t>
          </a:r>
          <a:endParaRPr lang="ru-RU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2191,6 тыс. руб.</a:t>
          </a:r>
          <a:endParaRPr lang="ru-RU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D63DD3C0-1624-43DB-A1E4-D2AD6228523C}">
      <dgm:prSet phldrT="[Текст]"/>
      <dgm:spPr/>
      <dgm:t>
        <a:bodyPr/>
        <a:lstStyle/>
        <a:p>
          <a:r>
            <a:rPr lang="ru-RU" dirty="0" smtClean="0"/>
            <a:t>Подпрограмма "Развитие физической культуры и спорта"  20 тыс. руб.</a:t>
          </a:r>
          <a:endParaRPr lang="ru-RU" dirty="0"/>
        </a:p>
      </dgm:t>
    </dgm:pt>
    <dgm:pt modelId="{4554CB31-3646-420C-AEB9-55503FA91557}" type="parTrans" cxnId="{FA5A1CBD-B119-4045-B18B-4F27345AF2B6}">
      <dgm:prSet/>
      <dgm:spPr/>
      <dgm:t>
        <a:bodyPr/>
        <a:lstStyle/>
        <a:p>
          <a:endParaRPr lang="ru-RU"/>
        </a:p>
      </dgm:t>
    </dgm:pt>
    <dgm:pt modelId="{E0716262-798A-46E2-9586-0DFF0C3A0537}" type="sibTrans" cxnId="{FA5A1CBD-B119-4045-B18B-4F27345AF2B6}">
      <dgm:prSet/>
      <dgm:spPr/>
      <dgm:t>
        <a:bodyPr/>
        <a:lstStyle/>
        <a:p>
          <a:endParaRPr lang="ru-RU"/>
        </a:p>
      </dgm:t>
    </dgm:pt>
    <dgm:pt modelId="{304A5AB9-6931-4CBF-8AB5-EC8816F76642}">
      <dgm:prSet phldrT="[Текст]"/>
      <dgm:spPr/>
      <dgm:t>
        <a:bodyPr/>
        <a:lstStyle/>
        <a:p>
          <a:r>
            <a:rPr lang="ru-RU" dirty="0" smtClean="0"/>
            <a:t>Подпрограмма "Благоустройство" 807,1 тыс. руб.</a:t>
          </a:r>
          <a:endParaRPr lang="ru-RU" dirty="0"/>
        </a:p>
      </dgm:t>
    </dgm:pt>
    <dgm:pt modelId="{EA20472F-D229-4E53-82D6-7B56939CA71D}" type="parTrans" cxnId="{69F3450C-8774-4793-AA0E-A1B3CC0E7D82}">
      <dgm:prSet/>
      <dgm:spPr/>
      <dgm:t>
        <a:bodyPr/>
        <a:lstStyle/>
        <a:p>
          <a:endParaRPr lang="ru-RU"/>
        </a:p>
      </dgm:t>
    </dgm:pt>
    <dgm:pt modelId="{EC4B79AC-9785-45BB-963E-E3FD4D83457B}" type="sibTrans" cxnId="{69F3450C-8774-4793-AA0E-A1B3CC0E7D82}">
      <dgm:prSet/>
      <dgm:spPr/>
      <dgm:t>
        <a:bodyPr/>
        <a:lstStyle/>
        <a:p>
          <a:endParaRPr lang="ru-RU"/>
        </a:p>
      </dgm:t>
    </dgm:pt>
    <dgm:pt modelId="{55EFA754-53F3-46C8-957F-49CA737C4C66}">
      <dgm:prSet phldrT="[Текст]"/>
      <dgm:spPr/>
      <dgm:t>
        <a:bodyPr/>
        <a:lstStyle/>
        <a:p>
          <a:r>
            <a:rPr lang="ru-RU" dirty="0" smtClean="0"/>
            <a:t>Подпрограмма «Обеспечение общественной безопасности» 20 тыс. руб. </a:t>
          </a:r>
          <a:endParaRPr lang="ru-RU" dirty="0"/>
        </a:p>
      </dgm:t>
    </dgm:pt>
    <dgm:pt modelId="{2A7F8BCE-8431-475F-A034-6FD73A93D6B2}" type="parTrans" cxnId="{0AD8C094-13D9-48F4-863D-7B694B8922BE}">
      <dgm:prSet/>
      <dgm:spPr/>
      <dgm:t>
        <a:bodyPr/>
        <a:lstStyle/>
        <a:p>
          <a:endParaRPr lang="ru-RU"/>
        </a:p>
      </dgm:t>
    </dgm:pt>
    <dgm:pt modelId="{67C2D4EA-72F6-4C67-B31E-BFAB86060420}" type="sibTrans" cxnId="{0AD8C094-13D9-48F4-863D-7B694B8922BE}">
      <dgm:prSet/>
      <dgm:spPr/>
      <dgm:t>
        <a:bodyPr/>
        <a:lstStyle/>
        <a:p>
          <a:endParaRPr lang="ru-RU"/>
        </a:p>
      </dgm:t>
    </dgm:pt>
    <dgm:pt modelId="{BB1F8753-78F8-4882-8697-8753612F2CCD}">
      <dgm:prSet phldrT="[Текст]"/>
      <dgm:spPr/>
      <dgm:t>
        <a:bodyPr/>
        <a:lstStyle/>
        <a:p>
          <a:r>
            <a:rPr lang="ru-RU" dirty="0" smtClean="0"/>
            <a:t>Подпрограмма «Социальная политика» 326 тыс. руб.</a:t>
          </a:r>
          <a:endParaRPr lang="ru-RU" dirty="0"/>
        </a:p>
      </dgm:t>
    </dgm:pt>
    <dgm:pt modelId="{29D22BD8-1AD9-483E-A4DB-44E6514F77A1}" type="parTrans" cxnId="{47D85D19-D9AA-46C2-A35C-E75163AB13C5}">
      <dgm:prSet/>
      <dgm:spPr/>
      <dgm:t>
        <a:bodyPr/>
        <a:lstStyle/>
        <a:p>
          <a:endParaRPr lang="ru-RU"/>
        </a:p>
      </dgm:t>
    </dgm:pt>
    <dgm:pt modelId="{70DC04E8-4F36-4C1E-9A61-2BD23E7EF7F0}" type="sibTrans" cxnId="{47D85D19-D9AA-46C2-A35C-E75163AB13C5}">
      <dgm:prSet/>
      <dgm:spPr/>
      <dgm:t>
        <a:bodyPr/>
        <a:lstStyle/>
        <a:p>
          <a:endParaRPr lang="ru-RU"/>
        </a:p>
      </dgm:t>
    </dgm:pt>
    <dgm:pt modelId="{E1FB7159-EEFB-4165-99E6-066F9CD6F7F7}">
      <dgm:prSet phldrT="[Текст]"/>
      <dgm:spPr/>
      <dgm:t>
        <a:bodyPr/>
        <a:lstStyle/>
        <a:p>
          <a:r>
            <a:rPr lang="ru-RU" dirty="0" smtClean="0"/>
            <a:t>Подпрограмма "Развитие физической культуры и спорта" 20 тыс. руб.</a:t>
          </a:r>
          <a:endParaRPr lang="ru-RU" dirty="0"/>
        </a:p>
      </dgm:t>
    </dgm:pt>
    <dgm:pt modelId="{458B6467-E204-45A9-9622-CE278EF9F323}" type="parTrans" cxnId="{8977CCE4-3602-479B-9B08-D34EA83BCEE3}">
      <dgm:prSet/>
      <dgm:spPr/>
      <dgm:t>
        <a:bodyPr/>
        <a:lstStyle/>
        <a:p>
          <a:endParaRPr lang="ru-RU"/>
        </a:p>
      </dgm:t>
    </dgm:pt>
    <dgm:pt modelId="{42014C02-B34A-46AD-AD04-9FBAAE6C7374}" type="sibTrans" cxnId="{8977CCE4-3602-479B-9B08-D34EA83BCEE3}">
      <dgm:prSet/>
      <dgm:spPr/>
      <dgm:t>
        <a:bodyPr/>
        <a:lstStyle/>
        <a:p>
          <a:endParaRPr lang="ru-RU"/>
        </a:p>
      </dgm:t>
    </dgm:pt>
    <dgm:pt modelId="{0F4CBF2E-3B8B-44E5-BCAE-0A2FC8C5AF56}">
      <dgm:prSet phldrT="[Текст]"/>
      <dgm:spPr/>
      <dgm:t>
        <a:bodyPr/>
        <a:lstStyle/>
        <a:p>
          <a:r>
            <a:rPr lang="ru-RU" dirty="0" smtClean="0"/>
            <a:t>Подпрограмма "Благоустройство" 698,6 тыс. руб.</a:t>
          </a:r>
          <a:endParaRPr lang="ru-RU" dirty="0"/>
        </a:p>
      </dgm:t>
    </dgm:pt>
    <dgm:pt modelId="{85849A4E-7551-4214-AD03-7E2CC6A1B78D}" type="parTrans" cxnId="{863B66E8-6AE7-4519-8809-4EF3CB39062C}">
      <dgm:prSet/>
      <dgm:spPr/>
      <dgm:t>
        <a:bodyPr/>
        <a:lstStyle/>
        <a:p>
          <a:endParaRPr lang="ru-RU"/>
        </a:p>
      </dgm:t>
    </dgm:pt>
    <dgm:pt modelId="{F37A2D00-3593-4E0F-8DFC-28AD42975F20}" type="sibTrans" cxnId="{863B66E8-6AE7-4519-8809-4EF3CB39062C}">
      <dgm:prSet/>
      <dgm:spPr/>
      <dgm:t>
        <a:bodyPr/>
        <a:lstStyle/>
        <a:p>
          <a:endParaRPr lang="ru-RU"/>
        </a:p>
      </dgm:t>
    </dgm:pt>
    <dgm:pt modelId="{ED4CEC36-A574-4D8E-A8F3-3FA0594D4F01}">
      <dgm:prSet phldrT="[Текст]"/>
      <dgm:spPr/>
      <dgm:t>
        <a:bodyPr/>
        <a:lstStyle/>
        <a:p>
          <a:r>
            <a:rPr lang="ru-RU" dirty="0" smtClean="0"/>
            <a:t>Подпрограмма «Обеспечение общественной безопасности» 20 тыс. руб. </a:t>
          </a:r>
          <a:endParaRPr lang="ru-RU" dirty="0"/>
        </a:p>
      </dgm:t>
    </dgm:pt>
    <dgm:pt modelId="{496AF14E-48EF-46CF-B034-6B0D20A1D830}" type="parTrans" cxnId="{ED6BA9EC-E72E-4788-AB37-D98D4582D4E1}">
      <dgm:prSet/>
      <dgm:spPr/>
      <dgm:t>
        <a:bodyPr/>
        <a:lstStyle/>
        <a:p>
          <a:endParaRPr lang="ru-RU"/>
        </a:p>
      </dgm:t>
    </dgm:pt>
    <dgm:pt modelId="{4E4D64E0-68ED-4F27-9C6D-8D06B5529E4D}" type="sibTrans" cxnId="{ED6BA9EC-E72E-4788-AB37-D98D4582D4E1}">
      <dgm:prSet/>
      <dgm:spPr/>
      <dgm:t>
        <a:bodyPr/>
        <a:lstStyle/>
        <a:p>
          <a:endParaRPr lang="ru-RU"/>
        </a:p>
      </dgm:t>
    </dgm:pt>
    <dgm:pt modelId="{471ECCF4-1192-4692-ADAD-F14A8A30F274}">
      <dgm:prSet phldrT="[Текст]"/>
      <dgm:spPr/>
      <dgm:t>
        <a:bodyPr/>
        <a:lstStyle/>
        <a:p>
          <a:r>
            <a:rPr lang="ru-RU" dirty="0" smtClean="0"/>
            <a:t>Подпрограмма «Социальная политика» 330 тыс. руб.</a:t>
          </a:r>
          <a:endParaRPr lang="ru-RU" dirty="0"/>
        </a:p>
      </dgm:t>
    </dgm:pt>
    <dgm:pt modelId="{ED2653C8-7CB5-40A0-ACC7-8F863659A6E1}" type="parTrans" cxnId="{32B34D6E-7C61-4741-BFB6-B467D3D6E410}">
      <dgm:prSet/>
      <dgm:spPr/>
      <dgm:t>
        <a:bodyPr/>
        <a:lstStyle/>
        <a:p>
          <a:endParaRPr lang="ru-RU"/>
        </a:p>
      </dgm:t>
    </dgm:pt>
    <dgm:pt modelId="{E24BAB57-B138-4ED1-A940-DC80BAAFA132}" type="sibTrans" cxnId="{32B34D6E-7C61-4741-BFB6-B467D3D6E410}">
      <dgm:prSet/>
      <dgm:spPr/>
      <dgm:t>
        <a:bodyPr/>
        <a:lstStyle/>
        <a:p>
          <a:endParaRPr lang="ru-RU"/>
        </a:p>
      </dgm:t>
    </dgm:pt>
    <dgm:pt modelId="{F53FB3C5-CA53-43FD-A693-B7958B23E2CF}">
      <dgm:prSet phldrT="[Текст]"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 2191,6 тыс. руб.</a:t>
          </a:r>
          <a:endParaRPr lang="ru-RU" dirty="0"/>
        </a:p>
      </dgm:t>
    </dgm:pt>
    <dgm:pt modelId="{7C8B5FA5-5FC5-4135-9353-1A62967800BE}" type="parTrans" cxnId="{1320463E-40D1-4272-BFCD-F50B4D0A48CD}">
      <dgm:prSet/>
      <dgm:spPr/>
      <dgm:t>
        <a:bodyPr/>
        <a:lstStyle/>
        <a:p>
          <a:endParaRPr lang="ru-RU"/>
        </a:p>
      </dgm:t>
    </dgm:pt>
    <dgm:pt modelId="{7528DF49-804B-48AF-92C1-9F6E5615B7D9}" type="sibTrans" cxnId="{1320463E-40D1-4272-BFCD-F50B4D0A48CD}">
      <dgm:prSet/>
      <dgm:spPr/>
      <dgm:t>
        <a:bodyPr/>
        <a:lstStyle/>
        <a:p>
          <a:endParaRPr lang="ru-RU"/>
        </a:p>
      </dgm:t>
    </dgm:pt>
    <dgm:pt modelId="{CE5B3EB1-8329-44B1-8363-AE76680CB021}">
      <dgm:prSet phldrT="[Текст]"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2191,6 тыс. руб.</a:t>
          </a:r>
          <a:endParaRPr lang="ru-RU" dirty="0"/>
        </a:p>
      </dgm:t>
    </dgm:pt>
    <dgm:pt modelId="{0E494820-C98C-49D8-B148-8E555C9CE8DF}" type="parTrans" cxnId="{6025C009-91F9-49F7-A06A-A23FE992F946}">
      <dgm:prSet/>
      <dgm:spPr/>
      <dgm:t>
        <a:bodyPr/>
        <a:lstStyle/>
        <a:p>
          <a:endParaRPr lang="ru-RU"/>
        </a:p>
      </dgm:t>
    </dgm:pt>
    <dgm:pt modelId="{56374731-CD0D-4316-9B01-B18F78DFC9C7}" type="sibTrans" cxnId="{6025C009-91F9-49F7-A06A-A23FE992F946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F3450C-8774-4793-AA0E-A1B3CC0E7D82}" srcId="{89C3DFE3-67CC-4BE5-9F9D-EA7FDB22EE3F}" destId="{304A5AB9-6931-4CBF-8AB5-EC8816F76642}" srcOrd="2" destOrd="0" parTransId="{EA20472F-D229-4E53-82D6-7B56939CA71D}" sibTransId="{EC4B79AC-9785-45BB-963E-E3FD4D83457B}"/>
    <dgm:cxn modelId="{D1944673-2F6F-47D9-BA07-51A35B399160}" type="presOf" srcId="{D839BE9B-2A72-47C6-9C1C-B9F2437DED18}" destId="{A3900918-B473-432F-BB24-7631D9274347}" srcOrd="0" destOrd="3" presId="urn:microsoft.com/office/officeart/2005/8/layout/chevron2"/>
    <dgm:cxn modelId="{863B66E8-6AE7-4519-8809-4EF3CB39062C}" srcId="{9674CF02-F609-4875-B571-511452BB5701}" destId="{0F4CBF2E-3B8B-44E5-BCAE-0A2FC8C5AF56}" srcOrd="2" destOrd="0" parTransId="{85849A4E-7551-4214-AD03-7E2CC6A1B78D}" sibTransId="{F37A2D00-3593-4E0F-8DFC-28AD42975F20}"/>
    <dgm:cxn modelId="{1C61C0C4-0B37-4CBC-939D-062A16615605}" type="presOf" srcId="{F16A9F0B-DF1D-4C88-BD54-F9E0886C4211}" destId="{A3900918-B473-432F-BB24-7631D9274347}" srcOrd="0" destOrd="4" presId="urn:microsoft.com/office/officeart/2005/8/layout/chevron2"/>
    <dgm:cxn modelId="{C23D4936-3B9B-4A41-9599-DCF7FC9848F1}" type="presOf" srcId="{304A5AB9-6931-4CBF-8AB5-EC8816F76642}" destId="{CFF230F2-A319-4442-8D59-1D0F12211A26}" srcOrd="0" destOrd="2" presId="urn:microsoft.com/office/officeart/2005/8/layout/chevron2"/>
    <dgm:cxn modelId="{2B1BD5C6-3B53-49D3-ABAA-DD3069FCAFC4}" srcId="{CCCAA3CC-0267-4386-93D0-DDE95C5C2442}" destId="{F16A9F0B-DF1D-4C88-BD54-F9E0886C4211}" srcOrd="4" destOrd="0" parTransId="{0249826A-557A-4073-B864-EABDF1A206CB}" sibTransId="{0BB11211-763A-46A4-87BD-483B64AAC6F1}"/>
    <dgm:cxn modelId="{5BAB9C48-E616-4D87-BDB5-371117D3A7F4}" type="presOf" srcId="{CE5B3EB1-8329-44B1-8363-AE76680CB021}" destId="{48920070-5835-4071-B0F3-8A69B8CF9473}" srcOrd="0" destOrd="5" presId="urn:microsoft.com/office/officeart/2005/8/layout/chevron2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73DD4EB6-F243-43B8-BE44-43EFA971DD6F}" type="presOf" srcId="{D63DD3C0-1624-43DB-A1E4-D2AD6228523C}" destId="{CFF230F2-A319-4442-8D59-1D0F12211A26}" srcOrd="0" destOrd="1" presId="urn:microsoft.com/office/officeart/2005/8/layout/chevron2"/>
    <dgm:cxn modelId="{1320463E-40D1-4272-BFCD-F50B4D0A48CD}" srcId="{89C3DFE3-67CC-4BE5-9F9D-EA7FDB22EE3F}" destId="{F53FB3C5-CA53-43FD-A693-B7958B23E2CF}" srcOrd="5" destOrd="0" parTransId="{7C8B5FA5-5FC5-4135-9353-1A62967800BE}" sibTransId="{7528DF49-804B-48AF-92C1-9F6E5615B7D9}"/>
    <dgm:cxn modelId="{571A290D-52B7-44FC-8C4F-51EC54D537C0}" srcId="{CCCAA3CC-0267-4386-93D0-DDE95C5C2442}" destId="{8BB899CA-BC5E-4D1C-8573-2D73BF8DC055}" srcOrd="5" destOrd="0" parTransId="{C1CBE999-9BF0-4906-8AB3-BC665B648DAD}" sibTransId="{B400B2C3-CCBF-4A7A-AA19-B6C07E22F852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CD8C89CD-A20E-46F4-B465-FC9C2959DF29}" type="presOf" srcId="{28F8ACFE-A306-4B20-8BF2-0553EDA56E29}" destId="{A3900918-B473-432F-BB24-7631D9274347}" srcOrd="0" destOrd="2" presId="urn:microsoft.com/office/officeart/2005/8/layout/chevron2"/>
    <dgm:cxn modelId="{3A6A8F81-B7F7-4123-8532-2A3E1AAF5123}" srcId="{CCCAA3CC-0267-4386-93D0-DDE95C5C2442}" destId="{28F8ACFE-A306-4B20-8BF2-0553EDA56E29}" srcOrd="2" destOrd="0" parTransId="{E6D6D7E0-DD06-489A-B5A4-716CE4662435}" sibTransId="{30166E41-BB2C-4E5F-BE50-6972C9AABD06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2B0974FF-F0DA-4AF8-8E2F-83794568B8F2}" type="presOf" srcId="{F53FB3C5-CA53-43FD-A693-B7958B23E2CF}" destId="{CFF230F2-A319-4442-8D59-1D0F12211A26}" srcOrd="0" destOrd="5" presId="urn:microsoft.com/office/officeart/2005/8/layout/chevron2"/>
    <dgm:cxn modelId="{38B6F909-0E60-42EF-A92B-96F3C5CEB1C9}" type="presOf" srcId="{ED4CEC36-A574-4D8E-A8F3-3FA0594D4F01}" destId="{48920070-5835-4071-B0F3-8A69B8CF9473}" srcOrd="0" destOrd="3" presId="urn:microsoft.com/office/officeart/2005/8/layout/chevron2"/>
    <dgm:cxn modelId="{11905A40-4EFB-4F5C-B434-8F9B8FBC05BA}" type="presOf" srcId="{0F4CBF2E-3B8B-44E5-BCAE-0A2FC8C5AF56}" destId="{48920070-5835-4071-B0F3-8A69B8CF9473}" srcOrd="0" destOrd="2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6025C009-91F9-49F7-A06A-A23FE992F946}" srcId="{9674CF02-F609-4875-B571-511452BB5701}" destId="{CE5B3EB1-8329-44B1-8363-AE76680CB021}" srcOrd="5" destOrd="0" parTransId="{0E494820-C98C-49D8-B148-8E555C9CE8DF}" sibTransId="{56374731-CD0D-4316-9B01-B18F78DFC9C7}"/>
    <dgm:cxn modelId="{80ECE1B9-7436-4330-A264-BC9D0A677A95}" type="presOf" srcId="{55EFA754-53F3-46C8-957F-49CA737C4C66}" destId="{CFF230F2-A319-4442-8D59-1D0F12211A26}" srcOrd="0" destOrd="3" presId="urn:microsoft.com/office/officeart/2005/8/layout/chevron2"/>
    <dgm:cxn modelId="{6EF3BB50-829D-4F6D-B778-9F597FCD93BB}" type="presOf" srcId="{8BB899CA-BC5E-4D1C-8573-2D73BF8DC055}" destId="{A3900918-B473-432F-BB24-7631D9274347}" srcOrd="0" destOrd="5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93CC37B2-7C33-47ED-BA33-AAEF88DD357C}" srcId="{CCCAA3CC-0267-4386-93D0-DDE95C5C2442}" destId="{D839BE9B-2A72-47C6-9C1C-B9F2437DED18}" srcOrd="3" destOrd="0" parTransId="{3489AA89-DA06-40E1-BECC-6910C40C5EB2}" sibTransId="{46B8AA82-5BF9-4FB1-9F75-20A881D7668F}"/>
    <dgm:cxn modelId="{CF30BC6E-A494-4100-AAA9-4AAC2E4B5C85}" type="presOf" srcId="{471ECCF4-1192-4692-ADAD-F14A8A30F274}" destId="{48920070-5835-4071-B0F3-8A69B8CF9473}" srcOrd="0" destOrd="4" presId="urn:microsoft.com/office/officeart/2005/8/layout/chevron2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32B34D6E-7C61-4741-BFB6-B467D3D6E410}" srcId="{9674CF02-F609-4875-B571-511452BB5701}" destId="{471ECCF4-1192-4692-ADAD-F14A8A30F274}" srcOrd="4" destOrd="0" parTransId="{ED2653C8-7CB5-40A0-ACC7-8F863659A6E1}" sibTransId="{E24BAB57-B138-4ED1-A940-DC80BAAFA132}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AB35D9A2-970D-4498-9398-63C8BE4D7542}" type="presOf" srcId="{E1FB7159-EEFB-4165-99E6-066F9CD6F7F7}" destId="{48920070-5835-4071-B0F3-8A69B8CF9473}" srcOrd="0" destOrd="1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FA5A1CBD-B119-4045-B18B-4F27345AF2B6}" srcId="{89C3DFE3-67CC-4BE5-9F9D-EA7FDB22EE3F}" destId="{D63DD3C0-1624-43DB-A1E4-D2AD6228523C}" srcOrd="1" destOrd="0" parTransId="{4554CB31-3646-420C-AEB9-55503FA91557}" sibTransId="{E0716262-798A-46E2-9586-0DFF0C3A0537}"/>
    <dgm:cxn modelId="{0AD8C094-13D9-48F4-863D-7B694B8922BE}" srcId="{89C3DFE3-67CC-4BE5-9F9D-EA7FDB22EE3F}" destId="{55EFA754-53F3-46C8-957F-49CA737C4C66}" srcOrd="3" destOrd="0" parTransId="{2A7F8BCE-8431-475F-A034-6FD73A93D6B2}" sibTransId="{67C2D4EA-72F6-4C67-B31E-BFAB86060420}"/>
    <dgm:cxn modelId="{8977CCE4-3602-479B-9B08-D34EA83BCEE3}" srcId="{9674CF02-F609-4875-B571-511452BB5701}" destId="{E1FB7159-EEFB-4165-99E6-066F9CD6F7F7}" srcOrd="1" destOrd="0" parTransId="{458B6467-E204-45A9-9622-CE278EF9F323}" sibTransId="{42014C02-B34A-46AD-AD04-9FBAAE6C7374}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47D85D19-D9AA-46C2-A35C-E75163AB13C5}" srcId="{89C3DFE3-67CC-4BE5-9F9D-EA7FDB22EE3F}" destId="{BB1F8753-78F8-4882-8697-8753612F2CCD}" srcOrd="4" destOrd="0" parTransId="{29D22BD8-1AD9-483E-A4DB-44E6514F77A1}" sibTransId="{70DC04E8-4F36-4C1E-9A61-2BD23E7EF7F0}"/>
    <dgm:cxn modelId="{ED6BA9EC-E72E-4788-AB37-D98D4582D4E1}" srcId="{9674CF02-F609-4875-B571-511452BB5701}" destId="{ED4CEC36-A574-4D8E-A8F3-3FA0594D4F01}" srcOrd="3" destOrd="0" parTransId="{496AF14E-48EF-46CF-B034-6B0D20A1D830}" sibTransId="{4E4D64E0-68ED-4F27-9C6D-8D06B5529E4D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45BDBDDE-DC56-418C-9440-F85F0658883D}" type="presOf" srcId="{BB1F8753-78F8-4882-8697-8753612F2CCD}" destId="{CFF230F2-A319-4442-8D59-1D0F12211A26}" srcOrd="0" destOrd="4" presId="urn:microsoft.com/office/officeart/2005/8/layout/chevron2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BBCC-BEFE-4367-86EF-44702AF23BA5}">
      <dsp:nvSpPr>
        <dsp:cNvPr id="0" name=""/>
        <dsp:cNvSpPr/>
      </dsp:nvSpPr>
      <dsp:spPr>
        <a:xfrm rot="5400000">
          <a:off x="1699352" y="-634582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доходы физических лиц</a:t>
          </a:r>
          <a:endParaRPr lang="ru-RU" sz="1200" kern="1200" dirty="0"/>
        </a:p>
      </dsp:txBody>
      <dsp:txXfrm rot="-5400000">
        <a:off x="1010992" y="74310"/>
        <a:ext cx="1776787" cy="379535"/>
      </dsp:txXfrm>
    </dsp:sp>
    <dsp:sp modelId="{B0D09CF4-C147-4692-9EC6-109AFC553275}">
      <dsp:nvSpPr>
        <dsp:cNvPr id="0" name=""/>
        <dsp:cNvSpPr/>
      </dsp:nvSpPr>
      <dsp:spPr>
        <a:xfrm>
          <a:off x="0" y="1202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118 тыс. 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25665" y="26867"/>
        <a:ext cx="959662" cy="474419"/>
      </dsp:txXfrm>
    </dsp:sp>
    <dsp:sp modelId="{441F680C-2972-4B13-A7B2-8782ABF84475}">
      <dsp:nvSpPr>
        <dsp:cNvPr id="0" name=""/>
        <dsp:cNvSpPr/>
      </dsp:nvSpPr>
      <dsp:spPr>
        <a:xfrm rot="5400000">
          <a:off x="1699352" y="-82545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975069"/>
            <a:satOff val="-6841"/>
            <a:lumOff val="-41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975069"/>
              <a:satOff val="-6841"/>
              <a:lumOff val="-4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имущество</a:t>
          </a:r>
          <a:endParaRPr lang="ru-RU" sz="1200" kern="1200" dirty="0"/>
        </a:p>
      </dsp:txBody>
      <dsp:txXfrm rot="-5400000">
        <a:off x="1010992" y="626347"/>
        <a:ext cx="1776787" cy="379535"/>
      </dsp:txXfrm>
    </dsp:sp>
    <dsp:sp modelId="{B35BADFA-2242-4113-83A5-AFF98649A85A}">
      <dsp:nvSpPr>
        <dsp:cNvPr id="0" name=""/>
        <dsp:cNvSpPr/>
      </dsp:nvSpPr>
      <dsp:spPr>
        <a:xfrm>
          <a:off x="0" y="553239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1156379"/>
                <a:satOff val="-6199"/>
                <a:lumOff val="-834"/>
                <a:alphaOff val="0"/>
                <a:lumMod val="95000"/>
              </a:schemeClr>
            </a:gs>
            <a:gs pos="100000">
              <a:schemeClr val="accent3">
                <a:hueOff val="1156379"/>
                <a:satOff val="-6199"/>
                <a:lumOff val="-834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1574 тыс. руб.</a:t>
          </a:r>
          <a:endParaRPr lang="ru-RU" sz="1400" kern="1200" dirty="0"/>
        </a:p>
      </dsp:txBody>
      <dsp:txXfrm>
        <a:off x="25665" y="578904"/>
        <a:ext cx="959662" cy="474419"/>
      </dsp:txXfrm>
    </dsp:sp>
    <dsp:sp modelId="{D4F6A058-2906-45BD-9B09-414CB067D94F}">
      <dsp:nvSpPr>
        <dsp:cNvPr id="0" name=""/>
        <dsp:cNvSpPr/>
      </dsp:nvSpPr>
      <dsp:spPr>
        <a:xfrm rot="5400000">
          <a:off x="1699352" y="469492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1950137"/>
            <a:satOff val="-13682"/>
            <a:lumOff val="-826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950137"/>
              <a:satOff val="-13682"/>
              <a:lumOff val="-8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Акцизы по подакцизным товарам</a:t>
          </a:r>
          <a:endParaRPr lang="ru-RU" sz="1200" kern="1200" dirty="0"/>
        </a:p>
      </dsp:txBody>
      <dsp:txXfrm rot="-5400000">
        <a:off x="1010992" y="1178384"/>
        <a:ext cx="1776787" cy="379535"/>
      </dsp:txXfrm>
    </dsp:sp>
    <dsp:sp modelId="{5D010674-FF8D-414C-BA8A-A0677FCE0CE5}">
      <dsp:nvSpPr>
        <dsp:cNvPr id="0" name=""/>
        <dsp:cNvSpPr/>
      </dsp:nvSpPr>
      <dsp:spPr>
        <a:xfrm>
          <a:off x="0" y="1105277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2312758"/>
                <a:satOff val="-12398"/>
                <a:lumOff val="-1667"/>
                <a:alphaOff val="0"/>
                <a:lumMod val="95000"/>
              </a:schemeClr>
            </a:gs>
            <a:gs pos="100000">
              <a:schemeClr val="accent3">
                <a:hueOff val="2312758"/>
                <a:satOff val="-12398"/>
                <a:lumOff val="-166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1013 тыс. руб.</a:t>
          </a:r>
          <a:endParaRPr lang="ru-RU" sz="1400" kern="1200" dirty="0"/>
        </a:p>
      </dsp:txBody>
      <dsp:txXfrm>
        <a:off x="25665" y="1130942"/>
        <a:ext cx="959662" cy="474419"/>
      </dsp:txXfrm>
    </dsp:sp>
    <dsp:sp modelId="{4892179F-62F4-4542-8E3A-6E5B03541143}">
      <dsp:nvSpPr>
        <dsp:cNvPr id="0" name=""/>
        <dsp:cNvSpPr/>
      </dsp:nvSpPr>
      <dsp:spPr>
        <a:xfrm rot="5400000">
          <a:off x="1699352" y="1021529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2925206"/>
            <a:satOff val="-20522"/>
            <a:lumOff val="-1239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925206"/>
              <a:satOff val="-20522"/>
              <a:lumOff val="-12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Государственная пошлина</a:t>
          </a:r>
          <a:endParaRPr lang="ru-RU" sz="1200" kern="1200" dirty="0"/>
        </a:p>
      </dsp:txBody>
      <dsp:txXfrm rot="-5400000">
        <a:off x="1010992" y="1730421"/>
        <a:ext cx="1776787" cy="379535"/>
      </dsp:txXfrm>
    </dsp:sp>
    <dsp:sp modelId="{EE2182C3-6919-4368-BCEA-EE540C8DAD07}">
      <dsp:nvSpPr>
        <dsp:cNvPr id="0" name=""/>
        <dsp:cNvSpPr/>
      </dsp:nvSpPr>
      <dsp:spPr>
        <a:xfrm>
          <a:off x="0" y="1657314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3469137"/>
                <a:satOff val="-18597"/>
                <a:lumOff val="-2501"/>
                <a:alphaOff val="0"/>
                <a:lumMod val="95000"/>
              </a:schemeClr>
            </a:gs>
            <a:gs pos="100000">
              <a:schemeClr val="accent3">
                <a:hueOff val="3469137"/>
                <a:satOff val="-18597"/>
                <a:lumOff val="-2501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 тыс. руб.</a:t>
          </a:r>
          <a:endParaRPr lang="ru-RU" sz="1500" kern="1200" dirty="0"/>
        </a:p>
      </dsp:txBody>
      <dsp:txXfrm>
        <a:off x="25665" y="1682979"/>
        <a:ext cx="959662" cy="474419"/>
      </dsp:txXfrm>
    </dsp:sp>
    <dsp:sp modelId="{426D59F8-1978-4B21-B281-093238C0FE46}">
      <dsp:nvSpPr>
        <dsp:cNvPr id="0" name=""/>
        <dsp:cNvSpPr/>
      </dsp:nvSpPr>
      <dsp:spPr>
        <a:xfrm rot="5400000">
          <a:off x="1699352" y="1573566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3900275"/>
            <a:satOff val="-27363"/>
            <a:lumOff val="-165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900275"/>
              <a:satOff val="-27363"/>
              <a:lumOff val="-16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совокупный доход</a:t>
          </a:r>
          <a:endParaRPr lang="ru-RU" sz="1200" kern="1200" dirty="0"/>
        </a:p>
      </dsp:txBody>
      <dsp:txXfrm rot="-5400000">
        <a:off x="1010992" y="2282458"/>
        <a:ext cx="1776787" cy="379535"/>
      </dsp:txXfrm>
    </dsp:sp>
    <dsp:sp modelId="{6A1D5DDA-320E-42E4-AFB4-8DC725DBE14A}">
      <dsp:nvSpPr>
        <dsp:cNvPr id="0" name=""/>
        <dsp:cNvSpPr/>
      </dsp:nvSpPr>
      <dsp:spPr>
        <a:xfrm>
          <a:off x="0" y="2209351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4625516"/>
                <a:satOff val="-24796"/>
                <a:lumOff val="-3334"/>
                <a:alphaOff val="0"/>
                <a:lumMod val="95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 тыс. 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25665" y="2235016"/>
        <a:ext cx="959662" cy="4744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4391B-1960-4628-A101-09DB505E17F1}">
      <dsp:nvSpPr>
        <dsp:cNvPr id="0" name=""/>
        <dsp:cNvSpPr/>
      </dsp:nvSpPr>
      <dsp:spPr>
        <a:xfrm rot="16200000">
          <a:off x="-583272" y="584592"/>
          <a:ext cx="3888432" cy="2719246"/>
        </a:xfrm>
        <a:prstGeom prst="flowChartManualOperation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2018 год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Всего 685,4 тыс. руб.</a:t>
          </a:r>
          <a:endParaRPr lang="ru-RU" sz="16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</a:rPr>
            <a:t>Организация уличного освещения на территории Титовского сельского поселения 600 тыс. руб.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10 тыс. 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</a:rPr>
            <a:t>Прочие работы по благоустройству территории, содержанию муниципального имущества  75,4 тыс. руб.</a:t>
          </a:r>
          <a:endParaRPr lang="ru-RU" sz="1400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1321" y="777685"/>
        <a:ext cx="2719246" cy="2333060"/>
      </dsp:txXfrm>
    </dsp:sp>
    <dsp:sp modelId="{D9DB319C-CEFB-422F-9601-83B190FBBC46}">
      <dsp:nvSpPr>
        <dsp:cNvPr id="0" name=""/>
        <dsp:cNvSpPr/>
      </dsp:nvSpPr>
      <dsp:spPr>
        <a:xfrm rot="16200000">
          <a:off x="2340260" y="584592"/>
          <a:ext cx="3888432" cy="2719246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2019 год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Всего 807,1 тыс.руб.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640 тыс. руб.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10 тыс. 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Прочие работы по благоустройству территории, содержанию муниципального имущества 157,1 тыс. </a:t>
          </a:r>
          <a:r>
            <a:rPr lang="ru-RU" sz="1400" kern="1200" dirty="0" err="1" smtClean="0">
              <a:solidFill>
                <a:schemeClr val="accent6">
                  <a:lumMod val="50000"/>
                </a:schemeClr>
              </a:solidFill>
            </a:rPr>
            <a:t>руб</a:t>
          </a:r>
          <a:endParaRPr lang="ru-RU" sz="36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2924853" y="777685"/>
        <a:ext cx="2719246" cy="2333060"/>
      </dsp:txXfrm>
    </dsp:sp>
    <dsp:sp modelId="{E05AC074-3C92-4B5D-B3A0-9C9D1C22E456}">
      <dsp:nvSpPr>
        <dsp:cNvPr id="0" name=""/>
        <dsp:cNvSpPr/>
      </dsp:nvSpPr>
      <dsp:spPr>
        <a:xfrm rot="16200000">
          <a:off x="5263792" y="584592"/>
          <a:ext cx="3888432" cy="2719246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2020 год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Всего 698,6 тыс.руб.</a:t>
          </a:r>
          <a:endParaRPr lang="ru-RU" sz="1400" b="1" kern="1200" dirty="0">
            <a:solidFill>
              <a:schemeClr val="tx1"/>
            </a:solidFill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660 тыс. 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10 тыс. руб.</a:t>
          </a:r>
          <a:endParaRPr lang="ru-RU" sz="1400" kern="1200" dirty="0">
            <a:solidFill>
              <a:schemeClr val="accent3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Прочие работы по благоустройству территории, содержанию муниципального имущества  28,6 тыс. </a:t>
          </a:r>
          <a:r>
            <a:rPr lang="ru-RU" sz="1400" kern="1200" dirty="0" err="1" smtClean="0">
              <a:solidFill>
                <a:schemeClr val="accent6">
                  <a:lumMod val="50000"/>
                </a:schemeClr>
              </a:solidFill>
            </a:rPr>
            <a:t>руб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5400000">
        <a:off x="5848385" y="777685"/>
        <a:ext cx="2719246" cy="23330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66B74-BAC6-48FB-A69E-77EFDF7A56F7}">
      <dsp:nvSpPr>
        <dsp:cNvPr id="0" name=""/>
        <dsp:cNvSpPr/>
      </dsp:nvSpPr>
      <dsp:spPr>
        <a:xfrm rot="5400000">
          <a:off x="1846248" y="-703710"/>
          <a:ext cx="420599" cy="1935575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доходы физических лиц</a:t>
          </a:r>
          <a:endParaRPr lang="ru-RU" sz="1200" kern="1200" dirty="0"/>
        </a:p>
      </dsp:txBody>
      <dsp:txXfrm rot="-5400000">
        <a:off x="1088760" y="74310"/>
        <a:ext cx="1915043" cy="379535"/>
      </dsp:txXfrm>
    </dsp:sp>
    <dsp:sp modelId="{F7F8F642-8586-4E0B-9704-421F74964D04}">
      <dsp:nvSpPr>
        <dsp:cNvPr id="0" name=""/>
        <dsp:cNvSpPr/>
      </dsp:nvSpPr>
      <dsp:spPr>
        <a:xfrm>
          <a:off x="0" y="1202"/>
          <a:ext cx="1088760" cy="525749"/>
        </a:xfrm>
        <a:prstGeom prst="roundRect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115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тыс. 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26867"/>
        <a:ext cx="1037430" cy="474419"/>
      </dsp:txXfrm>
    </dsp:sp>
    <dsp:sp modelId="{C2DF84D2-46CE-4315-AC9A-EC068F3D11B9}">
      <dsp:nvSpPr>
        <dsp:cNvPr id="0" name=""/>
        <dsp:cNvSpPr/>
      </dsp:nvSpPr>
      <dsp:spPr>
        <a:xfrm rot="5400000">
          <a:off x="1846248" y="-151672"/>
          <a:ext cx="420599" cy="1935575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имущество</a:t>
          </a:r>
          <a:endParaRPr lang="ru-RU" sz="1200" kern="1200" dirty="0"/>
        </a:p>
      </dsp:txBody>
      <dsp:txXfrm rot="-5400000">
        <a:off x="1088760" y="626348"/>
        <a:ext cx="1915043" cy="379535"/>
      </dsp:txXfrm>
    </dsp:sp>
    <dsp:sp modelId="{C1558259-A118-41DA-B639-5F5874386B47}">
      <dsp:nvSpPr>
        <dsp:cNvPr id="0" name=""/>
        <dsp:cNvSpPr/>
      </dsp:nvSpPr>
      <dsp:spPr>
        <a:xfrm>
          <a:off x="0" y="553239"/>
          <a:ext cx="1088760" cy="525749"/>
        </a:xfrm>
        <a:prstGeom prst="round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964 тыс. 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578904"/>
        <a:ext cx="1037430" cy="474419"/>
      </dsp:txXfrm>
    </dsp:sp>
    <dsp:sp modelId="{0FA0A811-7BD1-4C63-9842-B69D2F4EB9E0}">
      <dsp:nvSpPr>
        <dsp:cNvPr id="0" name=""/>
        <dsp:cNvSpPr/>
      </dsp:nvSpPr>
      <dsp:spPr>
        <a:xfrm rot="5400000">
          <a:off x="1846248" y="400364"/>
          <a:ext cx="420599" cy="1935575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Акцизы по подакцизным товарам</a:t>
          </a:r>
          <a:endParaRPr lang="ru-RU" sz="1200" kern="1200" dirty="0"/>
        </a:p>
      </dsp:txBody>
      <dsp:txXfrm rot="-5400000">
        <a:off x="1088760" y="1178384"/>
        <a:ext cx="1915043" cy="379535"/>
      </dsp:txXfrm>
    </dsp:sp>
    <dsp:sp modelId="{28FC7E3D-4632-4CC7-8C4F-2DADF80FD840}">
      <dsp:nvSpPr>
        <dsp:cNvPr id="0" name=""/>
        <dsp:cNvSpPr/>
      </dsp:nvSpPr>
      <dsp:spPr>
        <a:xfrm>
          <a:off x="0" y="1105277"/>
          <a:ext cx="1088760" cy="52574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898 тыс. руб.</a:t>
          </a:r>
          <a:endParaRPr lang="ru-RU" sz="1400" kern="1200" dirty="0"/>
        </a:p>
      </dsp:txBody>
      <dsp:txXfrm>
        <a:off x="25665" y="1130942"/>
        <a:ext cx="1037430" cy="474419"/>
      </dsp:txXfrm>
    </dsp:sp>
    <dsp:sp modelId="{4B27C8F0-9F88-4D19-94DE-988747E374A0}">
      <dsp:nvSpPr>
        <dsp:cNvPr id="0" name=""/>
        <dsp:cNvSpPr/>
      </dsp:nvSpPr>
      <dsp:spPr>
        <a:xfrm rot="5400000">
          <a:off x="1846248" y="952401"/>
          <a:ext cx="420599" cy="1935575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Государственная пошлина</a:t>
          </a:r>
          <a:endParaRPr lang="ru-RU" sz="1200" kern="1200" dirty="0"/>
        </a:p>
      </dsp:txBody>
      <dsp:txXfrm rot="-5400000">
        <a:off x="1088760" y="1730421"/>
        <a:ext cx="1915043" cy="379535"/>
      </dsp:txXfrm>
    </dsp:sp>
    <dsp:sp modelId="{470122CE-4ADC-4BBD-9F23-938B7946A2A2}">
      <dsp:nvSpPr>
        <dsp:cNvPr id="0" name=""/>
        <dsp:cNvSpPr/>
      </dsp:nvSpPr>
      <dsp:spPr>
        <a:xfrm>
          <a:off x="0" y="1657314"/>
          <a:ext cx="1088760" cy="525749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18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тыс. 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1682979"/>
        <a:ext cx="1037430" cy="474419"/>
      </dsp:txXfrm>
    </dsp:sp>
    <dsp:sp modelId="{5EC4AC27-69A7-40F9-9503-19A07FF35F78}">
      <dsp:nvSpPr>
        <dsp:cNvPr id="0" name=""/>
        <dsp:cNvSpPr/>
      </dsp:nvSpPr>
      <dsp:spPr>
        <a:xfrm rot="5400000">
          <a:off x="1846248" y="1504439"/>
          <a:ext cx="420599" cy="1935575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совокупный доход</a:t>
          </a:r>
          <a:endParaRPr lang="ru-RU" sz="1200" kern="1200" dirty="0"/>
        </a:p>
      </dsp:txBody>
      <dsp:txXfrm rot="-5400000">
        <a:off x="1088760" y="2282459"/>
        <a:ext cx="1915043" cy="379535"/>
      </dsp:txXfrm>
    </dsp:sp>
    <dsp:sp modelId="{00F96E50-F615-478F-AD51-1BDBC3698A2D}">
      <dsp:nvSpPr>
        <dsp:cNvPr id="0" name=""/>
        <dsp:cNvSpPr/>
      </dsp:nvSpPr>
      <dsp:spPr>
        <a:xfrm>
          <a:off x="0" y="2209351"/>
          <a:ext cx="1088760" cy="525749"/>
        </a:xfrm>
        <a:prstGeom prst="roundRect">
          <a:avLst/>
        </a:prstGeom>
        <a:solidFill>
          <a:srgbClr val="FF99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400" kern="1200" dirty="0" smtClean="0"/>
            <a:t>тыс. 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2235016"/>
        <a:ext cx="1037430" cy="474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B498B-96EA-408E-8667-06C56778B4D5}">
      <dsp:nvSpPr>
        <dsp:cNvPr id="0" name=""/>
        <dsp:cNvSpPr/>
      </dsp:nvSpPr>
      <dsp:spPr>
        <a:xfrm rot="5400000">
          <a:off x="1557990" y="-572404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 на доходы физических лиц</a:t>
          </a:r>
          <a:endParaRPr lang="ru-RU" sz="1100" kern="1200" dirty="0"/>
        </a:p>
      </dsp:txBody>
      <dsp:txXfrm rot="-5400000">
        <a:off x="933224" y="72354"/>
        <a:ext cx="1639072" cy="369547"/>
      </dsp:txXfrm>
    </dsp:sp>
    <dsp:sp modelId="{EDCA5365-1BEB-4346-9209-9A75184A5A4B}">
      <dsp:nvSpPr>
        <dsp:cNvPr id="0" name=""/>
        <dsp:cNvSpPr/>
      </dsp:nvSpPr>
      <dsp:spPr>
        <a:xfrm>
          <a:off x="0" y="1170"/>
          <a:ext cx="933223" cy="511914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120 тыс. руб.</a:t>
          </a:r>
          <a:endParaRPr lang="ru-RU" sz="1400" kern="1200" dirty="0"/>
        </a:p>
      </dsp:txBody>
      <dsp:txXfrm>
        <a:off x="24990" y="26160"/>
        <a:ext cx="883243" cy="461934"/>
      </dsp:txXfrm>
    </dsp:sp>
    <dsp:sp modelId="{E68855BA-ACEC-4210-B5CD-9F94BBA3F4DE}">
      <dsp:nvSpPr>
        <dsp:cNvPr id="0" name=""/>
        <dsp:cNvSpPr/>
      </dsp:nvSpPr>
      <dsp:spPr>
        <a:xfrm rot="5400000">
          <a:off x="1557990" y="-34894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имущество</a:t>
          </a:r>
          <a:endParaRPr lang="ru-RU" sz="1100" kern="1200" dirty="0"/>
        </a:p>
      </dsp:txBody>
      <dsp:txXfrm rot="-5400000">
        <a:off x="933224" y="609864"/>
        <a:ext cx="1639072" cy="369547"/>
      </dsp:txXfrm>
    </dsp:sp>
    <dsp:sp modelId="{227313E7-3DA5-4AFE-8AA4-BD9A2FB65A97}">
      <dsp:nvSpPr>
        <dsp:cNvPr id="0" name=""/>
        <dsp:cNvSpPr/>
      </dsp:nvSpPr>
      <dsp:spPr>
        <a:xfrm>
          <a:off x="0" y="538680"/>
          <a:ext cx="933223" cy="511914"/>
        </a:xfrm>
        <a:prstGeom prst="roundRect">
          <a:avLst/>
        </a:prstGeom>
        <a:solidFill>
          <a:schemeClr val="accent6">
            <a:shade val="50000"/>
            <a:hueOff val="-131004"/>
            <a:satOff val="1971"/>
            <a:lumOff val="178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1583 тыс. руб.</a:t>
          </a:r>
          <a:endParaRPr lang="ru-RU" sz="1400" kern="1200" dirty="0"/>
        </a:p>
      </dsp:txBody>
      <dsp:txXfrm>
        <a:off x="24990" y="563670"/>
        <a:ext cx="883243" cy="461934"/>
      </dsp:txXfrm>
    </dsp:sp>
    <dsp:sp modelId="{566271DF-14B0-4204-95FB-A93030E9C5C9}">
      <dsp:nvSpPr>
        <dsp:cNvPr id="0" name=""/>
        <dsp:cNvSpPr/>
      </dsp:nvSpPr>
      <dsp:spPr>
        <a:xfrm rot="5400000">
          <a:off x="1557990" y="50261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Акцизы по подакцизным товарам</a:t>
          </a:r>
          <a:endParaRPr lang="ru-RU" sz="1100" kern="1200" dirty="0"/>
        </a:p>
      </dsp:txBody>
      <dsp:txXfrm rot="-5400000">
        <a:off x="933224" y="1147373"/>
        <a:ext cx="1639072" cy="369547"/>
      </dsp:txXfrm>
    </dsp:sp>
    <dsp:sp modelId="{6BC0BD39-BE2F-492B-A468-8C605A2C9025}">
      <dsp:nvSpPr>
        <dsp:cNvPr id="0" name=""/>
        <dsp:cNvSpPr/>
      </dsp:nvSpPr>
      <dsp:spPr>
        <a:xfrm>
          <a:off x="0" y="1076190"/>
          <a:ext cx="933223" cy="511914"/>
        </a:xfrm>
        <a:prstGeom prst="roundRect">
          <a:avLst/>
        </a:prstGeom>
        <a:solidFill>
          <a:schemeClr val="accent6">
            <a:shade val="50000"/>
            <a:hueOff val="-262008"/>
            <a:satOff val="3942"/>
            <a:lumOff val="356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1106 тыс. руб.</a:t>
          </a:r>
          <a:endParaRPr lang="ru-RU" sz="1400" kern="1200" dirty="0"/>
        </a:p>
      </dsp:txBody>
      <dsp:txXfrm>
        <a:off x="24990" y="1101180"/>
        <a:ext cx="883243" cy="461934"/>
      </dsp:txXfrm>
    </dsp:sp>
    <dsp:sp modelId="{7688F8A9-7EC4-4C8A-9D5A-16CF07EC0DEE}">
      <dsp:nvSpPr>
        <dsp:cNvPr id="0" name=""/>
        <dsp:cNvSpPr/>
      </dsp:nvSpPr>
      <dsp:spPr>
        <a:xfrm rot="5400000">
          <a:off x="1557990" y="104012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Государственная пошлина</a:t>
          </a:r>
          <a:endParaRPr lang="ru-RU" sz="1100" kern="1200" dirty="0"/>
        </a:p>
      </dsp:txBody>
      <dsp:txXfrm rot="-5400000">
        <a:off x="933224" y="1684883"/>
        <a:ext cx="1639072" cy="369547"/>
      </dsp:txXfrm>
    </dsp:sp>
    <dsp:sp modelId="{55F6CC8D-87FC-468F-9B6B-C24BDDB52F56}">
      <dsp:nvSpPr>
        <dsp:cNvPr id="0" name=""/>
        <dsp:cNvSpPr/>
      </dsp:nvSpPr>
      <dsp:spPr>
        <a:xfrm>
          <a:off x="0" y="1613700"/>
          <a:ext cx="933223" cy="511914"/>
        </a:xfrm>
        <a:prstGeom prst="roundRect">
          <a:avLst/>
        </a:prstGeom>
        <a:solidFill>
          <a:schemeClr val="accent6">
            <a:shade val="50000"/>
            <a:hueOff val="-262008"/>
            <a:satOff val="3942"/>
            <a:lumOff val="356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22 тыс. руб.</a:t>
          </a:r>
          <a:endParaRPr lang="ru-RU" sz="1400" kern="1200" dirty="0"/>
        </a:p>
      </dsp:txBody>
      <dsp:txXfrm>
        <a:off x="24990" y="1638690"/>
        <a:ext cx="883243" cy="461934"/>
      </dsp:txXfrm>
    </dsp:sp>
    <dsp:sp modelId="{71F91493-8451-498D-8ADC-F6A62B34A3C6}">
      <dsp:nvSpPr>
        <dsp:cNvPr id="0" name=""/>
        <dsp:cNvSpPr/>
      </dsp:nvSpPr>
      <dsp:spPr>
        <a:xfrm rot="5400000">
          <a:off x="1557990" y="157763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совокупный доход</a:t>
          </a:r>
          <a:endParaRPr lang="ru-RU" sz="1100" kern="1200" dirty="0"/>
        </a:p>
      </dsp:txBody>
      <dsp:txXfrm rot="-5400000">
        <a:off x="933224" y="2222393"/>
        <a:ext cx="1639072" cy="369547"/>
      </dsp:txXfrm>
    </dsp:sp>
    <dsp:sp modelId="{FC55F218-1815-4C85-B7E9-AA1518AFBA0B}">
      <dsp:nvSpPr>
        <dsp:cNvPr id="0" name=""/>
        <dsp:cNvSpPr/>
      </dsp:nvSpPr>
      <dsp:spPr>
        <a:xfrm>
          <a:off x="0" y="2151210"/>
          <a:ext cx="933223" cy="511914"/>
        </a:xfrm>
        <a:prstGeom prst="roundRect">
          <a:avLst/>
        </a:prstGeom>
        <a:solidFill>
          <a:schemeClr val="accent6">
            <a:shade val="50000"/>
            <a:hueOff val="-131004"/>
            <a:satOff val="1971"/>
            <a:lumOff val="178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 тыс. руб.</a:t>
          </a:r>
          <a:endParaRPr lang="ru-RU" sz="1400" kern="1200" dirty="0"/>
        </a:p>
      </dsp:txBody>
      <dsp:txXfrm>
        <a:off x="24990" y="2176200"/>
        <a:ext cx="883243" cy="461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951454"/>
        </a:xfrm>
        <a:prstGeom prst="rect">
          <a:avLst/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951454"/>
      </dsp:txXfrm>
    </dsp:sp>
    <dsp:sp modelId="{91FC467A-F677-4250-B0A7-F0525E5AF9B3}">
      <dsp:nvSpPr>
        <dsp:cNvPr id="0" name=""/>
        <dsp:cNvSpPr/>
      </dsp:nvSpPr>
      <dsp:spPr>
        <a:xfrm>
          <a:off x="72003" y="968441"/>
          <a:ext cx="1696878" cy="2819020"/>
        </a:xfrm>
        <a:prstGeom prst="rect">
          <a:avLst/>
        </a:prstGeom>
        <a:noFill/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968441"/>
        <a:ext cx="1696878" cy="2819020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440851"/>
        </a:xfrm>
        <a:prstGeom prst="rect">
          <a:avLst/>
        </a:pr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440851"/>
      </dsp:txXfrm>
    </dsp:sp>
    <dsp:sp modelId="{F9D25EBA-BCCE-481B-B250-4A8CD639E42D}">
      <dsp:nvSpPr>
        <dsp:cNvPr id="0" name=""/>
        <dsp:cNvSpPr/>
      </dsp:nvSpPr>
      <dsp:spPr>
        <a:xfrm>
          <a:off x="1879798" y="916535"/>
          <a:ext cx="1675488" cy="3284466"/>
        </a:xfrm>
        <a:prstGeom prst="rect">
          <a:avLst/>
        </a:prstGeom>
        <a:noFill/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916535"/>
        <a:ext cx="1675488" cy="32844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156001" y="108092"/>
          <a:ext cx="1071267" cy="85827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2131 тыс. 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430734"/>
        <a:ext cx="858275" cy="212992"/>
      </dsp:txXfrm>
    </dsp:sp>
    <dsp:sp modelId="{42ACD664-9300-4249-B2F8-9749D7BED71E}">
      <dsp:nvSpPr>
        <dsp:cNvPr id="0" name=""/>
        <dsp:cNvSpPr/>
      </dsp:nvSpPr>
      <dsp:spPr>
        <a:xfrm rot="5400000">
          <a:off x="1291427" y="-535254"/>
          <a:ext cx="696689" cy="1770392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754576" y="35607"/>
        <a:ext cx="1736382" cy="628669"/>
      </dsp:txXfrm>
    </dsp:sp>
    <dsp:sp modelId="{749A1EC2-6787-4386-9A04-2D7C9A1F7635}">
      <dsp:nvSpPr>
        <dsp:cNvPr id="0" name=""/>
        <dsp:cNvSpPr/>
      </dsp:nvSpPr>
      <dsp:spPr>
        <a:xfrm rot="5400000">
          <a:off x="-111184" y="930201"/>
          <a:ext cx="1071267" cy="947909"/>
        </a:xfrm>
        <a:prstGeom prst="chevron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91,2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 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1342477"/>
        <a:ext cx="947909" cy="123358"/>
      </dsp:txXfrm>
    </dsp:sp>
    <dsp:sp modelId="{4DE0E3DC-04F3-46E1-BC83-DA96C976BC5F}">
      <dsp:nvSpPr>
        <dsp:cNvPr id="0" name=""/>
        <dsp:cNvSpPr/>
      </dsp:nvSpPr>
      <dsp:spPr>
        <a:xfrm rot="5400000">
          <a:off x="1336427" y="331487"/>
          <a:ext cx="696323" cy="1770392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799393" y="902513"/>
        <a:ext cx="1736400" cy="628339"/>
      </dsp:txXfrm>
    </dsp:sp>
    <dsp:sp modelId="{103C8BA2-7368-435B-BB36-B029A50C32E1}">
      <dsp:nvSpPr>
        <dsp:cNvPr id="0" name=""/>
        <dsp:cNvSpPr/>
      </dsp:nvSpPr>
      <dsp:spPr>
        <a:xfrm rot="5400000">
          <a:off x="-156001" y="1841943"/>
          <a:ext cx="1071267" cy="858275"/>
        </a:xfrm>
        <a:prstGeom prst="chevron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5,4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 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2164585"/>
        <a:ext cx="858275" cy="212992"/>
      </dsp:txXfrm>
    </dsp:sp>
    <dsp:sp modelId="{2B99A613-E21B-4ABB-80C1-D00E220DE5D3}">
      <dsp:nvSpPr>
        <dsp:cNvPr id="0" name=""/>
        <dsp:cNvSpPr/>
      </dsp:nvSpPr>
      <dsp:spPr>
        <a:xfrm rot="5400000">
          <a:off x="1291610" y="1198412"/>
          <a:ext cx="696323" cy="1770392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-5400000">
        <a:off x="754576" y="1769438"/>
        <a:ext cx="1736400" cy="6283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275715" y="214536"/>
          <a:ext cx="1547994" cy="1126521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1770,2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 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4978" y="567061"/>
        <a:ext cx="1126521" cy="421473"/>
      </dsp:txXfrm>
    </dsp:sp>
    <dsp:sp modelId="{42ACD664-9300-4249-B2F8-9749D7BED71E}">
      <dsp:nvSpPr>
        <dsp:cNvPr id="0" name=""/>
        <dsp:cNvSpPr/>
      </dsp:nvSpPr>
      <dsp:spPr>
        <a:xfrm rot="5400000">
          <a:off x="1194485" y="-164033"/>
          <a:ext cx="1055866" cy="1391531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26653" y="55342"/>
        <a:ext cx="1339988" cy="952780"/>
      </dsp:txXfrm>
    </dsp:sp>
    <dsp:sp modelId="{749A1EC2-6787-4386-9A04-2D7C9A1F7635}">
      <dsp:nvSpPr>
        <dsp:cNvPr id="0" name=""/>
        <dsp:cNvSpPr/>
      </dsp:nvSpPr>
      <dsp:spPr>
        <a:xfrm rot="5400000">
          <a:off x="-216890" y="1408430"/>
          <a:ext cx="1547994" cy="1244169"/>
        </a:xfrm>
        <a:prstGeom prst="chevron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137,2 тыс. 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4977" y="1878603"/>
        <a:ext cx="1244169" cy="303825"/>
      </dsp:txXfrm>
    </dsp:sp>
    <dsp:sp modelId="{4DE0E3DC-04F3-46E1-BC83-DA96C976BC5F}">
      <dsp:nvSpPr>
        <dsp:cNvPr id="0" name=""/>
        <dsp:cNvSpPr/>
      </dsp:nvSpPr>
      <dsp:spPr>
        <a:xfrm rot="5400000">
          <a:off x="1253309" y="1052443"/>
          <a:ext cx="1055866" cy="1464015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049235" y="1308061"/>
        <a:ext cx="1412472" cy="9527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01308" y="238630"/>
          <a:ext cx="1623335" cy="11538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1770,5 тыс. 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580786"/>
        <a:ext cx="1153824" cy="469511"/>
      </dsp:txXfrm>
    </dsp:sp>
    <dsp:sp modelId="{42ACD664-9300-4249-B2F8-9749D7BED71E}">
      <dsp:nvSpPr>
        <dsp:cNvPr id="0" name=""/>
        <dsp:cNvSpPr/>
      </dsp:nvSpPr>
      <dsp:spPr>
        <a:xfrm rot="5400000">
          <a:off x="1210859" y="-192569"/>
          <a:ext cx="1119279" cy="1512167"/>
        </a:xfrm>
        <a:prstGeom prst="round2SameRect">
          <a:avLst/>
        </a:prstGeom>
        <a:solidFill>
          <a:schemeClr val="tx2">
            <a:lumMod val="60000"/>
            <a:lumOff val="40000"/>
            <a:alpha val="9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14416" y="58513"/>
        <a:ext cx="1457528" cy="1010001"/>
      </dsp:txXfrm>
    </dsp:sp>
    <dsp:sp modelId="{749A1EC2-6787-4386-9A04-2D7C9A1F7635}">
      <dsp:nvSpPr>
        <dsp:cNvPr id="0" name=""/>
        <dsp:cNvSpPr/>
      </dsp:nvSpPr>
      <dsp:spPr>
        <a:xfrm rot="5400000">
          <a:off x="-241058" y="1508006"/>
          <a:ext cx="1623335" cy="1274324"/>
        </a:xfrm>
        <a:prstGeom prst="chevron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145,6 тыс. 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1970662"/>
        <a:ext cx="1274324" cy="349011"/>
      </dsp:txXfrm>
    </dsp:sp>
    <dsp:sp modelId="{4DE0E3DC-04F3-46E1-BC83-DA96C976BC5F}">
      <dsp:nvSpPr>
        <dsp:cNvPr id="0" name=""/>
        <dsp:cNvSpPr/>
      </dsp:nvSpPr>
      <dsp:spPr>
        <a:xfrm rot="5400000">
          <a:off x="1271109" y="1137057"/>
          <a:ext cx="1119279" cy="151216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074666" y="1388140"/>
        <a:ext cx="1457528" cy="1010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2018</a:t>
          </a:r>
          <a:endParaRPr lang="ru-RU" sz="4100" kern="1200" dirty="0"/>
        </a:p>
      </dsp:txBody>
      <dsp:txXfrm rot="-5400000">
        <a:off x="1" y="699823"/>
        <a:ext cx="1399493" cy="599783"/>
      </dsp:txXfrm>
    </dsp:sp>
    <dsp:sp modelId="{A3900918-B473-432F-BB24-7631D9274347}">
      <dsp:nvSpPr>
        <dsp:cNvPr id="0" name=""/>
        <dsp:cNvSpPr/>
      </dsp:nvSpPr>
      <dsp:spPr>
        <a:xfrm rot="5400000">
          <a:off x="4190441" y="-2790947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хозяйства« 898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20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"Благоустройство« 685,4 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20 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306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2191,6 тыс. руб.</a:t>
          </a:r>
          <a:endParaRPr lang="ru-RU" sz="1200" kern="1200" dirty="0"/>
        </a:p>
      </dsp:txBody>
      <dsp:txXfrm rot="-5400000">
        <a:off x="1399493" y="63439"/>
        <a:ext cx="6817987" cy="1172653"/>
      </dsp:txXfrm>
    </dsp:sp>
    <dsp:sp modelId="{D35D489C-5C95-4EA5-B094-9E8F4DF3E8D7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2019</a:t>
          </a:r>
          <a:endParaRPr lang="ru-RU" sz="4100" kern="1200" dirty="0"/>
        </a:p>
      </dsp:txBody>
      <dsp:txXfrm rot="-5400000">
        <a:off x="1" y="2508421"/>
        <a:ext cx="1399493" cy="599783"/>
      </dsp:txXfrm>
    </dsp:sp>
    <dsp:sp modelId="{CFF230F2-A319-4442-8D59-1D0F12211A26}">
      <dsp:nvSpPr>
        <dsp:cNvPr id="0" name=""/>
        <dsp:cNvSpPr/>
      </dsp:nvSpPr>
      <dsp:spPr>
        <a:xfrm rot="5400000">
          <a:off x="4190441" y="-982274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1013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20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807,1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20 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326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 2191,6 тыс. руб.</a:t>
          </a:r>
          <a:endParaRPr lang="ru-RU" sz="1200" kern="1200" dirty="0"/>
        </a:p>
      </dsp:txBody>
      <dsp:txXfrm rot="-5400000">
        <a:off x="1399493" y="1872112"/>
        <a:ext cx="6817987" cy="1172653"/>
      </dsp:txXfrm>
    </dsp:sp>
    <dsp:sp modelId="{2BC14005-B517-481D-A913-54E9AD7D9C63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2020</a:t>
          </a:r>
          <a:endParaRPr lang="ru-RU" sz="4100" kern="1200" dirty="0"/>
        </a:p>
      </dsp:txBody>
      <dsp:txXfrm rot="-5400000">
        <a:off x="1" y="4317018"/>
        <a:ext cx="1399493" cy="599783"/>
      </dsp:txXfrm>
    </dsp:sp>
    <dsp:sp modelId="{48920070-5835-4071-B0F3-8A69B8CF9473}">
      <dsp:nvSpPr>
        <dsp:cNvPr id="0" name=""/>
        <dsp:cNvSpPr/>
      </dsp:nvSpPr>
      <dsp:spPr>
        <a:xfrm rot="5400000">
          <a:off x="4190441" y="826323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1106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20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698,6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20 тыс. руб.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330 тыс. руб.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2191,6 тыс. руб.</a:t>
          </a:r>
          <a:endParaRPr lang="ru-RU" sz="1200" kern="1200" dirty="0"/>
        </a:p>
      </dsp:txBody>
      <dsp:txXfrm rot="-5400000">
        <a:off x="1399493" y="3680709"/>
        <a:ext cx="6817987" cy="117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0.13223</cdr:x>
      <cdr:y>0.42105</cdr:y>
    </cdr:from>
    <cdr:to>
      <cdr:x>0.2314</cdr:x>
      <cdr:y>0.55263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2304256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0.1157</cdr:x>
      <cdr:y>0.42105</cdr:y>
    </cdr:from>
    <cdr:to>
      <cdr:x>0.26446</cdr:x>
      <cdr:y>0.48684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2304256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0.23967</cdr:x>
      <cdr:y>0.47368</cdr:y>
    </cdr:from>
    <cdr:to>
      <cdr:x>0.38017</cdr:x>
      <cdr:y>0.55263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2592288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0.2971</cdr:x>
      <cdr:y>0.01512</cdr:y>
    </cdr:from>
    <cdr:to>
      <cdr:x>0.77344</cdr:x>
      <cdr:y>0.26162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723" y="32665"/>
          <a:ext cx="1234102" cy="532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2019 год </a:t>
          </a:r>
          <a:endParaRPr lang="ru-RU" sz="1400" b="1" dirty="0">
            <a:solidFill>
              <a:schemeClr val="accent4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0.49986</cdr:x>
      <cdr:y>0.16587</cdr:y>
    </cdr:from>
    <cdr:to>
      <cdr:x>0.71416</cdr:x>
      <cdr:y>0.2835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7790" y="334419"/>
          <a:ext cx="432048" cy="237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%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0.52943</cdr:x>
      <cdr:y>0</cdr:y>
    </cdr:from>
    <cdr:to>
      <cdr:x>1</cdr:x>
      <cdr:y>0.41242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9109" y="0"/>
          <a:ext cx="745067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0,07%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0.31793</cdr:x>
      <cdr:y>0.77328</cdr:y>
    </cdr:from>
    <cdr:to>
      <cdr:x>0.98655</cdr:x>
      <cdr:y>0.99575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008112"/>
          <a:ext cx="10584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2018</a:t>
          </a:r>
          <a:endParaRPr lang="ru-RU" sz="14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0.35506</cdr:x>
      <cdr:y>0.48273</cdr:y>
    </cdr:from>
    <cdr:to>
      <cdr:x>0.42802</cdr:x>
      <cdr:y>0.56132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8946105">
          <a:off x="2965931" y="3024742"/>
          <a:ext cx="609506" cy="49243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0.62228</cdr:x>
      <cdr:y>0.26424</cdr:y>
    </cdr:from>
    <cdr:to>
      <cdr:x>0.69525</cdr:x>
      <cdr:y>0.34283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8946105">
          <a:off x="5198178" y="1655700"/>
          <a:ext cx="609506" cy="492434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9C21D6-4371-45C1-8A79-52ED8F8E5477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1802F-BEFD-4659-97A9-8679EF039C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6EB3A1-3067-4B6B-9D6E-C7459AA9993E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195C2-EABD-4560-A0E2-07106AB654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640BD-B048-405F-A297-9EC509E47086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B50C-DE48-4006-854E-6418C9DCFD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50289-AE0E-4082-A197-05F67F22043B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7C738-AF54-4805-83AE-1FACD743E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3C9697-A9FE-46FE-93E7-AF6AFFFCC977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EB847-6690-4260-971F-28CF5E50FD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D70AF-24FB-4D9D-9681-76A4D4D9FCE3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EC333-0158-49B3-8497-F6001F25CB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EEAA7-5CF4-4A85-AF6C-2CBD507C0C6C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65CF8-99B9-442E-9280-2BA3D89A0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7B900-8504-4E5C-9C94-D9399F5FC1B3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20DEC-EE29-47DC-AA8F-C67AB634A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5BF8C-7711-41B5-9B9D-00AF42A39AAC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5A1F9-CA11-47B2-9648-B01291BC73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31A5B-2D71-4155-AA1B-BCDBAD99B61F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22C65-11D2-4E00-8D29-D22F7C44D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4F699B-042D-4E5A-93D1-15E06104D71F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3B120-AD39-4BA6-A929-B6F28C0D03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 smtClean="0"/>
              <a:pPr>
                <a:defRPr/>
              </a:pPr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13" Type="http://schemas.openxmlformats.org/officeDocument/2006/relationships/diagramColors" Target="../diagrams/colors7.xml"/><Relationship Id="rId18" Type="http://schemas.openxmlformats.org/officeDocument/2006/relationships/diagramColors" Target="../diagrams/colors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QuickStyle" Target="../diagrams/quickStyle7.xml"/><Relationship Id="rId17" Type="http://schemas.openxmlformats.org/officeDocument/2006/relationships/diagramQuickStyle" Target="../diagrams/quickStyle8.xml"/><Relationship Id="rId2" Type="http://schemas.openxmlformats.org/officeDocument/2006/relationships/chart" Target="../charts/chart24.xml"/><Relationship Id="rId16" Type="http://schemas.openxmlformats.org/officeDocument/2006/relationships/diagramLayout" Target="../diagrams/layout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Layout" Target="../diagrams/layout7.xml"/><Relationship Id="rId5" Type="http://schemas.openxmlformats.org/officeDocument/2006/relationships/diagramQuickStyle" Target="../diagrams/quickStyle6.xml"/><Relationship Id="rId15" Type="http://schemas.openxmlformats.org/officeDocument/2006/relationships/diagramData" Target="../diagrams/data8.xml"/><Relationship Id="rId10" Type="http://schemas.openxmlformats.org/officeDocument/2006/relationships/diagramData" Target="../diagrams/data7.xml"/><Relationship Id="rId19" Type="http://schemas.microsoft.com/office/2007/relationships/diagramDrawing" Target="../diagrams/drawing8.xml"/><Relationship Id="rId4" Type="http://schemas.openxmlformats.org/officeDocument/2006/relationships/diagramLayout" Target="../diagrams/layout6.xml"/><Relationship Id="rId9" Type="http://schemas.openxmlformats.org/officeDocument/2006/relationships/chart" Target="../charts/chart26.xml"/><Relationship Id="rId14" Type="http://schemas.microsoft.com/office/2007/relationships/diagramDrawing" Target="../diagrams/drawin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3" Type="http://schemas.openxmlformats.org/officeDocument/2006/relationships/diagramLayout" Target="../diagrams/layout10.xml"/><Relationship Id="rId7" Type="http://schemas.openxmlformats.org/officeDocument/2006/relationships/chart" Target="../charts/chart3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chart" Target="../charts/char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openxmlformats.org/officeDocument/2006/relationships/diagramColors" Target="../diagrams/colors3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QuickStyle" Target="../diagrams/quickStyle3.xml"/><Relationship Id="rId2" Type="http://schemas.openxmlformats.org/officeDocument/2006/relationships/chart" Target="../charts/chart4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Data" Target="../diagrams/data3.xml"/><Relationship Id="rId10" Type="http://schemas.openxmlformats.org/officeDocument/2006/relationships/diagramLayout" Target="../diagrams/layout2.xml"/><Relationship Id="rId19" Type="http://schemas.microsoft.com/office/2007/relationships/diagramDrawing" Target="../diagrams/drawing3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chart" Target="../charts/chart8.xml"/><Relationship Id="rId7" Type="http://schemas.openxmlformats.org/officeDocument/2006/relationships/diagramLayout" Target="../diagrams/layout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chart" Target="../charts/chart10.xml"/><Relationship Id="rId10" Type="http://schemas.microsoft.com/office/2007/relationships/diagramDrawing" Target="../diagrams/drawing4.xml"/><Relationship Id="rId4" Type="http://schemas.openxmlformats.org/officeDocument/2006/relationships/chart" Target="../charts/chart9.xml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404664"/>
            <a:ext cx="71287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650" y="5300663"/>
            <a:ext cx="792003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БЮДЖЕТА </a:t>
            </a:r>
            <a:r>
              <a:rPr lang="ru-RU" b="1" dirty="0" smtClean="0"/>
              <a:t> ТИТОВСКОГО  СЕЛЬСКОГО  ПОСЕЛЕНИЯ 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 </a:t>
            </a:r>
            <a:r>
              <a:rPr lang="en-US" b="1" dirty="0" smtClean="0"/>
              <a:t>201</a:t>
            </a:r>
            <a:r>
              <a:rPr lang="ru-RU" b="1" dirty="0" smtClean="0"/>
              <a:t>8</a:t>
            </a:r>
            <a:r>
              <a:rPr lang="en-US" b="1" dirty="0" smtClean="0"/>
              <a:t> </a:t>
            </a:r>
            <a:r>
              <a:rPr lang="ru-RU" b="1" dirty="0"/>
              <a:t>год и на плановый период </a:t>
            </a:r>
            <a:r>
              <a:rPr lang="ru-RU" b="1" dirty="0" smtClean="0"/>
              <a:t>2019 </a:t>
            </a:r>
            <a:r>
              <a:rPr lang="ru-RU" b="1" dirty="0"/>
              <a:t>и </a:t>
            </a:r>
            <a:r>
              <a:rPr lang="ru-RU" b="1" dirty="0" smtClean="0"/>
              <a:t>2020 годов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Решение </a:t>
            </a:r>
            <a:r>
              <a:rPr lang="ru-RU" b="1" dirty="0" smtClean="0"/>
              <a:t>Совета народных депутатов </a:t>
            </a:r>
            <a:r>
              <a:rPr lang="ru-RU" b="1" dirty="0"/>
              <a:t>от </a:t>
            </a:r>
            <a:r>
              <a:rPr lang="ru-RU" b="1" dirty="0" smtClean="0"/>
              <a:t>25.12.2017 </a:t>
            </a:r>
            <a:r>
              <a:rPr lang="ru-RU" b="1" dirty="0"/>
              <a:t>№ </a:t>
            </a:r>
            <a:r>
              <a:rPr lang="ru-RU" b="1" dirty="0" smtClean="0"/>
              <a:t>81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013" y="994039"/>
            <a:ext cx="609600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333375"/>
            <a:ext cx="66262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Прочие налоговые доходы, тыс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. рублей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349756"/>
              </p:ext>
            </p:extLst>
          </p:nvPr>
        </p:nvGraphicFramePr>
        <p:xfrm>
          <a:off x="179388" y="836613"/>
          <a:ext cx="8425060" cy="295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652600"/>
              </p:ext>
            </p:extLst>
          </p:nvPr>
        </p:nvGraphicFramePr>
        <p:xfrm>
          <a:off x="0" y="4159250"/>
          <a:ext cx="2555875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361020"/>
              </p:ext>
            </p:extLst>
          </p:nvPr>
        </p:nvGraphicFramePr>
        <p:xfrm>
          <a:off x="2268538" y="4086352"/>
          <a:ext cx="3382962" cy="13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816449"/>
              </p:ext>
            </p:extLst>
          </p:nvPr>
        </p:nvGraphicFramePr>
        <p:xfrm>
          <a:off x="4716463" y="4292601"/>
          <a:ext cx="3671961" cy="1152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0,4%</a:t>
            </a:r>
            <a:endParaRPr lang="ru-RU" altLang="ru-RU" b="1" dirty="0"/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2022729" y="5023104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2018 </a:t>
            </a:r>
            <a:endParaRPr lang="ru-RU" altLang="ru-RU" dirty="0"/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4656137" y="5023105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2019</a:t>
            </a:r>
            <a:endParaRPr lang="ru-RU" altLang="ru-RU" dirty="0"/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7380288" y="5186874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556763"/>
            <a:ext cx="7777163" cy="118460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</a:t>
            </a:r>
            <a:r>
              <a:rPr lang="ru-RU" sz="11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1100" b="1" dirty="0">
                <a:solidFill>
                  <a:schemeClr val="tx1"/>
                </a:solidFill>
              </a:rPr>
              <a:t>пошлина за совершение нотариальных действий должностными лицами органов местного самоуправления, уполномоченными в </a:t>
            </a:r>
            <a:r>
              <a:rPr lang="ru-RU" sz="1100" b="1" dirty="0" smtClean="0">
                <a:solidFill>
                  <a:schemeClr val="tx1"/>
                </a:solidFill>
              </a:rPr>
              <a:t>соответствии </a:t>
            </a:r>
            <a:r>
              <a:rPr lang="ru-RU" sz="1100" b="1" dirty="0">
                <a:solidFill>
                  <a:schemeClr val="tx1"/>
                </a:solidFill>
              </a:rPr>
              <a:t>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C00000"/>
                </a:solidFill>
                <a:latin typeface="Constantia" pitchFamily="18" charset="0"/>
              </a:rPr>
              <a:t>Объем и структура безвозмездных поступлений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876116"/>
              </p:ext>
            </p:extLst>
          </p:nvPr>
        </p:nvGraphicFramePr>
        <p:xfrm>
          <a:off x="337694" y="1180306"/>
          <a:ext cx="2447950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395288" y="2636838"/>
            <a:ext cx="244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2227,6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dirty="0" smtClean="0"/>
              <a:t>53</a:t>
            </a:r>
            <a:r>
              <a:rPr lang="ru-RU" altLang="ru-RU" sz="1200" b="1" dirty="0" smtClean="0"/>
              <a:t>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245280984"/>
              </p:ext>
            </p:extLst>
          </p:nvPr>
        </p:nvGraphicFramePr>
        <p:xfrm>
          <a:off x="539552" y="3717032"/>
          <a:ext cx="252028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139559"/>
              </p:ext>
            </p:extLst>
          </p:nvPr>
        </p:nvGraphicFramePr>
        <p:xfrm>
          <a:off x="3203575" y="1196975"/>
          <a:ext cx="2736850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473" name="TextBox 12"/>
          <p:cNvSpPr txBox="1">
            <a:spLocks noChangeArrowheads="1"/>
          </p:cNvSpPr>
          <p:nvPr/>
        </p:nvSpPr>
        <p:spPr bwMode="auto">
          <a:xfrm>
            <a:off x="3348038" y="2636838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1907,4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dirty="0" smtClean="0"/>
              <a:t>41</a:t>
            </a:r>
            <a:r>
              <a:rPr lang="ru-RU" altLang="ru-RU" sz="1200" b="1" dirty="0" smtClean="0"/>
              <a:t>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869604"/>
              </p:ext>
            </p:extLst>
          </p:nvPr>
        </p:nvGraphicFramePr>
        <p:xfrm>
          <a:off x="6227763" y="1125538"/>
          <a:ext cx="2447925" cy="143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1916,1 </a:t>
            </a:r>
            <a:r>
              <a:rPr lang="ru-RU" altLang="ru-RU" sz="1200" dirty="0"/>
              <a:t>тыс</a:t>
            </a:r>
            <a:r>
              <a:rPr lang="ru-RU" altLang="ru-RU" sz="1200" dirty="0" smtClean="0"/>
              <a:t>. 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dirty="0" smtClean="0"/>
              <a:t>40</a:t>
            </a:r>
            <a:r>
              <a:rPr lang="ru-RU" altLang="ru-RU" sz="1200" b="1" dirty="0" smtClean="0"/>
              <a:t>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636125293"/>
              </p:ext>
            </p:extLst>
          </p:nvPr>
        </p:nvGraphicFramePr>
        <p:xfrm>
          <a:off x="3492327" y="3645024"/>
          <a:ext cx="244827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688141555"/>
              </p:ext>
            </p:extLst>
          </p:nvPr>
        </p:nvGraphicFramePr>
        <p:xfrm>
          <a:off x="6300192" y="3645024"/>
          <a:ext cx="2520280" cy="29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065878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Объем и структура расходов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бюджета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 разделам на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2018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год, тыс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рублей</a:t>
            </a:r>
            <a:endParaRPr lang="ru-RU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830662"/>
              </p:ext>
            </p:extLst>
          </p:nvPr>
        </p:nvGraphicFramePr>
        <p:xfrm>
          <a:off x="179512" y="765175"/>
          <a:ext cx="8964488" cy="590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20421020"/>
              </p:ext>
            </p:extLst>
          </p:nvPr>
        </p:nvGraphicFramePr>
        <p:xfrm>
          <a:off x="107505" y="836712"/>
          <a:ext cx="828091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dirty="0"/>
              <a:t>Расходы на реализацию муниципальной программы </a:t>
            </a:r>
            <a:r>
              <a:rPr lang="ru-RU" sz="1600" dirty="0" smtClean="0"/>
              <a:t>«Комплексное </a:t>
            </a:r>
            <a:r>
              <a:rPr lang="ru-RU" sz="1600" dirty="0"/>
              <a:t>обеспечение и  развитие </a:t>
            </a:r>
            <a:r>
              <a:rPr lang="ru-RU" sz="1600" dirty="0" smtClean="0"/>
              <a:t>жизнедеятельности Титовского </a:t>
            </a:r>
            <a:r>
              <a:rPr lang="ru-RU" sz="1600" dirty="0"/>
              <a:t>сельского поселения"  на </a:t>
            </a:r>
            <a:r>
              <a:rPr lang="ru-RU" sz="1600" dirty="0" smtClean="0"/>
              <a:t>2018 </a:t>
            </a:r>
            <a:r>
              <a:rPr lang="ru-RU" sz="1600" dirty="0"/>
              <a:t>– </a:t>
            </a:r>
            <a:r>
              <a:rPr lang="ru-RU" sz="1600" dirty="0" smtClean="0"/>
              <a:t>2020 </a:t>
            </a:r>
            <a:r>
              <a:rPr lang="ru-RU" sz="1600" dirty="0"/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4615" y="332656"/>
            <a:ext cx="6173678" cy="707886"/>
          </a:xfrm>
          <a:prstGeom prst="rect">
            <a:avLst/>
          </a:prstGeom>
          <a:solidFill>
            <a:schemeClr val="lt1"/>
          </a:solidFill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 smtClean="0">
                <a:ln/>
                <a:solidFill>
                  <a:sysClr val="windowText" lastClr="000000"/>
                </a:solidFill>
              </a:rPr>
              <a:t>Расходы в рамках подпрограммы</a:t>
            </a:r>
          </a:p>
          <a:p>
            <a:pPr algn="ctr">
              <a:defRPr/>
            </a:pPr>
            <a:r>
              <a:rPr lang="ru-RU" sz="2000" b="1" dirty="0" smtClean="0">
                <a:ln/>
                <a:solidFill>
                  <a:sysClr val="windowText" lastClr="000000"/>
                </a:solidFill>
              </a:rPr>
              <a:t> </a:t>
            </a:r>
            <a:r>
              <a:rPr lang="ru-RU" sz="2000" b="1" dirty="0">
                <a:ln/>
                <a:solidFill>
                  <a:sysClr val="windowText" lastClr="000000"/>
                </a:solidFill>
              </a:rPr>
              <a:t>"Развитие дорожного хозяйства", </a:t>
            </a:r>
            <a:r>
              <a:rPr lang="ru-RU" sz="2000" b="1" dirty="0" smtClean="0">
                <a:ln/>
                <a:solidFill>
                  <a:sysClr val="windowText" lastClr="000000"/>
                </a:solidFill>
              </a:rPr>
              <a:t>тыс. рублей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850" y="1341438"/>
            <a:ext cx="3168650" cy="19431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</a:rPr>
              <a:t>Содержание, текущий ремонт  автомобильных дорог местного значения  и инженерных сооружений на них </a:t>
            </a:r>
            <a:endParaRPr lang="ru-RU" sz="1200" dirty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510918"/>
              </p:ext>
            </p:extLst>
          </p:nvPr>
        </p:nvGraphicFramePr>
        <p:xfrm>
          <a:off x="3635375" y="1397000"/>
          <a:ext cx="525780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3933056"/>
            <a:ext cx="2952328" cy="22322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Содержание и ремонт сетей уличного освещения  автомобильных дорог общего пользования местного значения</a:t>
            </a:r>
            <a:endParaRPr lang="ru-RU" sz="1400" dirty="0"/>
          </a:p>
        </p:txBody>
      </p:sp>
      <p:graphicFrame>
        <p:nvGraphicFramePr>
          <p:cNvPr id="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593634"/>
              </p:ext>
            </p:extLst>
          </p:nvPr>
        </p:nvGraphicFramePr>
        <p:xfrm>
          <a:off x="3492500" y="3716338"/>
          <a:ext cx="53276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Расходы </a:t>
            </a:r>
            <a:r>
              <a:rPr lang="ru-RU" dirty="0" smtClean="0"/>
              <a:t>в </a:t>
            </a:r>
            <a:r>
              <a:rPr lang="ru-RU" dirty="0"/>
              <a:t>рамках подпрограммы </a:t>
            </a:r>
            <a:r>
              <a:rPr lang="ru-RU" dirty="0" smtClean="0"/>
              <a:t>«Развитие </a:t>
            </a:r>
            <a:r>
              <a:rPr lang="ru-RU" dirty="0"/>
              <a:t>физической культуры и </a:t>
            </a:r>
            <a:r>
              <a:rPr lang="ru-RU" dirty="0" smtClean="0"/>
              <a:t>спорта», тыс. рублей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922821"/>
              </p:ext>
            </p:extLst>
          </p:nvPr>
        </p:nvGraphicFramePr>
        <p:xfrm>
          <a:off x="1043608" y="1628800"/>
          <a:ext cx="69850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411760" y="5517232"/>
            <a:ext cx="4968552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Организация и </a:t>
            </a:r>
            <a:r>
              <a:rPr lang="ru-RU">
                <a:solidFill>
                  <a:schemeClr val="tx1"/>
                </a:solidFill>
              </a:rPr>
              <a:t>проведение </a:t>
            </a:r>
            <a:r>
              <a:rPr lang="ru-RU" smtClean="0">
                <a:solidFill>
                  <a:schemeClr val="tx1"/>
                </a:solidFill>
              </a:rPr>
              <a:t>спортивных </a:t>
            </a:r>
            <a:r>
              <a:rPr lang="ru-RU" dirty="0">
                <a:solidFill>
                  <a:schemeClr val="tx1"/>
                </a:solidFill>
              </a:rPr>
              <a:t>мероприятий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8141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Расходы </a:t>
            </a:r>
            <a:r>
              <a:rPr lang="ru-RU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 рамках подпрограммы «Благоустройство», </a:t>
            </a:r>
            <a:r>
              <a:rPr lang="ru-RU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тыс</a:t>
            </a:r>
            <a:r>
              <a:rPr lang="ru-RU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. рублей</a:t>
            </a:r>
            <a:endParaRPr lang="ru-RU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1174234"/>
              </p:ext>
            </p:extLst>
          </p:nvPr>
        </p:nvGraphicFramePr>
        <p:xfrm>
          <a:off x="395536" y="764704"/>
          <a:ext cx="856895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86894"/>
              </p:ext>
            </p:extLst>
          </p:nvPr>
        </p:nvGraphicFramePr>
        <p:xfrm>
          <a:off x="467544" y="4797152"/>
          <a:ext cx="25908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61584"/>
              </p:ext>
            </p:extLst>
          </p:nvPr>
        </p:nvGraphicFramePr>
        <p:xfrm>
          <a:off x="3347864" y="4581128"/>
          <a:ext cx="2592387" cy="208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863433"/>
              </p:ext>
            </p:extLst>
          </p:nvPr>
        </p:nvGraphicFramePr>
        <p:xfrm>
          <a:off x="6156176" y="4653136"/>
          <a:ext cx="2808437" cy="194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8035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188640"/>
            <a:ext cx="8640960" cy="646331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dirty="0">
                <a:ln w="11430"/>
                <a:solidFill>
                  <a:schemeClr val="accent3"/>
                </a:solidFill>
              </a:rPr>
              <a:t>Расходы </a:t>
            </a:r>
            <a:r>
              <a:rPr lang="ru-RU" dirty="0" smtClean="0">
                <a:ln w="11430"/>
                <a:solidFill>
                  <a:schemeClr val="accent3"/>
                </a:solidFill>
              </a:rPr>
              <a:t>в рамках подпрограммы </a:t>
            </a:r>
          </a:p>
          <a:p>
            <a:pPr algn="ctr">
              <a:defRPr/>
            </a:pPr>
            <a:r>
              <a:rPr lang="ru-RU" dirty="0" smtClean="0">
                <a:ln w="11430"/>
                <a:solidFill>
                  <a:schemeClr val="accent3"/>
                </a:solidFill>
              </a:rPr>
              <a:t>«</a:t>
            </a:r>
            <a:r>
              <a:rPr lang="ru-RU" dirty="0">
                <a:ln w="11430"/>
                <a:solidFill>
                  <a:schemeClr val="accent3"/>
                </a:solidFill>
              </a:rPr>
              <a:t>Обеспечение общественной безопасности»  тыс</a:t>
            </a:r>
            <a:r>
              <a:rPr lang="ru-RU" dirty="0" smtClean="0">
                <a:ln w="11430"/>
                <a:solidFill>
                  <a:schemeClr val="accent3"/>
                </a:solidFill>
              </a:rPr>
              <a:t>. рублей</a:t>
            </a:r>
            <a:endParaRPr lang="ru-RU" dirty="0">
              <a:ln w="11430"/>
              <a:solidFill>
                <a:schemeClr val="accent3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692351"/>
              </p:ext>
            </p:extLst>
          </p:nvPr>
        </p:nvGraphicFramePr>
        <p:xfrm>
          <a:off x="196549" y="1124744"/>
          <a:ext cx="5687317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940152" y="3501008"/>
            <a:ext cx="3025775" cy="2087562"/>
          </a:xfrm>
          <a:prstGeom prst="round2Diag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защиты населения и территорий от чрезвычайных ситуаций природного и техногенного характера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871250" y="1916832"/>
            <a:ext cx="3025775" cy="150121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первичной пожарной безопасности 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33670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Расходы </a:t>
            </a:r>
            <a:r>
              <a:rPr lang="ru-RU" sz="2000" dirty="0" smtClean="0"/>
              <a:t>в </a:t>
            </a:r>
            <a:r>
              <a:rPr lang="ru-RU" sz="2000" dirty="0"/>
              <a:t>рамках подпрограммы «Социальная </a:t>
            </a:r>
            <a:r>
              <a:rPr lang="ru-RU" sz="2000" dirty="0" smtClean="0"/>
              <a:t>политика», тыс. рублей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645024"/>
            <a:ext cx="2519362" cy="15841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Выплата дополнительной ежемесячной пенсии муниципальным служащим 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926442"/>
              </p:ext>
            </p:extLst>
          </p:nvPr>
        </p:nvGraphicFramePr>
        <p:xfrm>
          <a:off x="3492500" y="1196752"/>
          <a:ext cx="5651500" cy="547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Constantia" pitchFamily="18" charset="0"/>
              </a:rPr>
              <a:t>Основные характеристики </a:t>
            </a:r>
            <a:r>
              <a:rPr lang="ru-RU" altLang="ru-RU" sz="2400" dirty="0" smtClean="0">
                <a:latin typeface="Constantia" pitchFamily="18" charset="0"/>
              </a:rPr>
              <a:t>местного </a:t>
            </a:r>
            <a:r>
              <a:rPr lang="ru-RU" altLang="ru-RU" sz="2400" dirty="0">
                <a:latin typeface="Constantia" pitchFamily="18" charset="0"/>
              </a:rPr>
              <a:t>бюджета, тыс</a:t>
            </a:r>
            <a:r>
              <a:rPr lang="ru-RU" altLang="ru-RU" sz="2400" dirty="0" smtClean="0">
                <a:latin typeface="Constantia" pitchFamily="18" charset="0"/>
              </a:rPr>
              <a:t>. рублей</a:t>
            </a:r>
            <a:endParaRPr lang="ru-RU" altLang="ru-RU" sz="2400" dirty="0">
              <a:latin typeface="Constantia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084432"/>
              </p:ext>
            </p:extLst>
          </p:nvPr>
        </p:nvGraphicFramePr>
        <p:xfrm>
          <a:off x="250825" y="620713"/>
          <a:ext cx="8713788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рамках подпрограммы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Функционирование органов местного самоуправления»  тыс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рублей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110087"/>
              </p:ext>
            </p:extLst>
          </p:nvPr>
        </p:nvGraphicFramePr>
        <p:xfrm>
          <a:off x="107951" y="1125538"/>
          <a:ext cx="5796652" cy="561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04602" y="2780928"/>
            <a:ext cx="2771854" cy="244827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Расходы </a:t>
            </a:r>
            <a:r>
              <a:rPr lang="ru-RU" sz="1400" b="1" dirty="0">
                <a:solidFill>
                  <a:schemeClr val="tx1"/>
                </a:solidFill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</a:rPr>
              <a:t>деятельности органов местного самоуправления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896578" y="5301208"/>
            <a:ext cx="2779878" cy="11375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Расходы на заработную плату Главы Титовского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89770" y="1700808"/>
            <a:ext cx="278668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Другие общегосударственные </a:t>
            </a:r>
            <a:r>
              <a:rPr lang="ru-RU" sz="1400" dirty="0" smtClean="0">
                <a:solidFill>
                  <a:schemeClr val="tx1"/>
                </a:solidFill>
              </a:rPr>
              <a:t>вопросы</a:t>
            </a:r>
            <a:r>
              <a:rPr lang="ru-RU" sz="1400" dirty="0">
                <a:solidFill>
                  <a:schemeClr val="tx1"/>
                </a:solidFill>
              </a:rPr>
              <a:t>: проведение </a:t>
            </a:r>
            <a:r>
              <a:rPr lang="ru-RU" sz="1400" dirty="0" smtClean="0">
                <a:solidFill>
                  <a:schemeClr val="tx1"/>
                </a:solidFill>
              </a:rPr>
              <a:t>приемов</a:t>
            </a:r>
            <a:r>
              <a:rPr lang="ru-RU" sz="1400" dirty="0">
                <a:solidFill>
                  <a:schemeClr val="tx1"/>
                </a:solidFill>
              </a:rPr>
              <a:t>, мероприятий и прочих расходов </a:t>
            </a:r>
          </a:p>
        </p:txBody>
      </p:sp>
    </p:spTree>
    <p:extLst>
      <p:ext uri="{BB962C8B-B14F-4D97-AF65-F5344CB8AC3E}">
        <p14:creationId xmlns:p14="http://schemas.microsoft.com/office/powerpoint/2010/main" val="24744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11131569"/>
              </p:ext>
            </p:extLst>
          </p:nvPr>
        </p:nvGraphicFramePr>
        <p:xfrm>
          <a:off x="503549" y="767617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6155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в рамках непрограммного направления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pPr algn="ctr"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2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692696"/>
            <a:ext cx="7000056" cy="5781129"/>
          </a:xfrm>
        </p:spPr>
        <p:txBody>
          <a:bodyPr/>
          <a:lstStyle/>
          <a:p>
            <a:pPr algn="ctr"/>
            <a:r>
              <a:rPr lang="ru-RU" altLang="ru-RU" dirty="0" smtClean="0">
                <a:latin typeface="Arial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Глава Титовского сельского поселения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Черкашин Владимир Дмитриевич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График работы с 8-30 до 17-30,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Адрес: 652391, Кемеровская область, Промышленновский район, с. </a:t>
            </a:r>
            <a:r>
              <a:rPr lang="ru-RU" altLang="ru-RU" dirty="0" err="1" smtClean="0">
                <a:latin typeface="Arial" charset="0"/>
              </a:rPr>
              <a:t>Титово</a:t>
            </a:r>
            <a:r>
              <a:rPr lang="ru-RU" altLang="ru-RU" dirty="0" smtClean="0">
                <a:latin typeface="Arial" charset="0"/>
              </a:rPr>
              <a:t> </a:t>
            </a:r>
            <a:r>
              <a:rPr lang="ru-RU" altLang="ru-RU" dirty="0" err="1" smtClean="0">
                <a:latin typeface="Arial" charset="0"/>
              </a:rPr>
              <a:t>ул.Советская</a:t>
            </a:r>
            <a:r>
              <a:rPr lang="ru-RU" altLang="ru-RU" dirty="0" smtClean="0">
                <a:latin typeface="Arial" charset="0"/>
              </a:rPr>
              <a:t>, 57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Телефон (8 38442) 4-21-44, Факс: 4-21-45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Электронная почта: Titovo28@yandex.ru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Динамика собственных доходов </a:t>
            </a:r>
            <a:r>
              <a:rPr lang="ru-RU" dirty="0" smtClean="0"/>
              <a:t>местного бюджета тыс. рублей </a:t>
            </a:r>
            <a:endParaRPr lang="ru-RU" dirty="0"/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281596"/>
              </p:ext>
            </p:extLst>
          </p:nvPr>
        </p:nvGraphicFramePr>
        <p:xfrm>
          <a:off x="519113" y="765175"/>
          <a:ext cx="8250237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0825" y="115888"/>
            <a:ext cx="8281988" cy="8318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Структура доходов </a:t>
            </a:r>
            <a:r>
              <a:rPr lang="ru-RU" sz="2400" dirty="0" smtClean="0">
                <a:latin typeface="Constantia" pitchFamily="18" charset="0"/>
              </a:rPr>
              <a:t>местного </a:t>
            </a:r>
            <a:r>
              <a:rPr lang="ru-RU" sz="2400" dirty="0">
                <a:latin typeface="Constantia" pitchFamily="18" charset="0"/>
              </a:rPr>
              <a:t>бюджета, тыс</a:t>
            </a:r>
            <a:r>
              <a:rPr lang="ru-RU" sz="2400" dirty="0" smtClean="0">
                <a:latin typeface="Constantia" pitchFamily="18" charset="0"/>
              </a:rPr>
              <a:t>. рублей</a:t>
            </a:r>
            <a:endParaRPr lang="ru-RU" sz="2400" dirty="0">
              <a:latin typeface="Constantia" pitchFamily="18" charset="0"/>
            </a:endParaRPr>
          </a:p>
          <a:p>
            <a:pPr>
              <a:defRPr/>
            </a:pPr>
            <a:endParaRPr lang="ru-RU" sz="2400" dirty="0"/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658285"/>
              </p:ext>
            </p:extLst>
          </p:nvPr>
        </p:nvGraphicFramePr>
        <p:xfrm>
          <a:off x="50800" y="815975"/>
          <a:ext cx="90424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403350" y="3213100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/>
              <a:t> </a:t>
            </a:r>
            <a:endParaRPr lang="ru-RU" alt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320" y="334559"/>
            <a:ext cx="65992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Constantia" pitchFamily="18" charset="0"/>
              </a:rPr>
              <a:t>Объем и структура налоговых доходов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54324"/>
              </p:ext>
            </p:extLst>
          </p:nvPr>
        </p:nvGraphicFramePr>
        <p:xfrm>
          <a:off x="374650" y="1392238"/>
          <a:ext cx="2663825" cy="19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92369" y="1556792"/>
            <a:ext cx="2783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 smtClean="0"/>
              <a:t>1998 </a:t>
            </a:r>
            <a:r>
              <a:rPr lang="ru-RU" altLang="ru-RU" sz="1400" dirty="0"/>
              <a:t>тыс</a:t>
            </a:r>
            <a:r>
              <a:rPr lang="ru-RU" altLang="ru-RU" sz="1400" dirty="0" smtClean="0"/>
              <a:t>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dirty="0" smtClean="0"/>
              <a:t>47 </a:t>
            </a:r>
            <a:r>
              <a:rPr lang="ru-RU" altLang="ru-RU" sz="1400" b="1" dirty="0" smtClean="0"/>
              <a:t>%</a:t>
            </a:r>
            <a:r>
              <a:rPr lang="ru-RU" altLang="ru-RU" sz="1400" dirty="0" smtClean="0"/>
              <a:t> </a:t>
            </a:r>
            <a:endParaRPr lang="ru-RU" altLang="ru-RU" sz="1400" dirty="0"/>
          </a:p>
          <a:p>
            <a:pPr algn="ctr" eaLnBrk="1" hangingPunct="1"/>
            <a:r>
              <a:rPr lang="ru-RU" altLang="ru-RU" sz="1400" dirty="0"/>
              <a:t>в общем объеме доходов</a:t>
            </a:r>
            <a:r>
              <a:rPr lang="ru-RU" altLang="ru-RU" sz="11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2743" y="908050"/>
            <a:ext cx="15827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2018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год</a:t>
            </a:r>
          </a:p>
        </p:txBody>
      </p:sp>
      <p:graphicFrame>
        <p:nvGraphicFramePr>
          <p:cNvPr id="4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429437"/>
              </p:ext>
            </p:extLst>
          </p:nvPr>
        </p:nvGraphicFramePr>
        <p:xfrm>
          <a:off x="3226213" y="917067"/>
          <a:ext cx="25908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207141509"/>
              </p:ext>
            </p:extLst>
          </p:nvPr>
        </p:nvGraphicFramePr>
        <p:xfrm>
          <a:off x="3419872" y="3501008"/>
          <a:ext cx="280831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32931506"/>
              </p:ext>
            </p:extLst>
          </p:nvPr>
        </p:nvGraphicFramePr>
        <p:xfrm>
          <a:off x="251520" y="3501008"/>
          <a:ext cx="302433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214543"/>
              </p:ext>
            </p:extLst>
          </p:nvPr>
        </p:nvGraphicFramePr>
        <p:xfrm>
          <a:off x="5867400" y="836613"/>
          <a:ext cx="295275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07212" y="908050"/>
            <a:ext cx="1038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2020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год</a:t>
            </a: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3434347" y="1576240"/>
            <a:ext cx="2592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2728 </a:t>
            </a:r>
            <a:r>
              <a:rPr lang="ru-RU" altLang="ru-RU" sz="1400" dirty="0" smtClean="0"/>
              <a:t>тыс. руб</a:t>
            </a:r>
            <a:r>
              <a:rPr lang="ru-RU" altLang="ru-RU" sz="1400" dirty="0"/>
              <a:t>. – всего </a:t>
            </a:r>
          </a:p>
          <a:p>
            <a:pPr algn="ctr" eaLnBrk="1" hangingPunct="1"/>
            <a:r>
              <a:rPr lang="ru-RU" altLang="ru-RU" sz="1400" dirty="0"/>
              <a:t>налоговых доходов. 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b="1" dirty="0" smtClean="0"/>
              <a:t>59 </a:t>
            </a:r>
            <a:r>
              <a:rPr lang="ru-RU" altLang="ru-RU" sz="1400" b="1" dirty="0"/>
              <a:t>% </a:t>
            </a:r>
            <a:r>
              <a:rPr lang="ru-RU" altLang="ru-RU" sz="1400" dirty="0"/>
              <a:t>в общем объеме доходов.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32522823"/>
              </p:ext>
            </p:extLst>
          </p:nvPr>
        </p:nvGraphicFramePr>
        <p:xfrm>
          <a:off x="6372200" y="3573016"/>
          <a:ext cx="259228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6374473" y="1568475"/>
            <a:ext cx="2384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2834 </a:t>
            </a:r>
            <a:r>
              <a:rPr lang="ru-RU" altLang="ru-RU" sz="1400" dirty="0" smtClean="0"/>
              <a:t>тыс. руб</a:t>
            </a:r>
            <a:r>
              <a:rPr lang="ru-RU" altLang="ru-RU" sz="1400" dirty="0"/>
              <a:t>. – всего </a:t>
            </a:r>
            <a:endParaRPr lang="ru-RU" altLang="ru-RU" sz="1400" dirty="0" smtClean="0"/>
          </a:p>
          <a:p>
            <a:pPr algn="ctr" eaLnBrk="1" hangingPunct="1"/>
            <a:r>
              <a:rPr lang="ru-RU" altLang="ru-RU" sz="1400" dirty="0" smtClean="0"/>
              <a:t>налоговых </a:t>
            </a:r>
            <a:r>
              <a:rPr lang="ru-RU" altLang="ru-RU" sz="1400" dirty="0"/>
              <a:t>доходов. </a:t>
            </a:r>
          </a:p>
          <a:p>
            <a:pPr algn="ctr" eaLnBrk="1" hangingPunct="1"/>
            <a:r>
              <a:rPr lang="ru-RU" altLang="ru-RU" sz="1400" dirty="0"/>
              <a:t>Это составляет </a:t>
            </a:r>
            <a:r>
              <a:rPr lang="ru-RU" altLang="ru-RU" sz="1400" dirty="0" smtClean="0"/>
              <a:t>60</a:t>
            </a:r>
            <a:r>
              <a:rPr lang="ru-RU" altLang="ru-RU" sz="1400" b="1" dirty="0" smtClean="0"/>
              <a:t>%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в общем объеме доходов.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188913"/>
            <a:ext cx="7323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 на доходы физических лиц, тыс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. рублей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231224"/>
              </p:ext>
            </p:extLst>
          </p:nvPr>
        </p:nvGraphicFramePr>
        <p:xfrm>
          <a:off x="0" y="836613"/>
          <a:ext cx="5219700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698065"/>
              </p:ext>
            </p:extLst>
          </p:nvPr>
        </p:nvGraphicFramePr>
        <p:xfrm>
          <a:off x="323850" y="4508500"/>
          <a:ext cx="2016125" cy="201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100" i="1" dirty="0"/>
              <a:t>Доля поступлений налога в общем объеме налоговых и неналоговых доходов </a:t>
            </a:r>
            <a:r>
              <a:rPr lang="ru-RU" altLang="ru-RU" sz="1100" i="1" dirty="0" smtClean="0"/>
              <a:t> </a:t>
            </a:r>
            <a:r>
              <a:rPr lang="ru-RU" altLang="ru-RU" sz="1100" i="1" dirty="0"/>
              <a:t>бюджета </a:t>
            </a:r>
          </a:p>
          <a:p>
            <a:pPr algn="ctr" eaLnBrk="1" hangingPunct="1"/>
            <a:r>
              <a:rPr lang="ru-RU" altLang="ru-RU" sz="1100" i="1" dirty="0"/>
              <a:t>в </a:t>
            </a:r>
            <a:r>
              <a:rPr lang="ru-RU" altLang="ru-RU" sz="1100" i="1" dirty="0" smtClean="0"/>
              <a:t>2018, 2019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2020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474904"/>
              </p:ext>
            </p:extLst>
          </p:nvPr>
        </p:nvGraphicFramePr>
        <p:xfrm>
          <a:off x="1835696" y="4616450"/>
          <a:ext cx="1655763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987824" y="4862280"/>
            <a:ext cx="5036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3 %</a:t>
            </a:r>
            <a:endParaRPr lang="ru-RU" altLang="ru-RU" sz="1400" b="1" dirty="0"/>
          </a:p>
        </p:txBody>
      </p:sp>
      <p:graphicFrame>
        <p:nvGraphicFramePr>
          <p:cNvPr id="6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616621"/>
              </p:ext>
            </p:extLst>
          </p:nvPr>
        </p:nvGraphicFramePr>
        <p:xfrm>
          <a:off x="3491879" y="4652963"/>
          <a:ext cx="2232645" cy="17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3851920" y="4803849"/>
            <a:ext cx="692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1400" b="1" dirty="0" smtClean="0"/>
              <a:t>3%</a:t>
            </a:r>
            <a:endParaRPr lang="ru-RU" altLang="ru-RU" sz="1400" b="1" dirty="0"/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законодательством.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841470092"/>
              </p:ext>
            </p:extLst>
          </p:nvPr>
        </p:nvGraphicFramePr>
        <p:xfrm>
          <a:off x="5148064" y="2035870"/>
          <a:ext cx="3572074" cy="420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Constantia" pitchFamily="18" charset="0"/>
              </a:rPr>
              <a:t>Акцизы по подакцизным товарам (продукции), тыс</a:t>
            </a:r>
            <a:r>
              <a:rPr lang="ru-RU" altLang="ru-RU" sz="2400" dirty="0" smtClean="0">
                <a:latin typeface="Constantia" pitchFamily="18" charset="0"/>
              </a:rPr>
              <a:t>. рублей</a:t>
            </a:r>
            <a:endParaRPr lang="ru-RU" altLang="ru-RU" sz="2400" dirty="0">
              <a:latin typeface="Constantia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676967"/>
              </p:ext>
            </p:extLst>
          </p:nvPr>
        </p:nvGraphicFramePr>
        <p:xfrm>
          <a:off x="0" y="765175"/>
          <a:ext cx="9144000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179512" y="4293096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15888"/>
            <a:ext cx="6542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Налоги на совокупный доход, тыс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. рублей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127192"/>
              </p:ext>
            </p:extLst>
          </p:nvPr>
        </p:nvGraphicFramePr>
        <p:xfrm>
          <a:off x="468313" y="836613"/>
          <a:ext cx="1727200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116871"/>
              </p:ext>
            </p:extLst>
          </p:nvPr>
        </p:nvGraphicFramePr>
        <p:xfrm>
          <a:off x="1908175" y="1052513"/>
          <a:ext cx="2159000" cy="108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276600" y="908050"/>
            <a:ext cx="141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0,06%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555714"/>
              </p:ext>
            </p:extLst>
          </p:nvPr>
        </p:nvGraphicFramePr>
        <p:xfrm>
          <a:off x="3492500" y="981075"/>
          <a:ext cx="2303463" cy="115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787900" y="836613"/>
            <a:ext cx="831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0,06%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2700338" y="1989138"/>
            <a:ext cx="687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356100" y="1989138"/>
            <a:ext cx="76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налога на совокупный доходов о общем объеме налоговых и неналоговых доходов </a:t>
            </a:r>
            <a:r>
              <a:rPr lang="ru-RU" altLang="ru-RU" sz="1200" i="1" dirty="0" smtClean="0"/>
              <a:t>местного </a:t>
            </a:r>
            <a:r>
              <a:rPr lang="ru-RU" altLang="ru-RU" sz="1200" i="1" dirty="0"/>
              <a:t>бюджета 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6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902936"/>
              </p:ext>
            </p:extLst>
          </p:nvPr>
        </p:nvGraphicFramePr>
        <p:xfrm>
          <a:off x="251520" y="2564904"/>
          <a:ext cx="8892480" cy="289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650" y="5445125"/>
            <a:ext cx="7561263" cy="9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</a:rPr>
              <a:t>местный </a:t>
            </a:r>
            <a:r>
              <a:rPr lang="ru-RU" sz="1200" b="1" dirty="0">
                <a:solidFill>
                  <a:schemeClr val="bg1"/>
                </a:solidFill>
              </a:rPr>
              <a:t>бюджет поступают: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единый </a:t>
            </a:r>
            <a:r>
              <a:rPr lang="ru-RU" sz="1200" b="1" dirty="0">
                <a:solidFill>
                  <a:schemeClr val="bg1"/>
                </a:solidFill>
              </a:rPr>
              <a:t>сельскохозяйственный </a:t>
            </a:r>
            <a:r>
              <a:rPr lang="ru-RU" sz="1200" b="1" dirty="0" smtClean="0">
                <a:solidFill>
                  <a:schemeClr val="bg1"/>
                </a:solidFill>
              </a:rPr>
              <a:t>налог 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88640"/>
            <a:ext cx="856932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Налог на имущество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организаций и физических лиц,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тыс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. рублей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12123"/>
              </p:ext>
            </p:extLst>
          </p:nvPr>
        </p:nvGraphicFramePr>
        <p:xfrm>
          <a:off x="34925" y="980728"/>
          <a:ext cx="8785225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69" y="3503612"/>
            <a:ext cx="4608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pPr eaLnBrk="1" hangingPunct="1"/>
            <a:r>
              <a:rPr lang="ru-RU" altLang="ru-RU" sz="1200" i="1" dirty="0"/>
              <a:t> налоговых и неналоговых доходов </a:t>
            </a:r>
            <a:r>
              <a:rPr lang="ru-RU" altLang="ru-RU" sz="1200" i="1" dirty="0" smtClean="0"/>
              <a:t>бюджета в 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537617"/>
              </p:ext>
            </p:extLst>
          </p:nvPr>
        </p:nvGraphicFramePr>
        <p:xfrm>
          <a:off x="107504" y="4293096"/>
          <a:ext cx="1728192" cy="112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815855"/>
              </p:ext>
            </p:extLst>
          </p:nvPr>
        </p:nvGraphicFramePr>
        <p:xfrm>
          <a:off x="1856940" y="4185445"/>
          <a:ext cx="1778956" cy="1259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88317"/>
              </p:ext>
            </p:extLst>
          </p:nvPr>
        </p:nvGraphicFramePr>
        <p:xfrm>
          <a:off x="3527177" y="4182555"/>
          <a:ext cx="1800721" cy="132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45%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71775" y="4868863"/>
            <a:ext cx="98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57%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55%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162" y="3679813"/>
            <a:ext cx="3312293" cy="241348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onstantia" pitchFamily="18" charset="0"/>
              </a:rPr>
              <a:t>Налог на </a:t>
            </a: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имущество:</a:t>
            </a:r>
            <a:endParaRPr lang="ru-RU" sz="14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Объектами налогообложения для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организаций и физ. лиц </a:t>
            </a: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признается движимое и недвижимое имущество (в том числе имущество, переданное во временное владение, в пользование, распоряжение, доверительное управление. Внесенное в совместную деятельность или полученное по концессионному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соглашению.</a:t>
            </a: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589240"/>
            <a:ext cx="440709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dirty="0">
                <a:latin typeface="Constantia" panose="02030602050306030303" pitchFamily="18" charset="0"/>
              </a:rPr>
              <a:t>В местный бюджет поступают</a:t>
            </a:r>
            <a:r>
              <a:rPr lang="ru-RU" sz="1400" dirty="0" smtClean="0">
                <a:latin typeface="Constantia" panose="02030602050306030303" pitchFamily="18" charset="0"/>
              </a:rPr>
              <a:t>: земельный налог, налог на имущество, транспортный налог</a:t>
            </a:r>
            <a:endParaRPr lang="ru-RU" sz="1400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9F9F9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4294</TotalTime>
  <Words>1530</Words>
  <Application>Microsoft Office PowerPoint</Application>
  <PresentationFormat>Экран (4:3)</PresentationFormat>
  <Paragraphs>251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Администратор</cp:lastModifiedBy>
  <cp:revision>427</cp:revision>
  <cp:lastPrinted>2014-01-24T05:49:03Z</cp:lastPrinted>
  <dcterms:created xsi:type="dcterms:W3CDTF">2014-01-21T08:42:27Z</dcterms:created>
  <dcterms:modified xsi:type="dcterms:W3CDTF">2018-01-09T09:23:53Z</dcterms:modified>
</cp:coreProperties>
</file>