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21" autoAdjust="0"/>
  </p:normalViewPr>
  <p:slideViewPr>
    <p:cSldViewPr>
      <p:cViewPr varScale="1">
        <p:scale>
          <a:sx n="83" d="100"/>
          <a:sy n="83" d="100"/>
        </p:scale>
        <p:origin x="-4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user.COMPL\&#1056;&#1072;&#1073;&#1086;&#1095;&#1080;&#1081;%20&#1089;&#1090;&#1086;&#1083;\&#1051;&#1080;&#1089;&#1090;%20Microsoft%20Office%20Excel%20(3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user.COMPL\&#1056;&#1072;&#1073;&#1086;&#1095;&#1080;&#1081;%20&#1089;&#1090;&#1086;&#1083;\&#1051;&#1080;&#1089;&#1090;%20Microsoft%20Office%20Excel%20(3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user.COMPL\&#1056;&#1072;&#1073;&#1086;&#1095;&#1080;&#1081;%20&#1089;&#1090;&#1086;&#1083;\&#1051;&#1080;&#1089;&#1090;%20Microsoft%20Office%20Excel%20(3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user.COMPL\&#1056;&#1072;&#1073;&#1086;&#1095;&#1080;&#1081;%20&#1089;&#1090;&#1086;&#1083;\&#1051;&#1080;&#1089;&#1090;%20Microsoft%20Office%20Excel%20(3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AngAx val="1"/>
    </c:view3D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Лист1!$C$4</c:f>
              <c:strCache>
                <c:ptCount val="1"/>
                <c:pt idx="0">
                  <c:v>тыс. рублей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solidFill>
                <a:srgbClr val="4F81BD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1"/>
          <c:dLbls>
            <c:dLbl>
              <c:idx val="0"/>
              <c:layout>
                <c:manualLayout>
                  <c:x val="2.5000000000000005E-2"/>
                  <c:y val="-0.3101851851851854"/>
                </c:manualLayout>
              </c:layout>
              <c:showVal val="1"/>
            </c:dLbl>
            <c:dLbl>
              <c:idx val="1"/>
              <c:layout>
                <c:manualLayout>
                  <c:x val="1.1111111111111118E-2"/>
                  <c:y val="-6.9444444444444475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Val val="1"/>
          </c:dLbls>
          <c:cat>
            <c:strRef>
              <c:f>Лист1!$B$5:$B$6</c:f>
              <c:strCache>
                <c:ptCount val="2"/>
                <c:pt idx="0">
                  <c:v>Расходы формируемые в рамках муниципальных программ</c:v>
                </c:pt>
                <c:pt idx="1">
                  <c:v>Не програмные  расходы</c:v>
                </c:pt>
              </c:strCache>
            </c:strRef>
          </c:cat>
          <c:val>
            <c:numRef>
              <c:f>Лист1!$C$5:$C$6</c:f>
              <c:numCache>
                <c:formatCode>General</c:formatCode>
                <c:ptCount val="2"/>
                <c:pt idx="0">
                  <c:v>10704.8</c:v>
                </c:pt>
                <c:pt idx="1">
                  <c:v>440.6</c:v>
                </c:pt>
              </c:numCache>
            </c:numRef>
          </c:val>
        </c:ser>
        <c:gapDepth val="129"/>
        <c:shape val="cylinder"/>
        <c:axId val="75632000"/>
        <c:axId val="78774656"/>
        <c:axId val="0"/>
      </c:bar3DChart>
      <c:catAx>
        <c:axId val="75632000"/>
        <c:scaling>
          <c:orientation val="minMax"/>
        </c:scaling>
        <c:axPos val="b"/>
        <c:tickLblPos val="nextTo"/>
        <c:crossAx val="78774656"/>
        <c:crosses val="autoZero"/>
        <c:auto val="1"/>
        <c:lblAlgn val="ctr"/>
        <c:lblOffset val="100"/>
      </c:catAx>
      <c:valAx>
        <c:axId val="78774656"/>
        <c:scaling>
          <c:orientation val="minMax"/>
        </c:scaling>
        <c:axPos val="l"/>
        <c:majorGridlines/>
        <c:numFmt formatCode="General" sourceLinked="1"/>
        <c:tickLblPos val="nextTo"/>
        <c:crossAx val="75632000"/>
        <c:crosses val="autoZero"/>
        <c:crossBetween val="between"/>
      </c:valAx>
    </c:plotArea>
    <c:plotVisOnly val="1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rotY val="147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Лист1!$C$29</c:f>
              <c:strCache>
                <c:ptCount val="1"/>
                <c:pt idx="0">
                  <c:v>Тыс. рублей</c:v>
                </c:pt>
              </c:strCache>
            </c:strRef>
          </c:tx>
          <c:explosion val="32"/>
          <c:dPt>
            <c:idx val="6"/>
            <c:spPr>
              <a:solidFill>
                <a:schemeClr val="accent1"/>
              </a:solidFill>
            </c:spPr>
          </c:dPt>
          <c:dLbls>
            <c:dLbl>
              <c:idx val="0"/>
              <c:layout>
                <c:manualLayout>
                  <c:x val="-6.9911356948539644E-2"/>
                  <c:y val="2.5788398712542408E-2"/>
                </c:manualLayout>
              </c:layout>
              <c:showVal val="1"/>
            </c:dLbl>
            <c:dLbl>
              <c:idx val="1"/>
              <c:layout>
                <c:manualLayout>
                  <c:x val="1.7843764655451264E-2"/>
                  <c:y val="0.14876306014307589"/>
                </c:manualLayout>
              </c:layout>
              <c:showVal val="1"/>
            </c:dLbl>
            <c:dLbl>
              <c:idx val="6"/>
              <c:layout>
                <c:manualLayout>
                  <c:x val="-5.6808953380794468E-2"/>
                  <c:y val="-0.11029269694671606"/>
                </c:manualLayout>
              </c:layout>
              <c:showVal val="1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Лист1!$B$30:$B$37</c:f>
              <c:strCache>
                <c:ptCount val="8"/>
                <c:pt idx="0">
                  <c:v>НДФЛ</c:v>
                </c:pt>
                <c:pt idx="1">
                  <c:v>Акцизы</c:v>
                </c:pt>
                <c:pt idx="2">
                  <c:v>Налог на совокупный доход</c:v>
                </c:pt>
                <c:pt idx="3">
                  <c:v>Налог на имущество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Транспортный налог</c:v>
                </c:pt>
                <c:pt idx="6">
                  <c:v>Земельный налог</c:v>
                </c:pt>
                <c:pt idx="7">
                  <c:v>Государственная пошлина</c:v>
                </c:pt>
              </c:strCache>
            </c:strRef>
          </c:cat>
          <c:val>
            <c:numRef>
              <c:f>Лист1!$C$30:$C$37</c:f>
              <c:numCache>
                <c:formatCode>General</c:formatCode>
                <c:ptCount val="8"/>
                <c:pt idx="0">
                  <c:v>828</c:v>
                </c:pt>
                <c:pt idx="1">
                  <c:v>2614</c:v>
                </c:pt>
                <c:pt idx="2">
                  <c:v>38</c:v>
                </c:pt>
                <c:pt idx="3">
                  <c:v>418</c:v>
                </c:pt>
                <c:pt idx="4">
                  <c:v>110</c:v>
                </c:pt>
                <c:pt idx="5">
                  <c:v>173</c:v>
                </c:pt>
                <c:pt idx="6">
                  <c:v>2121</c:v>
                </c:pt>
                <c:pt idx="7">
                  <c:v>100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200415573053372"/>
          <c:y val="0.13905029280810657"/>
          <c:w val="0.33758804157831013"/>
          <c:h val="0.82807433693598487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spPr>
    <a:solidFill>
      <a:schemeClr val="accent5">
        <a:lumMod val="20000"/>
        <a:lumOff val="80000"/>
      </a:schemeClr>
    </a:solidFill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AngAx val="1"/>
    </c:view3D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Лист1!$C$4</c:f>
              <c:strCache>
                <c:ptCount val="1"/>
                <c:pt idx="0">
                  <c:v>тыс. рублей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solidFill>
                <a:srgbClr val="4F81BD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1"/>
          <c:dLbls>
            <c:dLbl>
              <c:idx val="0"/>
              <c:layout>
                <c:manualLayout>
                  <c:x val="2.5000000000000001E-2"/>
                  <c:y val="-0.3101851851851854"/>
                </c:manualLayout>
              </c:layout>
              <c:showVal val="1"/>
            </c:dLbl>
            <c:dLbl>
              <c:idx val="1"/>
              <c:layout>
                <c:manualLayout>
                  <c:x val="1.1111111111111117E-2"/>
                  <c:y val="-6.9444444444444475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Val val="1"/>
          </c:dLbls>
          <c:cat>
            <c:strRef>
              <c:f>Лист1!$B$5:$B$6</c:f>
              <c:strCache>
                <c:ptCount val="2"/>
                <c:pt idx="0">
                  <c:v>Расходы формируемые в рамках муниципальных программ</c:v>
                </c:pt>
                <c:pt idx="1">
                  <c:v>Не програмные  расходы</c:v>
                </c:pt>
              </c:strCache>
            </c:strRef>
          </c:cat>
          <c:val>
            <c:numRef>
              <c:f>Лист1!$C$5:$C$6</c:f>
              <c:numCache>
                <c:formatCode>General</c:formatCode>
                <c:ptCount val="2"/>
                <c:pt idx="0">
                  <c:v>10704.8</c:v>
                </c:pt>
                <c:pt idx="1">
                  <c:v>440.6</c:v>
                </c:pt>
              </c:numCache>
            </c:numRef>
          </c:val>
        </c:ser>
        <c:gapDepth val="129"/>
        <c:shape val="cylinder"/>
        <c:axId val="83927808"/>
        <c:axId val="83930112"/>
        <c:axId val="0"/>
      </c:bar3DChart>
      <c:catAx>
        <c:axId val="83927808"/>
        <c:scaling>
          <c:orientation val="minMax"/>
        </c:scaling>
        <c:axPos val="b"/>
        <c:tickLblPos val="nextTo"/>
        <c:crossAx val="83930112"/>
        <c:crosses val="autoZero"/>
        <c:auto val="1"/>
        <c:lblAlgn val="ctr"/>
        <c:lblOffset val="100"/>
      </c:catAx>
      <c:valAx>
        <c:axId val="83930112"/>
        <c:scaling>
          <c:orientation val="minMax"/>
        </c:scaling>
        <c:axPos val="l"/>
        <c:majorGridlines/>
        <c:numFmt formatCode="General" sourceLinked="1"/>
        <c:tickLblPos val="nextTo"/>
        <c:crossAx val="83927808"/>
        <c:crosses val="autoZero"/>
        <c:crossBetween val="between"/>
      </c:valAx>
    </c:plotArea>
    <c:legend>
      <c:legendPos val="r"/>
      <c:layout/>
    </c:legend>
    <c:plotVisOnly val="1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Лист1!$C$48</c:f>
              <c:strCache>
                <c:ptCount val="1"/>
                <c:pt idx="0">
                  <c:v>тыс.руб.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6.5108699342048409E-2"/>
                  <c:y val="-0.15383300322952623"/>
                </c:manualLayout>
              </c:layout>
              <c:showVal val="1"/>
            </c:dLbl>
            <c:dLbl>
              <c:idx val="3"/>
              <c:layout>
                <c:manualLayout>
                  <c:x val="-1.1632966707402881E-2"/>
                  <c:y val="5.2170927368223458E-3"/>
                </c:manualLayout>
              </c:layout>
              <c:showVal val="1"/>
            </c:dLbl>
            <c:dLbl>
              <c:idx val="4"/>
              <c:layout>
                <c:manualLayout>
                  <c:x val="-1.2468522016072289E-2"/>
                  <c:y val="-5.0220952461220783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Лист1!$B$49:$B$55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Социальная политика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Лист1!$C$49:$C$55</c:f>
              <c:numCache>
                <c:formatCode>General</c:formatCode>
                <c:ptCount val="7"/>
                <c:pt idx="0">
                  <c:v>4882</c:v>
                </c:pt>
                <c:pt idx="1">
                  <c:v>390.6</c:v>
                </c:pt>
                <c:pt idx="2">
                  <c:v>200</c:v>
                </c:pt>
                <c:pt idx="3">
                  <c:v>2787</c:v>
                </c:pt>
                <c:pt idx="4">
                  <c:v>2596.8000000000002</c:v>
                </c:pt>
                <c:pt idx="5">
                  <c:v>189</c:v>
                </c:pt>
                <c:pt idx="6">
                  <c:v>100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spPr>
    <a:solidFill>
      <a:schemeClr val="accent3">
        <a:lumMod val="20000"/>
        <a:lumOff val="80000"/>
      </a:schemeClr>
    </a:solidFill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БЮДЖЕТ ДЛЯ ГРАЖДАН ПЛОТНИКОВСКОГО СЕЛЬСКОГО ПОСЕЛЕНИЯ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На  2016 г</a:t>
            </a:r>
            <a:endParaRPr lang="ru-RU" sz="6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i="1" dirty="0" smtClean="0"/>
              <a:t>Структура расходов бюджета Плотниковского сельского поселения </a:t>
            </a:r>
            <a:r>
              <a:rPr lang="ru-RU" sz="3600" b="1" i="1" dirty="0" smtClean="0"/>
              <a:t>на</a:t>
            </a:r>
            <a:r>
              <a:rPr lang="ru-RU" b="1" i="1" dirty="0" smtClean="0"/>
              <a:t> </a:t>
            </a:r>
            <a:br>
              <a:rPr lang="ru-RU" b="1" i="1" dirty="0" smtClean="0"/>
            </a:br>
            <a:r>
              <a:rPr lang="ru-RU" sz="3600" b="1" i="1" dirty="0" smtClean="0"/>
              <a:t>2016 г.</a:t>
            </a:r>
            <a:endParaRPr lang="ru-RU" sz="36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611560" y="1988840"/>
          <a:ext cx="777686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ЧТО ТАКОЕ БЮДЖЕТ?</a:t>
            </a:r>
            <a:endParaRPr lang="ru-RU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55576" y="1484784"/>
            <a:ext cx="7810976" cy="518457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ХАРАКТЕРИСТИКИ БЮДЖЕТА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43608" y="2204864"/>
          <a:ext cx="7128792" cy="2214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4"/>
                <a:gridCol w="2232248"/>
              </a:tblGrid>
              <a:tr h="73808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Доходы</a:t>
                      </a:r>
                      <a:endParaRPr lang="ru-RU" sz="2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11145,40</a:t>
                      </a:r>
                      <a:endParaRPr lang="ru-RU" sz="2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Расходы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11145,40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Дефицит/</a:t>
                      </a:r>
                      <a:r>
                        <a:rPr lang="ru-RU" sz="24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sz="2400" b="1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Профицит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-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31640" y="1412776"/>
            <a:ext cx="66549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tx2"/>
                </a:solidFill>
              </a:rPr>
              <a:t>Плотниковского сельского поселения на 2016г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9" y="4869160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Объем доходов бюджета поселения без учета безвозмездных поступлений определен на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2016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год в сумме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6402 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тыс.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рубля,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 том числе налоговые доходы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6192 тыс.рубля,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неналоговые доходы –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210,0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тыс. рублей.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1619672" y="1628800"/>
          <a:ext cx="5616624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Объем доходов бюджета Плотниковского сельского поселения на 2016г.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>без учета безвозмездных поступлений</a:t>
            </a:r>
            <a:endParaRPr lang="ru-RU" sz="2700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11560" y="5341858"/>
            <a:ext cx="78488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34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Объем доходов бюджета  без учета безвозмездных поступлений определен на 2016 год в сумме 6402 тыс. рублей, в том числе налоговые доходы –6192 тыс. рублей, неналоговые доходы – 210 тыс. рублей.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i="1" dirty="0" smtClean="0"/>
              <a:t/>
            </a:r>
            <a:br>
              <a:rPr lang="ru-RU" sz="3100" b="1" i="1" dirty="0" smtClean="0"/>
            </a:br>
            <a:r>
              <a:rPr lang="ru-RU" sz="3100" b="1" i="1" dirty="0" smtClean="0"/>
              <a:t/>
            </a:r>
            <a:br>
              <a:rPr lang="ru-RU" sz="3100" b="1" i="1" dirty="0" smtClean="0"/>
            </a:br>
            <a:r>
              <a:rPr lang="ru-RU" sz="3100" b="1" i="1" dirty="0" smtClean="0"/>
              <a:t/>
            </a:r>
            <a:br>
              <a:rPr lang="ru-RU" sz="3100" b="1" i="1" dirty="0" smtClean="0"/>
            </a:br>
            <a:r>
              <a:rPr lang="ru-RU" sz="3100" b="1" i="1" dirty="0" smtClean="0"/>
              <a:t>Структура </a:t>
            </a:r>
            <a:r>
              <a:rPr lang="ru-RU" sz="3100" b="1" i="1" dirty="0" smtClean="0"/>
              <a:t>налоговых и неналоговых доходов бюджета Плотниковского сельского поселения на </a:t>
            </a:r>
            <a:r>
              <a:rPr lang="ru-RU" sz="3100" b="1" i="1" dirty="0" smtClean="0"/>
              <a:t>2016 </a:t>
            </a:r>
            <a:r>
              <a:rPr lang="ru-RU" sz="3100" b="1" i="1" dirty="0" smtClean="0"/>
              <a:t>год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611560" y="1484784"/>
          <a:ext cx="813690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305800" cy="908720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smtClean="0"/>
              <a:t>Сравнительный анализ  доходов бюджета </a:t>
            </a:r>
            <a:r>
              <a:rPr lang="ru-RU" sz="2800" b="1" i="1" dirty="0" smtClean="0"/>
              <a:t>поселения на 2016 г.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980728"/>
          <a:ext cx="8064893" cy="5181874"/>
        </p:xfrm>
        <a:graphic>
          <a:graphicData uri="http://schemas.openxmlformats.org/drawingml/2006/table">
            <a:tbl>
              <a:tblPr/>
              <a:tblGrid>
                <a:gridCol w="2368247"/>
                <a:gridCol w="1556109"/>
                <a:gridCol w="1556109"/>
                <a:gridCol w="2584428"/>
              </a:tblGrid>
              <a:tr h="172709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Налоговые и неналоговые доходы    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13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Оценка 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2015 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план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2016год         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 . к . (+,-)            </a:t>
                      </a: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Удельный вес в структуре</a:t>
                      </a: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18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5758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6402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 anchor="b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 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+644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5061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</a:t>
                      </a:r>
                      <a:r>
                        <a:rPr lang="ru-RU" sz="1000" b="1" dirty="0" smtClean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</a:t>
                      </a:r>
                      <a:r>
                        <a:rPr lang="ru-RU" sz="10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Налог на доходы физических лиц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	</a:t>
                      </a: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18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847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828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-19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98%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2709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43075" algn="l"/>
                        </a:tabLs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10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Налог на совокупный доход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18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-12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76%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3738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10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Налоги на имущество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18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367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418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+51</a:t>
                      </a: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114%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2709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10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Госпошлина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18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117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-17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56%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2709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981200" algn="l"/>
                        </a:tabLs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</a:t>
                      </a:r>
                      <a:r>
                        <a:rPr lang="ru-RU" sz="10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Штрафы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18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-5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2709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0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Акцизы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18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1737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2614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+877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150%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029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98120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  </a:t>
                      </a:r>
                      <a:r>
                        <a:rPr lang="ru-RU" sz="10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18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279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110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-169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39%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0119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Земельный</a:t>
                      </a: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налог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900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2200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2121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-79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96%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401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Транспортный налог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1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156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173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+17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110%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58" marR="50058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6447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i="1" dirty="0" smtClean="0"/>
              <a:t/>
            </a:r>
            <a:br>
              <a:rPr lang="ru-RU" sz="3100" b="1" i="1" dirty="0" smtClean="0"/>
            </a:br>
            <a:r>
              <a:rPr lang="ru-RU" sz="3100" b="1" i="1" dirty="0" smtClean="0"/>
              <a:t/>
            </a:r>
            <a:br>
              <a:rPr lang="ru-RU" sz="3100" b="1" i="1" dirty="0" smtClean="0"/>
            </a:br>
            <a:r>
              <a:rPr lang="ru-RU" sz="3100" b="1" i="1" dirty="0" smtClean="0"/>
              <a:t>СТРУКТУРА</a:t>
            </a:r>
            <a:r>
              <a:rPr lang="ru-RU" sz="3100" b="1" i="1" dirty="0" smtClean="0"/>
              <a:t/>
            </a:r>
            <a:br>
              <a:rPr lang="ru-RU" sz="3100" b="1" i="1" dirty="0" smtClean="0"/>
            </a:br>
            <a:r>
              <a:rPr lang="ru-RU" sz="3100" b="1" i="1" dirty="0" smtClean="0"/>
              <a:t>безвозмездных поступлений бюджета Плотниковского сельского поселения   на </a:t>
            </a:r>
            <a:r>
              <a:rPr lang="ru-RU" sz="3100" b="1" i="1" dirty="0" smtClean="0"/>
              <a:t>2016 </a:t>
            </a:r>
            <a:r>
              <a:rPr lang="ru-RU" sz="3100" b="1" i="1" dirty="0" smtClean="0"/>
              <a:t>год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700808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Безвозмездные поступления в бюджете  поселения на 2015 год предусмотрены в объеме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4743,4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тыс. рублей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347864" y="2492896"/>
            <a:ext cx="2160240" cy="792088"/>
          </a:xfrm>
          <a:prstGeom prst="ellipse">
            <a:avLst/>
          </a:prstGeom>
          <a:solidFill>
            <a:schemeClr val="accent1">
              <a:alpha val="87000"/>
            </a:schemeClr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4743,4 </a:t>
            </a:r>
          </a:p>
          <a:p>
            <a:pPr algn="ctr"/>
            <a:r>
              <a:rPr lang="ru-RU" dirty="0" smtClean="0"/>
              <a:t>тыс. руб.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539552" y="4437112"/>
            <a:ext cx="3168352" cy="1800200"/>
          </a:xfrm>
          <a:prstGeom prst="ellipse">
            <a:avLst/>
          </a:prstGeom>
          <a:solidFill>
            <a:schemeClr val="accent1">
              <a:alpha val="85000"/>
            </a:schemeClr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isometricOffAxis1Righ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Дотация</a:t>
            </a:r>
          </a:p>
          <a:p>
            <a:pPr algn="ctr"/>
            <a:r>
              <a:rPr lang="ru-RU" dirty="0" smtClean="0"/>
              <a:t>4352,8 тыс.руб.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5148064" y="4437112"/>
            <a:ext cx="3240360" cy="1944216"/>
          </a:xfrm>
          <a:prstGeom prst="ellipse">
            <a:avLst/>
          </a:prstGeom>
          <a:solidFill>
            <a:schemeClr val="accent1">
              <a:alpha val="80000"/>
            </a:schemeClr>
          </a:solidFill>
          <a:effectLst>
            <a:outerShdw blurRad="152400" dist="317500" dir="5400000" sx="90000" sy="-19000" rotWithShape="0">
              <a:schemeClr val="accent1">
                <a:alpha val="15000"/>
              </a:schemeClr>
            </a:outerShdw>
          </a:effectLst>
          <a:scene3d>
            <a:camera prst="isometricOffAxis2Left"/>
            <a:lightRig rig="threePt" dir="t"/>
          </a:scene3d>
          <a:sp3d prstMaterial="metal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Субвенция</a:t>
            </a:r>
          </a:p>
          <a:p>
            <a:pPr algn="ctr"/>
            <a:r>
              <a:rPr lang="ru-RU" dirty="0" smtClean="0"/>
              <a:t>390,6 тыс.руб.</a:t>
            </a:r>
            <a:endParaRPr lang="ru-RU" dirty="0"/>
          </a:p>
        </p:txBody>
      </p:sp>
      <p:sp>
        <p:nvSpPr>
          <p:cNvPr id="15" name="Стрелка вниз 14"/>
          <p:cNvSpPr/>
          <p:nvPr/>
        </p:nvSpPr>
        <p:spPr>
          <a:xfrm rot="2036890">
            <a:off x="2556814" y="3343399"/>
            <a:ext cx="492366" cy="927670"/>
          </a:xfrm>
          <a:prstGeom prst="downArrow">
            <a:avLst>
              <a:gd name="adj1" fmla="val 29602"/>
              <a:gd name="adj2" fmla="val 50000"/>
            </a:avLst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19536159">
            <a:off x="5727090" y="3342953"/>
            <a:ext cx="492366" cy="927670"/>
          </a:xfrm>
          <a:prstGeom prst="downArrow">
            <a:avLst>
              <a:gd name="adj1" fmla="val 29602"/>
              <a:gd name="adj2" fmla="val 50000"/>
            </a:avLst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80696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/>
              <a:t>РАСХОДЫ</a:t>
            </a:r>
            <a:br>
              <a:rPr lang="ru-RU" sz="2800" b="1" i="1" dirty="0" smtClean="0"/>
            </a:br>
            <a:r>
              <a:rPr lang="ru-RU" sz="2800" b="1" i="1" dirty="0" smtClean="0"/>
              <a:t>Плотниковского сельского поселения</a:t>
            </a:r>
            <a:br>
              <a:rPr lang="ru-RU" sz="2800" b="1" i="1" dirty="0" smtClean="0"/>
            </a:br>
            <a:r>
              <a:rPr lang="ru-RU" sz="2800" dirty="0" smtClean="0"/>
              <a:t>на </a:t>
            </a:r>
            <a:r>
              <a:rPr lang="ru-RU" sz="2800" dirty="0" smtClean="0"/>
              <a:t>2016 г.</a:t>
            </a:r>
            <a:endParaRPr lang="ru-RU" sz="2800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755576" y="1551276"/>
            <a:ext cx="806489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Решением о бюджете на 2016 год предусмотрены расходы в рамках муниципальных программ на 2016 год в сумме 10704,8 тыс. рублей. Не программные расходы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 – 440,6 тыс.руб.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        Расходы бюджета Плотниковского сельского поселения, формируемых в рамках муниципальных программ и не программные расходы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3429000"/>
          <a:ext cx="8064896" cy="2677208"/>
        </p:xfrm>
        <a:graphic>
          <a:graphicData uri="http://schemas.openxmlformats.org/drawingml/2006/table">
            <a:tbl>
              <a:tblPr/>
              <a:tblGrid>
                <a:gridCol w="5957492"/>
                <a:gridCol w="2107404"/>
              </a:tblGrid>
              <a:tr h="8556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программы/ период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2016 год (тыс.руб.)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621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" Жизнеобеспечение Плотниковского сельского поселения"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10704,8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724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Не программные расходы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440,6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21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Итого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11145,4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5007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i="1" dirty="0" smtClean="0"/>
              <a:t/>
            </a:r>
            <a:br>
              <a:rPr lang="ru-RU" sz="3100" b="1" i="1" dirty="0" smtClean="0"/>
            </a:br>
            <a:r>
              <a:rPr lang="ru-RU" sz="3100" b="1" i="1" dirty="0" smtClean="0"/>
              <a:t/>
            </a:r>
            <a:br>
              <a:rPr lang="ru-RU" sz="3100" b="1" i="1" dirty="0" smtClean="0"/>
            </a:br>
            <a:r>
              <a:rPr lang="ru-RU" sz="3100" b="1" i="1" dirty="0" smtClean="0"/>
              <a:t>Расходы </a:t>
            </a:r>
            <a:r>
              <a:rPr lang="ru-RU" sz="3100" b="1" i="1" dirty="0" smtClean="0"/>
              <a:t>бюджета Плотниковского сельского поселения, формируемых в рамках муниципальных программ и </a:t>
            </a:r>
            <a:r>
              <a:rPr lang="ru-RU" sz="3100" b="1" i="1" dirty="0" smtClean="0"/>
              <a:t>не программные расходы на 2016г.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755576" y="1988840"/>
          <a:ext cx="756084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95</TotalTime>
  <Words>378</Words>
  <Application>Microsoft Office PowerPoint</Application>
  <PresentationFormat>Экран (4:3)</PresentationFormat>
  <Paragraphs>137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БЮДЖЕТ ДЛЯ ГРАЖДАН ПЛОТНИКОВСКОГО СЕЛЬСКОГО ПОСЕЛЕНИЯ</vt:lpstr>
      <vt:lpstr>ЧТО ТАКОЕ БЮДЖЕТ?</vt:lpstr>
      <vt:lpstr>ОСНОВНЫЕ ХАРАКТЕРИСТИКИ БЮДЖЕТА</vt:lpstr>
      <vt:lpstr>Объем доходов бюджета Плотниковского сельского поселения на 2016г. без учета безвозмездных поступлений</vt:lpstr>
      <vt:lpstr>   Структура налоговых и неналоговых доходов бюджета Плотниковского сельского поселения на 2016 год </vt:lpstr>
      <vt:lpstr>Сравнительный анализ  доходов бюджета поселения на 2016 г.</vt:lpstr>
      <vt:lpstr>  СТРУКТУРА безвозмездных поступлений бюджета Плотниковского сельского поселения   на 2016 год </vt:lpstr>
      <vt:lpstr>РАСХОДЫ Плотниковского сельского поселения на 2016 г.</vt:lpstr>
      <vt:lpstr>  Расходы бюджета Плотниковского сельского поселения, формируемых в рамках муниципальных программ и не программные расходы на 2016г. </vt:lpstr>
      <vt:lpstr>Структура расходов бюджета Плотниковского сельского поселения на  2016 г.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 ПЛОТНИКОВСКОГО СЕЛЬСКОГО ПОСЕЛЕНИЯ</dc:title>
  <cp:lastModifiedBy>Luser</cp:lastModifiedBy>
  <cp:revision>17</cp:revision>
  <dcterms:modified xsi:type="dcterms:W3CDTF">2016-02-11T08:51:15Z</dcterms:modified>
</cp:coreProperties>
</file>