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drawings/drawing3.xml" ContentType="application/vnd.openxmlformats-officedocument.drawingml.chartshap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drawings/drawing2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83793" autoAdjust="0"/>
  </p:normalViewPr>
  <p:slideViewPr>
    <p:cSldViewPr>
      <p:cViewPr varScale="1">
        <p:scale>
          <a:sx n="76" d="100"/>
          <a:sy n="76" d="100"/>
        </p:scale>
        <p:origin x="-17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Office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Доходы</c:v>
                </c:pt>
                <c:pt idx="1">
                  <c:v>Расходы</c:v>
                </c:pt>
                <c:pt idx="2">
                  <c:v>Дефицит(-)/профицит(+)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11836.4</c:v>
                </c:pt>
                <c:pt idx="1">
                  <c:v>11836.4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Доходы</c:v>
                </c:pt>
                <c:pt idx="1">
                  <c:v>Расходы</c:v>
                </c:pt>
                <c:pt idx="2">
                  <c:v>Дефицит(-)/профицит(+)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5547.7</c:v>
                </c:pt>
                <c:pt idx="1">
                  <c:v>5910</c:v>
                </c:pt>
                <c:pt idx="2">
                  <c:v>0</c:v>
                </c:pt>
              </c:numCache>
            </c:numRef>
          </c:val>
        </c:ser>
        <c:shape val="cylinder"/>
        <c:axId val="43167104"/>
        <c:axId val="43177088"/>
        <c:axId val="0"/>
      </c:bar3DChart>
      <c:catAx>
        <c:axId val="43167104"/>
        <c:scaling>
          <c:orientation val="minMax"/>
        </c:scaling>
        <c:axPos val="b"/>
        <c:tickLblPos val="nextTo"/>
        <c:crossAx val="43177088"/>
        <c:crosses val="autoZero"/>
        <c:auto val="1"/>
        <c:lblAlgn val="ctr"/>
        <c:lblOffset val="100"/>
      </c:catAx>
      <c:valAx>
        <c:axId val="43177088"/>
        <c:scaling>
          <c:orientation val="minMax"/>
        </c:scaling>
        <c:axPos val="l"/>
        <c:majorGridlines/>
        <c:numFmt formatCode="General" sourceLinked="1"/>
        <c:tickLblPos val="nextTo"/>
        <c:crossAx val="43167104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>
        <c:manualLayout>
          <c:layoutTarget val="inner"/>
          <c:xMode val="edge"/>
          <c:yMode val="edge"/>
          <c:x val="0.14183333333333345"/>
          <c:y val="5.8843749999999986E-2"/>
          <c:w val="0.6464501312335964"/>
          <c:h val="0.8823124999999995"/>
        </c:manualLayout>
      </c:layout>
      <c:bar3DChart>
        <c:barDir val="col"/>
        <c:grouping val="percent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Категория 1</c:v>
                </c:pt>
                <c:pt idx="1">
                  <c:v>Категория 2</c:v>
                </c:pt>
                <c:pt idx="2">
                  <c:v>Категория 3</c:v>
                </c:pt>
                <c:pt idx="3">
                  <c:v>Категория 4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4.3</c:v>
                </c:pt>
                <c:pt idx="1">
                  <c:v>4</c:v>
                </c:pt>
                <c:pt idx="2">
                  <c:v>3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факт 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Категория 1</c:v>
                </c:pt>
                <c:pt idx="1">
                  <c:v>Категория 2</c:v>
                </c:pt>
                <c:pt idx="2">
                  <c:v>Категория 3</c:v>
                </c:pt>
                <c:pt idx="3">
                  <c:v>Категория 4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2.4</c:v>
                </c:pt>
                <c:pt idx="1">
                  <c:v>2.5</c:v>
                </c:pt>
                <c:pt idx="2">
                  <c:v>1.8</c:v>
                </c:pt>
                <c:pt idx="3">
                  <c:v>4</c:v>
                </c:pt>
              </c:numCache>
            </c:numRef>
          </c:val>
        </c:ser>
        <c:shape val="cylinder"/>
        <c:axId val="43782144"/>
        <c:axId val="43783680"/>
        <c:axId val="0"/>
      </c:bar3DChart>
      <c:catAx>
        <c:axId val="43782144"/>
        <c:scaling>
          <c:orientation val="minMax"/>
        </c:scaling>
        <c:delete val="1"/>
        <c:axPos val="b"/>
        <c:tickLblPos val="none"/>
        <c:crossAx val="43783680"/>
        <c:crosses val="autoZero"/>
        <c:auto val="1"/>
        <c:lblAlgn val="ctr"/>
        <c:lblOffset val="100"/>
      </c:catAx>
      <c:valAx>
        <c:axId val="43783680"/>
        <c:scaling>
          <c:orientation val="minMax"/>
        </c:scaling>
        <c:axPos val="l"/>
        <c:majorGridlines/>
        <c:numFmt formatCode="0%" sourceLinked="1"/>
        <c:tickLblPos val="nextTo"/>
        <c:crossAx val="43782144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16"/>
          <c:dPt>
            <c:idx val="5"/>
            <c:explosion val="8"/>
          </c:dPt>
          <c:cat>
            <c:strRef>
              <c:f>Лист1!$A$2:$A$8</c:f>
              <c:strCache>
                <c:ptCount val="4"/>
                <c:pt idx="0">
                  <c:v>Кв. 1</c:v>
                </c:pt>
                <c:pt idx="1">
                  <c:v>Кв. 2</c:v>
                </c:pt>
                <c:pt idx="2">
                  <c:v>Кв. 3</c:v>
                </c:pt>
                <c:pt idx="3">
                  <c:v>Кв. 4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0.2</c:v>
                </c:pt>
                <c:pt idx="1">
                  <c:v>1</c:v>
                </c:pt>
                <c:pt idx="2">
                  <c:v>1.5</c:v>
                </c:pt>
                <c:pt idx="3">
                  <c:v>3</c:v>
                </c:pt>
                <c:pt idx="4">
                  <c:v>4.5</c:v>
                </c:pt>
                <c:pt idx="5">
                  <c:v>8.5</c:v>
                </c:pt>
                <c:pt idx="6">
                  <c:v>0.1</c:v>
                </c:pt>
              </c:numCache>
            </c:numRef>
          </c:val>
        </c:ser>
      </c:pie3DChart>
    </c:plotArea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0.2732</cdr:x>
      <cdr:y>0.12109</cdr:y>
    </cdr:from>
    <cdr:to>
      <cdr:x>0.32031</cdr:x>
      <cdr:y>0.28255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088232" y="648072"/>
          <a:ext cx="360040" cy="86409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0.26378</cdr:x>
      <cdr:y>0</cdr:y>
    </cdr:from>
    <cdr:to>
      <cdr:x>0.30146</cdr:x>
      <cdr:y>0.44401</cdr:y>
    </cdr:to>
    <cdr:sp macro="" textlink="">
      <cdr:nvSpPr>
        <cdr:cNvPr id="4" name="TextBox 3"/>
        <cdr:cNvSpPr txBox="1"/>
      </cdr:nvSpPr>
      <cdr:spPr>
        <a:xfrm xmlns:a="http://schemas.openxmlformats.org/drawingml/2006/main" rot="16200000">
          <a:off x="972108" y="1044116"/>
          <a:ext cx="2376264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100" b="1" i="1" dirty="0" smtClean="0"/>
            <a:t>Утверждено </a:t>
          </a:r>
          <a:r>
            <a:rPr lang="ru-RU" sz="1100" b="1" i="1" dirty="0" smtClean="0"/>
            <a:t>11922,5</a:t>
          </a:r>
          <a:endParaRPr lang="ru-RU" sz="1100" b="1" i="1" dirty="0"/>
        </a:p>
      </cdr:txBody>
    </cdr:sp>
  </cdr:relSizeAnchor>
  <cdr:relSizeAnchor xmlns:cdr="http://schemas.openxmlformats.org/drawingml/2006/chartDrawing">
    <cdr:from>
      <cdr:x>0.33915</cdr:x>
      <cdr:y>0.01345</cdr:y>
    </cdr:from>
    <cdr:to>
      <cdr:x>0.37683</cdr:x>
      <cdr:y>0.29601</cdr:y>
    </cdr:to>
    <cdr:sp macro="" textlink="">
      <cdr:nvSpPr>
        <cdr:cNvPr id="5" name="TextBox 4"/>
        <cdr:cNvSpPr txBox="1"/>
      </cdr:nvSpPr>
      <cdr:spPr>
        <a:xfrm xmlns:a="http://schemas.openxmlformats.org/drawingml/2006/main" rot="16200000">
          <a:off x="1980220" y="684076"/>
          <a:ext cx="1512168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100" b="1" i="1" dirty="0" smtClean="0"/>
            <a:t>Исполнено </a:t>
          </a:r>
          <a:r>
            <a:rPr lang="ru-RU" b="1" i="1" dirty="0" smtClean="0"/>
            <a:t>7358,4</a:t>
          </a:r>
          <a:endParaRPr lang="ru-RU" sz="1100" b="1" i="1" dirty="0"/>
        </a:p>
      </cdr:txBody>
    </cdr:sp>
  </cdr:relSizeAnchor>
  <cdr:relSizeAnchor xmlns:cdr="http://schemas.openxmlformats.org/drawingml/2006/chartDrawing">
    <cdr:from>
      <cdr:x>0.50872</cdr:x>
      <cdr:y>0</cdr:y>
    </cdr:from>
    <cdr:to>
      <cdr:x>0.5464</cdr:x>
      <cdr:y>0.43056</cdr:y>
    </cdr:to>
    <cdr:sp macro="" textlink="">
      <cdr:nvSpPr>
        <cdr:cNvPr id="6" name="TextBox 5"/>
        <cdr:cNvSpPr txBox="1"/>
      </cdr:nvSpPr>
      <cdr:spPr>
        <a:xfrm xmlns:a="http://schemas.openxmlformats.org/drawingml/2006/main" rot="16200000">
          <a:off x="2880320" y="1008112"/>
          <a:ext cx="2304256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100" b="1" i="1" dirty="0" smtClean="0"/>
            <a:t>Утверждено </a:t>
          </a:r>
          <a:r>
            <a:rPr lang="ru-RU" sz="1100" b="1" i="1" dirty="0" smtClean="0"/>
            <a:t>11922,5</a:t>
          </a:r>
          <a:endParaRPr lang="ru-RU" sz="1100" b="1" i="1" dirty="0"/>
        </a:p>
      </cdr:txBody>
    </cdr:sp>
  </cdr:relSizeAnchor>
  <cdr:relSizeAnchor xmlns:cdr="http://schemas.openxmlformats.org/drawingml/2006/chartDrawing">
    <cdr:from>
      <cdr:x>0.57467</cdr:x>
      <cdr:y>0</cdr:y>
    </cdr:from>
    <cdr:to>
      <cdr:x>0.61235</cdr:x>
      <cdr:y>0.28255</cdr:y>
    </cdr:to>
    <cdr:sp macro="" textlink="">
      <cdr:nvSpPr>
        <cdr:cNvPr id="7" name="TextBox 6"/>
        <cdr:cNvSpPr txBox="1"/>
      </cdr:nvSpPr>
      <cdr:spPr>
        <a:xfrm xmlns:a="http://schemas.openxmlformats.org/drawingml/2006/main" rot="16200000">
          <a:off x="3780420" y="612068"/>
          <a:ext cx="1512168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100" b="1" i="1" dirty="0" smtClean="0"/>
            <a:t>Исполнено </a:t>
          </a:r>
          <a:r>
            <a:rPr lang="ru-RU" b="1" i="1" dirty="0" smtClean="0"/>
            <a:t>7711,2</a:t>
          </a:r>
          <a:endParaRPr lang="ru-RU" sz="1100" b="1" i="1" dirty="0"/>
        </a:p>
      </cdr:txBody>
    </cdr:sp>
  </cdr:relSizeAnchor>
  <cdr:relSizeAnchor xmlns:cdr="http://schemas.openxmlformats.org/drawingml/2006/chartDrawing">
    <cdr:from>
      <cdr:x>0.69714</cdr:x>
      <cdr:y>0.21528</cdr:y>
    </cdr:from>
    <cdr:to>
      <cdr:x>0.97976</cdr:x>
      <cdr:y>0.2691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5328592" y="1152128"/>
          <a:ext cx="2160240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0.81018</cdr:x>
      <cdr:y>0.13455</cdr:y>
    </cdr:from>
    <cdr:to>
      <cdr:x>0.84787</cdr:x>
      <cdr:y>0.44401</cdr:y>
    </cdr:to>
    <cdr:sp macro="" textlink="">
      <cdr:nvSpPr>
        <cdr:cNvPr id="9" name="TextBox 8"/>
        <cdr:cNvSpPr txBox="1"/>
      </cdr:nvSpPr>
      <cdr:spPr>
        <a:xfrm xmlns:a="http://schemas.openxmlformats.org/drawingml/2006/main" rot="16200000">
          <a:off x="5508612" y="1404156"/>
          <a:ext cx="1656184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100" b="1" i="1" dirty="0" smtClean="0"/>
            <a:t>Исполнено -</a:t>
          </a:r>
          <a:r>
            <a:rPr lang="ru-RU" sz="1100" b="1" i="1" dirty="0" smtClean="0"/>
            <a:t>352,8</a:t>
          </a:r>
          <a:endParaRPr lang="ru-RU" sz="1100" b="1" i="1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0.22443</cdr:x>
      <cdr:y>0.51384</cdr:y>
    </cdr:from>
    <cdr:to>
      <cdr:x>0.33075</cdr:x>
      <cdr:y>0.54927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368152" y="2088232"/>
          <a:ext cx="648072" cy="14401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0.20081</cdr:x>
      <cdr:y>0.51384</cdr:y>
    </cdr:from>
    <cdr:to>
      <cdr:x>0.33075</cdr:x>
      <cdr:y>0.56699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224136" y="2088232"/>
          <a:ext cx="792088" cy="216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800" dirty="0" smtClean="0">
              <a:solidFill>
                <a:schemeClr val="bg1"/>
              </a:solidFill>
            </a:rPr>
            <a:t>  </a:t>
          </a:r>
          <a:r>
            <a:rPr lang="ru-RU" sz="800" dirty="0" smtClean="0">
              <a:solidFill>
                <a:schemeClr val="bg1"/>
              </a:solidFill>
            </a:rPr>
            <a:t>6627</a:t>
          </a:r>
          <a:endParaRPr lang="ru-RU" sz="800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0.34256</cdr:x>
      <cdr:y>0.30121</cdr:y>
    </cdr:from>
    <cdr:to>
      <cdr:x>0.44896</cdr:x>
      <cdr:y>0.40893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2088246" y="1224117"/>
          <a:ext cx="648614" cy="43776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800" dirty="0" smtClean="0">
              <a:solidFill>
                <a:schemeClr val="bg1"/>
              </a:solidFill>
            </a:rPr>
            <a:t>31847,9</a:t>
          </a:r>
          <a:r>
            <a:rPr lang="ru-RU" sz="1000" dirty="0" smtClean="0">
              <a:solidFill>
                <a:schemeClr val="bg1"/>
              </a:solidFill>
            </a:rPr>
            <a:t>         </a:t>
          </a:r>
          <a:endParaRPr lang="ru-RU" sz="1000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0.34256</cdr:x>
      <cdr:y>0.56699</cdr:y>
    </cdr:from>
    <cdr:to>
      <cdr:x>0.46068</cdr:x>
      <cdr:y>0.60243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2088232" y="2304256"/>
          <a:ext cx="720080" cy="14401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800" dirty="0" smtClean="0">
              <a:solidFill>
                <a:schemeClr val="bg1"/>
              </a:solidFill>
            </a:rPr>
            <a:t>33414,0</a:t>
          </a:r>
          <a:endParaRPr lang="ru-RU" sz="800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0.49612</cdr:x>
      <cdr:y>0.26578</cdr:y>
    </cdr:from>
    <cdr:to>
      <cdr:x>0.61303</cdr:x>
      <cdr:y>0.35619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3024348" y="1080130"/>
          <a:ext cx="712658" cy="3674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000" dirty="0">
              <a:solidFill>
                <a:schemeClr val="bg1"/>
              </a:solidFill>
            </a:rPr>
            <a:t> </a:t>
          </a:r>
          <a:r>
            <a:rPr lang="ru-RU" sz="1000" dirty="0" smtClean="0">
              <a:solidFill>
                <a:schemeClr val="bg1"/>
              </a:solidFill>
            </a:rPr>
            <a:t> </a:t>
          </a:r>
          <a:r>
            <a:rPr lang="ru-RU" sz="1000" dirty="0" smtClean="0">
              <a:solidFill>
                <a:schemeClr val="bg1"/>
              </a:solidFill>
            </a:rPr>
            <a:t>268,2</a:t>
          </a:r>
          <a:endParaRPr lang="ru-RU" sz="1000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0.49612</cdr:x>
      <cdr:y>0.49612</cdr:y>
    </cdr:from>
    <cdr:to>
      <cdr:x>0.60243</cdr:x>
      <cdr:y>0.54927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3024336" y="2016224"/>
          <a:ext cx="648072" cy="216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000" dirty="0" smtClean="0">
              <a:solidFill>
                <a:schemeClr val="bg1"/>
              </a:solidFill>
            </a:rPr>
            <a:t> 364,3</a:t>
          </a:r>
          <a:endParaRPr lang="ru-RU" sz="1000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0.63787</cdr:x>
      <cdr:y>0.2835</cdr:y>
    </cdr:from>
    <cdr:to>
      <cdr:x>0.74418</cdr:x>
      <cdr:y>0.33665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3888432" y="1152128"/>
          <a:ext cx="648072" cy="216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800" dirty="0" smtClean="0">
              <a:solidFill>
                <a:schemeClr val="bg1"/>
              </a:solidFill>
            </a:rPr>
            <a:t>1 1425,7</a:t>
          </a:r>
          <a:endParaRPr lang="ru-RU" sz="800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0.63787</cdr:x>
      <cdr:y>0.54927</cdr:y>
    </cdr:from>
    <cdr:to>
      <cdr:x>0.77961</cdr:x>
      <cdr:y>0.60243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3888432" y="2232248"/>
          <a:ext cx="864096" cy="216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800" dirty="0">
              <a:solidFill>
                <a:schemeClr val="bg1"/>
              </a:solidFill>
            </a:rPr>
            <a:t> </a:t>
          </a:r>
          <a:r>
            <a:rPr lang="ru-RU" sz="800" dirty="0" smtClean="0">
              <a:solidFill>
                <a:schemeClr val="bg1"/>
              </a:solidFill>
            </a:rPr>
            <a:t>  </a:t>
          </a:r>
          <a:r>
            <a:rPr lang="ru-RU" sz="800" dirty="0" smtClean="0">
              <a:solidFill>
                <a:schemeClr val="bg1"/>
              </a:solidFill>
            </a:rPr>
            <a:t>1511,8</a:t>
          </a:r>
          <a:endParaRPr lang="ru-RU" sz="800" dirty="0">
            <a:solidFill>
              <a:schemeClr val="bg1"/>
            </a:solidFill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0.51529</cdr:x>
      <cdr:y>0.48971</cdr:y>
    </cdr:from>
    <cdr:to>
      <cdr:x>0.79012</cdr:x>
      <cdr:y>0.69234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240360" y="2088232"/>
          <a:ext cx="1728192" cy="86409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ru-RU" sz="1400" i="1" dirty="0" smtClean="0">
              <a:solidFill>
                <a:schemeClr val="bg1"/>
              </a:solidFill>
            </a:rPr>
            <a:t>Общегосударственные вопросы ; </a:t>
          </a:r>
        </a:p>
        <a:p xmlns:a="http://schemas.openxmlformats.org/drawingml/2006/main">
          <a:pPr algn="ctr"/>
          <a:r>
            <a:rPr lang="ru-RU" sz="1400" i="1" dirty="0" smtClean="0">
              <a:solidFill>
                <a:schemeClr val="bg1"/>
              </a:solidFill>
            </a:rPr>
            <a:t>2745,3</a:t>
          </a:r>
          <a:endParaRPr lang="ru-RU" sz="1400" i="1" dirty="0" smtClean="0">
            <a:solidFill>
              <a:schemeClr val="bg1"/>
            </a:solidFill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C9B514-E194-4A16-A25E-BDCD2B18B18B}" type="datetimeFigureOut">
              <a:rPr lang="ru-RU" smtClean="0"/>
              <a:pPr/>
              <a:t>16.10.2017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C119C9-53FE-4F9D-91BF-F3CFE272785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C119C9-53FE-4F9D-91BF-F3CFE2727858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AB5F777-03C5-4630-9E90-0A7606D5392C}" type="datetimeFigureOut">
              <a:rPr lang="ru-RU" smtClean="0"/>
              <a:pPr/>
              <a:t>16.10.2017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374CBBF-744A-463F-8F92-6666752EF8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B5F777-03C5-4630-9E90-0A7606D5392C}" type="datetimeFigureOut">
              <a:rPr lang="ru-RU" smtClean="0"/>
              <a:pPr/>
              <a:t>16.10.2017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74CBBF-744A-463F-8F92-6666752EF8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B5F777-03C5-4630-9E90-0A7606D5392C}" type="datetimeFigureOut">
              <a:rPr lang="ru-RU" smtClean="0"/>
              <a:pPr/>
              <a:t>16.10.2017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74CBBF-744A-463F-8F92-6666752EF8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B5F777-03C5-4630-9E90-0A7606D5392C}" type="datetimeFigureOut">
              <a:rPr lang="ru-RU" smtClean="0"/>
              <a:pPr/>
              <a:t>16.10.2017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74CBBF-744A-463F-8F92-6666752EF8B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B5F777-03C5-4630-9E90-0A7606D5392C}" type="datetimeFigureOut">
              <a:rPr lang="ru-RU" smtClean="0"/>
              <a:pPr/>
              <a:t>16.10.2017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74CBBF-744A-463F-8F92-6666752EF8B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B5F777-03C5-4630-9E90-0A7606D5392C}" type="datetimeFigureOut">
              <a:rPr lang="ru-RU" smtClean="0"/>
              <a:pPr/>
              <a:t>16.10.2017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74CBBF-744A-463F-8F92-6666752EF8B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B5F777-03C5-4630-9E90-0A7606D5392C}" type="datetimeFigureOut">
              <a:rPr lang="ru-RU" smtClean="0"/>
              <a:pPr/>
              <a:t>16.10.2017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74CBBF-744A-463F-8F92-6666752EF8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B5F777-03C5-4630-9E90-0A7606D5392C}" type="datetimeFigureOut">
              <a:rPr lang="ru-RU" smtClean="0"/>
              <a:pPr/>
              <a:t>16.10.2017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74CBBF-744A-463F-8F92-6666752EF8B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B5F777-03C5-4630-9E90-0A7606D5392C}" type="datetimeFigureOut">
              <a:rPr lang="ru-RU" smtClean="0"/>
              <a:pPr/>
              <a:t>16.10.2017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74CBBF-744A-463F-8F92-6666752EF8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8AB5F777-03C5-4630-9E90-0A7606D5392C}" type="datetimeFigureOut">
              <a:rPr lang="ru-RU" smtClean="0"/>
              <a:pPr/>
              <a:t>16.10.2017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74CBBF-744A-463F-8F92-6666752EF8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AB5F777-03C5-4630-9E90-0A7606D5392C}" type="datetimeFigureOut">
              <a:rPr lang="ru-RU" smtClean="0"/>
              <a:pPr/>
              <a:t>16.10.2017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374CBBF-744A-463F-8F92-6666752EF8B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8AB5F777-03C5-4630-9E90-0A7606D5392C}" type="datetimeFigureOut">
              <a:rPr lang="ru-RU" smtClean="0"/>
              <a:pPr/>
              <a:t>16.10.2017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374CBBF-744A-463F-8F92-6666752EF8B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0" i="1" dirty="0" smtClean="0">
                <a:solidFill>
                  <a:schemeClr val="tx1"/>
                </a:solidFill>
              </a:rPr>
              <a:t>Исполнение бюджета Плотниковского сельского поселения за</a:t>
            </a:r>
            <a:br>
              <a:rPr lang="ru-RU" sz="2400" b="0" i="1" dirty="0" smtClean="0">
                <a:solidFill>
                  <a:schemeClr val="tx1"/>
                </a:solidFill>
              </a:rPr>
            </a:br>
            <a:r>
              <a:rPr lang="ru-RU" sz="2400" b="0" i="1" dirty="0" smtClean="0">
                <a:solidFill>
                  <a:schemeClr val="tx1"/>
                </a:solidFill>
              </a:rPr>
              <a:t> </a:t>
            </a:r>
            <a:r>
              <a:rPr lang="ru-RU" sz="2400" b="0" i="1" dirty="0" smtClean="0">
                <a:solidFill>
                  <a:schemeClr val="tx1"/>
                </a:solidFill>
              </a:rPr>
              <a:t>9 месяцев</a:t>
            </a:r>
            <a:r>
              <a:rPr lang="ru-RU" sz="2400" b="0" i="1" dirty="0" smtClean="0">
                <a:solidFill>
                  <a:schemeClr val="tx1"/>
                </a:solidFill>
              </a:rPr>
              <a:t> </a:t>
            </a:r>
            <a:r>
              <a:rPr lang="ru-RU" sz="2400" b="0" i="1" dirty="0" smtClean="0">
                <a:solidFill>
                  <a:schemeClr val="tx1"/>
                </a:solidFill>
              </a:rPr>
              <a:t>2017 года </a:t>
            </a:r>
            <a:endParaRPr lang="ru-RU" sz="2400" b="0" i="1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i="1" dirty="0" smtClean="0">
                <a:solidFill>
                  <a:schemeClr val="tx1"/>
                </a:solidFill>
              </a:rPr>
              <a:t>БЮДЖЕТ ДЛЯ ГРАЖДАН </a:t>
            </a:r>
            <a:endParaRPr lang="ru-RU" sz="4000" i="1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91680" y="5733256"/>
            <a:ext cx="576952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600" i="1" dirty="0" smtClean="0"/>
              <a:t>Администрация </a:t>
            </a:r>
            <a:r>
              <a:rPr lang="ru-RU" sz="1600" i="1" dirty="0" err="1" smtClean="0"/>
              <a:t>Плотниковского</a:t>
            </a:r>
            <a:r>
              <a:rPr lang="ru-RU" sz="1600" i="1" dirty="0" smtClean="0"/>
              <a:t> сельского поселения</a:t>
            </a:r>
          </a:p>
          <a:p>
            <a:pPr algn="ctr"/>
            <a:r>
              <a:rPr lang="ru-RU" sz="1600" i="1" dirty="0" smtClean="0"/>
              <a:t>2017год </a:t>
            </a:r>
          </a:p>
          <a:p>
            <a:pPr algn="ctr"/>
            <a:r>
              <a:rPr lang="ru-RU" sz="1600" i="1" dirty="0"/>
              <a:t> </a:t>
            </a:r>
            <a:r>
              <a:rPr lang="ru-RU" sz="1600" i="1" dirty="0" smtClean="0"/>
              <a:t>                                       </a:t>
            </a:r>
            <a:endParaRPr lang="ru-RU" sz="1600" i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179512" y="260648"/>
            <a:ext cx="8748464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i="1" dirty="0" smtClean="0"/>
              <a:t>    </a:t>
            </a:r>
            <a:r>
              <a:rPr lang="ru-RU" sz="1600" i="1" dirty="0" smtClean="0"/>
              <a:t>Исполнение основных показателей бюджета Плотниковского сельского поселения за </a:t>
            </a:r>
            <a:r>
              <a:rPr lang="ru-RU" sz="1600" i="1" dirty="0" smtClean="0"/>
              <a:t>9 месяцев</a:t>
            </a:r>
            <a:r>
              <a:rPr lang="ru-RU" sz="1600" i="1" dirty="0" smtClean="0"/>
              <a:t> </a:t>
            </a:r>
            <a:r>
              <a:rPr lang="ru-RU" sz="1600" i="1" dirty="0" smtClean="0"/>
              <a:t>2017 года (тыс</a:t>
            </a:r>
            <a:r>
              <a:rPr lang="ru-RU" sz="1600" i="1" dirty="0" smtClean="0"/>
              <a:t>. руб.</a:t>
            </a:r>
            <a:r>
              <a:rPr lang="ru-RU" dirty="0" smtClean="0"/>
              <a:t>)</a:t>
            </a:r>
            <a:endParaRPr lang="ru-RU" dirty="0"/>
          </a:p>
        </p:txBody>
      </p:sp>
      <p:pic>
        <p:nvPicPr>
          <p:cNvPr id="6" name="Содержимое 5" descr="Coat_of_Arms_of_Promyshlennovsky_rayon_(Kemerovo_oblast)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9512" y="332656"/>
            <a:ext cx="792088" cy="720080"/>
          </a:xfrm>
        </p:spPr>
      </p:pic>
      <p:graphicFrame>
        <p:nvGraphicFramePr>
          <p:cNvPr id="29" name="Диаграмма 28"/>
          <p:cNvGraphicFramePr/>
          <p:nvPr/>
        </p:nvGraphicFramePr>
        <p:xfrm>
          <a:off x="539552" y="1268760"/>
          <a:ext cx="7643556" cy="53517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251520" y="116632"/>
            <a:ext cx="8640960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i="1" dirty="0">
              <a:solidFill>
                <a:schemeClr val="bg1"/>
              </a:solidFill>
            </a:endParaRPr>
          </a:p>
        </p:txBody>
      </p:sp>
      <p:pic>
        <p:nvPicPr>
          <p:cNvPr id="5" name="Содержимое 4" descr="Coat_of_Arms_of_Promyshlennovsky_rayon_(Kemerovo_oblast)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23528" y="116632"/>
            <a:ext cx="648072" cy="720080"/>
          </a:xfrm>
        </p:spPr>
      </p:pic>
      <p:sp>
        <p:nvSpPr>
          <p:cNvPr id="11" name="TextBox 10"/>
          <p:cNvSpPr txBox="1"/>
          <p:nvPr/>
        </p:nvSpPr>
        <p:spPr>
          <a:xfrm>
            <a:off x="1115616" y="188640"/>
            <a:ext cx="73448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i="1" dirty="0" smtClean="0">
                <a:solidFill>
                  <a:schemeClr val="bg1"/>
                </a:solidFill>
              </a:rPr>
              <a:t>Структура доходов бюджета Плотниковского сельского поселения за </a:t>
            </a:r>
            <a:r>
              <a:rPr lang="ru-RU" sz="1600" i="1" dirty="0" smtClean="0">
                <a:solidFill>
                  <a:schemeClr val="bg1"/>
                </a:solidFill>
              </a:rPr>
              <a:t>9 месяцев</a:t>
            </a:r>
            <a:r>
              <a:rPr lang="ru-RU" sz="1600" i="1" dirty="0" smtClean="0">
                <a:solidFill>
                  <a:schemeClr val="bg1"/>
                </a:solidFill>
              </a:rPr>
              <a:t> </a:t>
            </a:r>
            <a:r>
              <a:rPr lang="ru-RU" sz="1600" i="1" dirty="0" smtClean="0">
                <a:solidFill>
                  <a:schemeClr val="bg1"/>
                </a:solidFill>
              </a:rPr>
              <a:t>2017 года (тыс</a:t>
            </a:r>
            <a:r>
              <a:rPr lang="ru-RU" sz="1600" i="1" dirty="0" smtClean="0">
                <a:solidFill>
                  <a:schemeClr val="bg1"/>
                </a:solidFill>
              </a:rPr>
              <a:t>. руб.)</a:t>
            </a:r>
            <a:endParaRPr lang="ru-RU" sz="1600" i="1" dirty="0">
              <a:solidFill>
                <a:schemeClr val="bg1"/>
              </a:solidFill>
            </a:endParaRPr>
          </a:p>
        </p:txBody>
      </p:sp>
      <p:pic>
        <p:nvPicPr>
          <p:cNvPr id="22" name="Рисунок 21" descr="Рисунок4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71600" y="1484784"/>
            <a:ext cx="7101253" cy="4419235"/>
          </a:xfrm>
          <a:prstGeom prst="rect">
            <a:avLst/>
          </a:prstGeom>
        </p:spPr>
      </p:pic>
      <p:sp>
        <p:nvSpPr>
          <p:cNvPr id="30" name="TextBox 29"/>
          <p:cNvSpPr txBox="1"/>
          <p:nvPr/>
        </p:nvSpPr>
        <p:spPr>
          <a:xfrm>
            <a:off x="1979712" y="2780928"/>
            <a:ext cx="223224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i="1" dirty="0" smtClean="0">
                <a:solidFill>
                  <a:schemeClr val="bg1"/>
                </a:solidFill>
              </a:rPr>
              <a:t>Налоговые и </a:t>
            </a:r>
          </a:p>
          <a:p>
            <a:pPr algn="ctr"/>
            <a:r>
              <a:rPr lang="ru-RU" sz="1400" i="1" dirty="0" smtClean="0">
                <a:solidFill>
                  <a:schemeClr val="bg1"/>
                </a:solidFill>
              </a:rPr>
              <a:t>Неналоговые доходы ; </a:t>
            </a:r>
          </a:p>
          <a:p>
            <a:pPr algn="ctr"/>
            <a:r>
              <a:rPr lang="ru-RU" sz="1400" i="1" dirty="0" smtClean="0">
                <a:solidFill>
                  <a:schemeClr val="bg1"/>
                </a:solidFill>
              </a:rPr>
              <a:t>3816,6</a:t>
            </a:r>
            <a:endParaRPr lang="ru-RU" sz="1400" i="1" dirty="0">
              <a:solidFill>
                <a:schemeClr val="bg1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804248" y="1484784"/>
            <a:ext cx="22322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i="1" dirty="0" smtClean="0"/>
              <a:t>Иные межбюджетные </a:t>
            </a:r>
          </a:p>
          <a:p>
            <a:pPr algn="ctr"/>
            <a:r>
              <a:rPr lang="ru-RU" sz="1400" i="1" dirty="0" smtClean="0"/>
              <a:t>Трансферты; </a:t>
            </a:r>
            <a:r>
              <a:rPr lang="ru-RU" sz="1400" i="1" dirty="0" smtClean="0"/>
              <a:t>1425,7</a:t>
            </a:r>
            <a:endParaRPr lang="ru-RU" sz="1400" i="1" dirty="0" smtClean="0"/>
          </a:p>
        </p:txBody>
      </p:sp>
      <p:sp>
        <p:nvSpPr>
          <p:cNvPr id="32" name="TextBox 31"/>
          <p:cNvSpPr txBox="1"/>
          <p:nvPr/>
        </p:nvSpPr>
        <p:spPr>
          <a:xfrm>
            <a:off x="5652120" y="2996952"/>
            <a:ext cx="18002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i="1" dirty="0" smtClean="0">
                <a:solidFill>
                  <a:schemeClr val="bg1"/>
                </a:solidFill>
              </a:rPr>
              <a:t>Дотация на выравнивание бюджетной обеспеченности ; </a:t>
            </a:r>
            <a:r>
              <a:rPr lang="ru-RU" sz="1400" i="1" dirty="0" smtClean="0">
                <a:solidFill>
                  <a:schemeClr val="bg1"/>
                </a:solidFill>
              </a:rPr>
              <a:t>1847,9</a:t>
            </a:r>
            <a:endParaRPr lang="ru-RU" sz="1400" i="1" dirty="0">
              <a:solidFill>
                <a:schemeClr val="bg1"/>
              </a:solidFill>
            </a:endParaRPr>
          </a:p>
        </p:txBody>
      </p:sp>
      <p:cxnSp>
        <p:nvCxnSpPr>
          <p:cNvPr id="34" name="Соединительная линия уступом 33"/>
          <p:cNvCxnSpPr/>
          <p:nvPr/>
        </p:nvCxnSpPr>
        <p:spPr>
          <a:xfrm rot="10800000">
            <a:off x="3419872" y="1340768"/>
            <a:ext cx="1296144" cy="504056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971600" y="980728"/>
            <a:ext cx="288032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i="1" dirty="0" smtClean="0"/>
              <a:t>Субвенции бюджетам сельских поселений на осуществление первичного воинского учета ; </a:t>
            </a:r>
            <a:r>
              <a:rPr lang="ru-RU" sz="1400" i="1" dirty="0" smtClean="0"/>
              <a:t>268,2</a:t>
            </a:r>
            <a:r>
              <a:rPr lang="ru-RU" sz="1600" i="1" dirty="0" smtClean="0"/>
              <a:t> </a:t>
            </a:r>
            <a:endParaRPr lang="ru-RU" sz="1600" i="1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251520" y="116632"/>
            <a:ext cx="8640960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i="1" dirty="0">
              <a:solidFill>
                <a:schemeClr val="bg1"/>
              </a:solidFill>
            </a:endParaRPr>
          </a:p>
        </p:txBody>
      </p:sp>
      <p:pic>
        <p:nvPicPr>
          <p:cNvPr id="5" name="Содержимое 4" descr="Coat_of_Arms_of_Promyshlennovsky_rayon_(Kemerovo_oblast)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23528" y="116632"/>
            <a:ext cx="648072" cy="720080"/>
          </a:xfrm>
        </p:spPr>
      </p:pic>
      <p:sp>
        <p:nvSpPr>
          <p:cNvPr id="7" name="TextBox 6"/>
          <p:cNvSpPr txBox="1"/>
          <p:nvPr/>
        </p:nvSpPr>
        <p:spPr>
          <a:xfrm>
            <a:off x="1187624" y="188640"/>
            <a:ext cx="77048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i="1" dirty="0" smtClean="0">
                <a:solidFill>
                  <a:schemeClr val="bg1"/>
                </a:solidFill>
              </a:rPr>
              <a:t>Исполнение плана по доходам бюджета Плотниковского сельского поселения за </a:t>
            </a:r>
            <a:r>
              <a:rPr lang="ru-RU" sz="1600" i="1" dirty="0" smtClean="0">
                <a:solidFill>
                  <a:schemeClr val="bg1"/>
                </a:solidFill>
              </a:rPr>
              <a:t>9 месяцев</a:t>
            </a:r>
            <a:r>
              <a:rPr lang="ru-RU" sz="1600" i="1" dirty="0" smtClean="0">
                <a:solidFill>
                  <a:schemeClr val="bg1"/>
                </a:solidFill>
              </a:rPr>
              <a:t> </a:t>
            </a:r>
            <a:r>
              <a:rPr lang="ru-RU" sz="1600" i="1" dirty="0" smtClean="0">
                <a:solidFill>
                  <a:schemeClr val="bg1"/>
                </a:solidFill>
              </a:rPr>
              <a:t>2017 года (тыс</a:t>
            </a:r>
            <a:r>
              <a:rPr lang="ru-RU" sz="1600" i="1" dirty="0" smtClean="0">
                <a:solidFill>
                  <a:schemeClr val="bg1"/>
                </a:solidFill>
              </a:rPr>
              <a:t>. руб.)</a:t>
            </a:r>
            <a:endParaRPr lang="ru-RU" sz="1600" i="1" dirty="0">
              <a:solidFill>
                <a:schemeClr val="bg1"/>
              </a:solidFill>
            </a:endParaRPr>
          </a:p>
        </p:txBody>
      </p:sp>
      <p:graphicFrame>
        <p:nvGraphicFramePr>
          <p:cNvPr id="13" name="Диаграмма 12"/>
          <p:cNvGraphicFramePr/>
          <p:nvPr/>
        </p:nvGraphicFramePr>
        <p:xfrm>
          <a:off x="1763688" y="1052736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4" name="TextBox 13"/>
          <p:cNvSpPr txBox="1"/>
          <p:nvPr/>
        </p:nvSpPr>
        <p:spPr>
          <a:xfrm rot="19148097">
            <a:off x="1168611" y="5182529"/>
            <a:ext cx="2567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Налоговое и неналоговые доходы</a:t>
            </a:r>
            <a:endParaRPr lang="ru-RU" sz="1200" dirty="0"/>
          </a:p>
        </p:txBody>
      </p:sp>
      <p:sp>
        <p:nvSpPr>
          <p:cNvPr id="15" name="TextBox 14"/>
          <p:cNvSpPr txBox="1"/>
          <p:nvPr/>
        </p:nvSpPr>
        <p:spPr>
          <a:xfrm rot="18917172">
            <a:off x="2557731" y="5219285"/>
            <a:ext cx="22926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Дотация бюджетам сельских поселений</a:t>
            </a:r>
            <a:endParaRPr lang="ru-RU" sz="1200" dirty="0"/>
          </a:p>
        </p:txBody>
      </p:sp>
      <p:sp>
        <p:nvSpPr>
          <p:cNvPr id="16" name="TextBox 15"/>
          <p:cNvSpPr txBox="1"/>
          <p:nvPr/>
        </p:nvSpPr>
        <p:spPr>
          <a:xfrm rot="18824474">
            <a:off x="3290002" y="5300942"/>
            <a:ext cx="23891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Субвенции бюджетам сельских поселений </a:t>
            </a:r>
            <a:endParaRPr lang="ru-RU" sz="1200" dirty="0"/>
          </a:p>
        </p:txBody>
      </p:sp>
      <p:sp>
        <p:nvSpPr>
          <p:cNvPr id="17" name="TextBox 16"/>
          <p:cNvSpPr txBox="1"/>
          <p:nvPr/>
        </p:nvSpPr>
        <p:spPr>
          <a:xfrm rot="18885477">
            <a:off x="4407672" y="5238269"/>
            <a:ext cx="26642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Иные межбюджетные трансферты </a:t>
            </a:r>
            <a:endParaRPr lang="ru-RU" sz="1200" dirty="0"/>
          </a:p>
        </p:txBody>
      </p:sp>
      <p:sp>
        <p:nvSpPr>
          <p:cNvPr id="18" name="TextBox 17"/>
          <p:cNvSpPr txBox="1"/>
          <p:nvPr/>
        </p:nvSpPr>
        <p:spPr>
          <a:xfrm>
            <a:off x="2987824" y="1916832"/>
            <a:ext cx="576064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dirty="0" smtClean="0">
                <a:solidFill>
                  <a:schemeClr val="bg1"/>
                </a:solidFill>
              </a:rPr>
              <a:t>  </a:t>
            </a:r>
            <a:r>
              <a:rPr lang="ru-RU" sz="900" dirty="0" smtClean="0">
                <a:solidFill>
                  <a:schemeClr val="bg1"/>
                </a:solidFill>
              </a:rPr>
              <a:t>               </a:t>
            </a:r>
            <a:r>
              <a:rPr lang="ru-RU" sz="900" dirty="0" smtClean="0">
                <a:solidFill>
                  <a:schemeClr val="bg1"/>
                </a:solidFill>
              </a:rPr>
              <a:t> </a:t>
            </a:r>
            <a:r>
              <a:rPr lang="ru-RU" sz="900" dirty="0" smtClean="0">
                <a:solidFill>
                  <a:schemeClr val="bg1"/>
                </a:solidFill>
              </a:rPr>
              <a:t>        </a:t>
            </a:r>
            <a:r>
              <a:rPr lang="ru-RU" sz="900" dirty="0" smtClean="0">
                <a:solidFill>
                  <a:schemeClr val="bg1"/>
                </a:solidFill>
              </a:rPr>
              <a:t> </a:t>
            </a:r>
            <a:r>
              <a:rPr lang="ru-RU" sz="900" dirty="0" smtClean="0">
                <a:solidFill>
                  <a:schemeClr val="bg1"/>
                </a:solidFill>
              </a:rPr>
              <a:t>     3</a:t>
            </a:r>
            <a:r>
              <a:rPr lang="ru-RU" sz="900" dirty="0" smtClean="0">
                <a:solidFill>
                  <a:schemeClr val="bg1"/>
                </a:solidFill>
              </a:rPr>
              <a:t>816,6</a:t>
            </a:r>
            <a:endParaRPr lang="ru-RU" sz="9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251520" y="116632"/>
            <a:ext cx="8640960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i="1" dirty="0">
              <a:solidFill>
                <a:schemeClr val="bg1"/>
              </a:solidFill>
            </a:endParaRPr>
          </a:p>
        </p:txBody>
      </p:sp>
      <p:pic>
        <p:nvPicPr>
          <p:cNvPr id="5" name="Содержимое 4" descr="Coat_of_Arms_of_Promyshlennovsky_rayon_(Kemerovo_oblast).pn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323528" y="116632"/>
            <a:ext cx="648072" cy="720080"/>
          </a:xfrm>
        </p:spPr>
      </p:pic>
      <p:sp>
        <p:nvSpPr>
          <p:cNvPr id="6" name="TextBox 5"/>
          <p:cNvSpPr txBox="1"/>
          <p:nvPr/>
        </p:nvSpPr>
        <p:spPr>
          <a:xfrm>
            <a:off x="1115616" y="188640"/>
            <a:ext cx="74888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i="1" dirty="0" smtClean="0">
                <a:solidFill>
                  <a:schemeClr val="bg1"/>
                </a:solidFill>
              </a:rPr>
              <a:t>Исполнение плана по доходам бюджета Плотниковского сельского поселения  за </a:t>
            </a:r>
            <a:r>
              <a:rPr lang="ru-RU" sz="1600" i="1" dirty="0" smtClean="0">
                <a:solidFill>
                  <a:schemeClr val="bg1"/>
                </a:solidFill>
              </a:rPr>
              <a:t>9 месяцев</a:t>
            </a:r>
            <a:r>
              <a:rPr lang="ru-RU" sz="1600" i="1" dirty="0" smtClean="0">
                <a:solidFill>
                  <a:schemeClr val="bg1"/>
                </a:solidFill>
              </a:rPr>
              <a:t> </a:t>
            </a:r>
            <a:r>
              <a:rPr lang="ru-RU" sz="1600" i="1" dirty="0" smtClean="0">
                <a:solidFill>
                  <a:schemeClr val="bg1"/>
                </a:solidFill>
              </a:rPr>
              <a:t>2017 года (тыс.руб.)</a:t>
            </a:r>
            <a:endParaRPr lang="ru-RU" sz="1600" i="1" dirty="0">
              <a:solidFill>
                <a:schemeClr val="bg1"/>
              </a:solidFill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0" y="1000105"/>
          <a:ext cx="9144000" cy="5572173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5375838"/>
                <a:gridCol w="1641805"/>
                <a:gridCol w="1044785"/>
                <a:gridCol w="1081572"/>
              </a:tblGrid>
              <a:tr h="107777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/>
                        <a:t>Наименование дохода бюджета </a:t>
                      </a:r>
                      <a:endParaRPr lang="ru-RU" sz="1100" b="1" i="0" u="none" strike="noStrike" dirty="0">
                        <a:solidFill>
                          <a:srgbClr val="FFFFFF"/>
                        </a:solidFill>
                        <a:latin typeface="Calibri"/>
                      </a:endParaRPr>
                    </a:p>
                  </a:txBody>
                  <a:tcPr marL="4792" marR="4792" marT="479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/>
                        <a:t>План текущего финансового года ,тыс.руб.</a:t>
                      </a:r>
                      <a:endParaRPr lang="ru-RU" sz="1100" b="1" i="0" u="none" strike="noStrike" dirty="0">
                        <a:solidFill>
                          <a:srgbClr val="FFFFFF"/>
                        </a:solidFill>
                        <a:latin typeface="Calibri"/>
                      </a:endParaRPr>
                    </a:p>
                  </a:txBody>
                  <a:tcPr marL="4792" marR="4792" marT="47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/>
                        <a:t>Исполнение за отчетные период текущего финансового года </a:t>
                      </a:r>
                      <a:endParaRPr lang="ru-RU" sz="1100" b="1" i="0" u="none" strike="noStrike" dirty="0">
                        <a:solidFill>
                          <a:srgbClr val="FFFFFF"/>
                        </a:solidFill>
                        <a:latin typeface="Calibri"/>
                      </a:endParaRPr>
                    </a:p>
                  </a:txBody>
                  <a:tcPr marL="4792" marR="4792" marT="47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/>
                        <a:t>%</a:t>
                      </a:r>
                      <a:endParaRPr lang="ru-RU" sz="1100" b="1" i="0" u="none" strike="noStrike" dirty="0">
                        <a:solidFill>
                          <a:srgbClr val="FFFFFF"/>
                        </a:solidFill>
                        <a:latin typeface="Calibri"/>
                      </a:endParaRPr>
                    </a:p>
                  </a:txBody>
                  <a:tcPr marL="4792" marR="4792" marT="47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312043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/>
                        <a:t>Доходы всего 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92" marR="4792" marT="47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 smtClean="0"/>
                        <a:t>11922,5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92" marR="4792" marT="47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7358,4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92" marR="4792" marT="47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 smtClean="0"/>
                        <a:t>62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92" marR="4792" marT="47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2043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/>
                        <a:t>Налоговые и неналоговые доходы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92" marR="4792" marT="47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/>
                        <a:t>6 627,0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92" marR="4792" marT="47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3816,6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92" marR="4792" marT="47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 smtClean="0"/>
                        <a:t>58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92" marR="4792" marT="47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312043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/>
                        <a:t>Налог на доходы физических лиц 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92" marR="4792" marT="47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/>
                        <a:t>942,0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92" marR="4792" marT="47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 smtClean="0"/>
                        <a:t>609,3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92" marR="4792" marT="47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 smtClean="0"/>
                        <a:t>65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92" marR="4792" marT="47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2043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/>
                        <a:t>Акцизы по </a:t>
                      </a:r>
                      <a:r>
                        <a:rPr lang="ru-RU" sz="1100" u="none" strike="noStrike" dirty="0" smtClean="0"/>
                        <a:t>подакцизным </a:t>
                      </a:r>
                      <a:r>
                        <a:rPr lang="ru-RU" sz="1100" u="none" strike="noStrike" dirty="0"/>
                        <a:t>товарам 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92" marR="4792" marT="47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/>
                        <a:t>1858,0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92" marR="4792" marT="47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1481,7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92" marR="4792" marT="47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 smtClean="0"/>
                        <a:t>80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92" marR="4792" marT="47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284976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/>
                        <a:t>Единый сельскохозяйственный налог 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92" marR="4792" marT="47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/>
                        <a:t>70,0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92" marR="4792" marT="47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 smtClean="0"/>
                        <a:t>150,0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92" marR="4792" marT="47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 smtClean="0"/>
                        <a:t>214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92" marR="4792" marT="47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888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/>
                        <a:t>Налог на имущество физических лиц 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92" marR="4792" marT="47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/>
                        <a:t>356,0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92" marR="4792" marT="47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75,0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92" marR="4792" marT="47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 smtClean="0"/>
                        <a:t>21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92" marR="4792" marT="47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312043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/>
                        <a:t>Транспортный налог 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92" marR="4792" marT="47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/>
                        <a:t>171,0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92" marR="4792" marT="47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53,5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92" marR="4792" marT="47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 smtClean="0"/>
                        <a:t>31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92" marR="4792" marT="47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2043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/>
                        <a:t>Земельный налог 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92" marR="4792" marT="47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/>
                        <a:t>2680,0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92" marR="4792" marT="47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1204,6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92" marR="4792" marT="47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 smtClean="0"/>
                        <a:t>45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92" marR="4792" marT="47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312043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/>
                        <a:t>Государственная пошлина 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92" marR="4792" marT="47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/>
                        <a:t>100,0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92" marR="4792" marT="47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46,8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92" marR="4792" marT="47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 smtClean="0"/>
                        <a:t>47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92" marR="4792" marT="47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2665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/>
                        <a:t>Доходы от использования имущества , </a:t>
                      </a:r>
                      <a:r>
                        <a:rPr lang="ru-RU" sz="1100" u="none" strike="noStrike" dirty="0" smtClean="0"/>
                        <a:t>находящегося </a:t>
                      </a:r>
                      <a:r>
                        <a:rPr lang="ru-RU" sz="1100" u="none" strike="noStrike" dirty="0"/>
                        <a:t>в </a:t>
                      </a:r>
                      <a:r>
                        <a:rPr lang="ru-RU" sz="1100" u="none" strike="noStrike" dirty="0" smtClean="0"/>
                        <a:t>муниципальной </a:t>
                      </a:r>
                      <a:r>
                        <a:rPr lang="ru-RU" sz="1100" u="none" strike="noStrike" dirty="0"/>
                        <a:t>собственности 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92" marR="4792" marT="47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/>
                        <a:t>220,0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92" marR="4792" marT="47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195,2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92" marR="4792" marT="47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 smtClean="0"/>
                        <a:t>89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92" marR="4792" marT="47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183888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/>
                        <a:t>Доходы от продажи материальных и нематериальных </a:t>
                      </a:r>
                      <a:r>
                        <a:rPr lang="ru-RU" sz="1100" u="none" strike="noStrike" dirty="0" smtClean="0"/>
                        <a:t>активов</a:t>
                      </a:r>
                    </a:p>
                  </a:txBody>
                  <a:tcPr marL="4792" marR="4792" marT="47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230,0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92" marR="4792" marT="47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92" marR="4792" marT="47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92" marR="4792" marT="47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888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 smtClean="0"/>
                        <a:t>Прочие доходы от компенсации затрат</a:t>
                      </a:r>
                      <a:r>
                        <a:rPr lang="ru-RU" sz="1100" u="none" strike="noStrike" baseline="0" dirty="0" smtClean="0"/>
                        <a:t> бюджетов сельских поселений</a:t>
                      </a:r>
                      <a:endParaRPr lang="ru-RU" sz="1100" u="none" strike="noStrike" dirty="0" smtClean="0"/>
                    </a:p>
                  </a:txBody>
                  <a:tcPr marL="4792" marR="4792" marT="47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92" marR="4792" marT="47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0,5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92" marR="4792" marT="47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92" marR="4792" marT="47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2043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 smtClean="0"/>
                        <a:t>Безвозмездные </a:t>
                      </a:r>
                      <a:r>
                        <a:rPr lang="ru-RU" sz="1100" u="none" strike="noStrike" dirty="0"/>
                        <a:t>поступления 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92" marR="4792" marT="47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 smtClean="0"/>
                        <a:t>5295,5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92" marR="4792" marT="47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3541,8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92" marR="4792" marT="47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 smtClean="0"/>
                        <a:t>67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92" marR="4792" marT="47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312043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/>
                        <a:t>в т.ч дотация на выравнивание бюджетной обеспеченности 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92" marR="4792" marT="47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/>
                        <a:t>3414,0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92" marR="4792" marT="47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 smtClean="0"/>
                        <a:t>1847,9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92" marR="4792" marT="47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 smtClean="0"/>
                        <a:t>54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92" marR="4792" marT="47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2043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/>
                        <a:t>Субвенции 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92" marR="4792" marT="47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/>
                        <a:t>364,3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92" marR="4792" marT="47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268,2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92" marR="4792" marT="47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 smtClean="0"/>
                        <a:t>74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92" marR="4792" marT="47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174668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/>
                        <a:t>Иные межбюджетные трансферты 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92" marR="4792" marT="47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 smtClean="0"/>
                        <a:t>1517,2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92" marR="4792" marT="47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/>
                        <a:t>1425,7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92" marR="4792" marT="47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 smtClean="0"/>
                        <a:t>94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92" marR="4792" marT="47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179512" y="116632"/>
            <a:ext cx="8640960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i="1" dirty="0">
              <a:solidFill>
                <a:schemeClr val="bg1"/>
              </a:solidFill>
            </a:endParaRPr>
          </a:p>
        </p:txBody>
      </p:sp>
      <p:pic>
        <p:nvPicPr>
          <p:cNvPr id="5" name="Содержимое 4" descr="Coat_of_Arms_of_Promyshlennovsky_rayon_(Kemerovo_oblast)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23528" y="116632"/>
            <a:ext cx="648072" cy="720080"/>
          </a:xfrm>
        </p:spPr>
      </p:pic>
      <p:sp>
        <p:nvSpPr>
          <p:cNvPr id="7" name="TextBox 6"/>
          <p:cNvSpPr txBox="1"/>
          <p:nvPr/>
        </p:nvSpPr>
        <p:spPr>
          <a:xfrm>
            <a:off x="1115616" y="188640"/>
            <a:ext cx="72728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i="1" dirty="0" smtClean="0">
                <a:solidFill>
                  <a:schemeClr val="bg1"/>
                </a:solidFill>
              </a:rPr>
              <a:t>Структура расходов бюджета Плотниковского сельского поселения за </a:t>
            </a:r>
            <a:r>
              <a:rPr lang="ru-RU" sz="1600" i="1" dirty="0" smtClean="0">
                <a:solidFill>
                  <a:schemeClr val="bg1"/>
                </a:solidFill>
              </a:rPr>
              <a:t>9 месяцев</a:t>
            </a:r>
            <a:r>
              <a:rPr lang="ru-RU" sz="1600" i="1" dirty="0" smtClean="0">
                <a:solidFill>
                  <a:schemeClr val="bg1"/>
                </a:solidFill>
              </a:rPr>
              <a:t> </a:t>
            </a:r>
            <a:r>
              <a:rPr lang="ru-RU" sz="1600" i="1" dirty="0" smtClean="0">
                <a:solidFill>
                  <a:schemeClr val="bg1"/>
                </a:solidFill>
              </a:rPr>
              <a:t>2017 года (тыс.руб.)</a:t>
            </a:r>
            <a:endParaRPr lang="ru-RU" sz="1600" i="1" dirty="0">
              <a:solidFill>
                <a:schemeClr val="bg1"/>
              </a:solidFill>
            </a:endParaRPr>
          </a:p>
        </p:txBody>
      </p:sp>
      <p:graphicFrame>
        <p:nvGraphicFramePr>
          <p:cNvPr id="10" name="Диаграмма 9"/>
          <p:cNvGraphicFramePr/>
          <p:nvPr/>
        </p:nvGraphicFramePr>
        <p:xfrm>
          <a:off x="1127603" y="1752566"/>
          <a:ext cx="6288360" cy="42642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1835696" y="2996952"/>
            <a:ext cx="158417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i="1" dirty="0" smtClean="0">
                <a:solidFill>
                  <a:schemeClr val="bg1"/>
                </a:solidFill>
              </a:rPr>
              <a:t>Национальная экономика ; </a:t>
            </a:r>
          </a:p>
          <a:p>
            <a:pPr algn="ctr"/>
            <a:r>
              <a:rPr lang="ru-RU" sz="1400" i="1" dirty="0" smtClean="0">
                <a:solidFill>
                  <a:schemeClr val="bg1"/>
                </a:solidFill>
              </a:rPr>
              <a:t>3172,0</a:t>
            </a:r>
            <a:endParaRPr lang="ru-RU" sz="1400" i="1" dirty="0">
              <a:solidFill>
                <a:schemeClr val="bg1"/>
              </a:solidFill>
            </a:endParaRPr>
          </a:p>
        </p:txBody>
      </p:sp>
      <p:cxnSp>
        <p:nvCxnSpPr>
          <p:cNvPr id="13" name="Соединительная линия уступом 12"/>
          <p:cNvCxnSpPr/>
          <p:nvPr/>
        </p:nvCxnSpPr>
        <p:spPr>
          <a:xfrm flipV="1">
            <a:off x="6516216" y="2276872"/>
            <a:ext cx="1080120" cy="648072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7524328" y="2060848"/>
            <a:ext cx="144016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i="1" dirty="0" err="1" smtClean="0"/>
              <a:t>Жилищно</a:t>
            </a:r>
            <a:r>
              <a:rPr lang="ru-RU" sz="1400" i="1" dirty="0" smtClean="0"/>
              <a:t> – коммунальное хозяйство ; </a:t>
            </a:r>
          </a:p>
          <a:p>
            <a:pPr algn="ctr"/>
            <a:r>
              <a:rPr lang="ru-RU" sz="1400" i="1" dirty="0" smtClean="0"/>
              <a:t>1401,8</a:t>
            </a:r>
            <a:endParaRPr lang="ru-RU" sz="1400" i="1" dirty="0"/>
          </a:p>
        </p:txBody>
      </p:sp>
      <p:cxnSp>
        <p:nvCxnSpPr>
          <p:cNvPr id="16" name="Соединительная линия уступом 15"/>
          <p:cNvCxnSpPr/>
          <p:nvPr/>
        </p:nvCxnSpPr>
        <p:spPr>
          <a:xfrm rot="16200000" flipV="1">
            <a:off x="5328084" y="2024844"/>
            <a:ext cx="720080" cy="72008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4788024" y="980728"/>
            <a:ext cx="187220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i="1" dirty="0" smtClean="0"/>
              <a:t>Национальная оборона ;</a:t>
            </a:r>
          </a:p>
          <a:p>
            <a:pPr algn="ctr"/>
            <a:r>
              <a:rPr lang="ru-RU" sz="1400" i="1" dirty="0" smtClean="0"/>
              <a:t>268,2</a:t>
            </a:r>
            <a:endParaRPr lang="ru-RU" sz="1400" i="1" dirty="0"/>
          </a:p>
        </p:txBody>
      </p:sp>
      <p:cxnSp>
        <p:nvCxnSpPr>
          <p:cNvPr id="21" name="Соединительная линия уступом 20"/>
          <p:cNvCxnSpPr/>
          <p:nvPr/>
        </p:nvCxnSpPr>
        <p:spPr>
          <a:xfrm rot="16200000" flipV="1">
            <a:off x="4147081" y="1897717"/>
            <a:ext cx="936104" cy="432048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3635896" y="908720"/>
            <a:ext cx="136815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i="1" dirty="0" smtClean="0"/>
              <a:t>Социальная </a:t>
            </a:r>
          </a:p>
          <a:p>
            <a:pPr algn="ctr"/>
            <a:r>
              <a:rPr lang="ru-RU" sz="1400" i="1" dirty="0" smtClean="0"/>
              <a:t>Политика ;</a:t>
            </a:r>
          </a:p>
          <a:p>
            <a:pPr algn="ctr"/>
            <a:r>
              <a:rPr lang="ru-RU" sz="1400" i="1" dirty="0" smtClean="0"/>
              <a:t>114,6</a:t>
            </a:r>
            <a:endParaRPr lang="ru-RU" sz="1400" i="1" dirty="0"/>
          </a:p>
        </p:txBody>
      </p:sp>
      <p:cxnSp>
        <p:nvCxnSpPr>
          <p:cNvPr id="24" name="Соединительная линия уступом 23"/>
          <p:cNvCxnSpPr/>
          <p:nvPr/>
        </p:nvCxnSpPr>
        <p:spPr>
          <a:xfrm rot="10800000">
            <a:off x="3131840" y="1556792"/>
            <a:ext cx="1224136" cy="648072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1357290" y="1071546"/>
            <a:ext cx="1800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i="1" dirty="0" smtClean="0"/>
              <a:t>Национальная безопасность и право -охранительная деятельность; </a:t>
            </a:r>
          </a:p>
          <a:p>
            <a:pPr algn="ctr"/>
            <a:r>
              <a:rPr lang="ru-RU" sz="1400" i="1" dirty="0" smtClean="0"/>
              <a:t>7,1</a:t>
            </a:r>
            <a:endParaRPr lang="ru-RU" sz="1400" i="1" dirty="0"/>
          </a:p>
        </p:txBody>
      </p:sp>
      <p:cxnSp>
        <p:nvCxnSpPr>
          <p:cNvPr id="27" name="Соединительная линия уступом 26"/>
          <p:cNvCxnSpPr/>
          <p:nvPr/>
        </p:nvCxnSpPr>
        <p:spPr>
          <a:xfrm rot="5400000">
            <a:off x="2519772" y="4041068"/>
            <a:ext cx="2448272" cy="936104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2195736" y="5805264"/>
            <a:ext cx="30963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i="1" dirty="0" smtClean="0"/>
              <a:t>Физическая культура и спорт ;</a:t>
            </a:r>
          </a:p>
          <a:p>
            <a:pPr algn="ctr"/>
            <a:r>
              <a:rPr lang="ru-RU" sz="1400" i="1" dirty="0" smtClean="0"/>
              <a:t>2,2</a:t>
            </a:r>
            <a:endParaRPr lang="ru-RU" sz="1400" i="1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251520" y="116632"/>
            <a:ext cx="8640960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i="1" dirty="0">
              <a:solidFill>
                <a:schemeClr val="bg1"/>
              </a:solidFill>
            </a:endParaRPr>
          </a:p>
        </p:txBody>
      </p:sp>
      <p:pic>
        <p:nvPicPr>
          <p:cNvPr id="5" name="Содержимое 4" descr="Coat_of_Arms_of_Promyshlennovsky_rayon_(Kemerovo_oblast)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23528" y="116632"/>
            <a:ext cx="648072" cy="720080"/>
          </a:xfrm>
        </p:spPr>
      </p:pic>
      <p:sp>
        <p:nvSpPr>
          <p:cNvPr id="6" name="TextBox 5"/>
          <p:cNvSpPr txBox="1"/>
          <p:nvPr/>
        </p:nvSpPr>
        <p:spPr>
          <a:xfrm>
            <a:off x="1043608" y="188640"/>
            <a:ext cx="71287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i="1" dirty="0" smtClean="0">
                <a:solidFill>
                  <a:schemeClr val="bg1"/>
                </a:solidFill>
              </a:rPr>
              <a:t>Исполнение расходов бюджета Плотниковского сельского поселения за </a:t>
            </a:r>
            <a:r>
              <a:rPr lang="ru-RU" sz="1600" i="1" dirty="0" smtClean="0">
                <a:solidFill>
                  <a:schemeClr val="bg1"/>
                </a:solidFill>
              </a:rPr>
              <a:t>9 месяцев</a:t>
            </a:r>
            <a:r>
              <a:rPr lang="ru-RU" sz="1600" i="1" dirty="0" smtClean="0">
                <a:solidFill>
                  <a:schemeClr val="bg1"/>
                </a:solidFill>
              </a:rPr>
              <a:t> </a:t>
            </a:r>
            <a:r>
              <a:rPr lang="ru-RU" sz="1600" i="1" dirty="0" smtClean="0">
                <a:solidFill>
                  <a:schemeClr val="bg1"/>
                </a:solidFill>
              </a:rPr>
              <a:t>2017 года (тыс.руб.)</a:t>
            </a:r>
            <a:endParaRPr lang="ru-RU" sz="1600" i="1" dirty="0">
              <a:solidFill>
                <a:schemeClr val="bg1"/>
              </a:solidFill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251520" y="1124744"/>
          <a:ext cx="8568951" cy="4590272"/>
        </p:xfrm>
        <a:graphic>
          <a:graphicData uri="http://schemas.openxmlformats.org/drawingml/2006/table">
            <a:tbl>
              <a:tblPr/>
              <a:tblGrid>
                <a:gridCol w="6110035"/>
                <a:gridCol w="968664"/>
                <a:gridCol w="936413"/>
                <a:gridCol w="553839"/>
              </a:tblGrid>
              <a:tr h="1151563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Расходы по разделам  </a:t>
                      </a:r>
                    </a:p>
                  </a:txBody>
                  <a:tcPr marL="4792" marR="4792" marT="479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Утверждено на 2017 год </a:t>
                      </a:r>
                    </a:p>
                  </a:txBody>
                  <a:tcPr marL="4792" marR="4792" marT="47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Исполнено за 1-е полугодие 2017 года</a:t>
                      </a:r>
                    </a:p>
                  </a:txBody>
                  <a:tcPr marL="4792" marR="4792" marT="47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D997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%  исполнения </a:t>
                      </a:r>
                    </a:p>
                  </a:txBody>
                  <a:tcPr marL="4792" marR="4792" marT="4792" marB="0" anchor="ctr">
                    <a:lnL>
                      <a:noFill/>
                    </a:lnL>
                    <a:lnR w="6350" cap="flat" cmpd="sng" algn="ctr">
                      <a:solidFill>
                        <a:srgbClr val="D997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97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38904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Расходы всего </a:t>
                      </a:r>
                    </a:p>
                  </a:txBody>
                  <a:tcPr marL="4792" marR="4792" marT="47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922,5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92" marR="4792" marT="47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7711,2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92" marR="4792" marT="47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92" marR="4792" marT="47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513535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Общегосударственные вопросы </a:t>
                      </a:r>
                    </a:p>
                  </a:txBody>
                  <a:tcPr marL="4792" marR="4792" marT="47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4451,0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92" marR="4792" marT="47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2745,3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92" marR="4792" marT="47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92" marR="4792" marT="47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38904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Национальная оборона </a:t>
                      </a:r>
                    </a:p>
                  </a:txBody>
                  <a:tcPr marL="4792" marR="4792" marT="47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364,3</a:t>
                      </a:r>
                    </a:p>
                  </a:txBody>
                  <a:tcPr marL="4792" marR="4792" marT="47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268,2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92" marR="4792" marT="47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92" marR="4792" marT="47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8904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Национальная безопасность и правоохранительная деятельность </a:t>
                      </a:r>
                    </a:p>
                  </a:txBody>
                  <a:tcPr marL="4792" marR="4792" marT="47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100,0</a:t>
                      </a:r>
                    </a:p>
                  </a:txBody>
                  <a:tcPr marL="4792" marR="4792" marT="47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7,1</a:t>
                      </a:r>
                    </a:p>
                  </a:txBody>
                  <a:tcPr marL="4792" marR="4792" marT="47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4792" marR="4792" marT="47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38904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Национальная экономика </a:t>
                      </a:r>
                    </a:p>
                  </a:txBody>
                  <a:tcPr marL="4792" marR="4792" marT="47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3837,9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92" marR="4792" marT="47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3172,0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92" marR="4792" marT="47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92" marR="4792" marT="47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8904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Жилищно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- коммунальное хозяйство </a:t>
                      </a:r>
                    </a:p>
                  </a:txBody>
                  <a:tcPr marL="4792" marR="4792" marT="47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2939,3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92" marR="4792" marT="47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1401,8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92" marR="4792" marT="47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92" marR="4792" marT="47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38904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Социальная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полтитика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</a:t>
                      </a:r>
                    </a:p>
                  </a:txBody>
                  <a:tcPr marL="4792" marR="4792" marT="47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180,0</a:t>
                      </a:r>
                    </a:p>
                  </a:txBody>
                  <a:tcPr marL="4792" marR="4792" marT="47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114,6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92" marR="4792" marT="47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92" marR="4792" marT="47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8904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Физическая культура и спорт </a:t>
                      </a:r>
                    </a:p>
                  </a:txBody>
                  <a:tcPr marL="4792" marR="4792" marT="47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50,0</a:t>
                      </a:r>
                    </a:p>
                  </a:txBody>
                  <a:tcPr marL="4792" marR="4792" marT="47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2,2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92" marR="4792" marT="47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92" marR="4792" marT="47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201880"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92" marR="4792" marT="47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92" marR="4792" marT="47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92" marR="4792" marT="47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92" marR="4792" marT="47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396</TotalTime>
  <Words>410</Words>
  <Application>Microsoft Office PowerPoint</Application>
  <PresentationFormat>Экран (4:3)</PresentationFormat>
  <Paragraphs>151</Paragraphs>
  <Slides>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Открытая</vt:lpstr>
      <vt:lpstr>Исполнение бюджета Плотниковского сельского поселения за  9 месяцев 2017 года 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Исполнения бюджета Плотниковского сельского поселения за  первое полугодие 2017 года</dc:title>
  <dc:creator>user</dc:creator>
  <cp:lastModifiedBy>nadejda</cp:lastModifiedBy>
  <cp:revision>49</cp:revision>
  <dcterms:created xsi:type="dcterms:W3CDTF">2017-07-12T13:30:38Z</dcterms:created>
  <dcterms:modified xsi:type="dcterms:W3CDTF">2017-10-16T10:01:57Z</dcterms:modified>
</cp:coreProperties>
</file>