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86" r:id="rId1"/>
  </p:sldMasterIdLst>
  <p:notesMasterIdLst>
    <p:notesMasterId r:id="rId12"/>
  </p:notesMasterIdLst>
  <p:sldIdLst>
    <p:sldId id="314" r:id="rId2"/>
    <p:sldId id="324" r:id="rId3"/>
    <p:sldId id="323" r:id="rId4"/>
    <p:sldId id="322" r:id="rId5"/>
    <p:sldId id="320" r:id="rId6"/>
    <p:sldId id="342" r:id="rId7"/>
    <p:sldId id="335" r:id="rId8"/>
    <p:sldId id="328" r:id="rId9"/>
    <p:sldId id="347" r:id="rId10"/>
    <p:sldId id="348" r:id="rId11"/>
  </p:sldIdLst>
  <p:sldSz cx="9906000" cy="6858000" type="A4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  <a:srgbClr val="FF0066"/>
    <a:srgbClr val="3731B1"/>
    <a:srgbClr val="FFCCCC"/>
    <a:srgbClr val="D99694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935" autoAdjust="0"/>
    <p:restoredTop sz="94638" autoAdjust="0"/>
  </p:normalViewPr>
  <p:slideViewPr>
    <p:cSldViewPr>
      <p:cViewPr>
        <p:scale>
          <a:sx n="90" d="100"/>
          <a:sy n="90" d="100"/>
        </p:scale>
        <p:origin x="-1709" y="-29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165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83771331-B507-4F56-A8E6-6F1FD06295BE}" type="datetimeFigureOut">
              <a:rPr lang="ru-RU"/>
              <a:pPr>
                <a:defRPr/>
              </a:pPr>
              <a:t>24.07.2017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3C18EFBF-F2E1-4D83-A0DC-AEB653A0A1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34755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2560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A240356-560C-4B3C-BE95-4219ACFE6E88}" type="slidenum">
              <a:rPr lang="ru-RU" altLang="ru-RU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ru-RU" altLang="ru-RU"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199" y="1371600"/>
            <a:ext cx="89154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C4616B9-649C-4526-933F-625E6E3C3DB4}" type="datetimeFigureOut">
              <a:rPr lang="ru-RU" smtClean="0"/>
              <a:pPr>
                <a:defRPr/>
              </a:pPr>
              <a:t>24.07.2017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C15D8C-F624-46D5-9C9A-79103D707DE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485900" y="3331698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3E64FC3-5E39-43BD-A215-3826BEA11EA1}" type="datetimeFigureOut">
              <a:rPr lang="ru-RU" smtClean="0"/>
              <a:pPr>
                <a:defRPr/>
              </a:pPr>
              <a:t>24.07.2017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15767E-39A0-447C-BB3F-BB086C14924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E42291B-C8AB-49B2-8E6F-78B65FDE3B1B}" type="datetimeFigureOut">
              <a:rPr lang="ru-RU" smtClean="0"/>
              <a:pPr>
                <a:defRPr/>
              </a:pPr>
              <a:t>24.07.2017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CC36C6-EFE3-4525-A6A5-FF5D14EDE7B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4371E2F-2553-49BD-B184-961BC64F2E6B}" type="datetimeFigureOut">
              <a:rPr lang="ru-RU" smtClean="0"/>
              <a:pPr>
                <a:defRPr/>
              </a:pPr>
              <a:t>24.07.2017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FB02A4-C547-4D57-8A97-0A4363D91A7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33550" y="609600"/>
            <a:ext cx="767715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733550" y="2507786"/>
            <a:ext cx="767715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043D24F-603D-4B22-80ED-6D2C468CE3F5}" type="datetimeFigureOut">
              <a:rPr lang="ru-RU" smtClean="0"/>
              <a:pPr>
                <a:defRPr/>
              </a:pPr>
              <a:t>24.07.2017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585200" y="6416676"/>
            <a:ext cx="825500" cy="365125"/>
          </a:xfrm>
        </p:spPr>
        <p:txBody>
          <a:bodyPr/>
          <a:lstStyle/>
          <a:p>
            <a:pPr>
              <a:defRPr/>
            </a:pPr>
            <a:fld id="{E01DCD0A-27F2-441E-AF35-50EE24C860E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63DCB6A-464A-4CB3-AB1A-EDB876DE3A94}" type="datetimeFigureOut">
              <a:rPr lang="ru-RU" smtClean="0"/>
              <a:pPr>
                <a:defRPr/>
              </a:pPr>
              <a:t>24.07.2017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9D6A17-A1B0-435B-86B5-98B01552B5B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89154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5032111" y="1535113"/>
            <a:ext cx="4378590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95300" y="2362201"/>
            <a:ext cx="4376870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032111" y="2362201"/>
            <a:ext cx="4378590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3E2698E-CACB-4D22-82B6-A919C19FFBBD}" type="datetimeFigureOut">
              <a:rPr lang="ru-RU" smtClean="0"/>
              <a:pPr>
                <a:defRPr/>
              </a:pPr>
              <a:t>24.07.2017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2EF88C-303F-4B1C-A6F4-D4AAB58D93F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FB04D3E-B6E2-4685-88A2-F5DBBD409C5D}" type="datetimeFigureOut">
              <a:rPr lang="ru-RU" smtClean="0"/>
              <a:pPr>
                <a:defRPr/>
              </a:pPr>
              <a:t>24.07.2017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935A3A-E3C0-4548-91D0-E5A8CE63F68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BB696CE-A0E1-4D4E-80A1-5D52A7607CB5}" type="datetimeFigureOut">
              <a:rPr lang="ru-RU" smtClean="0"/>
              <a:pPr>
                <a:defRPr/>
              </a:pPr>
              <a:t>24.07.2017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7E187B-286F-4713-B3EC-0AD84F3851E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5300" y="1524001"/>
            <a:ext cx="3259006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0257722-D304-4D61-8600-55A5AD86FD1B}" type="datetimeFigureOut">
              <a:rPr lang="ru-RU" smtClean="0"/>
              <a:pPr>
                <a:defRPr/>
              </a:pPr>
              <a:t>24.07.2017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BB50B3-7C7E-4C48-A539-F261DD97C78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81200" y="609600"/>
            <a:ext cx="59436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81200" y="1831975"/>
            <a:ext cx="59436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81200" y="1166787"/>
            <a:ext cx="59436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85DA0D-2878-4301-A0B1-C419C451E61E}" type="datetimeFigureOut">
              <a:rPr lang="ru-RU" smtClean="0"/>
              <a:pPr>
                <a:defRPr/>
              </a:pPr>
              <a:t>24.07.2017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D3CAFE-C662-4DA1-902B-B37FF811A4A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95300" y="1600200"/>
            <a:ext cx="89154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95300" y="6416676"/>
            <a:ext cx="23114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AA0EA507-E6B6-4A95-BE3E-BF69BC62600D}" type="datetimeFigureOut">
              <a:rPr lang="ru-RU" smtClean="0"/>
              <a:pPr>
                <a:defRPr/>
              </a:pPr>
              <a:t>24.07.2017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384550" y="6416676"/>
            <a:ext cx="31369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585200" y="6416676"/>
            <a:ext cx="8255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6B5F5B4A-12B7-4AFC-B889-ED5B66F93F9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7" r:id="rId1"/>
    <p:sldLayoutId id="2147483988" r:id="rId2"/>
    <p:sldLayoutId id="2147483989" r:id="rId3"/>
    <p:sldLayoutId id="2147483990" r:id="rId4"/>
    <p:sldLayoutId id="2147483991" r:id="rId5"/>
    <p:sldLayoutId id="2147483992" r:id="rId6"/>
    <p:sldLayoutId id="2147483993" r:id="rId7"/>
    <p:sldLayoutId id="2147483994" r:id="rId8"/>
    <p:sldLayoutId id="2147483995" r:id="rId9"/>
    <p:sldLayoutId id="2147483996" r:id="rId10"/>
    <p:sldLayoutId id="2147483997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sakha.gov.ru/special/sites/default/files/story/img/2013_10/57/%20%D0%B1%D1%8E%D0%B4%D0%B6%D0%B5%D1%82%D0%B0.jpg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yandex.ru/yandsearch?source=wiz&amp;img_url=http://img0.liveinternet.ru/images/attach/c/5/88/890/88890522_602457_338846686194132_1156640224_n.jpg&amp;p=12&amp;text=%D0%B1%D1%8E%D0%B4%D0%B6%D0%B5%D1%82%20%D0%BA%D0%B0%D1%80%D1%82%D0%B8%D0%BD%D0%BA%D0%B8&amp;noreask=1&amp;pos=370&amp;lr=24&amp;rpt=simage&amp;nojs=1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hyperlink" Target="http://images.yandex.ru/yandsearch?source=wiz&amp;img_url=http://static8.depositphotos.com/1403931/898/i/950/depositphotos_8980106-Budget-holidays.jpg&amp;p=2&amp;text=%D0%B1%D1%8E%D0%B4%D0%B6%D0%B5%D1%82%20%D0%BA%D0%B0%D1%80%D1%82%D0%B8%D0%BD%D0%BA%D0%B8&amp;noreask=1&amp;pos=68&amp;lr=24&amp;rpt=simage&amp;nojs=1" TargetMode="Externa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6.jpeg"/><Relationship Id="rId7" Type="http://schemas.openxmlformats.org/officeDocument/2006/relationships/image" Target="../media/image8.jpeg"/><Relationship Id="rId2" Type="http://schemas.openxmlformats.org/officeDocument/2006/relationships/hyperlink" Target="http://images.yandex.ru/yandsearch?source=wiz&amp;text=%D0%B1%D1%8E%D0%B4%D0%B6%D0%B5%D1%82%20%D0%BA%D0%B0%D1%80%D1%82%D0%B8%D0%BD%D0%BA%D0%B8&amp;noreask=1&amp;img_url=http://www.novostimira.com.ua/images/news/1368695774_719.jpg&amp;pos=22&amp;rpt=simage&amp;lr=24&amp;nojs=1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img1.liveinternet.ru/images/attach/c/9/107/382/107382253_1051942011mnogodet.jpg" TargetMode="External"/><Relationship Id="rId5" Type="http://schemas.openxmlformats.org/officeDocument/2006/relationships/image" Target="../media/image7.jpeg"/><Relationship Id="rId10" Type="http://schemas.openxmlformats.org/officeDocument/2006/relationships/image" Target="../media/image11.jpeg"/><Relationship Id="rId4" Type="http://schemas.openxmlformats.org/officeDocument/2006/relationships/hyperlink" Target="http://www.proshkolu.ru/user/lavr63-66/file/529707/" TargetMode="External"/><Relationship Id="rId9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extBox 4"/>
          <p:cNvSpPr txBox="1">
            <a:spLocks noChangeArrowheads="1"/>
          </p:cNvSpPr>
          <p:nvPr/>
        </p:nvSpPr>
        <p:spPr bwMode="auto">
          <a:xfrm>
            <a:off x="2216150" y="765175"/>
            <a:ext cx="6337300" cy="58785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 algn="ctr"/>
            <a:r>
              <a:rPr lang="ru-RU" altLang="ru-RU" sz="4800" b="1" dirty="0">
                <a:solidFill>
                  <a:schemeClr val="accent6">
                    <a:lumMod val="50000"/>
                  </a:schemeClr>
                </a:solidFill>
                <a:latin typeface="Arial" charset="0"/>
              </a:rPr>
              <a:t>Исполнение бюджета Титовского сельского поселения за </a:t>
            </a:r>
            <a:r>
              <a:rPr lang="ru-RU" altLang="ru-RU" sz="4800" b="1" dirty="0" smtClean="0">
                <a:solidFill>
                  <a:schemeClr val="accent6">
                    <a:lumMod val="50000"/>
                  </a:schemeClr>
                </a:solidFill>
                <a:latin typeface="Arial" charset="0"/>
              </a:rPr>
              <a:t>1 полугодие 2017 года</a:t>
            </a:r>
            <a:endParaRPr lang="ru-RU" altLang="ru-RU" sz="4800" b="1" dirty="0">
              <a:solidFill>
                <a:schemeClr val="accent6">
                  <a:lumMod val="50000"/>
                </a:schemeClr>
              </a:solidFill>
              <a:latin typeface="Arial" charset="0"/>
            </a:endParaRPr>
          </a:p>
          <a:p>
            <a:pPr algn="ctr"/>
            <a:endParaRPr lang="ru-RU" altLang="ru-RU" sz="40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488" y="404664"/>
            <a:ext cx="9361040" cy="597666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30131394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>
          <a:xfrm>
            <a:off x="881063" y="274638"/>
            <a:ext cx="8643937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altLang="ru-RU" sz="4000" b="1" smtClean="0"/>
              <a:t>Уважаемые жители и гости  Титовского поселения  !</a:t>
            </a:r>
          </a:p>
        </p:txBody>
      </p:sp>
      <p:sp>
        <p:nvSpPr>
          <p:cNvPr id="6147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altLang="ru-RU" sz="2400" dirty="0" smtClean="0"/>
              <a:t>«Бюджет для граждан» познакомит вас с основными положениями исполнения</a:t>
            </a:r>
            <a:r>
              <a:rPr lang="ru-RU" altLang="ru-RU" sz="2400" dirty="0" smtClean="0">
                <a:latin typeface="Arial" charset="0"/>
              </a:rPr>
              <a:t> </a:t>
            </a:r>
            <a:r>
              <a:rPr lang="ru-RU" altLang="ru-RU" sz="2400" dirty="0" smtClean="0"/>
              <a:t>бюджета Титовского сельского поселения за </a:t>
            </a:r>
            <a:r>
              <a:rPr lang="ru-RU" altLang="ru-RU" sz="2400" dirty="0" smtClean="0"/>
              <a:t>1 полугодие 2017 года</a:t>
            </a:r>
            <a:endParaRPr lang="ru-RU" altLang="ru-RU" sz="2400" dirty="0" smtClean="0"/>
          </a:p>
          <a:p>
            <a:endParaRPr lang="ru-RU" altLang="ru-RU" sz="2400" dirty="0" smtClean="0"/>
          </a:p>
          <a:p>
            <a:r>
              <a:rPr lang="ru-RU" altLang="ru-RU" sz="2400" dirty="0" smtClean="0"/>
              <a:t>Граждане – как налогоплательщики и как потребители муниципальных услуг – должны быть уверены в том, что передаваемые ими в распоряжение государства средства используются прозрачно и эффективно, приносят конкретные результаты, как для общества в целом, так и для каждой семьи, для каждого человека.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09688" y="0"/>
            <a:ext cx="8101012" cy="785813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b="1" dirty="0" smtClean="0"/>
              <a:t>Что такое бюджет ?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sz="half" idx="1"/>
          </p:nvPr>
        </p:nvSpPr>
        <p:spPr>
          <a:xfrm>
            <a:off x="952472" y="1142985"/>
            <a:ext cx="2957502" cy="1500197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55000" lnSpcReduction="20000"/>
          </a:bodyPr>
          <a:lstStyle/>
          <a:p>
            <a:pPr marL="274320" indent="-274320" algn="ctr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b="1" u="sng" dirty="0" smtClean="0">
                <a:solidFill>
                  <a:schemeClr val="tx1"/>
                </a:solidFill>
              </a:rPr>
              <a:t>ДОХОДЫ</a:t>
            </a:r>
            <a:endParaRPr lang="ru-RU" b="1" dirty="0" smtClean="0">
              <a:solidFill>
                <a:schemeClr val="tx1"/>
              </a:solidFill>
            </a:endParaRPr>
          </a:p>
          <a:p>
            <a:pPr marL="274320" indent="-274320" algn="ctr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>
                <a:solidFill>
                  <a:schemeClr val="tx1"/>
                </a:solidFill>
              </a:rPr>
              <a:t>это поступающие в бюджет денежные средства (налоги юридических и физических лиц, административные платежи и сборы, безвозмездные поступления)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b="1" dirty="0" smtClean="0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6096008" y="1142984"/>
            <a:ext cx="3357586" cy="1571636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55000" lnSpcReduction="20000"/>
          </a:bodyPr>
          <a:lstStyle/>
          <a:p>
            <a:pPr marL="274320" indent="-274320" algn="ctr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b="1" u="sng" dirty="0" smtClean="0">
                <a:solidFill>
                  <a:schemeClr val="tx1"/>
                </a:solidFill>
              </a:rPr>
              <a:t>РАСХОДЫ</a:t>
            </a:r>
            <a:endParaRPr lang="ru-RU" dirty="0" smtClean="0">
              <a:solidFill>
                <a:schemeClr val="tx1"/>
              </a:solidFill>
            </a:endParaRPr>
          </a:p>
          <a:p>
            <a:pPr marL="274320" indent="-274320" algn="ctr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>
                <a:solidFill>
                  <a:schemeClr val="tx1"/>
                </a:solidFill>
              </a:rPr>
              <a:t>это выплачиваемые из бюджета денежные средства (социальные выплаты населению, содержание муниципальных учреждений (образование, ЖКХ, культура и другие), капитальное строительство и другие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dirty="0"/>
          </a:p>
        </p:txBody>
      </p:sp>
      <p:pic>
        <p:nvPicPr>
          <p:cNvPr id="8202" name="Picture 2" descr="http://sakha.gov.ru/special/sites/default/files/story/img/2013_10/57/%20%D0%B1%D1%8E%D0%B4%D0%B6%D0%B5%D1%82%D0%B0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0063" y="1643063"/>
            <a:ext cx="1428750" cy="1071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1309662" y="3071810"/>
            <a:ext cx="7286676" cy="830997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u="sng" dirty="0"/>
              <a:t>БЮДЖЕТ</a:t>
            </a:r>
            <a:r>
              <a:rPr lang="ru-RU" sz="1600" dirty="0"/>
              <a:t> –форма образования и расходования денежных средств, предназначенных для финансового обеспечения задач и функций местного самоуправления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095348" y="4071942"/>
            <a:ext cx="2357454" cy="156966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/>
              <a:t>превышение доходов над расходами образует положительный остаток бюджета </a:t>
            </a:r>
            <a:r>
              <a:rPr lang="ru-RU" sz="1600" b="1" u="sng" dirty="0"/>
              <a:t>ПРОФИЦИТ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6524636" y="4000504"/>
            <a:ext cx="1785950" cy="156966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/>
              <a:t>если расходная часть превышает доходную, то бюджет формируется с </a:t>
            </a:r>
            <a:r>
              <a:rPr lang="ru-RU" sz="1600" b="1" u="sng" dirty="0"/>
              <a:t>ДЕФИЦИТОМ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952472" y="5857892"/>
            <a:ext cx="8286808" cy="83099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/>
              <a:t>Сбалансированность бюджета по доходам и расходам – основополагающее требование, предъявляемое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/>
              <a:t> к органам, составляющим и утверждающим бюджет </a:t>
            </a:r>
          </a:p>
        </p:txBody>
      </p:sp>
      <p:pic>
        <p:nvPicPr>
          <p:cNvPr id="8215" name="Picture 14" descr="http://www.kz.all.biz/img/kz/service_catalog/small/72850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8625" y="4071938"/>
            <a:ext cx="105727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52472" y="428605"/>
            <a:ext cx="8420100" cy="714380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000" dirty="0" smtClean="0"/>
              <a:t>Какие бывают бюджеты ?</a:t>
            </a: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66918" y="3786190"/>
            <a:ext cx="6143668" cy="500066"/>
          </a:xfrm>
          <a:solidFill>
            <a:srgbClr val="7030A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 marR="0" algn="ctr"/>
            <a:r>
              <a:rPr lang="ru-RU" altLang="ru-RU" sz="1800" b="1" dirty="0" smtClean="0">
                <a:solidFill>
                  <a:schemeClr val="bg1"/>
                </a:solidFill>
              </a:rPr>
              <a:t>Бюджеты публично-правовых образований</a:t>
            </a:r>
          </a:p>
        </p:txBody>
      </p:sp>
      <p:sp>
        <p:nvSpPr>
          <p:cNvPr id="8" name="Стрелка вниз 7"/>
          <p:cNvSpPr/>
          <p:nvPr/>
        </p:nvSpPr>
        <p:spPr>
          <a:xfrm>
            <a:off x="4738688" y="1500188"/>
            <a:ext cx="357187" cy="21431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224" name="TextBox 11"/>
          <p:cNvSpPr txBox="1">
            <a:spLocks noChangeArrowheads="1"/>
          </p:cNvSpPr>
          <p:nvPr/>
        </p:nvSpPr>
        <p:spPr bwMode="auto">
          <a:xfrm>
            <a:off x="2238375" y="1571625"/>
            <a:ext cx="2214563" cy="369888"/>
          </a:xfrm>
          <a:prstGeom prst="rect">
            <a:avLst/>
          </a:prstGeom>
          <a:solidFill>
            <a:schemeClr val="accent5"/>
          </a:solidFill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r>
              <a:rPr lang="ru-RU" altLang="ru-RU" dirty="0">
                <a:solidFill>
                  <a:schemeClr val="bg1"/>
                </a:solidFill>
              </a:rPr>
              <a:t>Бюджет семьи</a:t>
            </a:r>
          </a:p>
        </p:txBody>
      </p:sp>
      <p:sp>
        <p:nvSpPr>
          <p:cNvPr id="15" name="Выгнутая влево стрелка 14"/>
          <p:cNvSpPr/>
          <p:nvPr/>
        </p:nvSpPr>
        <p:spPr>
          <a:xfrm>
            <a:off x="632520" y="1185068"/>
            <a:ext cx="785812" cy="1285875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16" name="Выгнутая вправо стрелка 15"/>
          <p:cNvSpPr/>
          <p:nvPr/>
        </p:nvSpPr>
        <p:spPr>
          <a:xfrm>
            <a:off x="8953500" y="1262857"/>
            <a:ext cx="731838" cy="1357312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9227" name="TextBox 16"/>
          <p:cNvSpPr txBox="1">
            <a:spLocks noChangeArrowheads="1"/>
          </p:cNvSpPr>
          <p:nvPr/>
        </p:nvSpPr>
        <p:spPr bwMode="auto">
          <a:xfrm>
            <a:off x="5738813" y="1643063"/>
            <a:ext cx="3000375" cy="369887"/>
          </a:xfrm>
          <a:prstGeom prst="rect">
            <a:avLst/>
          </a:prstGeom>
          <a:solidFill>
            <a:schemeClr val="accent5"/>
          </a:solidFill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r>
              <a:rPr lang="ru-RU" altLang="ru-RU" dirty="0">
                <a:solidFill>
                  <a:schemeClr val="bg1"/>
                </a:solidFill>
              </a:rPr>
              <a:t>Бюджет</a:t>
            </a:r>
            <a:r>
              <a:rPr lang="ru-RU" altLang="ru-RU" dirty="0"/>
              <a:t> </a:t>
            </a:r>
            <a:r>
              <a:rPr lang="ru-RU" altLang="ru-RU" dirty="0">
                <a:solidFill>
                  <a:schemeClr val="bg1"/>
                </a:solidFill>
              </a:rPr>
              <a:t>организаций</a:t>
            </a:r>
          </a:p>
        </p:txBody>
      </p:sp>
      <p:pic>
        <p:nvPicPr>
          <p:cNvPr id="9228" name="Picture 2" descr="http://im3-tub-ru.yandex.net/i?id=273832808-07-72&amp;n=21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2071688"/>
            <a:ext cx="220980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9" name="Picture 4" descr="http://im2-tub-ru.yandex.net/i?id=33932168-70-72&amp;n=21">
            <a:hlinkClick r:id="rId5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2625" y="2000250"/>
            <a:ext cx="2071688" cy="157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Стрелка вниз 18"/>
          <p:cNvSpPr/>
          <p:nvPr/>
        </p:nvSpPr>
        <p:spPr>
          <a:xfrm>
            <a:off x="4810125" y="4429125"/>
            <a:ext cx="500063" cy="71437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0" name="Стрелка вниз 29"/>
          <p:cNvSpPr/>
          <p:nvPr/>
        </p:nvSpPr>
        <p:spPr>
          <a:xfrm>
            <a:off x="2381250" y="4429125"/>
            <a:ext cx="484188" cy="5715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1" name="Стрелка вниз 30"/>
          <p:cNvSpPr/>
          <p:nvPr/>
        </p:nvSpPr>
        <p:spPr>
          <a:xfrm>
            <a:off x="7310438" y="4429125"/>
            <a:ext cx="484187" cy="107156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2" name="TextBox 31"/>
          <p:cNvSpPr txBox="1"/>
          <p:nvPr/>
        </p:nvSpPr>
        <p:spPr>
          <a:xfrm>
            <a:off x="952472" y="5072075"/>
            <a:ext cx="2714644" cy="160043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chemeClr val="bg1"/>
                </a:solidFill>
              </a:rPr>
              <a:t>Российской Федерации </a:t>
            </a:r>
            <a:r>
              <a:rPr lang="ru-RU" sz="1600" dirty="0">
                <a:solidFill>
                  <a:schemeClr val="bg1"/>
                </a:solidFill>
              </a:rPr>
              <a:t>(федеральный бюджет, бюджеты государственных внебюджетных фондов Р</a:t>
            </a:r>
            <a:r>
              <a:rPr lang="ru-RU" dirty="0">
                <a:solidFill>
                  <a:schemeClr val="bg1"/>
                </a:solidFill>
              </a:rPr>
              <a:t>Ф)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3952868" y="5214950"/>
            <a:ext cx="2928958" cy="1323439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chemeClr val="bg1"/>
                </a:solidFill>
              </a:rPr>
              <a:t>субъектов Российской Федерации </a:t>
            </a:r>
            <a:r>
              <a:rPr lang="ru-RU" sz="1600" dirty="0">
                <a:solidFill>
                  <a:schemeClr val="bg1"/>
                </a:solidFill>
              </a:rPr>
              <a:t>(региональные бюджеты, бюджеты территориальных фондов ОМС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7167578" y="5572140"/>
            <a:ext cx="2500330" cy="830997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chemeClr val="bg1"/>
                </a:solidFill>
              </a:rPr>
              <a:t>муниципальных образований (местные бюджеты)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52472" y="428605"/>
            <a:ext cx="8420100" cy="571503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200" dirty="0" smtClean="0"/>
              <a:t>Гражданин, его участие в бюджетном процессе</a:t>
            </a: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85900" y="1071563"/>
            <a:ext cx="6934200" cy="428625"/>
          </a:xfrm>
        </p:spPr>
        <p:txBody>
          <a:bodyPr>
            <a:normAutofit/>
          </a:bodyPr>
          <a:lstStyle/>
          <a:p>
            <a:pPr marR="0" algn="ctr"/>
            <a:r>
              <a:rPr lang="ru-RU" altLang="ru-RU" sz="2200" i="1" dirty="0" smtClean="0"/>
              <a:t>Помогает формировать доходную  часть бюджета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524125" y="1500188"/>
            <a:ext cx="5272088" cy="64611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bg1"/>
                </a:solidFill>
              </a:rPr>
              <a:t>ГРАЖДАНИН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bg1"/>
                </a:solidFill>
              </a:rPr>
              <a:t> как налогоплательщик</a:t>
            </a:r>
          </a:p>
        </p:txBody>
      </p:sp>
      <p:pic>
        <p:nvPicPr>
          <p:cNvPr id="11270" name="Picture 2" descr="http://im7-tub-ru.yandex.net/i?id=45731032-56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2938" y="2714625"/>
            <a:ext cx="1905000" cy="1071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1595414" y="3786190"/>
            <a:ext cx="7480607" cy="646331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bg1"/>
                </a:solidFill>
              </a:rPr>
              <a:t>ГРАЖДАНИН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bg1"/>
                </a:solidFill>
              </a:rPr>
              <a:t>как получатель социальных гарантий</a:t>
            </a:r>
          </a:p>
        </p:txBody>
      </p:sp>
      <p:sp>
        <p:nvSpPr>
          <p:cNvPr id="11274" name="TextBox 8"/>
          <p:cNvSpPr txBox="1">
            <a:spLocks noChangeArrowheads="1"/>
          </p:cNvSpPr>
          <p:nvPr/>
        </p:nvSpPr>
        <p:spPr bwMode="auto">
          <a:xfrm>
            <a:off x="809625" y="4857750"/>
            <a:ext cx="8643938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r>
              <a:rPr lang="ru-RU" altLang="ru-RU" dirty="0"/>
              <a:t>Получает социальные гарантии – расходная часть бюджета (образование, </a:t>
            </a:r>
            <a:r>
              <a:rPr lang="ru-RU" altLang="ru-RU" dirty="0" err="1" smtClean="0"/>
              <a:t>жкх</a:t>
            </a:r>
            <a:r>
              <a:rPr lang="ru-RU" altLang="ru-RU" dirty="0" smtClean="0"/>
              <a:t>, </a:t>
            </a:r>
            <a:r>
              <a:rPr lang="ru-RU" altLang="ru-RU" dirty="0"/>
              <a:t>социальные льготы, физическая культура и спорт и другие направления социальных гарантий населению)</a:t>
            </a:r>
          </a:p>
        </p:txBody>
      </p:sp>
      <p:sp>
        <p:nvSpPr>
          <p:cNvPr id="11" name="Стрелка вниз 10"/>
          <p:cNvSpPr/>
          <p:nvPr/>
        </p:nvSpPr>
        <p:spPr>
          <a:xfrm>
            <a:off x="5095875" y="2214563"/>
            <a:ext cx="484188" cy="4286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" name="Стрелка вниз 12"/>
          <p:cNvSpPr/>
          <p:nvPr/>
        </p:nvSpPr>
        <p:spPr>
          <a:xfrm>
            <a:off x="5095875" y="4500563"/>
            <a:ext cx="484188" cy="4286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11277" name="Picture 6" descr="школа - Елена Анатольевна Лаврентьева">
            <a:hlinkClick r:id="rId4" tooltip="далее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5857875"/>
            <a:ext cx="1285875" cy="785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8" name="Picture 8" descr="http://img1.liveinternet.ru/images/attach/c/9/107/382/107382253_1051942011mnogodet.jp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1500" y="5857875"/>
            <a:ext cx="1143000" cy="785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9" name="Picture 2" descr="http://susanin.udm.ru/upload/iblock/0dd/0dddb4aa298f7035929ff90ec013d12a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4563" y="5857875"/>
            <a:ext cx="1214437" cy="785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80" name="Picture 4" descr="http://www.culturemap.ru/upload/img/73_14.1100776242.8934.jp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00" y="5857875"/>
            <a:ext cx="1285875" cy="785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81" name="Picture 6" descr="http://www.kazan-day.ru/www/news/2014/2/1213500.4140327_a.jpg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7625" y="5857875"/>
            <a:ext cx="1428750" cy="785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>
          <a:xfrm>
            <a:off x="1095375" y="0"/>
            <a:ext cx="8315325" cy="1357313"/>
          </a:xfrm>
        </p:spPr>
        <p:txBody>
          <a:bodyPr/>
          <a:lstStyle/>
          <a:p>
            <a:r>
              <a:rPr lang="ru-RU" altLang="ru-RU" sz="2400" dirty="0" smtClean="0">
                <a:solidFill>
                  <a:schemeClr val="tx1"/>
                </a:solidFill>
              </a:rPr>
              <a:t>Исполнение плана по  налоговым и неналоговым доходам за </a:t>
            </a:r>
            <a:r>
              <a:rPr lang="ru-RU" altLang="ru-RU" sz="2400" dirty="0" smtClean="0">
                <a:solidFill>
                  <a:schemeClr val="tx1"/>
                </a:solidFill>
              </a:rPr>
              <a:t>1 полугодие 2017 года </a:t>
            </a:r>
            <a:r>
              <a:rPr lang="ru-RU" altLang="ru-RU" sz="2400" dirty="0" smtClean="0">
                <a:solidFill>
                  <a:schemeClr val="tx1"/>
                </a:solidFill>
              </a:rPr>
              <a:t>Титовского сельского поселения</a:t>
            </a:r>
          </a:p>
        </p:txBody>
      </p:sp>
      <p:graphicFrame>
        <p:nvGraphicFramePr>
          <p:cNvPr id="14845" name="Group 50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85411298"/>
              </p:ext>
            </p:extLst>
          </p:nvPr>
        </p:nvGraphicFramePr>
        <p:xfrm>
          <a:off x="952500" y="1428750"/>
          <a:ext cx="8321675" cy="4099770"/>
        </p:xfrm>
        <a:graphic>
          <a:graphicData uri="http://schemas.openxmlformats.org/drawingml/2006/table">
            <a:tbl>
              <a:tblPr/>
              <a:tblGrid>
                <a:gridCol w="3713163"/>
                <a:gridCol w="1079500"/>
                <a:gridCol w="1584325"/>
                <a:gridCol w="1944687"/>
              </a:tblGrid>
              <a:tr h="3190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105" marR="105" marT="1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План на 2017 год</a:t>
                      </a:r>
                      <a:endParaRPr kumimoji="0" lang="ru-RU" alt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105" marR="105" marT="1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Факт за 1 </a:t>
                      </a:r>
                      <a:r>
                        <a:rPr kumimoji="0" lang="ru-RU" altLang="ru-R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пол-е</a:t>
                      </a:r>
                      <a:endParaRPr kumimoji="0" lang="ru-RU" alt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105" marR="105" marT="1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% исполнения</a:t>
                      </a:r>
                    </a:p>
                  </a:txBody>
                  <a:tcPr marL="105" marR="105" marT="1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190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ИТОГО НАЛОГОВЫЕ ДОХОДЫ</a:t>
                      </a:r>
                    </a:p>
                  </a:txBody>
                  <a:tcPr marL="105" marR="105" marT="1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2774</a:t>
                      </a:r>
                      <a:endParaRPr kumimoji="0" lang="ru-RU" alt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105" marR="105" marT="1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624,5</a:t>
                      </a:r>
                      <a:endParaRPr kumimoji="0" lang="ru-RU" alt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105" marR="105" marT="1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23</a:t>
                      </a:r>
                      <a:endParaRPr kumimoji="0" lang="ru-RU" alt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105" marR="105" marT="1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540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Налог на доходы физических лиц</a:t>
                      </a:r>
                    </a:p>
                  </a:txBody>
                  <a:tcPr marL="105" marR="105" marT="1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122</a:t>
                      </a:r>
                      <a:endParaRPr kumimoji="0" lang="ru-RU" alt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105" marR="105" marT="1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52,5</a:t>
                      </a:r>
                      <a:endParaRPr kumimoji="0" lang="ru-RU" alt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105" marR="105" marT="1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43</a:t>
                      </a:r>
                      <a:endParaRPr kumimoji="0" lang="ru-RU" alt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105" marR="105" marT="1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5064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Налоги на товары (работы, услуги) реализующие на территории РФ</a:t>
                      </a:r>
                    </a:p>
                  </a:txBody>
                  <a:tcPr marL="105" marR="105" marT="1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835</a:t>
                      </a:r>
                      <a:endParaRPr kumimoji="0" lang="ru-RU" alt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105" marR="105" marT="1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421</a:t>
                      </a:r>
                      <a:endParaRPr kumimoji="0" lang="ru-RU" alt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105" marR="105" marT="1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50</a:t>
                      </a:r>
                      <a:endParaRPr kumimoji="0" lang="ru-RU" alt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105" marR="105" marT="1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190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Налог на совокупный доход</a:t>
                      </a:r>
                    </a:p>
                  </a:txBody>
                  <a:tcPr marL="105" marR="105" marT="1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  <a:endParaRPr kumimoji="0" lang="ru-RU" alt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105" marR="105" marT="1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6,2</a:t>
                      </a:r>
                      <a:endParaRPr kumimoji="0" lang="ru-RU" alt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105" marR="105" marT="1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620</a:t>
                      </a:r>
                      <a:endParaRPr kumimoji="0" lang="ru-RU" alt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105" marR="105" marT="1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190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Налоги на имущество</a:t>
                      </a:r>
                    </a:p>
                  </a:txBody>
                  <a:tcPr marL="105" marR="105" marT="1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1251</a:t>
                      </a:r>
                      <a:endParaRPr kumimoji="0" lang="ru-RU" alt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105" marR="105" marT="1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133</a:t>
                      </a:r>
                      <a:endParaRPr kumimoji="0" lang="ru-RU" alt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105" marR="105" marT="1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11</a:t>
                      </a:r>
                      <a:endParaRPr kumimoji="0" lang="ru-RU" alt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105" marR="105" marT="1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3955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Государственная пошлина</a:t>
                      </a:r>
                    </a:p>
                  </a:txBody>
                  <a:tcPr marL="105" marR="105" marT="1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18</a:t>
                      </a:r>
                      <a:endParaRPr kumimoji="0" lang="ru-RU" alt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105" marR="105" marT="1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10,9</a:t>
                      </a:r>
                      <a:endParaRPr kumimoji="0" lang="ru-RU" alt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105" marR="105" marT="1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61</a:t>
                      </a:r>
                      <a:endParaRPr kumimoji="0" lang="ru-RU" alt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105" marR="105" marT="1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190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ИТОГО НЕНАЛОГОВЫЕ ДОХОДЫ</a:t>
                      </a:r>
                    </a:p>
                  </a:txBody>
                  <a:tcPr marL="105" marR="105" marT="1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547</a:t>
                      </a:r>
                      <a:endParaRPr kumimoji="0" lang="ru-RU" alt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105" marR="105" marT="1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  <a:endParaRPr kumimoji="0" lang="ru-RU" alt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105" marR="105" marT="1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0,2</a:t>
                      </a:r>
                      <a:endParaRPr kumimoji="0" lang="ru-RU" alt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105" marR="105" marT="1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1908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Доходы от продажи материальных и не материальных активов</a:t>
                      </a:r>
                      <a:endParaRPr kumimoji="0" lang="ru-RU" alt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105" marR="105" marT="1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545</a:t>
                      </a:r>
                      <a:endParaRPr kumimoji="0" lang="ru-RU" alt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105" marR="105" marT="1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105" marR="105" marT="1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105" marR="105" marT="1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190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Штрафы, санкции, возмещение ущерба</a:t>
                      </a:r>
                    </a:p>
                  </a:txBody>
                  <a:tcPr marL="105" marR="105" marT="1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</a:t>
                      </a:r>
                      <a:endParaRPr kumimoji="0" lang="ru-RU" alt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105" marR="105" marT="1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  <a:endParaRPr kumimoji="0" lang="ru-RU" alt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105" marR="105" marT="1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50</a:t>
                      </a:r>
                      <a:endParaRPr kumimoji="0" lang="ru-RU" alt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105" marR="105" marT="1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52472" y="116631"/>
            <a:ext cx="8420100" cy="954915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1800" dirty="0" smtClean="0">
                <a:solidFill>
                  <a:schemeClr val="tx1"/>
                </a:solidFill>
              </a:rPr>
              <a:t>Межбюджетные трансферты (безвозмездные поступления) – это средства одного бюджета бюджетной системы РФ, перечисляемые другому бюджету бюджетной системы РФ</a:t>
            </a:r>
            <a:endParaRPr lang="ru-RU" sz="1800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52538" y="1214422"/>
            <a:ext cx="7715304" cy="270362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>
            <a:lvl1pPr>
              <a:defRPr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 marR="0" algn="ctr">
              <a:lnSpc>
                <a:spcPct val="90000"/>
              </a:lnSpc>
            </a:pPr>
            <a:r>
              <a:rPr lang="ru-RU" altLang="ru-RU" sz="1800" b="1" dirty="0" smtClean="0"/>
              <a:t>Формы межбюджетных трансфертов</a:t>
            </a:r>
          </a:p>
        </p:txBody>
      </p:sp>
      <p:sp>
        <p:nvSpPr>
          <p:cNvPr id="6" name="Стрелка вниз 5"/>
          <p:cNvSpPr/>
          <p:nvPr/>
        </p:nvSpPr>
        <p:spPr>
          <a:xfrm>
            <a:off x="5024438" y="1643063"/>
            <a:ext cx="357187" cy="345777"/>
          </a:xfrm>
          <a:prstGeom prst="downArrow">
            <a:avLst>
              <a:gd name="adj1" fmla="val 44047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Стрелка углом 7"/>
          <p:cNvSpPr/>
          <p:nvPr/>
        </p:nvSpPr>
        <p:spPr>
          <a:xfrm flipV="1">
            <a:off x="738188" y="1714500"/>
            <a:ext cx="500062" cy="1143000"/>
          </a:xfrm>
          <a:prstGeom prst="bentArrow">
            <a:avLst>
              <a:gd name="adj1" fmla="val 25000"/>
              <a:gd name="adj2" fmla="val 27030"/>
              <a:gd name="adj3" fmla="val 25000"/>
              <a:gd name="adj4" fmla="val 6473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10" name="Стрелка углом 9"/>
          <p:cNvSpPr/>
          <p:nvPr/>
        </p:nvSpPr>
        <p:spPr>
          <a:xfrm flipH="1" flipV="1">
            <a:off x="9167813" y="1714500"/>
            <a:ext cx="500062" cy="1357313"/>
          </a:xfrm>
          <a:prstGeom prst="bentArrow">
            <a:avLst>
              <a:gd name="adj1" fmla="val 25000"/>
              <a:gd name="adj2" fmla="val 50000"/>
              <a:gd name="adj3" fmla="val 25000"/>
              <a:gd name="adj4" fmla="val 7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309662" y="2071678"/>
            <a:ext cx="2214578" cy="195438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b="1" dirty="0"/>
              <a:t>Субсидии – бюджетные средства, предоставляемые бюджету другого уровня бюджетной системы РФ , в целях </a:t>
            </a:r>
            <a:r>
              <a:rPr lang="ru-RU" sz="1100" b="1" dirty="0" err="1"/>
              <a:t>софинансирования</a:t>
            </a:r>
            <a:r>
              <a:rPr lang="ru-RU" sz="1100" b="1" dirty="0"/>
              <a:t> расходных  обязательств, возникающих  при выполнении полномочий  органов местного самоуправления по вопросам местного значения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167578" y="2071678"/>
            <a:ext cx="1785950" cy="212365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/>
              <a:t>Дотации – межбюджетные трансферты, предоставляемые на безвозмездной и безвозвратной основе без установления направлений и (или) условий их использования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738554" y="2132856"/>
            <a:ext cx="3143271" cy="212365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/>
              <a:t>Субвенции – бюджетные средства, предоставляемые бюджету другого уровня бюджетной системы РФ на безвозмездной и безвозвратной основах на осуществление определенных целевых расходов, возникающих при выполнении полномочий РФ, переданных для осуществления органам государственной власти другого уровня бюджетной системы РФ </a:t>
            </a:r>
          </a:p>
        </p:txBody>
      </p:sp>
      <p:sp>
        <p:nvSpPr>
          <p:cNvPr id="16403" name="TextBox 14"/>
          <p:cNvSpPr txBox="1">
            <a:spLocks noChangeArrowheads="1"/>
          </p:cNvSpPr>
          <p:nvPr/>
        </p:nvSpPr>
        <p:spPr bwMode="auto">
          <a:xfrm>
            <a:off x="1328912" y="4365104"/>
            <a:ext cx="821531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 algn="ctr"/>
            <a:r>
              <a:rPr lang="ru-RU" altLang="ru-RU" sz="1600" dirty="0"/>
              <a:t>Безвозмездные поступления в бюджет Титовского сельского поселения за </a:t>
            </a:r>
            <a:r>
              <a:rPr lang="ru-RU" altLang="ru-RU" sz="1600" dirty="0" smtClean="0"/>
              <a:t> </a:t>
            </a:r>
            <a:r>
              <a:rPr lang="ru-RU" altLang="ru-RU" sz="1600" dirty="0" smtClean="0"/>
              <a:t>1 полугодие 2017 года</a:t>
            </a:r>
            <a:endParaRPr lang="ru-RU" altLang="ru-RU" sz="1600" dirty="0"/>
          </a:p>
        </p:txBody>
      </p:sp>
      <p:graphicFrame>
        <p:nvGraphicFramePr>
          <p:cNvPr id="16439" name="Group 5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8557167"/>
              </p:ext>
            </p:extLst>
          </p:nvPr>
        </p:nvGraphicFramePr>
        <p:xfrm>
          <a:off x="920552" y="4967639"/>
          <a:ext cx="8429625" cy="1888810"/>
        </p:xfrm>
        <a:graphic>
          <a:graphicData uri="http://schemas.openxmlformats.org/drawingml/2006/table">
            <a:tbl>
              <a:tblPr/>
              <a:tblGrid>
                <a:gridCol w="3413125"/>
                <a:gridCol w="1673225"/>
                <a:gridCol w="1898426"/>
                <a:gridCol w="1444849"/>
              </a:tblGrid>
              <a:tr h="2905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(тыс. рублей)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905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План на 2017 г.</a:t>
                      </a:r>
                      <a:endParaRPr kumimoji="0" lang="ru-RU" alt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</a:t>
                      </a: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Исполнено за 1 </a:t>
                      </a:r>
                      <a:r>
                        <a:rPr kumimoji="0" lang="ru-RU" alt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пол-е</a:t>
                      </a: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2017г</a:t>
                      </a:r>
                      <a:endParaRPr kumimoji="0" lang="ru-RU" alt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% исполнения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05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Дотации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1722</a:t>
                      </a:r>
                      <a:endParaRPr kumimoji="0" lang="ru-RU" alt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1258,1</a:t>
                      </a:r>
                      <a:endParaRPr kumimoji="0" lang="ru-RU" alt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73</a:t>
                      </a:r>
                      <a:endParaRPr kumimoji="0" lang="ru-RU" alt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05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Субвенции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73,1</a:t>
                      </a:r>
                      <a:endParaRPr kumimoji="0" lang="ru-RU" alt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34,1</a:t>
                      </a:r>
                      <a:endParaRPr kumimoji="0" lang="ru-RU" alt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47</a:t>
                      </a:r>
                      <a:endParaRPr kumimoji="0" lang="ru-RU" alt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051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МБТ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5,4</a:t>
                      </a:r>
                      <a:endParaRPr kumimoji="0" lang="ru-RU" alt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05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Итого: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1800,5</a:t>
                      </a:r>
                      <a:endParaRPr kumimoji="0" lang="ru-RU" alt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1292,1</a:t>
                      </a:r>
                      <a:endParaRPr kumimoji="0" lang="ru-RU" alt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72</a:t>
                      </a:r>
                      <a:endParaRPr kumimoji="0" lang="ru-RU" alt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85900" y="6858000"/>
            <a:ext cx="6934200" cy="46038"/>
          </a:xfrm>
        </p:spPr>
        <p:txBody>
          <a:bodyPr>
            <a:normAutofit fontScale="25000" lnSpcReduction="20000"/>
          </a:bodyPr>
          <a:lstStyle/>
          <a:p>
            <a:pPr marR="0">
              <a:lnSpc>
                <a:spcPct val="80000"/>
              </a:lnSpc>
            </a:pPr>
            <a:endParaRPr lang="ru-RU" altLang="ru-RU" sz="700" smtClean="0"/>
          </a:p>
        </p:txBody>
      </p:sp>
      <p:graphicFrame>
        <p:nvGraphicFramePr>
          <p:cNvPr id="17503" name="Group 9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9851518"/>
              </p:ext>
            </p:extLst>
          </p:nvPr>
        </p:nvGraphicFramePr>
        <p:xfrm>
          <a:off x="881063" y="1928813"/>
          <a:ext cx="8715375" cy="3653790"/>
        </p:xfrm>
        <a:graphic>
          <a:graphicData uri="http://schemas.openxmlformats.org/drawingml/2006/table">
            <a:tbl>
              <a:tblPr/>
              <a:tblGrid>
                <a:gridCol w="4938712"/>
                <a:gridCol w="1258888"/>
                <a:gridCol w="1258887"/>
                <a:gridCol w="1258888"/>
              </a:tblGrid>
              <a:tr h="2857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План на 2017г</a:t>
                      </a:r>
                      <a:endParaRPr kumimoji="0" lang="ru-RU" alt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факт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% исполнения 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2857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РАСХОДЫ, всего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4574,5</a:t>
                      </a:r>
                      <a:endParaRPr kumimoji="0" lang="ru-RU" alt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1957,6</a:t>
                      </a:r>
                      <a:endParaRPr kumimoji="0" lang="ru-RU" alt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43</a:t>
                      </a:r>
                      <a:endParaRPr kumimoji="0" lang="ru-RU" alt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2857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Общегосударственные вопросы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2682,6</a:t>
                      </a:r>
                      <a:endParaRPr kumimoji="0" lang="ru-RU" alt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975,4</a:t>
                      </a:r>
                      <a:endParaRPr kumimoji="0" lang="ru-RU" alt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36</a:t>
                      </a:r>
                      <a:endParaRPr kumimoji="0" lang="ru-RU" alt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2857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Национальная оборона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73,1</a:t>
                      </a:r>
                      <a:endParaRPr kumimoji="0" lang="ru-RU" alt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34,1</a:t>
                      </a:r>
                      <a:endParaRPr kumimoji="0" lang="ru-RU" alt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47</a:t>
                      </a:r>
                      <a:endParaRPr kumimoji="0" lang="ru-RU" alt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Национальная безопасность и правоохранительная деятельность</a:t>
                      </a:r>
                      <a:endParaRPr kumimoji="0" lang="ru-RU" alt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55,0</a:t>
                      </a:r>
                      <a:endParaRPr kumimoji="0" lang="ru-RU" alt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2857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Национальная экономика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839,8</a:t>
                      </a:r>
                      <a:endParaRPr kumimoji="0" lang="ru-RU" alt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427,2</a:t>
                      </a:r>
                      <a:endParaRPr kumimoji="0" lang="ru-RU" alt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51</a:t>
                      </a:r>
                      <a:endParaRPr kumimoji="0" lang="ru-RU" alt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2857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Жилищно-коммунальное хозяйство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609,0</a:t>
                      </a:r>
                      <a:endParaRPr kumimoji="0" lang="ru-RU" alt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364,6</a:t>
                      </a:r>
                      <a:endParaRPr kumimoji="0" lang="ru-RU" alt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60</a:t>
                      </a:r>
                      <a:endParaRPr kumimoji="0" lang="ru-RU" alt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2984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Социальная политика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305,0</a:t>
                      </a:r>
                      <a:endParaRPr kumimoji="0" lang="ru-RU" alt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152,9</a:t>
                      </a:r>
                      <a:endParaRPr kumimoji="0" lang="ru-RU" alt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50</a:t>
                      </a:r>
                      <a:endParaRPr kumimoji="0" lang="ru-RU" alt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2857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Физическая культура и спорт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10,0</a:t>
                      </a:r>
                      <a:endParaRPr kumimoji="0" lang="ru-RU" alt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3,4</a:t>
                      </a:r>
                      <a:endParaRPr kumimoji="0" lang="ru-RU" alt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34</a:t>
                      </a:r>
                      <a:endParaRPr kumimoji="0" lang="ru-RU" alt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7491" name="Rectangle 83"/>
          <p:cNvSpPr>
            <a:spLocks noChangeArrowheads="1"/>
          </p:cNvSpPr>
          <p:nvPr/>
        </p:nvSpPr>
        <p:spPr bwMode="auto">
          <a:xfrm>
            <a:off x="920750" y="668764"/>
            <a:ext cx="8135938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ru-RU" altLang="ru-RU" sz="2400" dirty="0"/>
              <a:t>Исполнение плана по расходам </a:t>
            </a:r>
            <a:endParaRPr lang="ru-RU" altLang="ru-RU" sz="2400" dirty="0" smtClean="0"/>
          </a:p>
          <a:p>
            <a:pPr algn="ctr"/>
            <a:r>
              <a:rPr lang="ru-RU" altLang="ru-RU" sz="2400" dirty="0" smtClean="0"/>
              <a:t>за 1 полугодие 2017 года </a:t>
            </a:r>
            <a:endParaRPr lang="ru-RU" altLang="ru-RU" sz="2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Заголовок 1"/>
          <p:cNvSpPr>
            <a:spLocks noGrp="1"/>
          </p:cNvSpPr>
          <p:nvPr>
            <p:ph type="title"/>
          </p:nvPr>
        </p:nvSpPr>
        <p:spPr>
          <a:xfrm>
            <a:off x="452438" y="642938"/>
            <a:ext cx="8915400" cy="1143000"/>
          </a:xfrm>
        </p:spPr>
        <p:txBody>
          <a:bodyPr>
            <a:normAutofit/>
          </a:bodyPr>
          <a:lstStyle/>
          <a:p>
            <a:pPr algn="ctr"/>
            <a:r>
              <a:rPr lang="ru-RU" altLang="ru-RU" sz="2800" b="1" dirty="0" smtClean="0">
                <a:solidFill>
                  <a:schemeClr val="tx1"/>
                </a:solidFill>
              </a:rPr>
              <a:t>Расходы на содержание органа местного </a:t>
            </a:r>
            <a:r>
              <a:rPr lang="ru-RU" altLang="ru-RU" sz="2800" b="1" dirty="0" smtClean="0">
                <a:solidFill>
                  <a:schemeClr val="tx1"/>
                </a:solidFill>
              </a:rPr>
              <a:t>самоуправления (</a:t>
            </a:r>
            <a:r>
              <a:rPr lang="ru-RU" altLang="ru-RU" sz="2800" b="1" dirty="0" smtClean="0">
                <a:solidFill>
                  <a:schemeClr val="tx1"/>
                </a:solidFill>
              </a:rPr>
              <a:t>фактическое исполнение)</a:t>
            </a:r>
          </a:p>
        </p:txBody>
      </p:sp>
      <p:graphicFrame>
        <p:nvGraphicFramePr>
          <p:cNvPr id="22581" name="Group 5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35095781"/>
              </p:ext>
            </p:extLst>
          </p:nvPr>
        </p:nvGraphicFramePr>
        <p:xfrm>
          <a:off x="809625" y="1928813"/>
          <a:ext cx="8786813" cy="1749108"/>
        </p:xfrm>
        <a:graphic>
          <a:graphicData uri="http://schemas.openxmlformats.org/drawingml/2006/table">
            <a:tbl>
              <a:tblPr/>
              <a:tblGrid>
                <a:gridCol w="7313613"/>
                <a:gridCol w="1473200"/>
              </a:tblGrid>
              <a:tr h="1714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(тыс. рублей)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14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 </a:t>
                      </a:r>
                      <a:r>
                        <a:rPr kumimoji="0" lang="ru-RU" altLang="ru-RU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пол-е</a:t>
                      </a:r>
                      <a:r>
                        <a:rPr kumimoji="0" lang="ru-RU" alt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 2017 </a:t>
                      </a:r>
                      <a:r>
                        <a:rPr kumimoji="0" lang="ru-RU" alt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г.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2159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Функционирование высшего должностного лица муниципального образования (глава)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195,9</a:t>
                      </a:r>
                      <a:endParaRPr kumimoji="0" lang="ru-RU" alt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2159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Функционирование администрации Титовского сельского поселения, всего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771,2</a:t>
                      </a:r>
                      <a:endParaRPr kumimoji="0" lang="ru-RU" alt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2714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в том числе : расходы на выплату персонала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543,6</a:t>
                      </a:r>
                      <a:endParaRPr kumimoji="0" lang="ru-RU" alt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2317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                          Закупка товаров, работ и услуг для муниципальных нужд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221,4</a:t>
                      </a:r>
                      <a:endParaRPr kumimoji="0" lang="ru-RU" alt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2159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                           Уплата налогов и сборов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6,2</a:t>
                      </a:r>
                      <a:endParaRPr kumimoji="0" lang="ru-RU" alt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2159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ИТОГО расходов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967,1</a:t>
                      </a:r>
                      <a:endParaRPr kumimoji="0" lang="ru-RU" alt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095744" y="4643446"/>
            <a:ext cx="4572032" cy="64633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Численность муниципальных служащих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367341" y="5438789"/>
            <a:ext cx="2500329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r>
              <a:rPr lang="ru-RU" altLang="ru-RU" dirty="0" smtClean="0"/>
              <a:t>2017 </a:t>
            </a:r>
            <a:r>
              <a:rPr lang="ru-RU" altLang="ru-RU" dirty="0"/>
              <a:t>год – 6 человек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9F9F9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9F9F9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3408</TotalTime>
  <Words>683</Words>
  <Application>Microsoft Office PowerPoint</Application>
  <PresentationFormat>Лист A4 (210x297 мм)</PresentationFormat>
  <Paragraphs>148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Апекс</vt:lpstr>
      <vt:lpstr>Презентация PowerPoint</vt:lpstr>
      <vt:lpstr>Уважаемые жители и гости  Титовского поселения  !</vt:lpstr>
      <vt:lpstr>Что такое бюджет ?</vt:lpstr>
      <vt:lpstr>Какие бывают бюджеты ?</vt:lpstr>
      <vt:lpstr>Гражданин, его участие в бюджетном процессе</vt:lpstr>
      <vt:lpstr>Исполнение плана по  налоговым и неналоговым доходам за 1 полугодие 2017 года Титовского сельского поселения</vt:lpstr>
      <vt:lpstr>Межбюджетные трансферты (безвозмездные поступления) – это средства одного бюджета бюджетной системы РФ, перечисляемые другому бюджету бюджетной системы РФ</vt:lpstr>
      <vt:lpstr>Презентация PowerPoint</vt:lpstr>
      <vt:lpstr>Расходы на содержание органа местного самоуправления (фактическое исполнение)</vt:lpstr>
      <vt:lpstr>Презентация PowerPoint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Наташа</dc:creator>
  <cp:lastModifiedBy>Администратор</cp:lastModifiedBy>
  <cp:revision>366</cp:revision>
  <dcterms:created xsi:type="dcterms:W3CDTF">2012-12-19T07:56:30Z</dcterms:created>
  <dcterms:modified xsi:type="dcterms:W3CDTF">2017-07-24T07:34:06Z</dcterms:modified>
</cp:coreProperties>
</file>