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6" r:id="rId1"/>
  </p:sldMasterIdLst>
  <p:notesMasterIdLst>
    <p:notesMasterId r:id="rId12"/>
  </p:notesMasterIdLst>
  <p:sldIdLst>
    <p:sldId id="314" r:id="rId2"/>
    <p:sldId id="324" r:id="rId3"/>
    <p:sldId id="358" r:id="rId4"/>
    <p:sldId id="342" r:id="rId5"/>
    <p:sldId id="360" r:id="rId6"/>
    <p:sldId id="328" r:id="rId7"/>
    <p:sldId id="352" r:id="rId8"/>
    <p:sldId id="349" r:id="rId9"/>
    <p:sldId id="347" r:id="rId10"/>
    <p:sldId id="348" r:id="rId1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731B1"/>
    <a:srgbClr val="FF0066"/>
    <a:srgbClr val="00CC00"/>
    <a:srgbClr val="FFCCFF"/>
    <a:srgbClr val="FFCCCC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1" autoAdjust="0"/>
    <p:restoredTop sz="94580" autoAdjust="0"/>
  </p:normalViewPr>
  <p:slideViewPr>
    <p:cSldViewPr>
      <p:cViewPr>
        <p:scale>
          <a:sx n="90" d="100"/>
          <a:sy n="90" d="100"/>
        </p:scale>
        <p:origin x="-979" y="59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76855895196505E-2"/>
          <c:y val="7.1161048689138556E-2"/>
          <c:w val="0.47270742358078605"/>
          <c:h val="0.810861423220974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090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934497816593893E-2"/>
                  <c:y val="-0.2204797486134558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доходы; 
</a:t>
                    </a:r>
                    <a:r>
                      <a:rPr lang="ru-RU" dirty="0" smtClean="0"/>
                      <a:t>-341,8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25928226792805326"/>
                  <c:y val="2.991737611367754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поступления; 
</a:t>
                    </a:r>
                    <a:r>
                      <a:rPr lang="ru-RU" dirty="0" smtClean="0"/>
                      <a:t>1517,9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#,##0.0">
                  <c:v>-341.8</c:v>
                </c:pt>
                <c:pt idx="2" formatCode="0.0">
                  <c:v>1517.9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090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090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09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Lbls>
            <c:spPr>
              <a:noFill/>
              <a:ln w="22542">
                <a:noFill/>
              </a:ln>
            </c:spPr>
            <c:txPr>
              <a:bodyPr/>
              <a:lstStyle/>
              <a:p>
                <a:pPr>
                  <a:defRPr sz="13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70"/>
      </c:pieChart>
      <c:spPr>
        <a:noFill/>
        <a:ln w="2254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за 1 кв 2018 г</c:v>
                </c:pt>
              </c:strCache>
            </c:strRef>
          </c:tx>
          <c:dLbls>
            <c:dLbl>
              <c:idx val="0"/>
              <c:layout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586.5</c:v>
                </c:pt>
                <c:pt idx="1">
                  <c:v>19.3</c:v>
                </c:pt>
                <c:pt idx="2">
                  <c:v>250.2</c:v>
                </c:pt>
                <c:pt idx="3">
                  <c:v>227.7</c:v>
                </c:pt>
                <c:pt idx="4">
                  <c:v>98.1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0.20386</cdr:x>
      <cdr:y>0.8028</cdr:y>
    </cdr:from>
    <cdr:to>
      <cdr:x>0.21406</cdr:x>
      <cdr:y>0.9219</cdr:y>
    </cdr:to>
    <cdr:sp macro="" textlink="">
      <cdr:nvSpPr>
        <cdr:cNvPr id="2" name="Line 3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500930" y="4386656"/>
          <a:ext cx="75159" cy="65074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616B9-649C-4526-933F-625E6E3C3DB4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EC15D8C-F624-46D5-9C9A-79103D707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4FC3-5E39-43BD-A215-3826BEA11EA1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5767E-39A0-447C-BB3F-BB086C149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291B-C8AB-49B2-8E6F-78B65FDE3B1B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36C6-EFE3-4525-A6A5-FF5D14EDE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1E2F-2553-49BD-B184-961BC64F2E6B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18FB02A4-C547-4D57-8A97-0A4363D91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D24F-603D-4B22-80ED-6D2C468CE3F5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CD0A-27F2-441E-AF35-50EE24C86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DCB6A-464A-4CB3-AB1A-EDB876DE3A94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6A17-A1B0-435B-86B5-98B01552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2698E-CACB-4D22-82B6-A919C19FFBBD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912EF88C-303F-4B1C-A6F4-D4AAB58D9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4D3E-B6E2-4685-88A2-F5DBBD409C5D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5A3A-E3C0-4548-91D0-E5A8CE63F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96CE-A0E1-4D4E-80A1-5D52A7607CB5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E187B-286F-4713-B3EC-0AD84F385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57722-D304-4D61-8600-55A5AD86FD1B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B50B3-7C7E-4C48-A539-F261DD97C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5DA0D-2878-4301-A0B1-C419C451E61E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3CAFE-C662-4DA1-902B-B37FF811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 smtClean="0"/>
              <a:pPr>
                <a:defRPr/>
              </a:pPr>
              <a:t>27.04.2018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5F5B4A-12B7-4AFC-B889-ED5B66F93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16150" y="765179"/>
            <a:ext cx="63373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endParaRPr lang="ru-RU" altLang="ru-RU" sz="3600" b="1" dirty="0" smtClean="0">
              <a:latin typeface="Arial" charset="0"/>
            </a:endParaRPr>
          </a:p>
          <a:p>
            <a:pPr algn="ctr"/>
            <a:r>
              <a:rPr lang="ru-RU" altLang="ru-RU" sz="3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БЮДЖЕТ ДЛЯ ГРАЖДАН</a:t>
            </a:r>
            <a:endParaRPr lang="ru-RU" altLang="ru-RU" sz="36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algn="ctr"/>
            <a:endParaRPr lang="ru-RU" altLang="ru-RU" sz="3600" b="1" dirty="0" smtClean="0">
              <a:latin typeface="Arial" charset="0"/>
            </a:endParaRPr>
          </a:p>
          <a:p>
            <a:pPr algn="ctr"/>
            <a:endParaRPr lang="ru-RU" altLang="ru-RU" sz="3600" b="1" dirty="0">
              <a:latin typeface="Arial" charset="0"/>
            </a:endParaRPr>
          </a:p>
          <a:p>
            <a:pPr algn="ctr"/>
            <a:r>
              <a:rPr lang="ru-RU" altLang="ru-RU" sz="3600" b="1" dirty="0" smtClean="0">
                <a:solidFill>
                  <a:srgbClr val="0070C0"/>
                </a:solidFill>
                <a:latin typeface="Arial" charset="0"/>
              </a:rPr>
              <a:t>Исполнение </a:t>
            </a:r>
            <a:r>
              <a:rPr lang="ru-RU" altLang="ru-RU" sz="3600" b="1" dirty="0">
                <a:solidFill>
                  <a:srgbClr val="0070C0"/>
                </a:solidFill>
                <a:latin typeface="Arial" charset="0"/>
              </a:rPr>
              <a:t>бюджета Титовского сельского поселения за </a:t>
            </a:r>
            <a:r>
              <a:rPr lang="ru-RU" altLang="ru-RU" sz="3600" b="1" dirty="0" smtClean="0">
                <a:solidFill>
                  <a:srgbClr val="0070C0"/>
                </a:solidFill>
                <a:latin typeface="Arial" charset="0"/>
              </a:rPr>
              <a:t>1 квартал 2018 года</a:t>
            </a:r>
            <a:endParaRPr lang="ru-RU" altLang="ru-RU" sz="3600" b="1" dirty="0">
              <a:solidFill>
                <a:srgbClr val="0070C0"/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352600" y="1196752"/>
            <a:ext cx="8136904" cy="4392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Контактная информация: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Глава Титовского сельского поселения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Сергей Геннадьевич Серебров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График работы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С 08.30 до 17.30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Перерыв с 12.30 до 13.30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Тел. 8(38442)4-21-44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Электронная почта: </a:t>
            </a:r>
            <a:r>
              <a:rPr lang="en-US" dirty="0" smtClean="0">
                <a:solidFill>
                  <a:srgbClr val="0070C0"/>
                </a:solidFill>
              </a:rPr>
              <a:t>Titovo28@yandex.ru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5" y="274638"/>
            <a:ext cx="86439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/>
              <a:t>Уважаемые жители и гости  Титовского поселения  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 smtClean="0"/>
              <a:t>«Бюджет для граждан» познакомит вас с основными положениями исполнения</a:t>
            </a:r>
            <a:r>
              <a:rPr lang="ru-RU" altLang="ru-RU" sz="2400" dirty="0" smtClean="0">
                <a:latin typeface="Arial" charset="0"/>
              </a:rPr>
              <a:t> </a:t>
            </a:r>
            <a:r>
              <a:rPr lang="ru-RU" altLang="ru-RU" sz="2400" dirty="0" smtClean="0"/>
              <a:t>бюджета Титовского сельского поселения за 1 квартал 2018 года</a:t>
            </a:r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6"/>
          <p:cNvSpPr>
            <a:spLocks noChangeArrowheads="1"/>
          </p:cNvSpPr>
          <p:nvPr/>
        </p:nvSpPr>
        <p:spPr bwMode="auto">
          <a:xfrm>
            <a:off x="82550" y="260350"/>
            <a:ext cx="9823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Исполнение основных показателей 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Титовского 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сельского </a:t>
            </a:r>
            <a:r>
              <a:rPr lang="ru-RU" sz="2000" b="1" cap="all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поселения  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за 1 квартал </a:t>
            </a:r>
            <a:r>
              <a:rPr lang="en-US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201</a:t>
            </a:r>
            <a:r>
              <a:rPr lang="ru-RU" sz="2000" b="1" cap="all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8 года,  тыс. руб.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4883" y="2420889"/>
            <a:ext cx="1393361" cy="778753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2" name="Скругленный прямоугольник 2"/>
          <p:cNvSpPr/>
          <p:nvPr/>
        </p:nvSpPr>
        <p:spPr>
          <a:xfrm>
            <a:off x="256136" y="3645438"/>
            <a:ext cx="1392108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4" name="Скругленный прямоугольник 2"/>
          <p:cNvSpPr/>
          <p:nvPr/>
        </p:nvSpPr>
        <p:spPr>
          <a:xfrm>
            <a:off x="416496" y="5085061"/>
            <a:ext cx="1393361" cy="77875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Профицит(+)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2403318" y="1517709"/>
            <a:ext cx="2321850" cy="68715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утверждено на 2018 год</a:t>
            </a:r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5767377" y="1479964"/>
            <a:ext cx="2249176" cy="72490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за 1 квартал 2018 года</a:t>
            </a: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2550926" y="2420888"/>
            <a:ext cx="2201561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4227,6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5847571" y="2420888"/>
            <a:ext cx="2088788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1176,0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2524861" y="3594400"/>
            <a:ext cx="2078764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4227,6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5904784" y="3645024"/>
            <a:ext cx="2076258" cy="778754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1181,8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4232920" y="5085062"/>
            <a:ext cx="2037414" cy="77875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-5,8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8" y="4"/>
            <a:ext cx="8315325" cy="135731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Исполнение плана по доходам за 1 квартал 2018 года, тыс. руб.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1571"/>
              </p:ext>
            </p:extLst>
          </p:nvPr>
        </p:nvGraphicFramePr>
        <p:xfrm>
          <a:off x="920552" y="1124745"/>
          <a:ext cx="8712968" cy="5319650"/>
        </p:xfrm>
        <a:graphic>
          <a:graphicData uri="http://schemas.openxmlformats.org/drawingml/2006/table">
            <a:tbl>
              <a:tblPr/>
              <a:tblGrid>
                <a:gridCol w="3887759"/>
                <a:gridCol w="1130260"/>
                <a:gridCol w="1658821"/>
                <a:gridCol w="2036128"/>
              </a:tblGrid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на 2018 год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 за 1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кв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-341,8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898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212,7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Транспортный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Земельный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860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-595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2227,6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1517,9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2131,0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1494,9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Доходы всего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4227,6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1176,0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8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6720167"/>
              </p:ext>
            </p:extLst>
          </p:nvPr>
        </p:nvGraphicFramePr>
        <p:xfrm>
          <a:off x="3664943" y="1106489"/>
          <a:ext cx="7362726" cy="54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21" name="AutoShape 62"/>
          <p:cNvSpPr>
            <a:spLocks noChangeArrowheads="1"/>
          </p:cNvSpPr>
          <p:nvPr/>
        </p:nvSpPr>
        <p:spPr bwMode="auto">
          <a:xfrm>
            <a:off x="7527529" y="1700213"/>
            <a:ext cx="1696145" cy="7493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Дотации</a:t>
            </a:r>
          </a:p>
        </p:txBody>
      </p:sp>
      <p:sp>
        <p:nvSpPr>
          <p:cNvPr id="64522" name="AutoShape 63"/>
          <p:cNvSpPr>
            <a:spLocks noChangeArrowheads="1"/>
          </p:cNvSpPr>
          <p:nvPr/>
        </p:nvSpPr>
        <p:spPr bwMode="auto">
          <a:xfrm>
            <a:off x="7760990" y="2997201"/>
            <a:ext cx="1485900" cy="792163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Субвенции </a:t>
            </a:r>
          </a:p>
        </p:txBody>
      </p:sp>
      <p:sp>
        <p:nvSpPr>
          <p:cNvPr id="64523" name="AutoShape 64"/>
          <p:cNvSpPr>
            <a:spLocks noChangeArrowheads="1"/>
          </p:cNvSpPr>
          <p:nvPr/>
        </p:nvSpPr>
        <p:spPr bwMode="auto">
          <a:xfrm>
            <a:off x="7644904" y="4149725"/>
            <a:ext cx="1908969" cy="7620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Иные межбюджетные </a:t>
            </a:r>
          </a:p>
          <a:p>
            <a:pPr algn="ctr" defTabSz="914400" eaLnBrk="0" hangingPunct="0"/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Трансферты</a:t>
            </a:r>
          </a:p>
        </p:txBody>
      </p:sp>
      <p:sp>
        <p:nvSpPr>
          <p:cNvPr id="64524" name="AutoShape 60"/>
          <p:cNvSpPr>
            <a:spLocks noChangeArrowheads="1"/>
          </p:cNvSpPr>
          <p:nvPr/>
        </p:nvSpPr>
        <p:spPr bwMode="auto">
          <a:xfrm>
            <a:off x="1033165" y="153393"/>
            <a:ext cx="7781627" cy="1066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СТРУКТУРА ДОХОДОВ БЮДЖЕТА </a:t>
            </a:r>
            <a:b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</a:br>
            <a:r>
              <a:rPr lang="ru-RU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 </a:t>
            </a:r>
            <a: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за 1 квартал 2018 года, тыс. руб.</a:t>
            </a:r>
          </a:p>
        </p:txBody>
      </p:sp>
      <p:sp>
        <p:nvSpPr>
          <p:cNvPr id="64527" name="Line 16"/>
          <p:cNvSpPr>
            <a:spLocks noChangeShapeType="1"/>
          </p:cNvSpPr>
          <p:nvPr/>
        </p:nvSpPr>
        <p:spPr bwMode="auto">
          <a:xfrm flipH="1">
            <a:off x="7176691" y="2060576"/>
            <a:ext cx="29150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8" name="Line 17"/>
          <p:cNvSpPr>
            <a:spLocks noChangeShapeType="1"/>
          </p:cNvSpPr>
          <p:nvPr/>
        </p:nvSpPr>
        <p:spPr bwMode="auto">
          <a:xfrm flipH="1">
            <a:off x="7585572" y="3716338"/>
            <a:ext cx="2347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9" name="Line 18"/>
          <p:cNvSpPr>
            <a:spLocks noChangeShapeType="1"/>
          </p:cNvSpPr>
          <p:nvPr/>
        </p:nvSpPr>
        <p:spPr bwMode="auto">
          <a:xfrm flipH="1" flipV="1">
            <a:off x="7176691" y="4365626"/>
            <a:ext cx="408881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2" name="AutoShape 65"/>
          <p:cNvSpPr>
            <a:spLocks noChangeArrowheads="1"/>
          </p:cNvSpPr>
          <p:nvPr/>
        </p:nvSpPr>
        <p:spPr bwMode="auto">
          <a:xfrm>
            <a:off x="975121" y="2060576"/>
            <a:ext cx="2105025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>
                <a:solidFill>
                  <a:srgbClr val="000000"/>
                </a:solidFill>
                <a:latin typeface="Arial" charset="0"/>
              </a:rPr>
              <a:t>Налог на доходы </a:t>
            </a:r>
          </a:p>
          <a:p>
            <a:pPr algn="ctr" defTabSz="914400" eaLnBrk="0" hangingPunct="0"/>
            <a:r>
              <a:rPr lang="ru-RU" altLang="ru-RU" sz="1600" b="0">
                <a:solidFill>
                  <a:srgbClr val="000000"/>
                </a:solidFill>
                <a:latin typeface="Arial" charset="0"/>
              </a:rPr>
              <a:t>физических лиц </a:t>
            </a:r>
            <a:r>
              <a:rPr lang="ru-RU" altLang="ru-RU" sz="1600" b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64533" name="AutoShape 66"/>
          <p:cNvSpPr>
            <a:spLocks noChangeArrowheads="1"/>
          </p:cNvSpPr>
          <p:nvPr/>
        </p:nvSpPr>
        <p:spPr bwMode="auto">
          <a:xfrm>
            <a:off x="799704" y="3573464"/>
            <a:ext cx="2457152" cy="431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>
                <a:solidFill>
                  <a:srgbClr val="000000"/>
                </a:solidFill>
                <a:latin typeface="Arial" charset="0"/>
              </a:rPr>
              <a:t>Земельный налог</a:t>
            </a:r>
            <a:r>
              <a:rPr lang="ru-RU" altLang="ru-RU" sz="1600" b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4534" name="AutoShape 66"/>
          <p:cNvSpPr>
            <a:spLocks noChangeArrowheads="1"/>
          </p:cNvSpPr>
          <p:nvPr/>
        </p:nvSpPr>
        <p:spPr bwMode="auto">
          <a:xfrm>
            <a:off x="3838575" y="6172200"/>
            <a:ext cx="2600325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Единый </a:t>
            </a:r>
          </a:p>
          <a:p>
            <a:pPr algn="ctr" defTabSz="914400" eaLnBrk="0" hangingPunct="0"/>
            <a:r>
              <a:rPr lang="ru-RU" altLang="ru-RU" sz="1400" b="0">
                <a:solidFill>
                  <a:srgbClr val="000000"/>
                </a:solidFill>
                <a:latin typeface="Arial" charset="0"/>
              </a:rPr>
              <a:t>сельскохозяйственный налог </a:t>
            </a:r>
          </a:p>
        </p:txBody>
      </p:sp>
      <p:sp>
        <p:nvSpPr>
          <p:cNvPr id="64535" name="Line 24"/>
          <p:cNvSpPr>
            <a:spLocks noChangeShapeType="1"/>
          </p:cNvSpPr>
          <p:nvPr/>
        </p:nvSpPr>
        <p:spPr bwMode="auto">
          <a:xfrm flipV="1">
            <a:off x="2933401" y="3032125"/>
            <a:ext cx="1169889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6" name="Line 25"/>
          <p:cNvSpPr>
            <a:spLocks noChangeShapeType="1"/>
          </p:cNvSpPr>
          <p:nvPr/>
        </p:nvSpPr>
        <p:spPr bwMode="auto">
          <a:xfrm flipV="1">
            <a:off x="3314898" y="3599922"/>
            <a:ext cx="788392" cy="1894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7" name="AutoShape 66"/>
          <p:cNvSpPr>
            <a:spLocks noChangeArrowheads="1"/>
          </p:cNvSpPr>
          <p:nvPr/>
        </p:nvSpPr>
        <p:spPr bwMode="auto">
          <a:xfrm>
            <a:off x="1033166" y="2818607"/>
            <a:ext cx="1719362" cy="5746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1600" b="0" dirty="0">
                <a:solidFill>
                  <a:srgbClr val="000000"/>
                </a:solidFill>
                <a:latin typeface="Arial" charset="0"/>
              </a:rPr>
              <a:t>Акцизы</a:t>
            </a:r>
            <a:r>
              <a:rPr lang="ru-RU" altLang="ru-RU" sz="1600" b="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4538" name="Line 27"/>
          <p:cNvSpPr>
            <a:spLocks noChangeShapeType="1"/>
          </p:cNvSpPr>
          <p:nvPr/>
        </p:nvSpPr>
        <p:spPr bwMode="auto">
          <a:xfrm flipV="1">
            <a:off x="3207924" y="4149723"/>
            <a:ext cx="736963" cy="288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9" name="AutoShape 65"/>
          <p:cNvSpPr>
            <a:spLocks noChangeArrowheads="1"/>
          </p:cNvSpPr>
          <p:nvPr/>
        </p:nvSpPr>
        <p:spPr bwMode="auto">
          <a:xfrm>
            <a:off x="893656" y="4149725"/>
            <a:ext cx="2105025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>
              <a:lnSpc>
                <a:spcPct val="107000"/>
              </a:lnSpc>
            </a:pPr>
            <a:r>
              <a:rPr lang="ru-RU" sz="1800" b="0">
                <a:solidFill>
                  <a:srgbClr val="000000"/>
                </a:solidFill>
                <a:latin typeface="Arial" charset="0"/>
              </a:rPr>
              <a:t>Госпошлина</a:t>
            </a:r>
          </a:p>
          <a:p>
            <a:pPr algn="ctr" defTabSz="914400" eaLnBrk="0" hangingPunct="0"/>
            <a:endParaRPr lang="ru-RU" altLang="ru-RU" sz="16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40" name="AutoShape 66"/>
          <p:cNvSpPr>
            <a:spLocks noChangeArrowheads="1"/>
          </p:cNvSpPr>
          <p:nvPr/>
        </p:nvSpPr>
        <p:spPr bwMode="auto">
          <a:xfrm>
            <a:off x="857746" y="4917282"/>
            <a:ext cx="2457152" cy="431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>
                <a:solidFill>
                  <a:srgbClr val="000000"/>
                </a:solidFill>
                <a:latin typeface="Arial" charset="0"/>
              </a:rPr>
              <a:t>Налог на имущество ф/л</a:t>
            </a:r>
            <a:endParaRPr lang="ru-RU" altLang="ru-RU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41" name="AutoShape 65"/>
          <p:cNvSpPr>
            <a:spLocks noChangeArrowheads="1"/>
          </p:cNvSpPr>
          <p:nvPr/>
        </p:nvSpPr>
        <p:spPr bwMode="auto">
          <a:xfrm>
            <a:off x="1151186" y="5517357"/>
            <a:ext cx="2105025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sz="1800" b="0">
                <a:solidFill>
                  <a:srgbClr val="000000"/>
                </a:solidFill>
                <a:latin typeface="Arial" charset="0"/>
              </a:rPr>
              <a:t>Транспортный налог</a:t>
            </a:r>
            <a:endParaRPr lang="ru-RU" altLang="ru-RU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42" name="Line 31"/>
          <p:cNvSpPr>
            <a:spLocks noChangeShapeType="1"/>
          </p:cNvSpPr>
          <p:nvPr/>
        </p:nvSpPr>
        <p:spPr bwMode="auto">
          <a:xfrm flipV="1">
            <a:off x="3535362" y="5133181"/>
            <a:ext cx="985590" cy="7199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43" name="Line 32"/>
          <p:cNvSpPr>
            <a:spLocks noChangeShapeType="1"/>
          </p:cNvSpPr>
          <p:nvPr/>
        </p:nvSpPr>
        <p:spPr bwMode="auto">
          <a:xfrm flipV="1">
            <a:off x="3518344" y="4581126"/>
            <a:ext cx="714575" cy="432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44" name="Line 33"/>
          <p:cNvSpPr>
            <a:spLocks noChangeShapeType="1"/>
          </p:cNvSpPr>
          <p:nvPr/>
        </p:nvSpPr>
        <p:spPr bwMode="auto">
          <a:xfrm>
            <a:off x="3080791" y="2449513"/>
            <a:ext cx="1052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01790"/>
              </p:ext>
            </p:extLst>
          </p:nvPr>
        </p:nvGraphicFramePr>
        <p:xfrm>
          <a:off x="848544" y="716798"/>
          <a:ext cx="8643368" cy="6013567"/>
        </p:xfrm>
        <a:graphic>
          <a:graphicData uri="http://schemas.openxmlformats.org/drawingml/2006/table">
            <a:tbl>
              <a:tblPr/>
              <a:tblGrid>
                <a:gridCol w="5927284"/>
                <a:gridCol w="928370"/>
                <a:gridCol w="928370"/>
                <a:gridCol w="859344"/>
              </a:tblGrid>
              <a:tr h="3698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2018г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квартал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4227,6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1181,8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11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Общегосударственные вопросы,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2202,2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90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Титовского сельского поселения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деятельности органов местного самоуправления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1675,6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Резервный фонд администрации Титовского сельского поселения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оборона,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Осуществление первичного воинского учета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первичной пожарной безопасности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защиты населения от последствий ЧС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экономика,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Дорожное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Жилищно-коммунальное хозяйство,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21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Организация уличного освещения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01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политика,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05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Выплата дополнительной ежемесячной пенсии муниципальным служащим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Физическая культура и спорт, в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64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спортивных мероприятий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2" y="260648"/>
            <a:ext cx="8135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</a:rPr>
              <a:t>Исполнение плана по расходам </a:t>
            </a:r>
            <a:r>
              <a:rPr lang="ru-RU" altLang="ru-RU" dirty="0" smtClean="0">
                <a:solidFill>
                  <a:srgbClr val="0070C0"/>
                </a:solidFill>
              </a:rPr>
              <a:t>за 1 квартал 2018 </a:t>
            </a:r>
            <a:r>
              <a:rPr lang="ru-RU" altLang="ru-RU" dirty="0" smtClean="0">
                <a:solidFill>
                  <a:srgbClr val="0070C0"/>
                </a:solidFill>
              </a:rPr>
              <a:t>года, тыс. руб. </a:t>
            </a:r>
            <a:endParaRPr lang="ru-RU" alt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Структура </a:t>
            </a:r>
            <a:r>
              <a:rPr lang="ru-RU" sz="1800" dirty="0" smtClean="0"/>
              <a:t>расходов </a:t>
            </a:r>
            <a:r>
              <a:rPr lang="ru-RU" sz="1800" dirty="0" smtClean="0"/>
              <a:t>за 1 квартал 2018 года, тыс. руб.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498173"/>
              </p:ext>
            </p:extLst>
          </p:nvPr>
        </p:nvGraphicFramePr>
        <p:xfrm>
          <a:off x="330200" y="1554163"/>
          <a:ext cx="94107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7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2" y="-37256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 </a:t>
            </a:r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 в рамках муниципальной программы «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обеспечение и  развитие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Титовского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</a:t>
            </a:r>
            <a:r>
              <a:rPr lang="ru-RU" alt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 квартал 2018 года, тыс. руб. </a:t>
            </a:r>
            <a:endParaRPr lang="ru-RU" alt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06666"/>
              </p:ext>
            </p:extLst>
          </p:nvPr>
        </p:nvGraphicFramePr>
        <p:xfrm>
          <a:off x="380208" y="793741"/>
          <a:ext cx="9217025" cy="5666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63"/>
                <a:gridCol w="129915"/>
                <a:gridCol w="129915"/>
                <a:gridCol w="5490016"/>
                <a:gridCol w="1088267"/>
                <a:gridCol w="1088267"/>
                <a:gridCol w="946982"/>
              </a:tblGrid>
              <a:tr h="28803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 программы (подпрограммы, мероприятия)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квартал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</a:tr>
              <a:tr h="44663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«Комплексное обеспечение и  развитие жизнедеятельности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Титовского сельского поселения"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4121,0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1162,5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9190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дорожного хозяйства"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898,0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250,2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Содержание, текущий ремонт  автомобильных дорог местного значения  и инженерных сооружений на них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873,0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237,4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441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сетей уличного освещения  автомобильных дорог общего пользования местного значения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3575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физической культуры и спорта"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589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спортивных мероприятий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5892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"Благоустройство"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685,4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4717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уличного освещения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227,7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44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мест захоронения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работы по благоустройству территории, содержанию муниципального имущества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75,4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8002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общественной безопасности»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86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первичной пожарной безопасности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441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защиты населения и территорий от чрезвычайных ситуаций природного и техногенного характера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8652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 «Социальная политика»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306,0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4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дополнительной ежемесячной пенсии муниципальным служащим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306,0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"Функционирование органов местного самоуправления"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2191,6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586,5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10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Титовского сельского поселения 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480,0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122,6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23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органов местного самоуправления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1675,6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458,1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приемов, мероприятий и прочих расходов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36,0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5,8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</a:rPr>
              <a:t>Расходы на содержание органа местного самоуправления (фактическое исполнение)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748490"/>
              </p:ext>
            </p:extLst>
          </p:nvPr>
        </p:nvGraphicFramePr>
        <p:xfrm>
          <a:off x="809627" y="1928813"/>
          <a:ext cx="8786813" cy="2136458"/>
        </p:xfrm>
        <a:graphic>
          <a:graphicData uri="http://schemas.openxmlformats.org/drawingml/2006/table">
            <a:tbl>
              <a:tblPr/>
              <a:tblGrid>
                <a:gridCol w="7313613"/>
                <a:gridCol w="1473200"/>
              </a:tblGrid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квартал  2018 г.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5" y="4643448"/>
            <a:ext cx="4673679" cy="657760"/>
          </a:xfrm>
          <a:prstGeom prst="rect">
            <a:avLst/>
          </a:prstGeom>
          <a:gradFill>
            <a:gsLst>
              <a:gs pos="0">
                <a:srgbClr val="92D050"/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</a:t>
            </a:r>
            <a:r>
              <a:rPr lang="ru-RU" b="1" dirty="0" smtClean="0"/>
              <a:t>служащих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2018 год – 5 человек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9F9F9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3619</TotalTime>
  <Words>818</Words>
  <Application>Microsoft Office PowerPoint</Application>
  <PresentationFormat>Лист A4 (210x297 мм)</PresentationFormat>
  <Paragraphs>296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Уважаемые жители и гости  Титовского поселения  !</vt:lpstr>
      <vt:lpstr>Презентация PowerPoint</vt:lpstr>
      <vt:lpstr>Исполнение плана по доходам за 1 квартал 2018 года, тыс. руб.</vt:lpstr>
      <vt:lpstr>Презентация PowerPoint</vt:lpstr>
      <vt:lpstr>Презентация PowerPoint</vt:lpstr>
      <vt:lpstr>Структура расходов за 1 квартал 2018 года, тыс. руб.</vt:lpstr>
      <vt:lpstr>Презентация PowerPoint</vt:lpstr>
      <vt:lpstr>Расходы на содержание органа местного самоуправления (фактическое исполнение)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392</cp:revision>
  <dcterms:created xsi:type="dcterms:W3CDTF">2012-12-19T07:56:30Z</dcterms:created>
  <dcterms:modified xsi:type="dcterms:W3CDTF">2018-04-27T02:21:18Z</dcterms:modified>
</cp:coreProperties>
</file>