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6" r:id="rId1"/>
  </p:sldMasterIdLst>
  <p:notesMasterIdLst>
    <p:notesMasterId r:id="rId12"/>
  </p:notesMasterIdLst>
  <p:sldIdLst>
    <p:sldId id="314" r:id="rId2"/>
    <p:sldId id="324" r:id="rId3"/>
    <p:sldId id="358" r:id="rId4"/>
    <p:sldId id="342" r:id="rId5"/>
    <p:sldId id="360" r:id="rId6"/>
    <p:sldId id="328" r:id="rId7"/>
    <p:sldId id="352" r:id="rId8"/>
    <p:sldId id="349" r:id="rId9"/>
    <p:sldId id="347" r:id="rId10"/>
    <p:sldId id="348" r:id="rId11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731B1"/>
    <a:srgbClr val="FF0066"/>
    <a:srgbClr val="00CC00"/>
    <a:srgbClr val="FFCCFF"/>
    <a:srgbClr val="FFCCCC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1" autoAdjust="0"/>
    <p:restoredTop sz="94580" autoAdjust="0"/>
  </p:normalViewPr>
  <p:slideViewPr>
    <p:cSldViewPr>
      <p:cViewPr>
        <p:scale>
          <a:sx n="90" d="100"/>
          <a:sy n="90" d="100"/>
        </p:scale>
        <p:origin x="-979" y="595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1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676855895196505E-2"/>
          <c:y val="7.1161048689138556E-2"/>
          <c:w val="0.47270742358078605"/>
          <c:h val="0.8108614232209741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0906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FFFF00"/>
              </a:solidFill>
              <a:ln w="10906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0906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0906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9.934497816593893E-2"/>
                  <c:y val="-0.2204797486134558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Налоговые доходы; 
</a:t>
                    </a:r>
                    <a:r>
                      <a:rPr lang="ru-RU" dirty="0" smtClean="0"/>
                      <a:t>-341,8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-0.25928226792805326"/>
                  <c:y val="2.991737611367754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Безвозмездные поступления; 
</a:t>
                    </a:r>
                    <a:r>
                      <a:rPr lang="ru-RU" dirty="0" smtClean="0"/>
                      <a:t>1517,9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solidFill>
                <a:srgbClr val="FFFFFF"/>
              </a:solidFill>
              <a:ln w="22542">
                <a:noFill/>
              </a:ln>
            </c:spPr>
            <c:txPr>
              <a:bodyPr/>
              <a:lstStyle/>
              <a:p>
                <a:pPr>
                  <a:defRPr sz="137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Sheet1!$B$1:$D$1</c:f>
              <c:strCache>
                <c:ptCount val="3"/>
                <c:pt idx="0">
                  <c:v>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 formatCode="#,##0.0">
                  <c:v>-341.8</c:v>
                </c:pt>
                <c:pt idx="2" formatCode="0.0">
                  <c:v>1517.9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Запад</c:v>
                </c:pt>
              </c:strCache>
            </c:strRef>
          </c:tx>
          <c:spPr>
            <a:solidFill>
              <a:schemeClr val="accent2"/>
            </a:solidFill>
            <a:ln w="10906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0906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hlink"/>
              </a:solidFill>
              <a:ln w="10906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22542">
                <a:noFill/>
              </a:ln>
            </c:spPr>
            <c:txPr>
              <a:bodyPr/>
              <a:lstStyle/>
              <a:p>
                <a:pPr>
                  <a:defRPr sz="137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Sheet1!$B$1:$D$1</c:f>
              <c:strCache>
                <c:ptCount val="3"/>
                <c:pt idx="0">
                  <c:v>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Север</c:v>
                </c:pt>
              </c:strCache>
            </c:strRef>
          </c:tx>
          <c:spPr>
            <a:solidFill>
              <a:schemeClr val="hlink"/>
            </a:solidFill>
            <a:ln w="10906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0906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0906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</c:dPt>
          <c:dLbls>
            <c:spPr>
              <a:noFill/>
              <a:ln w="22542">
                <a:noFill/>
              </a:ln>
            </c:spPr>
            <c:txPr>
              <a:bodyPr/>
              <a:lstStyle/>
              <a:p>
                <a:pPr>
                  <a:defRPr sz="137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Sheet1!$B$1:$D$1</c:f>
              <c:strCache>
                <c:ptCount val="3"/>
                <c:pt idx="0">
                  <c:v>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170"/>
      </c:pieChart>
      <c:spPr>
        <a:noFill/>
        <a:ln w="22542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37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за 1 кв 2018 г</c:v>
                </c:pt>
              </c:strCache>
            </c:strRef>
          </c:tx>
          <c:dLbls>
            <c:dLbl>
              <c:idx val="0"/>
              <c:layout/>
              <c:spPr>
                <a:noFill/>
                <a:ln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Социальная политика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586.5</c:v>
                </c:pt>
                <c:pt idx="1">
                  <c:v>19.3</c:v>
                </c:pt>
                <c:pt idx="2">
                  <c:v>250.2</c:v>
                </c:pt>
                <c:pt idx="3">
                  <c:v>227.7</c:v>
                </c:pt>
                <c:pt idx="4">
                  <c:v>98.1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0.20386</cdr:x>
      <cdr:y>0.8028</cdr:y>
    </cdr:from>
    <cdr:to>
      <cdr:x>0.21406</cdr:x>
      <cdr:y>0.9219</cdr:y>
    </cdr:to>
    <cdr:sp macro="" textlink="">
      <cdr:nvSpPr>
        <cdr:cNvPr id="2" name="Line 3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1500930" y="4386656"/>
          <a:ext cx="75159" cy="65074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chemeClr val="tx1"/>
          </a:solidFill>
          <a:round/>
          <a:headEnd/>
          <a:tailEnd type="triangle" w="med" len="med"/>
        </a:ln>
      </cdr:spPr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3771331-B507-4F56-A8E6-6F1FD06295BE}" type="datetimeFigureOut">
              <a:rPr lang="ru-RU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18EFBF-F2E1-4D83-A0DC-AEB653A0A1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475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57212" y="5349903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412750" y="4853412"/>
            <a:ext cx="916305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12750" y="3886200"/>
            <a:ext cx="916305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4616B9-649C-4526-933F-625E6E3C3DB4}" type="datetimeFigureOut">
              <a:rPr lang="ru-RU" smtClean="0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915400" y="6473952"/>
            <a:ext cx="822198" cy="246888"/>
          </a:xfrm>
        </p:spPr>
        <p:txBody>
          <a:bodyPr/>
          <a:lstStyle/>
          <a:p>
            <a:pPr>
              <a:defRPr/>
            </a:pPr>
            <a:fld id="{BEC15D8C-F624-46D5-9C9A-79103D707D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E64FC3-5E39-43BD-A215-3826BEA11EA1}" type="datetimeFigureOut">
              <a:rPr lang="ru-RU" smtClean="0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5767E-39A0-447C-BB3F-BB086C1492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29500" y="549277"/>
            <a:ext cx="1981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549277"/>
            <a:ext cx="67691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42291B-C8AB-49B2-8E6F-78B65FDE3B1B}" type="datetimeFigureOut">
              <a:rPr lang="ru-RU" smtClean="0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C36C6-EFE3-4525-A6A5-FF5D14EDE7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371E2F-2553-49BD-B184-961BC64F2E6B}" type="datetimeFigureOut">
              <a:rPr lang="ru-RU" smtClean="0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879850" y="76201"/>
            <a:ext cx="31369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915400" y="6473952"/>
            <a:ext cx="822198" cy="246888"/>
          </a:xfrm>
        </p:spPr>
        <p:txBody>
          <a:bodyPr/>
          <a:lstStyle/>
          <a:p>
            <a:pPr>
              <a:defRPr/>
            </a:pPr>
            <a:fld id="{18FB02A4-C547-4D57-8A97-0A4363D91A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57212" y="3444903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12750" y="1676400"/>
            <a:ext cx="916305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43D24F-603D-4B22-80ED-6D2C468CE3F5}" type="datetimeFigureOut">
              <a:rPr lang="ru-RU" smtClean="0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DCD0A-27F2-441E-AF35-50EE24C860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95515" y="2947086"/>
            <a:ext cx="94107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26898" y="457200"/>
            <a:ext cx="94107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30200" y="1600200"/>
            <a:ext cx="454025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70535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3DCB6A-464A-4CB3-AB1A-EDB876DE3A94}" type="datetimeFigureOut">
              <a:rPr lang="ru-RU" smtClean="0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D6A17-A1B0-435B-86B5-98B01552B5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30200" y="5410200"/>
            <a:ext cx="932815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4898" y="666750"/>
            <a:ext cx="4648102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5032111" y="666750"/>
            <a:ext cx="464992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04898" y="1316038"/>
            <a:ext cx="4648102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5036124" y="1316038"/>
            <a:ext cx="4645914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E2698E-CACB-4D22-82B6-A919C19FFBBD}" type="datetimeFigureOut">
              <a:rPr lang="ru-RU" smtClean="0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915400" y="6477000"/>
            <a:ext cx="825500" cy="246888"/>
          </a:xfrm>
        </p:spPr>
        <p:txBody>
          <a:bodyPr/>
          <a:lstStyle/>
          <a:p>
            <a:pPr>
              <a:defRPr/>
            </a:pPr>
            <a:fld id="{912EF88C-303F-4B1C-A6F4-D4AAB58D93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57212" y="6019801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26898" y="457200"/>
            <a:ext cx="94107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B04D3E-B6E2-4685-88A2-F5DBBD409C5D}" type="datetimeFigureOut">
              <a:rPr lang="ru-RU" smtClean="0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35A3A-E3C0-4548-91D0-E5A8CE63F6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B696CE-A0E1-4D4E-80A1-5D52A7607CB5}" type="datetimeFigureOut">
              <a:rPr lang="ru-RU" smtClean="0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E187B-286F-4713-B3EC-0AD84F3851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57212" y="5849118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95300" y="5486400"/>
            <a:ext cx="916305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95300" y="609600"/>
            <a:ext cx="3259006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872971" y="609600"/>
            <a:ext cx="5785379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257722-D304-4D61-8600-55A5AD86FD1B}" type="datetimeFigureOut">
              <a:rPr lang="ru-RU" smtClean="0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BB50B3-7C7E-4C48-A539-F261DD97C7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797300" y="616634"/>
            <a:ext cx="54483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85DA0D-2878-4301-A0B1-C419C451E61E}" type="datetimeFigureOut">
              <a:rPr lang="ru-RU" smtClean="0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3CAFE-C662-4DA1-902B-B37FF811A4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412750" y="4993760"/>
            <a:ext cx="635635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412750" y="5533218"/>
            <a:ext cx="635635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57212" y="1050899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30200" y="1554163"/>
            <a:ext cx="94107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7016750" y="76201"/>
            <a:ext cx="272415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A0EA507-E6B6-4A95-BE3E-BF69BC62600D}" type="datetimeFigureOut">
              <a:rPr lang="ru-RU" smtClean="0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384550" y="76201"/>
            <a:ext cx="36322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915400" y="6477001"/>
            <a:ext cx="8255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B5F5B4A-12B7-4AFC-B889-ED5B66F93F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30200" y="457200"/>
            <a:ext cx="94107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57212" y="1050899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57212" y="1057987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7" r:id="rId1"/>
    <p:sldLayoutId id="2147484228" r:id="rId2"/>
    <p:sldLayoutId id="2147484229" r:id="rId3"/>
    <p:sldLayoutId id="2147484230" r:id="rId4"/>
    <p:sldLayoutId id="2147484231" r:id="rId5"/>
    <p:sldLayoutId id="2147484232" r:id="rId6"/>
    <p:sldLayoutId id="2147484233" r:id="rId7"/>
    <p:sldLayoutId id="2147484234" r:id="rId8"/>
    <p:sldLayoutId id="2147484235" r:id="rId9"/>
    <p:sldLayoutId id="2147484236" r:id="rId10"/>
    <p:sldLayoutId id="214748423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2216150" y="765179"/>
            <a:ext cx="633730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/>
            <a:endParaRPr lang="ru-RU" altLang="ru-RU" sz="3600" b="1" dirty="0" smtClean="0">
              <a:latin typeface="Arial" charset="0"/>
            </a:endParaRPr>
          </a:p>
          <a:p>
            <a:pPr algn="ctr"/>
            <a:r>
              <a:rPr lang="ru-RU" altLang="ru-RU" sz="3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БЮДЖЕТ ДЛЯ ГРАЖДАН</a:t>
            </a:r>
            <a:endParaRPr lang="ru-RU" altLang="ru-RU" sz="3600" b="1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 algn="ctr"/>
            <a:endParaRPr lang="ru-RU" altLang="ru-RU" sz="3600" b="1" dirty="0" smtClean="0">
              <a:latin typeface="Arial" charset="0"/>
            </a:endParaRPr>
          </a:p>
          <a:p>
            <a:pPr algn="ctr"/>
            <a:endParaRPr lang="ru-RU" altLang="ru-RU" sz="3600" b="1" dirty="0">
              <a:latin typeface="Arial" charset="0"/>
            </a:endParaRPr>
          </a:p>
          <a:p>
            <a:pPr algn="ctr"/>
            <a:r>
              <a:rPr lang="ru-RU" altLang="ru-RU" sz="3600" b="1" dirty="0" smtClean="0">
                <a:solidFill>
                  <a:srgbClr val="0070C0"/>
                </a:solidFill>
                <a:latin typeface="Arial" charset="0"/>
              </a:rPr>
              <a:t>Исполнение </a:t>
            </a:r>
            <a:r>
              <a:rPr lang="ru-RU" altLang="ru-RU" sz="3600" b="1" dirty="0">
                <a:solidFill>
                  <a:srgbClr val="0070C0"/>
                </a:solidFill>
                <a:latin typeface="Arial" charset="0"/>
              </a:rPr>
              <a:t>бюджета Титовского сельского поселения за </a:t>
            </a:r>
            <a:r>
              <a:rPr lang="ru-RU" altLang="ru-RU" sz="3600" b="1" dirty="0" smtClean="0">
                <a:solidFill>
                  <a:srgbClr val="0070C0"/>
                </a:solidFill>
                <a:latin typeface="Arial" charset="0"/>
              </a:rPr>
              <a:t>1 квартал 2018 года</a:t>
            </a:r>
            <a:endParaRPr lang="ru-RU" altLang="ru-RU" sz="3600" b="1" dirty="0">
              <a:solidFill>
                <a:srgbClr val="0070C0"/>
              </a:solidFill>
              <a:latin typeface="Arial" charset="0"/>
            </a:endParaRPr>
          </a:p>
          <a:p>
            <a:pPr algn="ctr"/>
            <a:endParaRPr lang="ru-RU" alt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1352600" y="1196752"/>
            <a:ext cx="8136904" cy="43924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Контактная информация: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Глава Титовского сельского поселения 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Сергей Геннадьевич Серебров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График работы 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С 08.30 до 17.30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Перерыв с 12.30 до 13.30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Тел. 8(38442)4-21-44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Электронная почта: </a:t>
            </a:r>
            <a:r>
              <a:rPr lang="en-US" dirty="0" smtClean="0">
                <a:solidFill>
                  <a:srgbClr val="0070C0"/>
                </a:solidFill>
              </a:rPr>
              <a:t>Titovo28@yandex.ru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13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881065" y="274638"/>
            <a:ext cx="8643937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4000" b="1" dirty="0" smtClean="0"/>
              <a:t>Уважаемые жители и гости  Титовского поселения  !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2400" dirty="0" smtClean="0"/>
              <a:t>«Бюджет для граждан» познакомит вас с основными положениями исполнения</a:t>
            </a:r>
            <a:r>
              <a:rPr lang="ru-RU" altLang="ru-RU" sz="2400" dirty="0" smtClean="0">
                <a:latin typeface="Arial" charset="0"/>
              </a:rPr>
              <a:t> </a:t>
            </a:r>
            <a:r>
              <a:rPr lang="ru-RU" altLang="ru-RU" sz="2400" dirty="0" smtClean="0"/>
              <a:t>бюджета Титовского сельского поселения за 1 квартал 2018 года</a:t>
            </a:r>
          </a:p>
          <a:p>
            <a:endParaRPr lang="ru-RU" altLang="ru-RU" sz="2400" dirty="0" smtClean="0"/>
          </a:p>
          <a:p>
            <a:r>
              <a:rPr lang="ru-RU" altLang="ru-RU" sz="2400" dirty="0" smtClean="0"/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результаты, как для общества в целом, так и для каждой семьи, для каждого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Прямоугольник 6"/>
          <p:cNvSpPr>
            <a:spLocks noChangeArrowheads="1"/>
          </p:cNvSpPr>
          <p:nvPr/>
        </p:nvSpPr>
        <p:spPr bwMode="auto">
          <a:xfrm>
            <a:off x="82550" y="260350"/>
            <a:ext cx="98234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all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Исполнение основных показателей </a:t>
            </a:r>
            <a:r>
              <a:rPr lang="ru-RU" sz="2000" b="1" cap="all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Титовского </a:t>
            </a:r>
            <a:r>
              <a:rPr lang="ru-RU" sz="2000" b="1" cap="all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сельского </a:t>
            </a:r>
            <a:r>
              <a:rPr lang="ru-RU" sz="2000" b="1" cap="all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поселения  </a:t>
            </a:r>
            <a:r>
              <a:rPr lang="ru-RU" sz="2000" b="1" cap="all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за 1 квартал </a:t>
            </a:r>
            <a:r>
              <a:rPr lang="en-US" sz="2000" b="1" cap="all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201</a:t>
            </a:r>
            <a:r>
              <a:rPr lang="ru-RU" sz="2000" b="1" cap="all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8 года,  тыс. руб.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4883" y="2420889"/>
            <a:ext cx="1393361" cy="778753"/>
          </a:xfrm>
          <a:prstGeom prst="roundRect">
            <a:avLst/>
          </a:prstGeom>
          <a:solidFill>
            <a:srgbClr val="00B0F0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1600" dirty="0">
                <a:solidFill>
                  <a:schemeClr val="bg1"/>
                </a:solidFill>
                <a:latin typeface="Arial" charset="0"/>
              </a:rPr>
              <a:t>ДОХОДЫ</a:t>
            </a:r>
          </a:p>
        </p:txBody>
      </p:sp>
      <p:sp>
        <p:nvSpPr>
          <p:cNvPr id="2" name="Скругленный прямоугольник 2"/>
          <p:cNvSpPr/>
          <p:nvPr/>
        </p:nvSpPr>
        <p:spPr>
          <a:xfrm>
            <a:off x="256136" y="3645438"/>
            <a:ext cx="1392108" cy="778753"/>
          </a:xfrm>
          <a:prstGeom prst="roundRect">
            <a:avLst/>
          </a:prstGeom>
          <a:solidFill>
            <a:srgbClr val="FF0066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1600" dirty="0">
                <a:solidFill>
                  <a:schemeClr val="bg1"/>
                </a:solidFill>
                <a:latin typeface="Arial" charset="0"/>
              </a:rPr>
              <a:t>РАСХОДЫ</a:t>
            </a:r>
          </a:p>
        </p:txBody>
      </p:sp>
      <p:sp>
        <p:nvSpPr>
          <p:cNvPr id="4" name="Скругленный прямоугольник 2"/>
          <p:cNvSpPr/>
          <p:nvPr/>
        </p:nvSpPr>
        <p:spPr>
          <a:xfrm>
            <a:off x="416496" y="5085061"/>
            <a:ext cx="1393361" cy="77875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1600" dirty="0">
                <a:solidFill>
                  <a:schemeClr val="bg1"/>
                </a:solidFill>
                <a:latin typeface="Arial" charset="0"/>
              </a:rPr>
              <a:t>Дефицит (-)</a:t>
            </a:r>
          </a:p>
          <a:p>
            <a:pPr algn="ctr" defTabSz="914400">
              <a:defRPr/>
            </a:pPr>
            <a:r>
              <a:rPr lang="ru-RU" sz="1600" dirty="0">
                <a:solidFill>
                  <a:schemeClr val="bg1"/>
                </a:solidFill>
                <a:latin typeface="Arial" charset="0"/>
              </a:rPr>
              <a:t>Профицит(+)</a:t>
            </a:r>
          </a:p>
        </p:txBody>
      </p:sp>
      <p:sp>
        <p:nvSpPr>
          <p:cNvPr id="5" name="Скругленный прямоугольник 2"/>
          <p:cNvSpPr/>
          <p:nvPr/>
        </p:nvSpPr>
        <p:spPr>
          <a:xfrm>
            <a:off x="2403318" y="1517709"/>
            <a:ext cx="2321850" cy="68715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1600" dirty="0">
                <a:solidFill>
                  <a:schemeClr val="bg1"/>
                </a:solidFill>
                <a:latin typeface="Arial" charset="0"/>
              </a:rPr>
              <a:t>утверждено на 2018 год</a:t>
            </a:r>
          </a:p>
        </p:txBody>
      </p:sp>
      <p:sp>
        <p:nvSpPr>
          <p:cNvPr id="6" name="Скругленный прямоугольник 2"/>
          <p:cNvSpPr/>
          <p:nvPr/>
        </p:nvSpPr>
        <p:spPr>
          <a:xfrm>
            <a:off x="5767377" y="1479964"/>
            <a:ext cx="2249176" cy="724901"/>
          </a:xfrm>
          <a:prstGeom prst="roundRect">
            <a:avLst/>
          </a:prstGeom>
          <a:solidFill>
            <a:srgbClr val="92D050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1600" dirty="0">
                <a:solidFill>
                  <a:schemeClr val="bg1"/>
                </a:solidFill>
                <a:latin typeface="Arial" charset="0"/>
              </a:rPr>
              <a:t>Исполнено за 1 квартал 2018 года</a:t>
            </a:r>
          </a:p>
        </p:txBody>
      </p:sp>
      <p:sp>
        <p:nvSpPr>
          <p:cNvPr id="8" name="Скругленный прямоугольник 2"/>
          <p:cNvSpPr/>
          <p:nvPr/>
        </p:nvSpPr>
        <p:spPr>
          <a:xfrm>
            <a:off x="2550926" y="2420888"/>
            <a:ext cx="2201561" cy="778754"/>
          </a:xfrm>
          <a:prstGeom prst="roundRect">
            <a:avLst/>
          </a:prstGeom>
          <a:solidFill>
            <a:srgbClr val="00B0F0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1600" dirty="0" smtClean="0">
                <a:solidFill>
                  <a:schemeClr val="bg1"/>
                </a:solidFill>
                <a:latin typeface="Arial" charset="0"/>
              </a:rPr>
              <a:t>4227,6</a:t>
            </a:r>
            <a:endParaRPr lang="ru-RU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Скругленный прямоугольник 2"/>
          <p:cNvSpPr/>
          <p:nvPr/>
        </p:nvSpPr>
        <p:spPr>
          <a:xfrm>
            <a:off x="5847571" y="2420888"/>
            <a:ext cx="2088788" cy="778754"/>
          </a:xfrm>
          <a:prstGeom prst="roundRect">
            <a:avLst/>
          </a:prstGeom>
          <a:solidFill>
            <a:srgbClr val="00B0F0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1600" dirty="0" smtClean="0">
                <a:solidFill>
                  <a:schemeClr val="bg1"/>
                </a:solidFill>
                <a:latin typeface="Arial" charset="0"/>
              </a:rPr>
              <a:t>1176,0</a:t>
            </a:r>
            <a:endParaRPr lang="ru-RU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Скругленный прямоугольник 2"/>
          <p:cNvSpPr/>
          <p:nvPr/>
        </p:nvSpPr>
        <p:spPr>
          <a:xfrm>
            <a:off x="2524861" y="3594400"/>
            <a:ext cx="2078764" cy="778753"/>
          </a:xfrm>
          <a:prstGeom prst="roundRect">
            <a:avLst/>
          </a:prstGeom>
          <a:solidFill>
            <a:srgbClr val="FF0066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1600" dirty="0" smtClean="0">
                <a:solidFill>
                  <a:schemeClr val="bg1"/>
                </a:solidFill>
                <a:latin typeface="Arial" charset="0"/>
              </a:rPr>
              <a:t>4227,6</a:t>
            </a:r>
            <a:endParaRPr lang="ru-RU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" name="Скругленный прямоугольник 2"/>
          <p:cNvSpPr/>
          <p:nvPr/>
        </p:nvSpPr>
        <p:spPr>
          <a:xfrm>
            <a:off x="5904784" y="3645024"/>
            <a:ext cx="2076258" cy="778754"/>
          </a:xfrm>
          <a:prstGeom prst="roundRect">
            <a:avLst/>
          </a:prstGeom>
          <a:solidFill>
            <a:srgbClr val="FF0066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1600" dirty="0" smtClean="0">
                <a:solidFill>
                  <a:schemeClr val="bg1"/>
                </a:solidFill>
                <a:latin typeface="Arial" charset="0"/>
              </a:rPr>
              <a:t>1181,8</a:t>
            </a:r>
            <a:endParaRPr lang="ru-RU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" name="Скругленный прямоугольник 2"/>
          <p:cNvSpPr/>
          <p:nvPr/>
        </p:nvSpPr>
        <p:spPr>
          <a:xfrm>
            <a:off x="4232920" y="5085062"/>
            <a:ext cx="2037414" cy="778753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r>
              <a:rPr lang="ru-RU" sz="1600" dirty="0" smtClean="0">
                <a:solidFill>
                  <a:schemeClr val="bg1"/>
                </a:solidFill>
                <a:latin typeface="Arial" charset="0"/>
              </a:rPr>
              <a:t>-5,8</a:t>
            </a:r>
            <a:endParaRPr lang="ru-RU" sz="16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67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095378" y="4"/>
            <a:ext cx="8315325" cy="1357313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ru-RU" alt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Comic Sans MS" panose="030F0702030302020204" pitchFamily="66" charset="0"/>
              </a:rPr>
              <a:t>Исполнение плана по доходам за 1 квартал 2018 года, тыс. руб.</a:t>
            </a:r>
          </a:p>
        </p:txBody>
      </p:sp>
      <p:graphicFrame>
        <p:nvGraphicFramePr>
          <p:cNvPr id="14845" name="Group 50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91571"/>
              </p:ext>
            </p:extLst>
          </p:nvPr>
        </p:nvGraphicFramePr>
        <p:xfrm>
          <a:off x="920552" y="1124745"/>
          <a:ext cx="8712968" cy="5319650"/>
        </p:xfrm>
        <a:graphic>
          <a:graphicData uri="http://schemas.openxmlformats.org/drawingml/2006/table">
            <a:tbl>
              <a:tblPr/>
              <a:tblGrid>
                <a:gridCol w="3887759"/>
                <a:gridCol w="1130260"/>
                <a:gridCol w="1658821"/>
                <a:gridCol w="2036128"/>
              </a:tblGrid>
              <a:tr h="5417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План на 2018 год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Факт за 1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кв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 исполнения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50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ИТОГО НАЛОГОВЫЕ ДОХОДЫ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1997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-341,8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0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Налог на доходы физических лиц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115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24,9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417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Налоги на товары (работы, услуги) реализующие на территории РФ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898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212,7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50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Единый сельскохозяйственный налог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5,5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183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50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Налог на имущество физических лиц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83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6,9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09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Транспортный налог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1,9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09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Земельный налог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860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-595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0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Государственная пошлина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1,3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50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ИТОГО НЕНАЛОГОВЫЕ ДОХОДЫ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90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Штрафы, санкции, возмещение ущерба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50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БЕЗВОЗМЕЗДНЫЕ ПОСТУПЛЕНИЯ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2227,6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1517,9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68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50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Дотации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2131,0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1494,9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70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50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Субвенции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91,2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23,0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50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МБТ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5,4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50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Доходы всего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4227,6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1176,0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28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8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66720167"/>
              </p:ext>
            </p:extLst>
          </p:nvPr>
        </p:nvGraphicFramePr>
        <p:xfrm>
          <a:off x="3664943" y="1106489"/>
          <a:ext cx="7362726" cy="5464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521" name="AutoShape 62"/>
          <p:cNvSpPr>
            <a:spLocks noChangeArrowheads="1"/>
          </p:cNvSpPr>
          <p:nvPr/>
        </p:nvSpPr>
        <p:spPr bwMode="auto">
          <a:xfrm>
            <a:off x="7527529" y="1700213"/>
            <a:ext cx="1696145" cy="7493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914400" eaLnBrk="0" hangingPunct="0"/>
            <a:r>
              <a:rPr lang="ru-RU" altLang="ru-RU" sz="1600" b="0" dirty="0">
                <a:solidFill>
                  <a:schemeClr val="tx1"/>
                </a:solidFill>
                <a:latin typeface="Arial" charset="0"/>
              </a:rPr>
              <a:t>Дотации</a:t>
            </a:r>
          </a:p>
        </p:txBody>
      </p:sp>
      <p:sp>
        <p:nvSpPr>
          <p:cNvPr id="64522" name="AutoShape 63"/>
          <p:cNvSpPr>
            <a:spLocks noChangeArrowheads="1"/>
          </p:cNvSpPr>
          <p:nvPr/>
        </p:nvSpPr>
        <p:spPr bwMode="auto">
          <a:xfrm>
            <a:off x="7760990" y="2997201"/>
            <a:ext cx="1485900" cy="792163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914400" eaLnBrk="0" hangingPunct="0"/>
            <a:r>
              <a:rPr lang="ru-RU" altLang="ru-RU" sz="1600" b="0" dirty="0">
                <a:solidFill>
                  <a:schemeClr val="tx1"/>
                </a:solidFill>
                <a:latin typeface="Arial" charset="0"/>
              </a:rPr>
              <a:t>Субвенции </a:t>
            </a:r>
          </a:p>
        </p:txBody>
      </p:sp>
      <p:sp>
        <p:nvSpPr>
          <p:cNvPr id="64523" name="AutoShape 64"/>
          <p:cNvSpPr>
            <a:spLocks noChangeArrowheads="1"/>
          </p:cNvSpPr>
          <p:nvPr/>
        </p:nvSpPr>
        <p:spPr bwMode="auto">
          <a:xfrm>
            <a:off x="7644904" y="4149725"/>
            <a:ext cx="1908969" cy="7620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914400" eaLnBrk="0" hangingPunct="0"/>
            <a:r>
              <a:rPr lang="ru-RU" altLang="ru-RU" sz="1600" b="0" dirty="0">
                <a:solidFill>
                  <a:schemeClr val="tx1"/>
                </a:solidFill>
                <a:latin typeface="Arial" charset="0"/>
              </a:rPr>
              <a:t>Иные межбюджетные </a:t>
            </a:r>
          </a:p>
          <a:p>
            <a:pPr algn="ctr" defTabSz="914400" eaLnBrk="0" hangingPunct="0"/>
            <a:r>
              <a:rPr lang="ru-RU" altLang="ru-RU" sz="1600" b="0" dirty="0">
                <a:solidFill>
                  <a:schemeClr val="tx1"/>
                </a:solidFill>
                <a:latin typeface="Arial" charset="0"/>
              </a:rPr>
              <a:t>Трансферты</a:t>
            </a:r>
          </a:p>
        </p:txBody>
      </p:sp>
      <p:sp>
        <p:nvSpPr>
          <p:cNvPr id="64524" name="AutoShape 60"/>
          <p:cNvSpPr>
            <a:spLocks noChangeArrowheads="1"/>
          </p:cNvSpPr>
          <p:nvPr/>
        </p:nvSpPr>
        <p:spPr bwMode="auto">
          <a:xfrm>
            <a:off x="1033165" y="153393"/>
            <a:ext cx="7781627" cy="10668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914400" eaLnBrk="0" hangingPunct="0"/>
            <a:r>
              <a:rPr lang="ru-RU" alt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anose="030F0702030302020204" pitchFamily="66" charset="0"/>
              </a:rPr>
              <a:t>СТРУКТУРА ДОХОДОВ БЮДЖЕТА </a:t>
            </a:r>
            <a:br>
              <a:rPr lang="ru-RU" alt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anose="030F0702030302020204" pitchFamily="66" charset="0"/>
              </a:rPr>
            </a:br>
            <a:r>
              <a:rPr lang="ru-RU" alt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anose="030F0702030302020204" pitchFamily="66" charset="0"/>
              </a:rPr>
              <a:t> </a:t>
            </a:r>
            <a:r>
              <a:rPr lang="ru-RU" alt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anose="030F0702030302020204" pitchFamily="66" charset="0"/>
              </a:rPr>
              <a:t>за 1 квартал 2018 года, тыс. руб.</a:t>
            </a:r>
          </a:p>
        </p:txBody>
      </p:sp>
      <p:sp>
        <p:nvSpPr>
          <p:cNvPr id="64527" name="Line 16"/>
          <p:cNvSpPr>
            <a:spLocks noChangeShapeType="1"/>
          </p:cNvSpPr>
          <p:nvPr/>
        </p:nvSpPr>
        <p:spPr bwMode="auto">
          <a:xfrm flipH="1">
            <a:off x="7176691" y="2060576"/>
            <a:ext cx="29150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4528" name="Line 17"/>
          <p:cNvSpPr>
            <a:spLocks noChangeShapeType="1"/>
          </p:cNvSpPr>
          <p:nvPr/>
        </p:nvSpPr>
        <p:spPr bwMode="auto">
          <a:xfrm flipH="1">
            <a:off x="7585572" y="3716338"/>
            <a:ext cx="23475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4529" name="Line 18"/>
          <p:cNvSpPr>
            <a:spLocks noChangeShapeType="1"/>
          </p:cNvSpPr>
          <p:nvPr/>
        </p:nvSpPr>
        <p:spPr bwMode="auto">
          <a:xfrm flipH="1" flipV="1">
            <a:off x="7176691" y="4365626"/>
            <a:ext cx="408881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4532" name="AutoShape 65"/>
          <p:cNvSpPr>
            <a:spLocks noChangeArrowheads="1"/>
          </p:cNvSpPr>
          <p:nvPr/>
        </p:nvSpPr>
        <p:spPr bwMode="auto">
          <a:xfrm>
            <a:off x="975121" y="2060576"/>
            <a:ext cx="2105025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914400" eaLnBrk="0" hangingPunct="0"/>
            <a:r>
              <a:rPr lang="ru-RU" altLang="ru-RU" sz="1600" b="0">
                <a:solidFill>
                  <a:srgbClr val="000000"/>
                </a:solidFill>
                <a:latin typeface="Arial" charset="0"/>
              </a:rPr>
              <a:t>Налог на доходы </a:t>
            </a:r>
          </a:p>
          <a:p>
            <a:pPr algn="ctr" defTabSz="914400" eaLnBrk="0" hangingPunct="0"/>
            <a:r>
              <a:rPr lang="ru-RU" altLang="ru-RU" sz="1600" b="0">
                <a:solidFill>
                  <a:srgbClr val="000000"/>
                </a:solidFill>
                <a:latin typeface="Arial" charset="0"/>
              </a:rPr>
              <a:t>физических лиц </a:t>
            </a:r>
            <a:r>
              <a:rPr lang="ru-RU" altLang="ru-RU" sz="1600" b="0">
                <a:solidFill>
                  <a:schemeClr val="tx1"/>
                </a:solidFill>
                <a:latin typeface="Arial" charset="0"/>
              </a:rPr>
              <a:t>)</a:t>
            </a:r>
          </a:p>
        </p:txBody>
      </p:sp>
      <p:sp>
        <p:nvSpPr>
          <p:cNvPr id="64533" name="AutoShape 66"/>
          <p:cNvSpPr>
            <a:spLocks noChangeArrowheads="1"/>
          </p:cNvSpPr>
          <p:nvPr/>
        </p:nvSpPr>
        <p:spPr bwMode="auto">
          <a:xfrm>
            <a:off x="799704" y="3573464"/>
            <a:ext cx="2457152" cy="431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914400" eaLnBrk="0" hangingPunct="0"/>
            <a:r>
              <a:rPr lang="ru-RU" sz="1800" b="0">
                <a:solidFill>
                  <a:srgbClr val="000000"/>
                </a:solidFill>
                <a:latin typeface="Arial" charset="0"/>
              </a:rPr>
              <a:t>Земельный налог</a:t>
            </a:r>
            <a:r>
              <a:rPr lang="ru-RU" altLang="ru-RU" sz="1600" b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64534" name="AutoShape 66"/>
          <p:cNvSpPr>
            <a:spLocks noChangeArrowheads="1"/>
          </p:cNvSpPr>
          <p:nvPr/>
        </p:nvSpPr>
        <p:spPr bwMode="auto">
          <a:xfrm>
            <a:off x="3838575" y="6172200"/>
            <a:ext cx="2600325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914400" eaLnBrk="0" hangingPunct="0"/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Единый </a:t>
            </a:r>
          </a:p>
          <a:p>
            <a:pPr algn="ctr" defTabSz="914400" eaLnBrk="0" hangingPunct="0"/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сельскохозяйственный налог </a:t>
            </a:r>
          </a:p>
        </p:txBody>
      </p:sp>
      <p:sp>
        <p:nvSpPr>
          <p:cNvPr id="64535" name="Line 24"/>
          <p:cNvSpPr>
            <a:spLocks noChangeShapeType="1"/>
          </p:cNvSpPr>
          <p:nvPr/>
        </p:nvSpPr>
        <p:spPr bwMode="auto">
          <a:xfrm flipV="1">
            <a:off x="2933401" y="3032125"/>
            <a:ext cx="1169889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4536" name="Line 25"/>
          <p:cNvSpPr>
            <a:spLocks noChangeShapeType="1"/>
          </p:cNvSpPr>
          <p:nvPr/>
        </p:nvSpPr>
        <p:spPr bwMode="auto">
          <a:xfrm flipV="1">
            <a:off x="3314898" y="3599922"/>
            <a:ext cx="788392" cy="1894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4537" name="AutoShape 66"/>
          <p:cNvSpPr>
            <a:spLocks noChangeArrowheads="1"/>
          </p:cNvSpPr>
          <p:nvPr/>
        </p:nvSpPr>
        <p:spPr bwMode="auto">
          <a:xfrm>
            <a:off x="1033166" y="2818607"/>
            <a:ext cx="1719362" cy="57467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914400" eaLnBrk="0" hangingPunct="0"/>
            <a:r>
              <a:rPr lang="ru-RU" altLang="ru-RU" sz="1600" b="0" dirty="0">
                <a:solidFill>
                  <a:srgbClr val="000000"/>
                </a:solidFill>
                <a:latin typeface="Arial" charset="0"/>
              </a:rPr>
              <a:t>Акцизы</a:t>
            </a:r>
            <a:r>
              <a:rPr lang="ru-RU" altLang="ru-RU" sz="1600" b="0" dirty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64538" name="Line 27"/>
          <p:cNvSpPr>
            <a:spLocks noChangeShapeType="1"/>
          </p:cNvSpPr>
          <p:nvPr/>
        </p:nvSpPr>
        <p:spPr bwMode="auto">
          <a:xfrm flipV="1">
            <a:off x="3207924" y="4149723"/>
            <a:ext cx="736963" cy="2881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4539" name="AutoShape 65"/>
          <p:cNvSpPr>
            <a:spLocks noChangeArrowheads="1"/>
          </p:cNvSpPr>
          <p:nvPr/>
        </p:nvSpPr>
        <p:spPr bwMode="auto">
          <a:xfrm>
            <a:off x="893656" y="4149725"/>
            <a:ext cx="2105025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914400">
              <a:lnSpc>
                <a:spcPct val="107000"/>
              </a:lnSpc>
            </a:pPr>
            <a:r>
              <a:rPr lang="ru-RU" sz="1800" b="0">
                <a:solidFill>
                  <a:srgbClr val="000000"/>
                </a:solidFill>
                <a:latin typeface="Arial" charset="0"/>
              </a:rPr>
              <a:t>Госпошлина</a:t>
            </a:r>
          </a:p>
          <a:p>
            <a:pPr algn="ctr" defTabSz="914400" eaLnBrk="0" hangingPunct="0"/>
            <a:endParaRPr lang="ru-RU" altLang="ru-RU" sz="16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4540" name="AutoShape 66"/>
          <p:cNvSpPr>
            <a:spLocks noChangeArrowheads="1"/>
          </p:cNvSpPr>
          <p:nvPr/>
        </p:nvSpPr>
        <p:spPr bwMode="auto">
          <a:xfrm>
            <a:off x="857746" y="4917282"/>
            <a:ext cx="2457152" cy="431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914400" eaLnBrk="0" hangingPunct="0"/>
            <a:r>
              <a:rPr lang="ru-RU" sz="1800" b="0">
                <a:solidFill>
                  <a:srgbClr val="000000"/>
                </a:solidFill>
                <a:latin typeface="Arial" charset="0"/>
              </a:rPr>
              <a:t>Налог на имущество ф/л</a:t>
            </a:r>
            <a:endParaRPr lang="ru-RU" altLang="ru-RU" sz="18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4541" name="AutoShape 65"/>
          <p:cNvSpPr>
            <a:spLocks noChangeArrowheads="1"/>
          </p:cNvSpPr>
          <p:nvPr/>
        </p:nvSpPr>
        <p:spPr bwMode="auto">
          <a:xfrm>
            <a:off x="1151186" y="5517357"/>
            <a:ext cx="2105025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914400" eaLnBrk="0" hangingPunct="0"/>
            <a:r>
              <a:rPr lang="ru-RU" sz="1800" b="0">
                <a:solidFill>
                  <a:srgbClr val="000000"/>
                </a:solidFill>
                <a:latin typeface="Arial" charset="0"/>
              </a:rPr>
              <a:t>Транспортный налог</a:t>
            </a:r>
            <a:endParaRPr lang="ru-RU" altLang="ru-RU" sz="18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4542" name="Line 31"/>
          <p:cNvSpPr>
            <a:spLocks noChangeShapeType="1"/>
          </p:cNvSpPr>
          <p:nvPr/>
        </p:nvSpPr>
        <p:spPr bwMode="auto">
          <a:xfrm flipV="1">
            <a:off x="3535362" y="5133181"/>
            <a:ext cx="985590" cy="7199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4543" name="Line 32"/>
          <p:cNvSpPr>
            <a:spLocks noChangeShapeType="1"/>
          </p:cNvSpPr>
          <p:nvPr/>
        </p:nvSpPr>
        <p:spPr bwMode="auto">
          <a:xfrm flipV="1">
            <a:off x="3518344" y="4581126"/>
            <a:ext cx="714575" cy="4321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4544" name="Line 33"/>
          <p:cNvSpPr>
            <a:spLocks noChangeShapeType="1"/>
          </p:cNvSpPr>
          <p:nvPr/>
        </p:nvSpPr>
        <p:spPr bwMode="auto">
          <a:xfrm>
            <a:off x="3080791" y="2449513"/>
            <a:ext cx="1052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32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6858000"/>
            <a:ext cx="6934200" cy="46038"/>
          </a:xfrm>
        </p:spPr>
        <p:txBody>
          <a:bodyPr>
            <a:normAutofit fontScale="25000" lnSpcReduction="20000"/>
          </a:bodyPr>
          <a:lstStyle/>
          <a:p>
            <a:pPr marR="0">
              <a:lnSpc>
                <a:spcPct val="80000"/>
              </a:lnSpc>
            </a:pPr>
            <a:endParaRPr lang="ru-RU" altLang="ru-RU" sz="700" smtClean="0"/>
          </a:p>
        </p:txBody>
      </p:sp>
      <p:graphicFrame>
        <p:nvGraphicFramePr>
          <p:cNvPr id="17503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501790"/>
              </p:ext>
            </p:extLst>
          </p:nvPr>
        </p:nvGraphicFramePr>
        <p:xfrm>
          <a:off x="848544" y="716798"/>
          <a:ext cx="8643368" cy="6013567"/>
        </p:xfrm>
        <a:graphic>
          <a:graphicData uri="http://schemas.openxmlformats.org/drawingml/2006/table">
            <a:tbl>
              <a:tblPr/>
              <a:tblGrid>
                <a:gridCol w="5927284"/>
                <a:gridCol w="928370"/>
                <a:gridCol w="928370"/>
                <a:gridCol w="859344"/>
              </a:tblGrid>
              <a:tr h="3698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2018г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за 1 квартал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РАСХОДЫ, всего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4227,6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1181,8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11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Общегосударственные вопросы, в 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2202,2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586,5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390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Глава Титовского сельского поселения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480,0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Обеспечение деятельности органов местного самоуправления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1675,6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458,1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Резервный фонд администрации Титовского сельского поселения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Другие общегосударственные вопросы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36,9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Национальная оборона, в 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Осуществление первичного воинского учета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деятельность, в 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Обеспечение первичной пожарной безопасности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Обеспечение защиты населения от последствий ЧС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Национальная экономика, в 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902,8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Дорожное хозяйство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898,0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Жилищно-коммунальное хозяйство, в 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685,4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7210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Организация уличного освещения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01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Социальная политика, в 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05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Выплата дополнительной ежемесячной пенсии муниципальным служащим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Физическая культура и спорт, в 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64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спортивных мероприятий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1" name="Rectangle 83"/>
          <p:cNvSpPr>
            <a:spLocks noChangeArrowheads="1"/>
          </p:cNvSpPr>
          <p:nvPr/>
        </p:nvSpPr>
        <p:spPr bwMode="auto">
          <a:xfrm>
            <a:off x="920752" y="260648"/>
            <a:ext cx="81359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dirty="0">
                <a:solidFill>
                  <a:srgbClr val="0070C0"/>
                </a:solidFill>
              </a:rPr>
              <a:t>Исполнение плана по расходам </a:t>
            </a:r>
            <a:r>
              <a:rPr lang="ru-RU" altLang="ru-RU" dirty="0" smtClean="0">
                <a:solidFill>
                  <a:srgbClr val="0070C0"/>
                </a:solidFill>
              </a:rPr>
              <a:t>за 1 квартал 2018 </a:t>
            </a:r>
            <a:r>
              <a:rPr lang="ru-RU" altLang="ru-RU" dirty="0" smtClean="0">
                <a:solidFill>
                  <a:srgbClr val="0070C0"/>
                </a:solidFill>
              </a:rPr>
              <a:t>года, тыс. руб. </a:t>
            </a:r>
            <a:endParaRPr lang="ru-RU" alt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dirty="0" smtClean="0"/>
              <a:t>Структура </a:t>
            </a:r>
            <a:r>
              <a:rPr lang="ru-RU" sz="1800" dirty="0" smtClean="0"/>
              <a:t>расходов </a:t>
            </a:r>
            <a:r>
              <a:rPr lang="ru-RU" sz="1800" dirty="0" smtClean="0"/>
              <a:t>за 1 квартал 2018 года, тыс. руб.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498173"/>
              </p:ext>
            </p:extLst>
          </p:nvPr>
        </p:nvGraphicFramePr>
        <p:xfrm>
          <a:off x="330200" y="1554163"/>
          <a:ext cx="94107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071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6858000"/>
            <a:ext cx="6934200" cy="46038"/>
          </a:xfrm>
        </p:spPr>
        <p:txBody>
          <a:bodyPr>
            <a:normAutofit fontScale="25000" lnSpcReduction="20000"/>
          </a:bodyPr>
          <a:lstStyle/>
          <a:p>
            <a:pPr marR="0">
              <a:lnSpc>
                <a:spcPct val="80000"/>
              </a:lnSpc>
            </a:pPr>
            <a:endParaRPr lang="ru-RU" altLang="ru-RU" sz="700" smtClean="0"/>
          </a:p>
        </p:txBody>
      </p:sp>
      <p:sp>
        <p:nvSpPr>
          <p:cNvPr id="17491" name="Rectangle 83"/>
          <p:cNvSpPr>
            <a:spLocks noChangeArrowheads="1"/>
          </p:cNvSpPr>
          <p:nvPr/>
        </p:nvSpPr>
        <p:spPr bwMode="auto">
          <a:xfrm>
            <a:off x="920752" y="-37256"/>
            <a:ext cx="81359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плана по </a:t>
            </a:r>
            <a:r>
              <a:rPr lang="ru-RU" alt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расходам в рамках муниципальной программы «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обеспечение и  развитие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жизнедеятельности Титовского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поселения» </a:t>
            </a:r>
            <a:r>
              <a:rPr lang="ru-RU" alt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1 квартал 2018 года, тыс. руб. </a:t>
            </a:r>
            <a:endParaRPr lang="ru-RU" alt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506666"/>
              </p:ext>
            </p:extLst>
          </p:nvPr>
        </p:nvGraphicFramePr>
        <p:xfrm>
          <a:off x="380208" y="793741"/>
          <a:ext cx="9217025" cy="56669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663"/>
                <a:gridCol w="129915"/>
                <a:gridCol w="129915"/>
                <a:gridCol w="5490016"/>
                <a:gridCol w="1088267"/>
                <a:gridCol w="1088267"/>
                <a:gridCol w="946982"/>
              </a:tblGrid>
              <a:tr h="28803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 муниципальной программы (подпрограммы, мероприятия)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за 1 квартал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/>
                </a:tc>
              </a:tr>
              <a:tr h="446636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«Комплексное обеспечение и  развитие жизнедеятельности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Титовского сельского поселения"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4121,0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1162,5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191907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дорожного хозяйства"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898,0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250,2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2958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Содержание, текущий ремонт  автомобильных дорог местного значения  и инженерных сооружений на них 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</a:rPr>
                        <a:t>873,0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237,4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441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ремонт сетей уличного освещения  автомобильных дорог общего пользования местного значения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25,0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12,8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</a:rPr>
                        <a:t>51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235756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физической культуры и спорта"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15892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спортивных мероприятий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20,0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158928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"Благоустройство"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685,4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227,7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14717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уличного освещения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600,0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227,7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21441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Содержание мест захоронения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10,0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29435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работы по благоустройству территории, содержанию муниципального имущества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75,4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280024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«Обеспечение общественной безопасности»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1865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первичной пожарной безопасности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10,0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441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защиты населения и территорий от чрезвычайных ситуаций природного и техногенного характера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10,0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186524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 «Социальная политика»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306,0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98,1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2141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дополнительной ежемесячной пенсии муниципальным служащим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306,0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98,1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29435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"Функционирование органов местного самоуправления"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2191,6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586,5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21105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Глава Титовского сельского поселения 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480,0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122,6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21237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органов местного самоуправления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1675,6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458,1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29435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приемов, мероприятий и прочих расходов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547" marR="325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36,0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</a:rPr>
                        <a:t>5,8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2438" y="642938"/>
            <a:ext cx="8915400" cy="1143000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70C0"/>
                </a:solidFill>
              </a:rPr>
              <a:t>Расходы на содержание органа местного самоуправления (фактическое исполнение)</a:t>
            </a:r>
          </a:p>
        </p:txBody>
      </p:sp>
      <p:graphicFrame>
        <p:nvGraphicFramePr>
          <p:cNvPr id="22581" name="Group 5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748490"/>
              </p:ext>
            </p:extLst>
          </p:nvPr>
        </p:nvGraphicFramePr>
        <p:xfrm>
          <a:off x="809627" y="1928813"/>
          <a:ext cx="8786813" cy="2136458"/>
        </p:xfrm>
        <a:graphic>
          <a:graphicData uri="http://schemas.openxmlformats.org/drawingml/2006/table">
            <a:tbl>
              <a:tblPr/>
              <a:tblGrid>
                <a:gridCol w="7313613"/>
                <a:gridCol w="1473200"/>
              </a:tblGrid>
              <a:tr h="171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(тыс. рублей)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квартал  2018 г.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15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муниципального образования (глава)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15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администрации Титовского сельского поселения, всего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468,6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 : расходы на выплату персонала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342,3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Закупка товаров, работ и услуг для муниципальных нужд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15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Уплата налогов и сборов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15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расходов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610,2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5745" y="4643448"/>
            <a:ext cx="4673679" cy="657760"/>
          </a:xfrm>
          <a:prstGeom prst="rect">
            <a:avLst/>
          </a:prstGeom>
          <a:gradFill>
            <a:gsLst>
              <a:gs pos="0">
                <a:srgbClr val="92D050"/>
              </a:gs>
              <a:gs pos="72000">
                <a:schemeClr val="accent6">
                  <a:tint val="75000"/>
                  <a:satMod val="210000"/>
                </a:schemeClr>
              </a:gs>
              <a:gs pos="100000">
                <a:schemeClr val="accent6">
                  <a:tint val="85000"/>
                  <a:satMod val="21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Численность муниципальных </a:t>
            </a:r>
            <a:r>
              <a:rPr lang="ru-RU" b="1" dirty="0" smtClean="0"/>
              <a:t>служащих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2018 год – 5 человек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9F9F9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9F9F9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3619</TotalTime>
  <Words>818</Words>
  <Application>Microsoft Office PowerPoint</Application>
  <PresentationFormat>Лист A4 (210x297 мм)</PresentationFormat>
  <Paragraphs>296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Презентация PowerPoint</vt:lpstr>
      <vt:lpstr>Уважаемые жители и гости  Титовского поселения  !</vt:lpstr>
      <vt:lpstr>Презентация PowerPoint</vt:lpstr>
      <vt:lpstr>Исполнение плана по доходам за 1 квартал 2018 года, тыс. руб.</vt:lpstr>
      <vt:lpstr>Презентация PowerPoint</vt:lpstr>
      <vt:lpstr>Презентация PowerPoint</vt:lpstr>
      <vt:lpstr>Структура расходов за 1 квартал 2018 года, тыс. руб.</vt:lpstr>
      <vt:lpstr>Презентация PowerPoint</vt:lpstr>
      <vt:lpstr>Расходы на содержание органа местного самоуправления (фактическое исполнение)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Администратор</cp:lastModifiedBy>
  <cp:revision>392</cp:revision>
  <dcterms:created xsi:type="dcterms:W3CDTF">2012-12-19T07:56:30Z</dcterms:created>
  <dcterms:modified xsi:type="dcterms:W3CDTF">2018-04-27T02:21:18Z</dcterms:modified>
</cp:coreProperties>
</file>