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314" r:id="rId2"/>
    <p:sldId id="324" r:id="rId3"/>
    <p:sldId id="323" r:id="rId4"/>
    <p:sldId id="322" r:id="rId5"/>
    <p:sldId id="320" r:id="rId6"/>
    <p:sldId id="342" r:id="rId7"/>
    <p:sldId id="335" r:id="rId8"/>
    <p:sldId id="328" r:id="rId9"/>
    <p:sldId id="347" r:id="rId10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0066"/>
    <a:srgbClr val="3731B1"/>
    <a:srgbClr val="FFCCCC"/>
    <a:srgbClr val="D99694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35" autoAdjust="0"/>
    <p:restoredTop sz="94638" autoAdjust="0"/>
  </p:normalViewPr>
  <p:slideViewPr>
    <p:cSldViewPr>
      <p:cViewPr>
        <p:scale>
          <a:sx n="90" d="100"/>
          <a:sy n="90" d="100"/>
        </p:scale>
        <p:origin x="-182" y="2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3771331-B507-4F56-A8E6-6F1FD06295BE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18EFBF-F2E1-4D83-A0DC-AEB653A0A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475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240356-560C-4B3C-BE95-4219ACFE6E88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616B9-649C-4526-933F-625E6E3C3DB4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5D8C-F624-46D5-9C9A-79103D707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269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64FC3-5E39-43BD-A215-3826BEA11EA1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5767E-39A0-447C-BB3F-BB086C1492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313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914401"/>
            <a:ext cx="222885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914401"/>
            <a:ext cx="652145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2291B-C8AB-49B2-8E6F-78B65FDE3B1B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C36C6-EFE3-4525-A6A5-FF5D14EDE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725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71E2F-2553-49BD-B184-961BC64F2E6B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B02A4-C547-4D57-8A97-0A4363D91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23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3D24F-603D-4B22-80ED-6D2C468CE3F5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DCD0A-27F2-441E-AF35-50EE24C86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182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DCB6A-464A-4CB3-AB1A-EDB876DE3A94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D6A17-A1B0-435B-86B5-98B01552B5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57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2698E-CACB-4D22-82B6-A919C19FFBBD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EF88C-303F-4B1C-A6F4-D4AAB58D9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1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4D3E-B6E2-4685-88A2-F5DBBD409C5D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35A3A-E3C0-4548-91D0-E5A8CE63F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76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696CE-A0E1-4D4E-80A1-5D52A7607CB5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E187B-286F-4713-B3EC-0AD84F3851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42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57722-D304-4D61-8600-55A5AD86FD1B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B50B3-7C7E-4C48-A539-F261DD97C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98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429000" y="1108075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670925" y="5359400"/>
            <a:ext cx="1682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1113" y="5816600"/>
            <a:ext cx="9928226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746625" y="6219825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5DA0D-2878-4301-A0B1-C419C451E61E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50300" y="6356350"/>
            <a:ext cx="66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3CAFE-C662-4DA1-902B-B37FF811A4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57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1113" y="-7938"/>
            <a:ext cx="9928226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746625" y="-6350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95300" y="704850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95300" y="1935163"/>
            <a:ext cx="89154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0EA507-E6B6-4A95-BE3E-BF69BC62600D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889250" y="6356350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585200" y="6356350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5F5B4A-12B7-4AFC-B889-ED5B66F93F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0638" y="203200"/>
            <a:ext cx="9945688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5" r:id="rId2"/>
    <p:sldLayoutId id="2147483744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5" r:id="rId9"/>
    <p:sldLayoutId id="2147483741" r:id="rId10"/>
    <p:sldLayoutId id="214748374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akha.gov.ru/special/sites/default/files/story/img/2013_10/57/%20%D0%B1%D1%8E%D0%B4%D0%B6%D0%B5%D1%82%D0%B0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img_url=http://img0.liveinternet.ru/images/attach/c/5/88/890/88890522_602457_338846686194132_1156640224_n.jpg&amp;p=12&amp;text=%D0%B1%D1%8E%D0%B4%D0%B6%D0%B5%D1%82%20%D0%BA%D0%B0%D1%80%D1%82%D0%B8%D0%BD%D0%BA%D0%B8&amp;noreask=1&amp;pos=370&amp;lr=24&amp;rpt=simage&amp;nojs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http://images.yandex.ru/yandsearch?source=wiz&amp;img_url=http://static8.depositphotos.com/1403931/898/i/950/depositphotos_8980106-Budget-holidays.jpg&amp;p=2&amp;text=%D0%B1%D1%8E%D0%B4%D0%B6%D0%B5%D1%82%20%D0%BA%D0%B0%D1%80%D1%82%D0%B8%D0%BD%D0%BA%D0%B8&amp;noreask=1&amp;pos=68&amp;lr=24&amp;rpt=simage&amp;nojs=1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g1.liveinternet.ru/images/attach/c/9/107/382/107382253_1051942011mnogodet.jpg" TargetMode="External"/><Relationship Id="rId5" Type="http://schemas.openxmlformats.org/officeDocument/2006/relationships/image" Target="../media/image9.jpeg"/><Relationship Id="rId10" Type="http://schemas.openxmlformats.org/officeDocument/2006/relationships/image" Target="../media/image13.jpeg"/><Relationship Id="rId4" Type="http://schemas.openxmlformats.org/officeDocument/2006/relationships/hyperlink" Target="http://www.proshkolu.ru/user/lavr63-66/file/529707/" TargetMode="External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2216150" y="765175"/>
            <a:ext cx="63373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/>
            <a:r>
              <a:rPr lang="ru-RU" altLang="ru-RU" sz="4800" b="1" dirty="0">
                <a:solidFill>
                  <a:srgbClr val="002060"/>
                </a:solidFill>
                <a:latin typeface="Arial" charset="0"/>
              </a:rPr>
              <a:t>Исполнение бюджета Титовского сельского поселения за </a:t>
            </a:r>
            <a:r>
              <a:rPr lang="ru-RU" altLang="ru-RU" sz="4800" b="1" dirty="0" smtClean="0">
                <a:solidFill>
                  <a:srgbClr val="002060"/>
                </a:solidFill>
                <a:latin typeface="Arial" charset="0"/>
              </a:rPr>
              <a:t>2015 год</a:t>
            </a:r>
            <a:endParaRPr lang="ru-RU" altLang="ru-RU" sz="4800" b="1" dirty="0">
              <a:solidFill>
                <a:srgbClr val="002060"/>
              </a:solidFill>
              <a:latin typeface="Arial" charset="0"/>
            </a:endParaRPr>
          </a:p>
          <a:p>
            <a:pPr algn="ctr"/>
            <a:endParaRPr lang="ru-RU" alt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881063" y="274638"/>
            <a:ext cx="8643937" cy="1143000"/>
          </a:xfrm>
        </p:spPr>
        <p:txBody>
          <a:bodyPr/>
          <a:lstStyle/>
          <a:p>
            <a:pPr algn="ctr"/>
            <a:r>
              <a:rPr lang="ru-RU" altLang="ru-RU" sz="4000" b="1" smtClean="0"/>
              <a:t>Уважаемые жители и гости  Титовского поселения  !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dirty="0" smtClean="0"/>
              <a:t>«Бюджет для граждан» познакомит вас с основными положениями исполнения</a:t>
            </a:r>
            <a:r>
              <a:rPr lang="ru-RU" altLang="ru-RU" sz="2400" dirty="0" smtClean="0">
                <a:latin typeface="Arial" charset="0"/>
              </a:rPr>
              <a:t> </a:t>
            </a:r>
            <a:r>
              <a:rPr lang="ru-RU" altLang="ru-RU" sz="2400" dirty="0" smtClean="0"/>
              <a:t>бюджета Титовского сельского поселения за </a:t>
            </a:r>
            <a:r>
              <a:rPr lang="ru-RU" altLang="ru-RU" sz="2400" dirty="0" smtClean="0"/>
              <a:t>2015 год</a:t>
            </a:r>
            <a:endParaRPr lang="ru-RU" altLang="ru-RU" sz="2400" dirty="0" smtClean="0"/>
          </a:p>
          <a:p>
            <a:endParaRPr lang="ru-RU" altLang="ru-RU" sz="2400" dirty="0" smtClean="0"/>
          </a:p>
          <a:p>
            <a:r>
              <a:rPr lang="ru-RU" altLang="ru-RU" sz="2400" dirty="0" smtClean="0"/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9688" y="0"/>
            <a:ext cx="8101012" cy="7858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Что такое бюджет ?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952472" y="1142985"/>
            <a:ext cx="2957502" cy="15001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ДОХОДЫ</a:t>
            </a:r>
            <a:endParaRPr lang="ru-RU" b="1" dirty="0" smtClean="0">
              <a:solidFill>
                <a:schemeClr val="tx1"/>
              </a:solidFill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096008" y="1142984"/>
            <a:ext cx="3357586" cy="15716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РАСХОДЫ</a:t>
            </a:r>
            <a:endParaRPr lang="ru-RU" dirty="0" smtClean="0">
              <a:solidFill>
                <a:schemeClr val="tx1"/>
              </a:solidFill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</a:rPr>
              <a:t>это выплачиваемые из бюджета денежные средства (социальные выплаты населению, содержание муниципальных учреждений (образование, ЖКХ, культура и другие), капитальное строительство и другие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8202" name="Picture 2" descr="http://sakha.gov.ru/special/sites/default/files/story/img/2013_10/57/%20%D0%B1%D1%8E%D0%B4%D0%B6%D0%B5%D1%82%D0%B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1643063"/>
            <a:ext cx="1428750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309662" y="3071810"/>
            <a:ext cx="7286676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95348" y="4071942"/>
            <a:ext cx="2357454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превышение доходов над расходами образует положительный остаток бюджета </a:t>
            </a:r>
            <a:r>
              <a:rPr lang="ru-RU" sz="1600" b="1" u="sng" dirty="0"/>
              <a:t>ПРОФИЦИТ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24636" y="4000504"/>
            <a:ext cx="178595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если расходная часть превышает доходную, то бюджет формируется с </a:t>
            </a:r>
            <a:r>
              <a:rPr lang="ru-RU" sz="1600" b="1" u="sng" dirty="0"/>
              <a:t>ДЕФИЦИТОМ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2472" y="5857892"/>
            <a:ext cx="828680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Сбалансированность бюджета по доходам и расходам – основополагающее требование, предъявляемое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к органам, составляющим и утверждающим бюджет </a:t>
            </a:r>
          </a:p>
        </p:txBody>
      </p:sp>
      <p:pic>
        <p:nvPicPr>
          <p:cNvPr id="8215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5" y="4071938"/>
            <a:ext cx="10572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472" y="428605"/>
            <a:ext cx="8420100" cy="71438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Какие бывают бюджеты ?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66918" y="3786190"/>
            <a:ext cx="6143668" cy="5000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ctr"/>
            <a:r>
              <a:rPr lang="ru-RU" altLang="ru-RU" sz="1800" b="1" smtClean="0">
                <a:solidFill>
                  <a:schemeClr val="bg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738688" y="1500188"/>
            <a:ext cx="357187" cy="2143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4" name="TextBox 11"/>
          <p:cNvSpPr txBox="1">
            <a:spLocks noChangeArrowheads="1"/>
          </p:cNvSpPr>
          <p:nvPr/>
        </p:nvSpPr>
        <p:spPr bwMode="auto">
          <a:xfrm>
            <a:off x="2238375" y="1571625"/>
            <a:ext cx="2214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altLang="ru-RU">
                <a:solidFill>
                  <a:schemeClr val="bg1"/>
                </a:solidFill>
              </a:rPr>
              <a:t>Бюджет семьи</a:t>
            </a: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738188" y="785813"/>
            <a:ext cx="785812" cy="128587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8953500" y="785813"/>
            <a:ext cx="731838" cy="13573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227" name="TextBox 16"/>
          <p:cNvSpPr txBox="1">
            <a:spLocks noChangeArrowheads="1"/>
          </p:cNvSpPr>
          <p:nvPr/>
        </p:nvSpPr>
        <p:spPr bwMode="auto">
          <a:xfrm>
            <a:off x="5738813" y="1643063"/>
            <a:ext cx="3000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altLang="ru-RU">
                <a:solidFill>
                  <a:schemeClr val="bg1"/>
                </a:solidFill>
              </a:rPr>
              <a:t>Бюджет</a:t>
            </a:r>
            <a:r>
              <a:rPr lang="ru-RU" altLang="ru-RU"/>
              <a:t> </a:t>
            </a:r>
            <a:r>
              <a:rPr lang="ru-RU" altLang="ru-RU">
                <a:solidFill>
                  <a:schemeClr val="bg1"/>
                </a:solidFill>
              </a:rPr>
              <a:t>организаций</a:t>
            </a:r>
          </a:p>
        </p:txBody>
      </p:sp>
      <p:pic>
        <p:nvPicPr>
          <p:cNvPr id="9228" name="Picture 2" descr="http://im3-tub-ru.yandex.net/i?id=273832808-07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071688"/>
            <a:ext cx="22098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4" descr="http://im2-tub-ru.yandex.net/i?id=33932168-70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2000250"/>
            <a:ext cx="2071688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Стрелка вниз 18"/>
          <p:cNvSpPr/>
          <p:nvPr/>
        </p:nvSpPr>
        <p:spPr>
          <a:xfrm>
            <a:off x="4810125" y="4429125"/>
            <a:ext cx="500063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2381250" y="4429125"/>
            <a:ext cx="4841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7310438" y="4429125"/>
            <a:ext cx="484187" cy="10715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952472" y="5072075"/>
            <a:ext cx="2714644" cy="1600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</a:rPr>
              <a:t>Российской Федерации </a:t>
            </a:r>
            <a:r>
              <a:rPr lang="ru-RU" sz="1600" dirty="0">
                <a:solidFill>
                  <a:schemeClr val="bg1"/>
                </a:solidFill>
              </a:rPr>
              <a:t>(федеральный бюджет, бюджеты государственных внебюджетных фондов Р</a:t>
            </a:r>
            <a:r>
              <a:rPr lang="ru-RU" dirty="0">
                <a:solidFill>
                  <a:schemeClr val="bg1"/>
                </a:solidFill>
              </a:rPr>
              <a:t>Ф)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52868" y="5214950"/>
            <a:ext cx="2928958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</a:rPr>
              <a:t>субъектов Российской Федерации </a:t>
            </a:r>
            <a:r>
              <a:rPr lang="ru-RU" sz="1600" dirty="0">
                <a:solidFill>
                  <a:schemeClr val="bg1"/>
                </a:solidFill>
              </a:rPr>
              <a:t>(региональные бюджеты, бюджеты территориальных фондов ОМС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67578" y="5572140"/>
            <a:ext cx="250033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bg1"/>
                </a:solidFill>
              </a:rPr>
              <a:t>муниципальных образований (местные бюджеты)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472" y="428605"/>
            <a:ext cx="8420100" cy="57150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Гражданин, его участие в бюджетном процессе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1071563"/>
            <a:ext cx="6934200" cy="428625"/>
          </a:xfrm>
        </p:spPr>
        <p:txBody>
          <a:bodyPr>
            <a:normAutofit/>
          </a:bodyPr>
          <a:lstStyle/>
          <a:p>
            <a:pPr marR="0" algn="ctr"/>
            <a:r>
              <a:rPr lang="ru-RU" altLang="ru-RU" sz="2200" i="1" smtClean="0">
                <a:solidFill>
                  <a:schemeClr val="bg1"/>
                </a:solidFill>
              </a:rPr>
              <a:t>Помогает формировать доходную  часть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4125" y="1500188"/>
            <a:ext cx="5272088" cy="646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pic>
        <p:nvPicPr>
          <p:cNvPr id="11270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8" y="2714625"/>
            <a:ext cx="19050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95414" y="3786190"/>
            <a:ext cx="7480607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1274" name="TextBox 8"/>
          <p:cNvSpPr txBox="1">
            <a:spLocks noChangeArrowheads="1"/>
          </p:cNvSpPr>
          <p:nvPr/>
        </p:nvSpPr>
        <p:spPr bwMode="auto">
          <a:xfrm>
            <a:off x="809625" y="4857750"/>
            <a:ext cx="86439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altLang="ru-RU">
                <a:solidFill>
                  <a:schemeClr val="bg1"/>
                </a:solidFill>
              </a:rPr>
              <a:t>Получает социальные гарантии – расходная часть бюджета (образование, жкх, культура, социальные льготы, физическая культура и спорт и другие направления социальных гарантий населению)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5095875" y="2214563"/>
            <a:ext cx="484188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095875" y="4500563"/>
            <a:ext cx="484188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77" name="Picture 6" descr="школа - Елена Анатольевна Лаврентьева">
            <a:hlinkClick r:id="rId4" tooltip="далее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857875"/>
            <a:ext cx="128587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Picture 8" descr="http://img1.liveinternet.ru/images/attach/c/9/107/382/107382253_1051942011mnogodet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5857875"/>
            <a:ext cx="11430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2" descr="http://susanin.udm.ru/upload/iblock/0dd/0dddb4aa298f7035929ff90ec013d12a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5857875"/>
            <a:ext cx="1214437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0" name="Picture 4" descr="http://www.culturemap.ru/upload/img/73_14.1100776242.8934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5857875"/>
            <a:ext cx="128587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Picture 6" descr="http://www.kazan-day.ru/www/news/2014/2/1213500.4140327_a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857875"/>
            <a:ext cx="142875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095375" y="0"/>
            <a:ext cx="8315325" cy="1357313"/>
          </a:xfrm>
        </p:spPr>
        <p:txBody>
          <a:bodyPr/>
          <a:lstStyle/>
          <a:p>
            <a:r>
              <a:rPr lang="ru-RU" altLang="ru-RU" sz="2400" dirty="0" smtClean="0"/>
              <a:t>Исполнение плана по  налоговым и неналоговым доходам за </a:t>
            </a:r>
            <a:r>
              <a:rPr lang="ru-RU" altLang="ru-RU" sz="2400" dirty="0" smtClean="0"/>
              <a:t> </a:t>
            </a:r>
            <a:r>
              <a:rPr lang="ru-RU" altLang="ru-RU" sz="2400" dirty="0" smtClean="0"/>
              <a:t>2015 </a:t>
            </a:r>
            <a:r>
              <a:rPr lang="ru-RU" altLang="ru-RU" sz="2400" dirty="0" smtClean="0"/>
              <a:t>год </a:t>
            </a:r>
            <a:r>
              <a:rPr lang="ru-RU" altLang="ru-RU" sz="2400" dirty="0" smtClean="0"/>
              <a:t>Титовского сельского поселения</a:t>
            </a:r>
          </a:p>
        </p:txBody>
      </p:sp>
      <p:graphicFrame>
        <p:nvGraphicFramePr>
          <p:cNvPr id="14845" name="Group 50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407668"/>
              </p:ext>
            </p:extLst>
          </p:nvPr>
        </p:nvGraphicFramePr>
        <p:xfrm>
          <a:off x="952500" y="1428750"/>
          <a:ext cx="8321675" cy="3783013"/>
        </p:xfrm>
        <a:graphic>
          <a:graphicData uri="http://schemas.openxmlformats.org/drawingml/2006/table">
            <a:tbl>
              <a:tblPr/>
              <a:tblGrid>
                <a:gridCol w="3713163"/>
                <a:gridCol w="1079500"/>
                <a:gridCol w="1584325"/>
                <a:gridCol w="1944687"/>
              </a:tblGrid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год план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год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факт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 исполнения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ИТОГО НАЛОГОВЫЕ ДОХОДЫ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2622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2956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113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Налог на доходы физических лиц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122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123,3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101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</a:tr>
              <a:tr h="506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Налоги на товары (работы, услуги) реализующие на территории РФ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833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833,2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Налог на совокупный доход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2,2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Налоги на имущество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1651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1983,3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</a:tr>
              <a:tr h="506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Государственная пошлина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ИТОГО НЕНАЛОГОВЫЕ ДОХОДЫ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0,4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Штрафы, санкции, возмещение ущерба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0,4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05" marR="105" marT="10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CE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472" y="-428651"/>
            <a:ext cx="8420100" cy="150019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/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2538" y="1214422"/>
            <a:ext cx="7715304" cy="2703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ctr">
              <a:lnSpc>
                <a:spcPct val="90000"/>
              </a:lnSpc>
            </a:pPr>
            <a:r>
              <a:rPr lang="ru-RU" altLang="ru-RU" sz="1800" b="1" dirty="0" smtClean="0">
                <a:solidFill>
                  <a:schemeClr val="bg1"/>
                </a:solidFill>
              </a:rPr>
              <a:t>Формы межбюджетных трансфертов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5024438" y="1643063"/>
            <a:ext cx="357187" cy="345777"/>
          </a:xfrm>
          <a:prstGeom prst="downArrow">
            <a:avLst>
              <a:gd name="adj1" fmla="val 4404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углом 7"/>
          <p:cNvSpPr/>
          <p:nvPr/>
        </p:nvSpPr>
        <p:spPr>
          <a:xfrm flipV="1">
            <a:off x="738188" y="1714500"/>
            <a:ext cx="500062" cy="1143000"/>
          </a:xfrm>
          <a:prstGeom prst="bentArrow">
            <a:avLst>
              <a:gd name="adj1" fmla="val 25000"/>
              <a:gd name="adj2" fmla="val 27030"/>
              <a:gd name="adj3" fmla="val 25000"/>
              <a:gd name="adj4" fmla="val 64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трелка углом 9"/>
          <p:cNvSpPr/>
          <p:nvPr/>
        </p:nvSpPr>
        <p:spPr>
          <a:xfrm flipH="1" flipV="1">
            <a:off x="9167813" y="1714500"/>
            <a:ext cx="500062" cy="1357313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9662" y="2071678"/>
            <a:ext cx="2214578" cy="19543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Субсидии – бюджетные средства, предоставляемые бюджету другого уровня бюджетной системы РФ , в целях </a:t>
            </a:r>
            <a:r>
              <a:rPr lang="ru-RU" sz="1100" b="1" dirty="0" err="1"/>
              <a:t>софинансирования</a:t>
            </a:r>
            <a:r>
              <a:rPr lang="ru-RU" sz="1100" b="1" dirty="0"/>
              <a:t> расходных  обязательств, возникающих  при выполнении полномочий  органов местного самоуправления по вопросам местного значения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67578" y="2071678"/>
            <a:ext cx="1785950" cy="21236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Дотации –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8554" y="2132856"/>
            <a:ext cx="3143271" cy="21236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Субвенции – бюджетные средства, предоставляемые бюджету другого уровня бюджетной системы РФ на безвозмездной и безвозвратной основах на осуществление определенных целевых расходов, возникающих при выполнении полномочий РФ, переданных для осуществления органам государственной власти другого уровня бюджетной системы РФ </a:t>
            </a:r>
          </a:p>
        </p:txBody>
      </p:sp>
      <p:sp>
        <p:nvSpPr>
          <p:cNvPr id="16403" name="TextBox 14"/>
          <p:cNvSpPr txBox="1">
            <a:spLocks noChangeArrowheads="1"/>
          </p:cNvSpPr>
          <p:nvPr/>
        </p:nvSpPr>
        <p:spPr bwMode="auto">
          <a:xfrm>
            <a:off x="1309688" y="4365104"/>
            <a:ext cx="82153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/>
            <a:r>
              <a:rPr lang="ru-RU" altLang="ru-RU" sz="1600" dirty="0">
                <a:solidFill>
                  <a:schemeClr val="bg1"/>
                </a:solidFill>
              </a:rPr>
              <a:t>Безвозмездные поступления в бюджет Титовского сельского поселения за </a:t>
            </a:r>
            <a:r>
              <a:rPr lang="ru-RU" altLang="ru-RU" sz="1600" dirty="0" smtClean="0">
                <a:solidFill>
                  <a:schemeClr val="bg1"/>
                </a:solidFill>
              </a:rPr>
              <a:t>2015 год</a:t>
            </a:r>
            <a:endParaRPr lang="ru-RU" altLang="ru-RU" sz="1600" dirty="0">
              <a:solidFill>
                <a:schemeClr val="bg1"/>
              </a:solidFill>
            </a:endParaRPr>
          </a:p>
        </p:txBody>
      </p:sp>
      <p:graphicFrame>
        <p:nvGraphicFramePr>
          <p:cNvPr id="16439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326592"/>
              </p:ext>
            </p:extLst>
          </p:nvPr>
        </p:nvGraphicFramePr>
        <p:xfrm>
          <a:off x="920552" y="4967639"/>
          <a:ext cx="8429625" cy="1743078"/>
        </p:xfrm>
        <a:graphic>
          <a:graphicData uri="http://schemas.openxmlformats.org/drawingml/2006/table">
            <a:tbl>
              <a:tblPr/>
              <a:tblGrid>
                <a:gridCol w="3413125"/>
                <a:gridCol w="1673225"/>
                <a:gridCol w="1671637"/>
                <a:gridCol w="1671638"/>
              </a:tblGrid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(тыс. рублей)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г. план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г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. факт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 исполнения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Дотации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2097,7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1415,9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67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Субвенции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199,2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199,2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МБТ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21,2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21,2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Итого: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2318,1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1636,3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71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6858000"/>
            <a:ext cx="6934200" cy="46038"/>
          </a:xfrm>
        </p:spPr>
        <p:txBody>
          <a:bodyPr>
            <a:normAutofit fontScale="25000" lnSpcReduction="20000"/>
          </a:bodyPr>
          <a:lstStyle/>
          <a:p>
            <a:pPr marR="0">
              <a:lnSpc>
                <a:spcPct val="80000"/>
              </a:lnSpc>
            </a:pPr>
            <a:endParaRPr lang="ru-RU" altLang="ru-RU" sz="700" smtClean="0"/>
          </a:p>
        </p:txBody>
      </p:sp>
      <p:graphicFrame>
        <p:nvGraphicFramePr>
          <p:cNvPr id="17503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949651"/>
              </p:ext>
            </p:extLst>
          </p:nvPr>
        </p:nvGraphicFramePr>
        <p:xfrm>
          <a:off x="881063" y="1928813"/>
          <a:ext cx="8715375" cy="4394835"/>
        </p:xfrm>
        <a:graphic>
          <a:graphicData uri="http://schemas.openxmlformats.org/drawingml/2006/table">
            <a:tbl>
              <a:tblPr/>
              <a:tblGrid>
                <a:gridCol w="4938712"/>
                <a:gridCol w="1258888"/>
                <a:gridCol w="1258887"/>
                <a:gridCol w="1258888"/>
              </a:tblGrid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год, план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2015 год, факт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 исполнения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РАСХОДЫ, всего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4946,1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4767,5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96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Общегосударственные вопросы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2432,6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2354,2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97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Национальная оборона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199,2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199,2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</a:tr>
              <a:tr h="571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Национальная безопасность  и     правоохранительная деятельность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38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38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Национальная экономика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958,2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958,1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Жилищно-коммунальное хозяйство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596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496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83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</a:tr>
              <a:tr h="571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Культура, кинематография, средства  массовой  информации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474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474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</a:tr>
              <a:tr h="298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Социальная политика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235,8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235,8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Физическая культура и спорт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12,2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12,3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F7DC"/>
                    </a:solidFill>
                  </a:tcPr>
                </a:tc>
              </a:tr>
            </a:tbl>
          </a:graphicData>
        </a:graphic>
      </p:graphicFrame>
      <p:sp>
        <p:nvSpPr>
          <p:cNvPr id="17491" name="Rectangle 83"/>
          <p:cNvSpPr>
            <a:spLocks noChangeArrowheads="1"/>
          </p:cNvSpPr>
          <p:nvPr/>
        </p:nvSpPr>
        <p:spPr bwMode="auto">
          <a:xfrm>
            <a:off x="920750" y="668764"/>
            <a:ext cx="81359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400" dirty="0"/>
              <a:t>Исполнение плана по расходам </a:t>
            </a:r>
            <a:r>
              <a:rPr lang="ru-RU" altLang="ru-RU" sz="2400" dirty="0" smtClean="0"/>
              <a:t>за </a:t>
            </a:r>
            <a:r>
              <a:rPr lang="ru-RU" altLang="ru-RU" sz="2400" dirty="0"/>
              <a:t>2015 </a:t>
            </a:r>
            <a:r>
              <a:rPr lang="ru-RU" altLang="ru-RU" sz="2400" dirty="0" smtClean="0"/>
              <a:t>год </a:t>
            </a:r>
            <a:r>
              <a:rPr lang="ru-RU" altLang="ru-RU" sz="2400" dirty="0"/>
              <a:t>Титовского сельского поселения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2438" y="642938"/>
            <a:ext cx="8915400" cy="1143000"/>
          </a:xfrm>
        </p:spPr>
        <p:txBody>
          <a:bodyPr/>
          <a:lstStyle/>
          <a:p>
            <a:pPr algn="ctr"/>
            <a:r>
              <a:rPr lang="ru-RU" altLang="ru-RU" sz="4000" b="1" smtClean="0"/>
              <a:t>Расходы на содержание органа местного самоуправления(фактическое исполнение)</a:t>
            </a:r>
          </a:p>
        </p:txBody>
      </p:sp>
      <p:graphicFrame>
        <p:nvGraphicFramePr>
          <p:cNvPr id="22581" name="Group 5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33056"/>
              </p:ext>
            </p:extLst>
          </p:nvPr>
        </p:nvGraphicFramePr>
        <p:xfrm>
          <a:off x="809625" y="1928813"/>
          <a:ext cx="8786813" cy="1749108"/>
        </p:xfrm>
        <a:graphic>
          <a:graphicData uri="http://schemas.openxmlformats.org/drawingml/2006/table">
            <a:tbl>
              <a:tblPr/>
              <a:tblGrid>
                <a:gridCol w="7313613"/>
                <a:gridCol w="1473200"/>
              </a:tblGrid>
              <a:tr h="171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(тыс. рублей)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</a:t>
                      </a: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год</a:t>
                      </a:r>
                      <a:endParaRPr kumimoji="0" lang="ru-RU" alt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</a:tr>
              <a:tr h="215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Функционирование высшего должностного лица муниципального образования (глава)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474,2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</a:tr>
              <a:tr h="215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Функционирование администрации Титовского сельского поселения, всего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1836,2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в том числе : расходы на выплату персонала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1174,1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                      Закупка товаров, работ и услуг для муниципальных нужд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652,5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</a:tr>
              <a:tr h="215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                       Уплата налогов и сборов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9,6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</a:tr>
              <a:tr h="215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ИТОГО расходов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2310,4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AFC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95744" y="4643446"/>
            <a:ext cx="4572032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Численность муниципальных служащих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67341" y="5438789"/>
            <a:ext cx="2500329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altLang="ru-RU"/>
              <a:t>2015 год – 6 человек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9F9F9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9F9F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9F9F9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9F9F9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3372</TotalTime>
  <Words>683</Words>
  <Application>Microsoft Office PowerPoint</Application>
  <PresentationFormat>Лист A4 (210x297 мм)</PresentationFormat>
  <Paragraphs>154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Презентация PowerPoint</vt:lpstr>
      <vt:lpstr>Уважаемые жители и гости  Титовского поселения  !</vt:lpstr>
      <vt:lpstr>Что такое бюджет ?</vt:lpstr>
      <vt:lpstr>Какие бывают бюджеты ?</vt:lpstr>
      <vt:lpstr>Гражданин, его участие в бюджетном процессе</vt:lpstr>
      <vt:lpstr>Исполнение плана по  налоговым и неналоговым доходам за  2015 год Титовского сельского поселения</vt:lpstr>
      <vt:lpstr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vt:lpstr>
      <vt:lpstr>Презентация PowerPoint</vt:lpstr>
      <vt:lpstr>Расходы на содержание органа местного самоуправления(фактическое исполнение)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Администратор</cp:lastModifiedBy>
  <cp:revision>359</cp:revision>
  <dcterms:created xsi:type="dcterms:W3CDTF">2012-12-19T07:56:30Z</dcterms:created>
  <dcterms:modified xsi:type="dcterms:W3CDTF">2016-02-03T09:07:02Z</dcterms:modified>
</cp:coreProperties>
</file>