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6"/>
  </p:notesMasterIdLst>
  <p:sldIdLst>
    <p:sldId id="296" r:id="rId2"/>
    <p:sldId id="362" r:id="rId3"/>
    <p:sldId id="259" r:id="rId4"/>
    <p:sldId id="318" r:id="rId5"/>
    <p:sldId id="319" r:id="rId6"/>
    <p:sldId id="349" r:id="rId7"/>
    <p:sldId id="367" r:id="rId8"/>
    <p:sldId id="320" r:id="rId9"/>
    <p:sldId id="353" r:id="rId10"/>
    <p:sldId id="322" r:id="rId11"/>
    <p:sldId id="355" r:id="rId12"/>
    <p:sldId id="326" r:id="rId13"/>
    <p:sldId id="384" r:id="rId14"/>
    <p:sldId id="294" r:id="rId15"/>
  </p:sldIdLst>
  <p:sldSz cx="9906000" cy="6858000" type="A4"/>
  <p:notesSz cx="6797675" cy="9928225"/>
  <p:defaultTextStyle>
    <a:defPPr>
      <a:defRPr lang="ru-RU"/>
    </a:defPPr>
    <a:lvl1pPr marL="0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67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49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33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15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00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82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66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237" autoAdjust="0"/>
    <p:restoredTop sz="97881" autoAdjust="0"/>
  </p:normalViewPr>
  <p:slideViewPr>
    <p:cSldViewPr>
      <p:cViewPr>
        <p:scale>
          <a:sx n="100" d="100"/>
          <a:sy n="100" d="100"/>
        </p:scale>
        <p:origin x="-634" y="21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_____Microsoft_Office_Excel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6.xlsx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tx>
          <c:dLbls>
            <c:dLbl>
              <c:idx val="0"/>
              <c:layout>
                <c:manualLayout>
                  <c:x val="1.5292692826359125E-2"/>
                  <c:y val="-3.896590854984369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5749,0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5.7456365961763047E-3"/>
                  <c:y val="-6.4814814814814922E-2"/>
                </c:manualLayout>
              </c:layout>
              <c:showVal val="1"/>
            </c:dLbl>
            <c:dLbl>
              <c:idx val="2"/>
              <c:layout>
                <c:manualLayout>
                  <c:x val="1.2927682341396681E-2"/>
                  <c:y val="-6.9444444444444517E-2"/>
                </c:manualLayout>
              </c:layout>
              <c:showVal val="1"/>
            </c:dLbl>
            <c:showVal val="1"/>
          </c:dLbls>
          <c:cat>
            <c:numRef>
              <c:f>Лист1!$B$1</c:f>
              <c:numCache>
                <c:formatCode>General</c:formatCode>
                <c:ptCount val="1"/>
                <c:pt idx="0">
                  <c:v>2017</c:v>
                </c:pt>
              </c:numCache>
            </c:numRef>
          </c:cat>
          <c:val>
            <c:numRef>
              <c:f>Лист1!$B$2</c:f>
              <c:numCache>
                <c:formatCode>#,##0.00</c:formatCode>
                <c:ptCount val="1"/>
                <c:pt idx="0">
                  <c:v>5748.9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Расходы</c:v>
                </c:pt>
              </c:strCache>
            </c:strRef>
          </c:tx>
          <c:dLbls>
            <c:dLbl>
              <c:idx val="0"/>
              <c:layout>
                <c:manualLayout>
                  <c:x val="4.5947030286555529E-2"/>
                  <c:y val="-6.34069759444718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5761,4</a:t>
                    </a:r>
                  </a:p>
                  <a:p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2.154613723566115E-2"/>
                  <c:y val="-6.4814814814814908E-2"/>
                </c:manualLayout>
              </c:layout>
              <c:showVal val="1"/>
            </c:dLbl>
            <c:dLbl>
              <c:idx val="2"/>
              <c:layout>
                <c:manualLayout>
                  <c:x val="2.2982546384705128E-2"/>
                  <c:y val="-6.4814814814814908E-2"/>
                </c:manualLayout>
              </c:layout>
              <c:showVal val="1"/>
            </c:dLbl>
            <c:showVal val="1"/>
          </c:dLbls>
          <c:cat>
            <c:numRef>
              <c:f>Лист1!$B$1</c:f>
              <c:numCache>
                <c:formatCode>General</c:formatCode>
                <c:ptCount val="1"/>
                <c:pt idx="0">
                  <c:v>2017</c:v>
                </c:pt>
              </c:numCache>
            </c:numRef>
          </c:cat>
          <c:val>
            <c:numRef>
              <c:f>Лист1!$B$3</c:f>
              <c:numCache>
                <c:formatCode>#,##0.00</c:formatCode>
                <c:ptCount val="1"/>
                <c:pt idx="0">
                  <c:v>5761.4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Дефицит</c:v>
                </c:pt>
              </c:strCache>
            </c:strRef>
          </c:tx>
          <c:cat>
            <c:numRef>
              <c:f>Лист1!$B$1</c:f>
              <c:numCache>
                <c:formatCode>General</c:formatCode>
                <c:ptCount val="1"/>
                <c:pt idx="0">
                  <c:v>2017</c:v>
                </c:pt>
              </c:numCache>
            </c:numRef>
          </c:cat>
          <c:val>
            <c:numRef>
              <c:f>Лист1!$B$4</c:f>
              <c:numCache>
                <c:formatCode>0.00</c:formatCode>
                <c:ptCount val="1"/>
                <c:pt idx="0">
                  <c:v>12.4</c:v>
                </c:pt>
              </c:numCache>
            </c:numRef>
          </c:val>
        </c:ser>
        <c:gapWidth val="128"/>
        <c:gapDepth val="102"/>
        <c:shape val="cone"/>
        <c:axId val="68749568"/>
        <c:axId val="77840384"/>
        <c:axId val="0"/>
      </c:bar3DChart>
      <c:catAx>
        <c:axId val="68749568"/>
        <c:scaling>
          <c:orientation val="minMax"/>
        </c:scaling>
        <c:delete val="1"/>
        <c:axPos val="b"/>
        <c:numFmt formatCode="General" sourceLinked="1"/>
        <c:majorTickMark val="none"/>
        <c:tickLblPos val="nextTo"/>
        <c:crossAx val="77840384"/>
        <c:crosses val="autoZero"/>
        <c:auto val="1"/>
        <c:lblAlgn val="ctr"/>
        <c:lblOffset val="100"/>
      </c:catAx>
      <c:valAx>
        <c:axId val="77840384"/>
        <c:scaling>
          <c:orientation val="minMax"/>
        </c:scaling>
        <c:axPos val="l"/>
        <c:majorGridlines/>
        <c:numFmt formatCode="#,##0.00" sourceLinked="1"/>
        <c:majorTickMark val="none"/>
        <c:tickLblPos val="nextTo"/>
        <c:crossAx val="687495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3169438283517194"/>
          <c:y val="0.89388280350691762"/>
          <c:w val="0.42133100250525041"/>
          <c:h val="0.10611717745647314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0825975827875609"/>
          <c:y val="2.6720884319444378E-2"/>
          <c:w val="0.42276571946855218"/>
          <c:h val="0.68761505514854504"/>
        </c:manualLayout>
      </c:layout>
      <c:bar3DChart>
        <c:barDir val="col"/>
        <c:grouping val="stacked"/>
        <c:ser>
          <c:idx val="0"/>
          <c:order val="0"/>
          <c:tx>
            <c:strRef>
              <c:f>Лист1!$A$4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dLbls>
            <c:dLbl>
              <c:idx val="0"/>
              <c:layout>
                <c:manualLayout>
                  <c:x val="-4.6067553168264962E-2"/>
                  <c:y val="6.2424280900005846E-2"/>
                </c:manualLayout>
              </c:layout>
              <c:showVal val="1"/>
            </c:dLbl>
            <c:dLbl>
              <c:idx val="1"/>
              <c:layout>
                <c:manualLayout>
                  <c:x val="6.2594385356558799E-2"/>
                  <c:y val="5.4931065860407812E-3"/>
                </c:manualLayout>
              </c:layout>
              <c:showVal val="1"/>
            </c:dLbl>
            <c:dLbl>
              <c:idx val="2"/>
              <c:layout>
                <c:manualLayout>
                  <c:x val="6.9368189019907725E-2"/>
                  <c:y val="4.6853259690722198E-3"/>
                </c:manualLayout>
              </c:layout>
              <c:showVal val="1"/>
            </c:dLbl>
            <c:showVal val="1"/>
          </c:dLbls>
          <c:cat>
            <c:strRef>
              <c:f>Лист1!$B$2:$D$3</c:f>
              <c:strCache>
                <c:ptCount val="3"/>
                <c:pt idx="0">
                  <c:v>Факт 2016</c:v>
                </c:pt>
                <c:pt idx="1">
                  <c:v>Уточненный план 2017</c:v>
                </c:pt>
                <c:pt idx="2">
                  <c:v>Факт 2017</c:v>
                </c:pt>
              </c:strCache>
            </c:strRef>
          </c:cat>
          <c:val>
            <c:numRef>
              <c:f>Лист1!$B$4:$D$4</c:f>
              <c:numCache>
                <c:formatCode>#,##0.0</c:formatCode>
                <c:ptCount val="3"/>
                <c:pt idx="0">
                  <c:v>2316.9</c:v>
                </c:pt>
                <c:pt idx="1">
                  <c:v>3026</c:v>
                </c:pt>
                <c:pt idx="2">
                  <c:v>3029.6</c:v>
                </c:pt>
              </c:numCache>
            </c:numRef>
          </c:val>
        </c:ser>
        <c:ser>
          <c:idx val="1"/>
          <c:order val="1"/>
          <c:tx>
            <c:strRef>
              <c:f>Лист1!$A$5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dLbls>
            <c:showVal val="1"/>
          </c:dLbls>
          <c:cat>
            <c:strRef>
              <c:f>Лист1!$B$2:$D$3</c:f>
              <c:strCache>
                <c:ptCount val="3"/>
                <c:pt idx="0">
                  <c:v>Факт 2016</c:v>
                </c:pt>
                <c:pt idx="1">
                  <c:v>Уточненный план 2017</c:v>
                </c:pt>
                <c:pt idx="2">
                  <c:v>Факт 2017</c:v>
                </c:pt>
              </c:strCache>
            </c:strRef>
          </c:cat>
          <c:val>
            <c:numRef>
              <c:f>Лист1!$B$5:$D$5</c:f>
              <c:numCache>
                <c:formatCode>#,##0.0</c:formatCode>
                <c:ptCount val="3"/>
                <c:pt idx="0">
                  <c:v>2350.6</c:v>
                </c:pt>
                <c:pt idx="1">
                  <c:v>2757.1</c:v>
                </c:pt>
                <c:pt idx="2">
                  <c:v>2719.4</c:v>
                </c:pt>
              </c:numCache>
            </c:numRef>
          </c:val>
        </c:ser>
        <c:dLbls>
          <c:showVal val="1"/>
        </c:dLbls>
        <c:gapWidth val="75"/>
        <c:shape val="cone"/>
        <c:axId val="68371968"/>
        <c:axId val="68373504"/>
        <c:axId val="0"/>
      </c:bar3DChart>
      <c:catAx>
        <c:axId val="68371968"/>
        <c:scaling>
          <c:orientation val="minMax"/>
        </c:scaling>
        <c:axPos val="b"/>
        <c:majorTickMark val="none"/>
        <c:tickLblPos val="nextTo"/>
        <c:crossAx val="68373504"/>
        <c:crosses val="autoZero"/>
        <c:auto val="1"/>
        <c:lblAlgn val="ctr"/>
        <c:lblOffset val="100"/>
      </c:catAx>
      <c:valAx>
        <c:axId val="68373504"/>
        <c:scaling>
          <c:orientation val="minMax"/>
        </c:scaling>
        <c:axPos val="l"/>
        <c:numFmt formatCode="#,##0.0" sourceLinked="1"/>
        <c:majorTickMark val="none"/>
        <c:tickLblPos val="nextTo"/>
        <c:crossAx val="683719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3461937933589073E-3"/>
          <c:y val="0.91026758579095302"/>
          <c:w val="0.49389027186975493"/>
          <c:h val="8.0526190076632892E-2"/>
        </c:manualLayout>
      </c:layout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>
                <a:solidFill>
                  <a:schemeClr val="bg1"/>
                </a:solidFill>
              </a:defRPr>
            </a:pPr>
            <a:r>
              <a:rPr lang="ru-RU" sz="1400" dirty="0">
                <a:solidFill>
                  <a:schemeClr val="bg1"/>
                </a:solidFill>
              </a:rPr>
              <a:t>Структура </a:t>
            </a:r>
            <a:r>
              <a:rPr lang="ru-RU" sz="1400" dirty="0" smtClean="0">
                <a:solidFill>
                  <a:schemeClr val="bg1"/>
                </a:solidFill>
              </a:rPr>
              <a:t>безвозмездных поступлений </a:t>
            </a:r>
            <a:r>
              <a:rPr lang="ru-RU" sz="1400" dirty="0">
                <a:solidFill>
                  <a:schemeClr val="bg1"/>
                </a:solidFill>
              </a:rPr>
              <a:t>из вышестоящих бюджетов за </a:t>
            </a:r>
            <a:r>
              <a:rPr lang="ru-RU" sz="1400" dirty="0" smtClean="0">
                <a:solidFill>
                  <a:schemeClr val="bg1"/>
                </a:solidFill>
              </a:rPr>
              <a:t>2017 </a:t>
            </a:r>
            <a:r>
              <a:rPr lang="ru-RU" sz="1400" dirty="0">
                <a:solidFill>
                  <a:schemeClr val="bg1"/>
                </a:solidFill>
              </a:rPr>
              <a:t>год</a:t>
            </a:r>
          </a:p>
        </c:rich>
      </c:tx>
      <c:layout>
        <c:manualLayout>
          <c:xMode val="edge"/>
          <c:yMode val="edge"/>
          <c:x val="0.11389386919081705"/>
          <c:y val="5.5632109668670417E-2"/>
        </c:manualLayout>
      </c:layout>
    </c:title>
    <c:view3D>
      <c:rotX val="30"/>
      <c:rotY val="90"/>
      <c:perspective val="30"/>
    </c:view3D>
    <c:plotArea>
      <c:layout>
        <c:manualLayout>
          <c:layoutTarget val="inner"/>
          <c:xMode val="edge"/>
          <c:yMode val="edge"/>
          <c:x val="1.0533393586527735E-2"/>
          <c:y val="0.14439944778373023"/>
          <c:w val="0.98946650982548545"/>
          <c:h val="0.84695302208743073"/>
        </c:manualLayout>
      </c:layout>
      <c:pie3DChart>
        <c:varyColors val="1"/>
        <c:ser>
          <c:idx val="1"/>
          <c:order val="0"/>
          <c:explosion val="26"/>
          <c:dPt>
            <c:idx val="1"/>
            <c:explosion val="5"/>
          </c:dPt>
          <c:dPt>
            <c:idx val="2"/>
            <c:explosion val="15"/>
          </c:dPt>
          <c:dPt>
            <c:idx val="3"/>
            <c:explosion val="13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Дотация на выравнивание бюджетной </a:t>
                    </a:r>
                    <a:r>
                      <a:rPr lang="ru-RU"/>
                      <a:t>обеспеченности  </a:t>
                    </a:r>
                    <a:r>
                      <a:rPr lang="ru-RU" smtClean="0"/>
                      <a:t>71,5%</a:t>
                    </a:r>
                    <a:endParaRPr lang="ru-RU" dirty="0"/>
                  </a:p>
                </c:rich>
              </c:tx>
              <c:showCatName val="1"/>
            </c:dLbl>
            <c:dLbl>
              <c:idx val="1"/>
              <c:layout>
                <c:manualLayout>
                  <c:x val="0.27178905097298767"/>
                  <c:y val="0.1294707183938323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Субвенции бюджетам сельских поселений </a:t>
                    </a:r>
                    <a:r>
                      <a:rPr lang="ru-RU" dirty="0" smtClean="0"/>
                      <a:t>8,4%</a:t>
                    </a:r>
                    <a:endParaRPr lang="ru-RU" dirty="0"/>
                  </a:p>
                </c:rich>
              </c:tx>
              <c:showCatName val="1"/>
            </c:dLbl>
            <c:dLbl>
              <c:idx val="2"/>
              <c:layout>
                <c:manualLayout>
                  <c:x val="-0.44142906140746802"/>
                  <c:y val="-3.9344100779574809E-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>
                        <a:solidFill>
                          <a:schemeClr val="tx1"/>
                        </a:solidFill>
                      </a:rPr>
                      <a:t>Межбюджетные трансферты </a:t>
                    </a:r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16,8%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c:rich>
              </c:tx>
              <c:showCatName val="1"/>
            </c:dLbl>
            <c:dLbl>
              <c:idx val="3"/>
              <c:layout>
                <c:manualLayout>
                  <c:x val="-3.0206974485868219E-3"/>
                  <c:y val="0.4028441521080056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Прочие </a:t>
                    </a:r>
                    <a:r>
                      <a:rPr lang="ru-RU" b="1" dirty="0"/>
                      <a:t>безвозмездные поступления 3%</a:t>
                    </a:r>
                  </a:p>
                </c:rich>
              </c:tx>
              <c:showCatName val="1"/>
            </c:dLbl>
            <c:showCatName val="1"/>
          </c:dLbls>
          <c:cat>
            <c:strRef>
              <c:f>Лист1!$B$2:$B$5</c:f>
              <c:strCache>
                <c:ptCount val="4"/>
                <c:pt idx="0">
                  <c:v>Дотация на выравнивание бюджетной обеспеченности</c:v>
                </c:pt>
                <c:pt idx="1">
                  <c:v>Субвенции бюджетам сельских поселений</c:v>
                </c:pt>
                <c:pt idx="2">
                  <c:v>Межбюджетные трансферты </c:v>
                </c:pt>
                <c:pt idx="3">
                  <c:v>Прочие безвозмездные поступления </c:v>
                </c:pt>
              </c:strCache>
            </c:strRef>
          </c:cat>
          <c:val>
            <c:numRef>
              <c:f>Лист1!$D$2:$D$5</c:f>
              <c:numCache>
                <c:formatCode>0.0</c:formatCode>
                <c:ptCount val="4"/>
                <c:pt idx="0">
                  <c:v>71.5120982569684</c:v>
                </c:pt>
                <c:pt idx="1">
                  <c:v>8.3511068618077573</c:v>
                </c:pt>
                <c:pt idx="2">
                  <c:v>16.841950430241965</c:v>
                </c:pt>
                <c:pt idx="3">
                  <c:v>3.294844450981834</c:v>
                </c:pt>
              </c:numCache>
            </c:numRef>
          </c:val>
        </c:ser>
        <c:dLbls>
          <c:showCatName val="1"/>
        </c:dLbls>
      </c:pie3DChart>
    </c:plotArea>
    <c:plotVisOnly val="1"/>
    <c:dispBlanksAs val="zero"/>
  </c:chart>
  <c:externalData r:id="rId2"/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10"/>
      <c:rotY val="0"/>
      <c:perspective val="0"/>
    </c:view3D>
    <c:plotArea>
      <c:layout>
        <c:manualLayout>
          <c:layoutTarget val="inner"/>
          <c:xMode val="edge"/>
          <c:yMode val="edge"/>
          <c:x val="8.9876009147131827E-2"/>
          <c:y val="0.11581094164140493"/>
          <c:w val="0.89404600092917463"/>
          <c:h val="0.47566103766248197"/>
        </c:manualLayout>
      </c:layout>
      <c:bar3DChart>
        <c:barDir val="col"/>
        <c:grouping val="clustered"/>
        <c:ser>
          <c:idx val="0"/>
          <c:order val="0"/>
          <c:tx>
            <c:strRef>
              <c:f>Лист1!$D$3:$D$4</c:f>
              <c:strCache>
                <c:ptCount val="1"/>
                <c:pt idx="0">
                  <c:v>Первоначальный план</c:v>
                </c:pt>
              </c:strCache>
            </c:strRef>
          </c:tx>
          <c:dLbls>
            <c:dLbl>
              <c:idx val="0"/>
              <c:layout>
                <c:manualLayout>
                  <c:x val="-7.3487205125356342E-3"/>
                  <c:y val="-2.5195613185836495E-3"/>
                </c:manualLayout>
              </c:layout>
              <c:showVal val="1"/>
            </c:dLbl>
            <c:dLbl>
              <c:idx val="1"/>
              <c:layout>
                <c:manualLayout>
                  <c:x val="-1.763692923008555E-2"/>
                  <c:y val="-7.5586839557509489E-3"/>
                </c:manualLayout>
              </c:layout>
              <c:showVal val="1"/>
            </c:dLbl>
            <c:dLbl>
              <c:idx val="3"/>
              <c:layout>
                <c:manualLayout>
                  <c:x val="-8.8184646150427821E-3"/>
                  <c:y val="2.5195613185836495E-3"/>
                </c:manualLayout>
              </c:layout>
              <c:showVal val="1"/>
            </c:dLbl>
            <c:showVal val="1"/>
          </c:dLbls>
          <c:cat>
            <c:strRef>
              <c:f>Лист1!$C$5:$C$11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Социальная политика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Лист1!$D$5:$D$11</c:f>
              <c:numCache>
                <c:formatCode>General</c:formatCode>
                <c:ptCount val="7"/>
                <c:pt idx="0">
                  <c:v>2284.6</c:v>
                </c:pt>
                <c:pt idx="1">
                  <c:v>182.1</c:v>
                </c:pt>
                <c:pt idx="2">
                  <c:v>12</c:v>
                </c:pt>
                <c:pt idx="3">
                  <c:v>715.8</c:v>
                </c:pt>
                <c:pt idx="4">
                  <c:v>610</c:v>
                </c:pt>
                <c:pt idx="5">
                  <c:v>430</c:v>
                </c:pt>
                <c:pt idx="6">
                  <c:v>25</c:v>
                </c:pt>
              </c:numCache>
            </c:numRef>
          </c:val>
        </c:ser>
        <c:ser>
          <c:idx val="1"/>
          <c:order val="1"/>
          <c:tx>
            <c:strRef>
              <c:f>Лист1!$E$3:$E$4</c:f>
              <c:strCache>
                <c:ptCount val="1"/>
                <c:pt idx="0">
                  <c:v>Уточненный план</c:v>
                </c:pt>
              </c:strCache>
            </c:strRef>
          </c:tx>
          <c:dLbls>
            <c:dLbl>
              <c:idx val="1"/>
              <c:layout>
                <c:manualLayout>
                  <c:x val="0"/>
                  <c:y val="-1.7636929230085557E-2"/>
                </c:manualLayout>
              </c:layout>
              <c:showVal val="1"/>
            </c:dLbl>
            <c:dLbl>
              <c:idx val="5"/>
              <c:layout>
                <c:manualLayout>
                  <c:x val="1.4697441025071283E-3"/>
                  <c:y val="-3.5273858460171066E-2"/>
                </c:manualLayout>
              </c:layout>
              <c:showVal val="1"/>
            </c:dLbl>
            <c:showVal val="1"/>
          </c:dLbls>
          <c:cat>
            <c:strRef>
              <c:f>Лист1!$C$5:$C$11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Социальная политика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Лист1!$E$5:$E$11</c:f>
              <c:numCache>
                <c:formatCode>General</c:formatCode>
                <c:ptCount val="7"/>
                <c:pt idx="0">
                  <c:v>2810.6</c:v>
                </c:pt>
                <c:pt idx="1">
                  <c:v>182.1</c:v>
                </c:pt>
                <c:pt idx="2">
                  <c:v>13.7</c:v>
                </c:pt>
                <c:pt idx="3">
                  <c:v>1137.2</c:v>
                </c:pt>
                <c:pt idx="4">
                  <c:v>1184.4000000000001</c:v>
                </c:pt>
                <c:pt idx="5">
                  <c:v>449</c:v>
                </c:pt>
                <c:pt idx="6">
                  <c:v>6.1</c:v>
                </c:pt>
              </c:numCache>
            </c:numRef>
          </c:val>
        </c:ser>
        <c:ser>
          <c:idx val="2"/>
          <c:order val="2"/>
          <c:tx>
            <c:strRef>
              <c:f>Лист1!$F$3:$F$4</c:f>
              <c:strCache>
                <c:ptCount val="1"/>
                <c:pt idx="0">
                  <c:v>Факт</c:v>
                </c:pt>
              </c:strCache>
            </c:strRef>
          </c:tx>
          <c:dLbls>
            <c:dLbl>
              <c:idx val="0"/>
              <c:layout>
                <c:manualLayout>
                  <c:x val="1.9106673332592684E-2"/>
                  <c:y val="2.5195613185836495E-3"/>
                </c:manualLayout>
              </c:layout>
              <c:showVal val="1"/>
            </c:dLbl>
            <c:dLbl>
              <c:idx val="1"/>
              <c:layout>
                <c:manualLayout>
                  <c:x val="1.3227696922564158E-2"/>
                  <c:y val="-1.7636929230085557E-2"/>
                </c:manualLayout>
              </c:layout>
              <c:showVal val="1"/>
            </c:dLbl>
            <c:dLbl>
              <c:idx val="3"/>
              <c:layout>
                <c:manualLayout>
                  <c:x val="1.0288208717549902E-2"/>
                  <c:y val="-2.2676051867252845E-2"/>
                </c:manualLayout>
              </c:layout>
              <c:showVal val="1"/>
            </c:dLbl>
            <c:dLbl>
              <c:idx val="4"/>
              <c:layout>
                <c:manualLayout>
                  <c:x val="2.2046161537606947E-2"/>
                  <c:y val="2.5195613185836495E-3"/>
                </c:manualLayout>
              </c:layout>
              <c:showVal val="1"/>
            </c:dLbl>
            <c:dLbl>
              <c:idx val="5"/>
              <c:layout>
                <c:manualLayout>
                  <c:x val="1.4697441025071282E-2"/>
                  <c:y val="5.0391226371673493E-3"/>
                </c:manualLayout>
              </c:layout>
              <c:showVal val="1"/>
            </c:dLbl>
            <c:showVal val="1"/>
          </c:dLbls>
          <c:cat>
            <c:strRef>
              <c:f>Лист1!$C$5:$C$11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Социальная политика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Лист1!$F$5:$F$11</c:f>
              <c:numCache>
                <c:formatCode>General</c:formatCode>
                <c:ptCount val="7"/>
                <c:pt idx="0">
                  <c:v>2809.5</c:v>
                </c:pt>
                <c:pt idx="1">
                  <c:v>182.1</c:v>
                </c:pt>
                <c:pt idx="2">
                  <c:v>13.7</c:v>
                </c:pt>
                <c:pt idx="3">
                  <c:v>1116.5999999999999</c:v>
                </c:pt>
                <c:pt idx="4">
                  <c:v>1184.4000000000001</c:v>
                </c:pt>
                <c:pt idx="5">
                  <c:v>449</c:v>
                </c:pt>
                <c:pt idx="6">
                  <c:v>6.1</c:v>
                </c:pt>
              </c:numCache>
            </c:numRef>
          </c:val>
        </c:ser>
        <c:shape val="cylinder"/>
        <c:axId val="74842496"/>
        <c:axId val="74844032"/>
        <c:axId val="0"/>
      </c:bar3DChart>
      <c:catAx>
        <c:axId val="74842496"/>
        <c:scaling>
          <c:orientation val="minMax"/>
        </c:scaling>
        <c:axPos val="b"/>
        <c:tickLblPos val="nextTo"/>
        <c:crossAx val="74844032"/>
        <c:crosses val="autoZero"/>
        <c:auto val="1"/>
        <c:lblAlgn val="ctr"/>
        <c:lblOffset val="100"/>
      </c:catAx>
      <c:valAx>
        <c:axId val="74844032"/>
        <c:scaling>
          <c:orientation val="minMax"/>
        </c:scaling>
        <c:axPos val="l"/>
        <c:majorGridlines/>
        <c:numFmt formatCode="General" sourceLinked="1"/>
        <c:tickLblPos val="nextTo"/>
        <c:crossAx val="748424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384966640249071"/>
          <c:y val="0.8039627541384291"/>
          <c:w val="0.14582843356328357"/>
          <c:h val="0.18132690117764694"/>
        </c:manualLayout>
      </c:layout>
      <c:txPr>
        <a:bodyPr/>
        <a:lstStyle/>
        <a:p>
          <a:pPr rtl="0">
            <a:defRPr/>
          </a:pPr>
          <a:endParaRPr lang="ru-RU"/>
        </a:p>
      </c:txPr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0"/>
  <c:chart>
    <c:autoTitleDeleted val="1"/>
    <c:view3D>
      <c:rotX val="75"/>
      <c:perspective val="30"/>
    </c:view3D>
    <c:plotArea>
      <c:layout>
        <c:manualLayout>
          <c:layoutTarget val="inner"/>
          <c:xMode val="edge"/>
          <c:yMode val="edge"/>
          <c:x val="3.7087780834570892E-2"/>
          <c:y val="0"/>
          <c:w val="0.72433907079240833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5"/>
          <c:dPt>
            <c:idx val="4"/>
            <c:explosion val="4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48,8%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1"/>
              <c:layout>
                <c:manualLayout>
                  <c:x val="9.9693535479812662E-2"/>
                  <c:y val="7.5626666054305083E-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0,2%</a:t>
                    </a:r>
                    <a:endParaRPr lang="en-US" dirty="0"/>
                  </a:p>
                </c:rich>
              </c:tx>
              <c:dLblPos val="bestFit"/>
              <c:showVal val="1"/>
            </c:dLbl>
            <c:dLbl>
              <c:idx val="2"/>
              <c:layout>
                <c:manualLayout>
                  <c:x val="0.21116141990914555"/>
                  <c:y val="-6.075775929210990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3,1%</a:t>
                    </a:r>
                    <a:endParaRPr lang="en-US" dirty="0"/>
                  </a:p>
                </c:rich>
              </c:tx>
              <c:dLblPos val="bestFit"/>
              <c:showVal val="1"/>
            </c:dLbl>
            <c:dLbl>
              <c:idx val="3"/>
              <c:layout>
                <c:manualLayout>
                  <c:x val="7.235322250578291E-2"/>
                  <c:y val="0.1529773215683349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19,3%</a:t>
                    </a:r>
                    <a:endParaRPr lang="en-US" dirty="0"/>
                  </a:p>
                </c:rich>
              </c:tx>
              <c:dLblPos val="bestFit"/>
              <c:showVal val="1"/>
            </c:dLbl>
            <c:dLbl>
              <c:idx val="4"/>
              <c:layout>
                <c:manualLayout>
                  <c:x val="7.6176190722655079E-2"/>
                  <c:y val="7.644340342960806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20,5%</a:t>
                    </a:r>
                    <a:endParaRPr lang="en-US" dirty="0"/>
                  </a:p>
                </c:rich>
              </c:tx>
              <c:dLblPos val="bestFit"/>
              <c:showVal val="1"/>
            </c:dLbl>
            <c:dLbl>
              <c:idx val="5"/>
              <c:layout>
                <c:manualLayout>
                  <c:x val="2.6112812585847904E-2"/>
                  <c:y val="8.36095658547134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7,9%</a:t>
                    </a:r>
                    <a:endParaRPr lang="en-US" dirty="0"/>
                  </a:p>
                </c:rich>
              </c:tx>
              <c:dLblPos val="bestFit"/>
              <c:showVal val="1"/>
            </c:dLbl>
            <c:dLblPos val="ctr"/>
            <c:showVal val="1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безопастьность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Социальная политика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48.8</c:v>
                </c:pt>
                <c:pt idx="1">
                  <c:v>3.1</c:v>
                </c:pt>
                <c:pt idx="2">
                  <c:v>0.2</c:v>
                </c:pt>
                <c:pt idx="3">
                  <c:v>19.3</c:v>
                </c:pt>
                <c:pt idx="4">
                  <c:v>20.5</c:v>
                </c:pt>
                <c:pt idx="5">
                  <c:v>7.9</c:v>
                </c:pt>
                <c:pt idx="6">
                  <c:v>1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>
        <c:manualLayout>
          <c:xMode val="edge"/>
          <c:yMode val="edge"/>
          <c:x val="0.69763882640359787"/>
          <c:y val="0.10097845772681091"/>
          <c:w val="0.30236117359640335"/>
          <c:h val="0.687072919984132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0"/>
  <c:clrMapOvr bg1="lt1" tx1="dk1" bg2="lt2" tx2="dk2" accent1="accent1" accent2="accent2" accent3="accent3" accent4="accent4" accent5="accent5" accent6="accent6" hlink="hlink" folHlink="folHlink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0213180600230765"/>
          <c:y val="4.2141294838145306E-2"/>
          <c:w val="0.8198976619222117"/>
          <c:h val="0.7211245990084576"/>
        </c:manualLayout>
      </c:layout>
      <c:bar3DChart>
        <c:barDir val="col"/>
        <c:grouping val="percentStacked"/>
        <c:ser>
          <c:idx val="0"/>
          <c:order val="0"/>
          <c:tx>
            <c:strRef>
              <c:f>Лист1!$B$4</c:f>
              <c:strCache>
                <c:ptCount val="1"/>
                <c:pt idx="0">
                  <c:v>Всего по муниципальной программе</c:v>
                </c:pt>
              </c:strCache>
            </c:strRef>
          </c:tx>
          <c:spPr>
            <a:solidFill>
              <a:srgbClr val="5ECCF3">
                <a:lumMod val="50000"/>
              </a:srgbClr>
            </a:solidFill>
          </c:spPr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5550,6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5528,9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Лист1!$C$2:$E$3</c:f>
              <c:strCache>
                <c:ptCount val="3"/>
                <c:pt idx="0">
                  <c:v>Факт 2016</c:v>
                </c:pt>
                <c:pt idx="1">
                  <c:v>План 2017</c:v>
                </c:pt>
                <c:pt idx="2">
                  <c:v>Факт 2017</c:v>
                </c:pt>
              </c:strCache>
            </c:strRef>
          </c:cat>
          <c:val>
            <c:numRef>
              <c:f>Лист1!$C$4:$E$4</c:f>
              <c:numCache>
                <c:formatCode>General</c:formatCode>
                <c:ptCount val="3"/>
                <c:pt idx="0">
                  <c:v>4410.1000000000004</c:v>
                </c:pt>
                <c:pt idx="1">
                  <c:v>5550.6</c:v>
                </c:pt>
                <c:pt idx="2">
                  <c:v>5526.2</c:v>
                </c:pt>
              </c:numCache>
            </c:numRef>
          </c:val>
        </c:ser>
        <c:ser>
          <c:idx val="1"/>
          <c:order val="1"/>
          <c:tx>
            <c:strRef>
              <c:f>Лист1!$B$5</c:f>
              <c:strCache>
                <c:ptCount val="1"/>
                <c:pt idx="0">
                  <c:v>Непрограммное направление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1.0798119936787077E-2"/>
                  <c:y val="-5.0925925925925923E-2"/>
                </c:manualLayout>
              </c:layout>
              <c:showVal val="1"/>
            </c:dLbl>
            <c:dLbl>
              <c:idx val="1"/>
              <c:layout>
                <c:manualLayout>
                  <c:x val="1.2597806592918247E-2"/>
                  <c:y val="-4.629629629629633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232,5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1.4397493249049426E-2"/>
                  <c:y val="-4.166666666666666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232,5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Лист1!$C$2:$E$3</c:f>
              <c:strCache>
                <c:ptCount val="3"/>
                <c:pt idx="0">
                  <c:v>Факт 2016</c:v>
                </c:pt>
                <c:pt idx="1">
                  <c:v>План 2017</c:v>
                </c:pt>
                <c:pt idx="2">
                  <c:v>Факт 2017</c:v>
                </c:pt>
              </c:strCache>
            </c:strRef>
          </c:cat>
          <c:val>
            <c:numRef>
              <c:f>Лист1!$C$5:$E$5</c:f>
              <c:numCache>
                <c:formatCode>General</c:formatCode>
                <c:ptCount val="3"/>
                <c:pt idx="0">
                  <c:v>196.3</c:v>
                </c:pt>
                <c:pt idx="1">
                  <c:v>235.2</c:v>
                </c:pt>
                <c:pt idx="2">
                  <c:v>235.2</c:v>
                </c:pt>
              </c:numCache>
            </c:numRef>
          </c:val>
        </c:ser>
        <c:dLbls>
          <c:showVal val="1"/>
        </c:dLbls>
        <c:gapWidth val="75"/>
        <c:shape val="pyramid"/>
        <c:axId val="116016256"/>
        <c:axId val="116017792"/>
        <c:axId val="0"/>
      </c:bar3DChart>
      <c:catAx>
        <c:axId val="116016256"/>
        <c:scaling>
          <c:orientation val="minMax"/>
        </c:scaling>
        <c:axPos val="b"/>
        <c:majorTickMark val="none"/>
        <c:tickLblPos val="nextTo"/>
        <c:crossAx val="116017792"/>
        <c:crosses val="autoZero"/>
        <c:auto val="1"/>
        <c:lblAlgn val="ctr"/>
        <c:lblOffset val="100"/>
      </c:catAx>
      <c:valAx>
        <c:axId val="116017792"/>
        <c:scaling>
          <c:orientation val="minMax"/>
        </c:scaling>
        <c:delete val="1"/>
        <c:axPos val="l"/>
        <c:numFmt formatCode="General" sourceLinked="0"/>
        <c:majorTickMark val="none"/>
        <c:tickLblPos val="nextTo"/>
        <c:crossAx val="116016256"/>
        <c:crosses val="autoZero"/>
        <c:crossBetween val="between"/>
      </c:valAx>
    </c:plotArea>
    <c:legend>
      <c:legendPos val="b"/>
      <c:layout/>
    </c:legend>
    <c:plotVisOnly val="1"/>
    <c:dispBlanksAs val="gap"/>
  </c:chart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75"/>
      <c:perspective val="30"/>
    </c:view3D>
    <c:plotArea>
      <c:layout>
        <c:manualLayout>
          <c:layoutTarget val="inner"/>
          <c:xMode val="edge"/>
          <c:yMode val="edge"/>
          <c:x val="0.37585935370903728"/>
          <c:y val="4.7302579703915708E-2"/>
          <c:w val="0.60419283897230791"/>
          <c:h val="0.9479671623256927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Лист1!$A$2:$A$7</c:f>
              <c:strCache>
                <c:ptCount val="6"/>
                <c:pt idx="0">
                  <c:v>Строительство и содержание автомобильных дорог </c:v>
                </c:pt>
                <c:pt idx="1">
                  <c:v>Развитие физической культуры и спорта </c:v>
                </c:pt>
                <c:pt idx="2">
                  <c:v>Благоустройство</c:v>
                </c:pt>
                <c:pt idx="3">
                  <c:v>Социальная политика</c:v>
                </c:pt>
                <c:pt idx="4">
                  <c:v>Функционирование оранов местного самоуправления</c:v>
                </c:pt>
                <c:pt idx="5">
                  <c:v>Обеспечение первичных мер пожарной безопастности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1111.7</c:v>
                </c:pt>
                <c:pt idx="1">
                  <c:v>6.1</c:v>
                </c:pt>
                <c:pt idx="2">
                  <c:v>1139.4000000000001</c:v>
                </c:pt>
                <c:pt idx="3">
                  <c:v>449</c:v>
                </c:pt>
                <c:pt idx="4">
                  <c:v>2809</c:v>
                </c:pt>
                <c:pt idx="5">
                  <c:v>13.7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2.7865968358691404E-2"/>
          <c:y val="1.2352677605357201E-2"/>
          <c:w val="0.33785562287950938"/>
          <c:h val="0.67598179856326801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0.68908</cdr:x>
      <cdr:y>0.16667</cdr:y>
    </cdr:from>
    <cdr:to>
      <cdr:x>0.80667</cdr:x>
      <cdr:y>0.2619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600183" y="504056"/>
          <a:ext cx="11263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0.67577</cdr:x>
      <cdr:y>0.40476</cdr:y>
    </cdr:from>
    <cdr:to>
      <cdr:x>0.78853</cdr:x>
      <cdr:y>0.52381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782323" y="1224136"/>
          <a:ext cx="964854" cy="3600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12,4</a:t>
          </a:r>
        </a:p>
        <a:p xmlns:a="http://schemas.openxmlformats.org/drawingml/2006/main">
          <a:endParaRPr lang="ru-RU" sz="1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0.30011</cdr:x>
      <cdr:y>0.22042</cdr:y>
    </cdr:from>
    <cdr:to>
      <cdr:x>0.41444</cdr:x>
      <cdr:y>0.343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12168" y="647428"/>
          <a:ext cx="5760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b="1" dirty="0"/>
        </a:p>
      </cdr:txBody>
    </cdr:sp>
  </cdr:relSizeAnchor>
  <cdr:relSizeAnchor xmlns:cdr="http://schemas.openxmlformats.org/drawingml/2006/chartDrawing">
    <cdr:from>
      <cdr:x>0.42873</cdr:x>
      <cdr:y>0.58815</cdr:y>
    </cdr:from>
    <cdr:to>
      <cdr:x>0.54305</cdr:x>
      <cdr:y>0.71073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160240" y="1727548"/>
          <a:ext cx="5760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b="1" dirty="0"/>
        </a:p>
      </cdr:txBody>
    </cdr:sp>
  </cdr:relSizeAnchor>
  <cdr:relSizeAnchor xmlns:cdr="http://schemas.openxmlformats.org/drawingml/2006/chartDrawing">
    <cdr:from>
      <cdr:x>0.3144</cdr:x>
      <cdr:y>0.49009</cdr:y>
    </cdr:from>
    <cdr:to>
      <cdr:x>0.42873</cdr:x>
      <cdr:y>0.61267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584176" y="1439516"/>
          <a:ext cx="5760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b="1" dirty="0"/>
        </a:p>
      </cdr:txBody>
    </cdr:sp>
  </cdr:relSizeAnchor>
  <cdr:relSizeAnchor xmlns:cdr="http://schemas.openxmlformats.org/drawingml/2006/chartDrawing">
    <cdr:from>
      <cdr:x>0.80029</cdr:x>
      <cdr:y>0.26945</cdr:y>
    </cdr:from>
    <cdr:to>
      <cdr:x>0.91462</cdr:x>
      <cdr:y>0.39203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032448" y="791444"/>
          <a:ext cx="5760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b="1" dirty="0"/>
        </a:p>
      </cdr:txBody>
    </cdr:sp>
  </cdr:relSizeAnchor>
  <cdr:relSizeAnchor xmlns:cdr="http://schemas.openxmlformats.org/drawingml/2006/chartDrawing">
    <cdr:from>
      <cdr:x>0.88603</cdr:x>
      <cdr:y>0.56385</cdr:y>
    </cdr:from>
    <cdr:to>
      <cdr:x>0.88603</cdr:x>
      <cdr:y>0.71095</cdr:y>
    </cdr:to>
    <cdr:cxnSp macro="">
      <cdr:nvCxnSpPr>
        <cdr:cNvPr id="7" name="Прямая со стрелкой 6"/>
        <cdr:cNvCxnSpPr/>
      </cdr:nvCxnSpPr>
      <cdr:spPr>
        <a:xfrm xmlns:a="http://schemas.openxmlformats.org/drawingml/2006/main" flipV="1">
          <a:off x="4464496" y="1656184"/>
          <a:ext cx="0" cy="43204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0.72884</cdr:x>
      <cdr:y>0.19612</cdr:y>
    </cdr:from>
    <cdr:to>
      <cdr:x>0.87174</cdr:x>
      <cdr:y>0.19612</cdr:y>
    </cdr:to>
    <cdr:cxnSp macro="">
      <cdr:nvCxnSpPr>
        <cdr:cNvPr id="9" name="Прямая со стрелкой 8"/>
        <cdr:cNvCxnSpPr/>
      </cdr:nvCxnSpPr>
      <cdr:spPr>
        <a:xfrm xmlns:a="http://schemas.openxmlformats.org/drawingml/2006/main" flipH="1">
          <a:off x="3672408" y="576064"/>
          <a:ext cx="720080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0.64257</cdr:x>
      <cdr:y>0.17596</cdr:y>
    </cdr:from>
    <cdr:to>
      <cdr:x>0.7426</cdr:x>
      <cdr:y>0.27403</cdr:y>
    </cdr:to>
    <cdr:cxnSp macro="">
      <cdr:nvCxnSpPr>
        <cdr:cNvPr id="11" name="Прямая со стрелкой 10"/>
        <cdr:cNvCxnSpPr/>
      </cdr:nvCxnSpPr>
      <cdr:spPr>
        <a:xfrm xmlns:a="http://schemas.openxmlformats.org/drawingml/2006/main">
          <a:off x="3724466" y="642942"/>
          <a:ext cx="579791" cy="35834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350E8-D351-4074-A097-2A47E1A40695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7210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31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8D294-2DED-4C3E-ADDD-ED08584B33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77315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9143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67" algn="l" defTabSz="9143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49" algn="l" defTabSz="9143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33" algn="l" defTabSz="9143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15" algn="l" defTabSz="9143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00" algn="l" defTabSz="9143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82" algn="l" defTabSz="9143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66" algn="l" defTabSz="9143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8D294-2DED-4C3E-ADDD-ED08584B33DA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0601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199" y="1371600"/>
            <a:ext cx="89154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24B-B2DF-4F10-95FB-F15421DB1163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20295-77F1-486E-8B35-128238E54E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85900" y="3331698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24B-B2DF-4F10-95FB-F15421DB1163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20295-77F1-486E-8B35-128238E54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24B-B2DF-4F10-95FB-F15421DB1163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20295-77F1-486E-8B35-128238E54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24B-B2DF-4F10-95FB-F15421DB1163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20295-77F1-486E-8B35-128238E54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3550" y="609600"/>
            <a:ext cx="767715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33550" y="2507786"/>
            <a:ext cx="767715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24B-B2DF-4F10-95FB-F15421DB1163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585200" y="6416676"/>
            <a:ext cx="825500" cy="365125"/>
          </a:xfrm>
        </p:spPr>
        <p:txBody>
          <a:bodyPr/>
          <a:lstStyle/>
          <a:p>
            <a:fld id="{3FF20295-77F1-486E-8B35-128238E54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24B-B2DF-4F10-95FB-F15421DB1163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20295-77F1-486E-8B35-128238E54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89154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032111" y="1535113"/>
            <a:ext cx="4378590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95300" y="2362201"/>
            <a:ext cx="4376870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362201"/>
            <a:ext cx="4378590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24B-B2DF-4F10-95FB-F15421DB1163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20295-77F1-486E-8B35-128238E54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24B-B2DF-4F10-95FB-F15421DB1163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20295-77F1-486E-8B35-128238E54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24B-B2DF-4F10-95FB-F15421DB1163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20295-77F1-486E-8B35-128238E54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5300" y="1524001"/>
            <a:ext cx="3259006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24B-B2DF-4F10-95FB-F15421DB1163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20295-77F1-486E-8B35-128238E54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609600"/>
            <a:ext cx="59436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81200" y="1831975"/>
            <a:ext cx="59436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81200" y="1166787"/>
            <a:ext cx="59436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24B-B2DF-4F10-95FB-F15421DB1163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20295-77F1-486E-8B35-128238E54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95300" y="6416676"/>
            <a:ext cx="23114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0BE824B-B2DF-4F10-95FB-F15421DB1163}" type="datetimeFigureOut">
              <a:rPr lang="ru-RU" smtClean="0"/>
              <a:pPr/>
              <a:t>28.06.2018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384550" y="6416676"/>
            <a:ext cx="31369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585200" y="6416676"/>
            <a:ext cx="8255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FF20295-77F1-486E-8B35-128238E54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об исполнении бюджета Окуневского сельского поселения за 2017 год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ru-RU" sz="2800" b="1" dirty="0" smtClean="0">
                <a:solidFill>
                  <a:schemeClr val="accent4"/>
                </a:solidFill>
              </a:rPr>
              <a:t>Принят решением Совета народных депутатов Окуневского сельского поселения от 18.06.2018 №102 </a:t>
            </a:r>
            <a:r>
              <a:rPr lang="ru-RU" b="1" dirty="0" smtClean="0">
                <a:solidFill>
                  <a:schemeClr val="accent4"/>
                </a:solidFill>
              </a:rPr>
              <a:t> «Об  утверждении годового отчета  «Об исполнении бюджета Окуневского сельского поселения за 2017 год» </a:t>
            </a:r>
            <a:endParaRPr lang="ru-RU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962375924"/>
              </p:ext>
            </p:extLst>
          </p:nvPr>
        </p:nvGraphicFramePr>
        <p:xfrm>
          <a:off x="272480" y="908720"/>
          <a:ext cx="914501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Штриховая стрелка вправо 1"/>
          <p:cNvSpPr/>
          <p:nvPr/>
        </p:nvSpPr>
        <p:spPr>
          <a:xfrm>
            <a:off x="595282" y="142852"/>
            <a:ext cx="7992888" cy="864096"/>
          </a:xfrm>
          <a:prstGeom prst="stripedRightArrow">
            <a:avLst>
              <a:gd name="adj1" fmla="val 100000"/>
              <a:gd name="adj2" fmla="val 5000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Динамика расходов </a:t>
            </a:r>
            <a:r>
              <a:rPr lang="ru-RU" dirty="0" smtClean="0">
                <a:solidFill>
                  <a:schemeClr val="tx1"/>
                </a:solidFill>
              </a:rPr>
              <a:t>бюджета Окуневского сельского поселения по программным и </a:t>
            </a:r>
            <a:r>
              <a:rPr lang="ru-RU" dirty="0" err="1" smtClean="0">
                <a:solidFill>
                  <a:schemeClr val="tx1"/>
                </a:solidFill>
              </a:rPr>
              <a:t>непрограммным</a:t>
            </a:r>
            <a:r>
              <a:rPr lang="ru-RU" dirty="0" smtClean="0">
                <a:solidFill>
                  <a:schemeClr val="tx1"/>
                </a:solidFill>
              </a:rPr>
              <a:t> направлениям , тыс. руб.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9001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20024840"/>
              </p:ext>
            </p:extLst>
          </p:nvPr>
        </p:nvGraphicFramePr>
        <p:xfrm>
          <a:off x="0" y="1357298"/>
          <a:ext cx="9174273" cy="53233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42643"/>
                <a:gridCol w="686909"/>
                <a:gridCol w="588046"/>
                <a:gridCol w="674976"/>
                <a:gridCol w="481699"/>
              </a:tblGrid>
              <a:tr h="10642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2017г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к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2016г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/>
                </a:tc>
              </a:tr>
              <a:tr h="37016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</a:t>
                      </a:r>
                      <a:r>
                        <a:rPr lang="ru-RU" sz="1400" b="1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расходов по муниципальной программе «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Комплексное обеспечение и развитие  жизнедеятельности Окуневского сельского поселения»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1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4410,1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5550,6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5528,9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126,0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  <a:tr h="370167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Подпрограмма "Строительство и содержание автомобильных дорог и инженерных сооружений на них в границах  поселения»;</a:t>
                      </a:r>
                    </a:p>
                    <a:p>
                      <a:endParaRPr kumimoji="0" lang="ru-RU" sz="14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3126" marR="231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825,2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1132,4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1111,7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135,2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  <a:tr h="2786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Подпрограмма "Развитие физической культуры и спорта"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22,5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6,1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6,1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0,27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  <a:tr h="4256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Подпрограмма «Гарантии, предоставляемые муниципальным служащим поселения» 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425,3</a:t>
                      </a:r>
                      <a:endParaRPr lang="ru-RU" sz="1400" b="1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449,0</a:t>
                      </a:r>
                      <a:endParaRPr lang="ru-RU" sz="1400" b="1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449,0</a:t>
                      </a:r>
                      <a:endParaRPr lang="ru-RU" sz="1400" b="1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105,6</a:t>
                      </a:r>
                      <a:endParaRPr lang="ru-RU" sz="1400" b="1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  <a:tr h="7403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Подпрограмма «Обеспечение первичных мер пожарной безопасности в границах поселения, защиты населения и территории от чрезвычайных ситуации, природного и техногенного характера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4,8</a:t>
                      </a:r>
                      <a:endParaRPr lang="ru-RU" sz="1400" b="1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13,7</a:t>
                      </a:r>
                      <a:endParaRPr lang="ru-RU" sz="1400" b="1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13,7</a:t>
                      </a:r>
                      <a:endParaRPr lang="ru-RU" sz="1400" b="1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285,4</a:t>
                      </a:r>
                      <a:endParaRPr lang="ru-RU" sz="1400" b="1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  <a:tr h="2786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Подпрограмма «Повышение уровня благоустройства территории поселения»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656,7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1139,4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1139,4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180,3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  <a:tr h="2128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Подпрограмма "Функционирование органов местного самоуправления«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2475,6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2810,0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2809,0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113,0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Штриховая стрелка вправо 1"/>
          <p:cNvSpPr/>
          <p:nvPr/>
        </p:nvSpPr>
        <p:spPr>
          <a:xfrm>
            <a:off x="488504" y="0"/>
            <a:ext cx="8208912" cy="1124744"/>
          </a:xfrm>
          <a:prstGeom prst="striped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chemeClr val="tx1"/>
                </a:solidFill>
              </a:rPr>
              <a:t>Расходы </a:t>
            </a:r>
            <a:r>
              <a:rPr lang="ru-RU" dirty="0" smtClean="0">
                <a:solidFill>
                  <a:schemeClr val="tx1"/>
                </a:solidFill>
              </a:rPr>
              <a:t>бюджета Окуневского сельского поселения </a:t>
            </a:r>
            <a:r>
              <a:rPr lang="ru-RU" dirty="0">
                <a:solidFill>
                  <a:schemeClr val="tx1"/>
                </a:solidFill>
              </a:rPr>
              <a:t>в разрезе </a:t>
            </a:r>
            <a:r>
              <a:rPr lang="ru-RU" dirty="0" smtClean="0">
                <a:solidFill>
                  <a:schemeClr val="tx1"/>
                </a:solidFill>
              </a:rPr>
              <a:t>подпрограмм муниципальной программы, </a:t>
            </a:r>
            <a:r>
              <a:rPr lang="ru-RU" dirty="0">
                <a:solidFill>
                  <a:schemeClr val="tx1"/>
                </a:solidFill>
              </a:rPr>
              <a:t>тыс. руб.</a:t>
            </a:r>
          </a:p>
        </p:txBody>
      </p:sp>
    </p:spTree>
    <p:extLst>
      <p:ext uri="{BB962C8B-B14F-4D97-AF65-F5344CB8AC3E}">
        <p14:creationId xmlns="" xmlns:p14="http://schemas.microsoft.com/office/powerpoint/2010/main" val="14809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Штриховая стрелка вправо 1"/>
          <p:cNvSpPr/>
          <p:nvPr/>
        </p:nvSpPr>
        <p:spPr>
          <a:xfrm>
            <a:off x="344488" y="116632"/>
            <a:ext cx="8352928" cy="1152128"/>
          </a:xfrm>
          <a:prstGeom prst="striped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Структура расходов в разрезе подпрограмм муниципальной программы, тыс. руб.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="" xmlns:p14="http://schemas.microsoft.com/office/powerpoint/2010/main" val="974785467"/>
              </p:ext>
            </p:extLst>
          </p:nvPr>
        </p:nvGraphicFramePr>
        <p:xfrm>
          <a:off x="416496" y="1227666"/>
          <a:ext cx="8424936" cy="5369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92133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92398404"/>
              </p:ext>
            </p:extLst>
          </p:nvPr>
        </p:nvGraphicFramePr>
        <p:xfrm>
          <a:off x="666720" y="714354"/>
          <a:ext cx="7742664" cy="5648091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676111"/>
                <a:gridCol w="4359458"/>
                <a:gridCol w="526571"/>
                <a:gridCol w="676640"/>
                <a:gridCol w="751942"/>
                <a:gridCol w="751942"/>
              </a:tblGrid>
              <a:tr h="13256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№</a:t>
                      </a:r>
                      <a:endParaRPr lang="ru-RU" sz="7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п/п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87" marR="3988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Наименование целевого показателя (индикатора)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87" marR="3988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Единица измерения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87" marR="39887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Значение целевого показателя (индикатора)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87" marR="3988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76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Факт за предыдущий год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87" marR="398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План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87" marR="398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Факт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87" marR="39887" marT="0" marB="0" anchor="ctr"/>
                </a:tc>
              </a:tr>
              <a:tr h="1524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87" marR="398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87" marR="398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87" marR="398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87" marR="398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87" marR="398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87" marR="39887" marT="0" marB="0" anchor="ctr"/>
                </a:tc>
              </a:tr>
              <a:tr h="421974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«Комплексное обеспечение и развитие жизнедеятельности Окуневского сельского поселения»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887" marR="3988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4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Доля внутрипоселковых дорог, прошедших инвентаризацию и паспортизацию и включенных в реестр муниципальной собственности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Протяженность муниципальных автомобильных дорог, соответствующих нормативным требованиям к транспортно-эксплуатационным показателям;           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км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15,0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15,0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15,0</a:t>
                      </a:r>
                    </a:p>
                  </a:txBody>
                  <a:tcPr marL="68580" marR="68580" marT="0" marB="0" anchor="ctr"/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Доля протяженности муниципальных автомобильных дорог, на которые разработан проект организации дорожного движения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214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Доля энергосберегающих светильников на уличном освещении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35,2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35,2</a:t>
                      </a:r>
                    </a:p>
                  </a:txBody>
                  <a:tcPr marL="68580" marR="68580" marT="0" marB="0" anchor="ctr"/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Численность лиц, систематически занимающихся физической культурой и спортом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451</a:t>
                      </a:r>
                    </a:p>
                  </a:txBody>
                  <a:tcPr marL="68580" marR="68580" marT="0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Обеспеченность детским игровыми площадками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шт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</a:tr>
              <a:tr h="3381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Удельный вес населения, систематически занимающихся физической культурой и спортом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11,5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15,7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15,7</a:t>
                      </a:r>
                    </a:p>
                  </a:txBody>
                  <a:tcPr marL="68580" marR="68580" marT="0" marB="0" anchor="ctr"/>
                </a:tc>
              </a:tr>
              <a:tr h="4071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Доля учащихся (общеобразовательных учреждений), занимающихся физической культурой и спортом, в общей численности учащихся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</a:p>
                  </a:txBody>
                  <a:tcPr marL="68580" marR="68580" marT="0" marB="0" anchor="ctr"/>
                </a:tc>
              </a:tr>
              <a:tr h="2035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Снижение количества пожаров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шт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</a:tr>
              <a:tr h="2465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2A2A2A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Количество доплат к пенсиям муниципальных служащих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</a:tr>
              <a:tr h="2035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Уменьшение количества травмированных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3516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Увеличение количества граждан, участвующих в добровольной пожарной охране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</a:tr>
              <a:tr h="231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Количество обслуживаемых кладбищ 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шт.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</a:tr>
              <a:tr h="231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Ликвидация стихийных (несанкционированных) свалок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smtClean="0">
                          <a:latin typeface="Times New Roman"/>
                          <a:ea typeface="Times New Roman"/>
                          <a:cs typeface="Times New Roman"/>
                        </a:rPr>
                        <a:t>шт</a:t>
                      </a: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</a:tr>
              <a:tr h="231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Обеспечение выполнений полномочий администрации Окуневского  сельского поселения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Штриховая стрелка вправо 2"/>
          <p:cNvSpPr/>
          <p:nvPr/>
        </p:nvSpPr>
        <p:spPr>
          <a:xfrm>
            <a:off x="0" y="-142900"/>
            <a:ext cx="9732318" cy="928694"/>
          </a:xfrm>
          <a:prstGeom prst="striped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Значения </a:t>
            </a:r>
            <a:r>
              <a:rPr lang="ru-RU" b="1" dirty="0">
                <a:solidFill>
                  <a:schemeClr val="tx1"/>
                </a:solidFill>
              </a:rPr>
              <a:t>целевых показателей (индикаторов) муниципальной программы за 2017 год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085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2480" y="1268760"/>
            <a:ext cx="7722859" cy="369328"/>
          </a:xfrm>
          <a:prstGeom prst="rect">
            <a:avLst/>
          </a:prstGeom>
          <a:noFill/>
        </p:spPr>
        <p:txBody>
          <a:bodyPr wrap="square" lIns="91437" tIns="45718" rIns="91437" bIns="45718" rtlCol="0">
            <a:spAutoFit/>
          </a:bodyPr>
          <a:lstStyle/>
          <a:p>
            <a:pPr algn="ctr"/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Содержимое 3"/>
          <p:cNvSpPr txBox="1">
            <a:spLocks/>
          </p:cNvSpPr>
          <p:nvPr/>
        </p:nvSpPr>
        <p:spPr>
          <a:xfrm>
            <a:off x="523844" y="2143116"/>
            <a:ext cx="8915400" cy="4389120"/>
          </a:xfrm>
          <a:prstGeom prst="verticalScroll">
            <a:avLst/>
          </a:prstGeom>
          <a:solidFill>
            <a:schemeClr val="accent4">
              <a:lumMod val="40000"/>
              <a:lumOff val="6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 lnSpcReduction="2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ru-RU" sz="2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Глава Окуневского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сельского поселения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Ежов Владимир Васильевич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График работы с 8-00 до 17-00, 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перерыв с 13-00 до 14-00.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Адрес: 652392, Кемеровская область,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Промышленновский район,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с. </a:t>
            </a:r>
            <a:r>
              <a:rPr kumimoji="0" lang="ru-RU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Окунево</a:t>
            </a:r>
            <a:endParaRPr kumimoji="0" lang="ru-RU" sz="2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Ул.Центральная,63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Телефон (8 38442) 6-23-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7</a:t>
            </a: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1, Факс: 6-23-82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Электронная почта: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okunevo2010@mail.ru</a:t>
            </a:r>
            <a:endParaRPr kumimoji="0" lang="ru-RU" sz="2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95300" y="704088"/>
            <a:ext cx="8915400" cy="1143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Контактная информация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845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5764728" y="1272596"/>
            <a:ext cx="1842957" cy="6001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91437" tIns="45718" rIns="91437" bIns="45718" rtlCol="0" anchor="ctr">
            <a:spAutoFit/>
          </a:bodyPr>
          <a:lstStyle/>
          <a:p>
            <a:pPr algn="ctr"/>
            <a:r>
              <a:rPr lang="ru-RU" sz="1100" dirty="0" smtClean="0"/>
              <a:t>Составление </a:t>
            </a:r>
            <a:r>
              <a:rPr lang="ru-RU" sz="1100" dirty="0"/>
              <a:t>проекта </a:t>
            </a:r>
            <a:endParaRPr lang="ru-RU" sz="1100" dirty="0" smtClean="0"/>
          </a:p>
          <a:p>
            <a:pPr algn="ctr"/>
            <a:r>
              <a:rPr lang="ru-RU" sz="1100" dirty="0" smtClean="0"/>
              <a:t>бюджета (не </a:t>
            </a:r>
            <a:r>
              <a:rPr lang="ru-RU" sz="1100" dirty="0"/>
              <a:t>позднее </a:t>
            </a:r>
            <a:endParaRPr lang="ru-RU" sz="1100" dirty="0" smtClean="0"/>
          </a:p>
          <a:p>
            <a:pPr algn="ctr"/>
            <a:r>
              <a:rPr lang="ru-RU" sz="1100" dirty="0" smtClean="0"/>
              <a:t>15 </a:t>
            </a:r>
            <a:r>
              <a:rPr lang="ru-RU" sz="1100" dirty="0"/>
              <a:t>ноября </a:t>
            </a:r>
            <a:r>
              <a:rPr lang="ru-RU" sz="1100" dirty="0" smtClean="0"/>
              <a:t>2016 </a:t>
            </a:r>
            <a:r>
              <a:rPr lang="ru-RU" sz="1100" dirty="0"/>
              <a:t>года)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599636" y="3713106"/>
            <a:ext cx="2033884" cy="6001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91437" tIns="45718" rIns="91437" bIns="45718" rtlCol="0" anchor="ctr">
            <a:spAutoFit/>
          </a:bodyPr>
          <a:lstStyle/>
          <a:p>
            <a:pPr algn="ctr"/>
            <a:r>
              <a:rPr lang="ru-RU" sz="1100" dirty="0" smtClean="0">
                <a:solidFill>
                  <a:schemeClr val="bg1"/>
                </a:solidFill>
              </a:rPr>
              <a:t>Рассмотрение </a:t>
            </a:r>
            <a:r>
              <a:rPr lang="ru-RU" sz="1100" dirty="0">
                <a:solidFill>
                  <a:schemeClr val="bg1"/>
                </a:solidFill>
              </a:rPr>
              <a:t>бюджета </a:t>
            </a:r>
          </a:p>
          <a:p>
            <a:pPr algn="ctr"/>
            <a:r>
              <a:rPr lang="ru-RU" sz="1100" dirty="0">
                <a:solidFill>
                  <a:schemeClr val="bg1"/>
                </a:solidFill>
              </a:rPr>
              <a:t>(1 чтение – ноябрь </a:t>
            </a:r>
            <a:r>
              <a:rPr lang="ru-RU" sz="1100" dirty="0" smtClean="0">
                <a:solidFill>
                  <a:schemeClr val="bg1"/>
                </a:solidFill>
              </a:rPr>
              <a:t>2016 </a:t>
            </a:r>
            <a:r>
              <a:rPr lang="ru-RU" sz="1100" dirty="0">
                <a:solidFill>
                  <a:schemeClr val="bg1"/>
                </a:solidFill>
              </a:rPr>
              <a:t>года, 2 чтение – декабрь </a:t>
            </a:r>
            <a:r>
              <a:rPr lang="ru-RU" sz="1100" dirty="0" smtClean="0">
                <a:solidFill>
                  <a:schemeClr val="bg1"/>
                </a:solidFill>
              </a:rPr>
              <a:t>2016 </a:t>
            </a:r>
            <a:r>
              <a:rPr lang="ru-RU" sz="1100" dirty="0">
                <a:solidFill>
                  <a:schemeClr val="bg1"/>
                </a:solidFill>
              </a:rPr>
              <a:t>года)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733088" y="6088606"/>
            <a:ext cx="1950217" cy="43088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91437" tIns="45718" rIns="91437" bIns="45718" rtlCol="0" anchor="ctr">
            <a:spAutoFit/>
          </a:bodyPr>
          <a:lstStyle/>
          <a:p>
            <a:pPr algn="ctr"/>
            <a:r>
              <a:rPr lang="ru-RU" sz="1100" dirty="0" smtClean="0"/>
              <a:t>Утверждение </a:t>
            </a:r>
            <a:r>
              <a:rPr lang="ru-RU" sz="1100" dirty="0"/>
              <a:t>бюджета</a:t>
            </a:r>
          </a:p>
          <a:p>
            <a:pPr algn="ctr"/>
            <a:r>
              <a:rPr lang="ru-RU" sz="1100" dirty="0"/>
              <a:t> (декабрь </a:t>
            </a:r>
            <a:r>
              <a:rPr lang="ru-RU" sz="1100" dirty="0" smtClean="0"/>
              <a:t>2016 </a:t>
            </a:r>
            <a:r>
              <a:rPr lang="ru-RU" sz="1100" dirty="0"/>
              <a:t>года)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967365" y="6161888"/>
            <a:ext cx="2516260" cy="43088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91437" tIns="45718" rIns="91437" bIns="45718" rtlCol="0" anchor="ctr">
            <a:spAutoFit/>
          </a:bodyPr>
          <a:lstStyle/>
          <a:p>
            <a:pPr algn="ctr"/>
            <a:r>
              <a:rPr lang="ru-RU" sz="1100" dirty="0" smtClean="0"/>
              <a:t>Исполнение </a:t>
            </a:r>
            <a:r>
              <a:rPr lang="ru-RU" sz="1100" dirty="0"/>
              <a:t>бюджета </a:t>
            </a:r>
          </a:p>
          <a:p>
            <a:pPr algn="ctr"/>
            <a:r>
              <a:rPr lang="ru-RU" sz="1100" dirty="0"/>
              <a:t>(в течение </a:t>
            </a:r>
            <a:r>
              <a:rPr lang="ru-RU" sz="1100" dirty="0" smtClean="0"/>
              <a:t>2017 </a:t>
            </a:r>
            <a:r>
              <a:rPr lang="ru-RU" sz="1100" dirty="0"/>
              <a:t>финансового года)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10418" y="3657372"/>
            <a:ext cx="1950217" cy="6001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91437" tIns="45718" rIns="91437" bIns="45718" rtlCol="0" anchor="ctr">
            <a:spAutoFit/>
          </a:bodyPr>
          <a:lstStyle/>
          <a:p>
            <a:pPr algn="ctr"/>
            <a:r>
              <a:rPr lang="ru-RU" sz="1100" dirty="0" smtClean="0"/>
              <a:t>Формирование </a:t>
            </a:r>
            <a:r>
              <a:rPr lang="ru-RU" sz="1100" dirty="0"/>
              <a:t>отчетности об исполнении бюджета (не позднее 1 мая </a:t>
            </a:r>
            <a:r>
              <a:rPr lang="ru-RU" sz="1100" dirty="0" smtClean="0"/>
              <a:t>2018 </a:t>
            </a:r>
            <a:r>
              <a:rPr lang="ru-RU" sz="1100" dirty="0"/>
              <a:t>года)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476568" y="1300099"/>
            <a:ext cx="1756664" cy="6001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91437" tIns="45718" rIns="91437" bIns="45718" rtlCol="0" anchor="ctr">
            <a:spAutoFit/>
          </a:bodyPr>
          <a:lstStyle/>
          <a:p>
            <a:pPr algn="ctr"/>
            <a:r>
              <a:rPr lang="ru-RU" sz="1100" dirty="0" smtClean="0"/>
              <a:t>Утверждение </a:t>
            </a:r>
            <a:r>
              <a:rPr lang="ru-RU" sz="1100" dirty="0"/>
              <a:t>отчета об исполнении бюджета (июнь </a:t>
            </a:r>
            <a:r>
              <a:rPr lang="ru-RU" sz="1100" dirty="0" smtClean="0"/>
              <a:t>2018 </a:t>
            </a:r>
            <a:r>
              <a:rPr lang="ru-RU" sz="1100" dirty="0"/>
              <a:t>года)</a:t>
            </a:r>
          </a:p>
        </p:txBody>
      </p:sp>
      <p:grpSp>
        <p:nvGrpSpPr>
          <p:cNvPr id="2053" name="Группа 2052"/>
          <p:cNvGrpSpPr/>
          <p:nvPr/>
        </p:nvGrpSpPr>
        <p:grpSpPr>
          <a:xfrm>
            <a:off x="1660319" y="920961"/>
            <a:ext cx="6794034" cy="6184450"/>
            <a:chOff x="-844013" y="997009"/>
            <a:chExt cx="6794034" cy="6184450"/>
          </a:xfrm>
        </p:grpSpPr>
        <p:pic>
          <p:nvPicPr>
            <p:cNvPr id="21" name="Рисунок 2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844013" y="997009"/>
              <a:ext cx="6794034" cy="6184450"/>
            </a:xfrm>
            <a:prstGeom prst="rect">
              <a:avLst/>
            </a:prstGeom>
          </p:spPr>
        </p:pic>
        <p:sp>
          <p:nvSpPr>
            <p:cNvPr id="23" name="Прямоугольник 22"/>
            <p:cNvSpPr/>
            <p:nvPr/>
          </p:nvSpPr>
          <p:spPr>
            <a:xfrm>
              <a:off x="3021463" y="2094330"/>
              <a:ext cx="936104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914400"/>
              <a:r>
                <a:rPr lang="en-US" sz="4000" dirty="0" smtClean="0">
                  <a:ln/>
                  <a:solidFill>
                    <a:prstClr val="white"/>
                  </a:solidFill>
                  <a:effectLst>
                    <a:outerShdw blurRad="38100" dist="19050" dir="2700000" algn="tl" rotWithShape="0">
                      <a:prstClr val="black">
                        <a:lumMod val="50000"/>
                        <a:alpha val="40000"/>
                      </a:prstClr>
                    </a:outerShdw>
                  </a:effectLst>
                  <a:latin typeface="Calibri" panose="020F0502020204030204"/>
                </a:rPr>
                <a:t>01</a:t>
              </a:r>
              <a:endParaRPr lang="ru-RU" sz="4000" dirty="0">
                <a:ln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latin typeface="Calibri" panose="020F0502020204030204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4047103" y="3759102"/>
              <a:ext cx="936104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914400"/>
              <a:r>
                <a:rPr lang="en-US" sz="4000" dirty="0" smtClean="0">
                  <a:ln/>
                  <a:solidFill>
                    <a:prstClr val="white"/>
                  </a:solidFill>
                  <a:effectLst>
                    <a:outerShdw blurRad="38100" dist="19050" dir="2700000" algn="tl" rotWithShape="0">
                      <a:prstClr val="black">
                        <a:lumMod val="50000"/>
                        <a:alpha val="40000"/>
                      </a:prstClr>
                    </a:outerShdw>
                  </a:effectLst>
                  <a:latin typeface="Calibri" panose="020F0502020204030204"/>
                </a:rPr>
                <a:t>02</a:t>
              </a:r>
              <a:endParaRPr lang="ru-RU" sz="4000" dirty="0">
                <a:ln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latin typeface="Calibri" panose="020F0502020204030204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3018103" y="5329000"/>
              <a:ext cx="936104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914400"/>
              <a:r>
                <a:rPr lang="en-US" sz="4000" dirty="0" smtClean="0">
                  <a:ln/>
                  <a:solidFill>
                    <a:prstClr val="white"/>
                  </a:solidFill>
                  <a:effectLst>
                    <a:outerShdw blurRad="38100" dist="19050" dir="2700000" algn="tl" rotWithShape="0">
                      <a:prstClr val="black">
                        <a:lumMod val="50000"/>
                        <a:alpha val="40000"/>
                      </a:prstClr>
                    </a:outerShdw>
                  </a:effectLst>
                  <a:latin typeface="Calibri" panose="020F0502020204030204"/>
                </a:rPr>
                <a:t>03</a:t>
              </a:r>
              <a:endParaRPr lang="ru-RU" sz="4000" dirty="0">
                <a:ln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latin typeface="Calibri" panose="020F0502020204030204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1073755" y="5318490"/>
              <a:ext cx="936104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914400"/>
              <a:r>
                <a:rPr lang="en-US" sz="4000" dirty="0" smtClean="0">
                  <a:ln/>
                  <a:solidFill>
                    <a:prstClr val="white"/>
                  </a:solidFill>
                  <a:effectLst>
                    <a:outerShdw blurRad="38100" dist="19050" dir="2700000" algn="tl" rotWithShape="0">
                      <a:prstClr val="black">
                        <a:lumMod val="50000"/>
                        <a:alpha val="40000"/>
                      </a:prstClr>
                    </a:outerShdw>
                  </a:effectLst>
                  <a:latin typeface="Calibri" panose="020F0502020204030204"/>
                </a:rPr>
                <a:t>04</a:t>
              </a:r>
              <a:endParaRPr lang="ru-RU" sz="4000" dirty="0">
                <a:ln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latin typeface="Calibri" panose="020F0502020204030204"/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9679" y="3759102"/>
              <a:ext cx="936104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914400"/>
              <a:r>
                <a:rPr lang="en-US" sz="4000" dirty="0" smtClean="0">
                  <a:ln/>
                  <a:solidFill>
                    <a:prstClr val="white"/>
                  </a:solidFill>
                  <a:effectLst>
                    <a:outerShdw blurRad="38100" dist="19050" dir="2700000" algn="tl" rotWithShape="0">
                      <a:prstClr val="black">
                        <a:lumMod val="50000"/>
                        <a:alpha val="40000"/>
                      </a:prstClr>
                    </a:outerShdw>
                  </a:effectLst>
                  <a:latin typeface="Calibri" panose="020F0502020204030204"/>
                </a:rPr>
                <a:t>05</a:t>
              </a:r>
              <a:endParaRPr lang="ru-RU" sz="4000" dirty="0">
                <a:ln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latin typeface="Calibri" panose="020F0502020204030204"/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1074206" y="2094258"/>
              <a:ext cx="936104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914400"/>
              <a:r>
                <a:rPr lang="en-US" sz="4000" dirty="0" smtClean="0">
                  <a:ln/>
                  <a:solidFill>
                    <a:prstClr val="white"/>
                  </a:solidFill>
                  <a:effectLst>
                    <a:outerShdw blurRad="38100" dist="19050" dir="2700000" algn="tl" rotWithShape="0">
                      <a:prstClr val="black">
                        <a:lumMod val="50000"/>
                        <a:alpha val="40000"/>
                      </a:prstClr>
                    </a:outerShdw>
                  </a:effectLst>
                  <a:latin typeface="Calibri" panose="020F0502020204030204"/>
                </a:rPr>
                <a:t>06</a:t>
              </a:r>
              <a:endParaRPr lang="ru-RU" sz="4000" dirty="0">
                <a:ln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latin typeface="Calibri" panose="020F0502020204030204"/>
              </a:endParaRPr>
            </a:p>
          </p:txBody>
        </p:sp>
        <p:sp>
          <p:nvSpPr>
            <p:cNvPr id="5" name="Овал 4"/>
            <p:cNvSpPr/>
            <p:nvPr/>
          </p:nvSpPr>
          <p:spPr>
            <a:xfrm>
              <a:off x="888573" y="2448273"/>
              <a:ext cx="3328862" cy="3093103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ru-RU" sz="1100" dirty="0">
                  <a:solidFill>
                    <a:schemeClr val="tx1"/>
                  </a:solidFill>
                </a:rPr>
                <a:t>Бюджет составляется на основе</a:t>
              </a:r>
            </a:p>
            <a:p>
              <a:pPr algn="ctr"/>
              <a:r>
                <a:rPr lang="ru-RU" sz="1100" dirty="0" smtClean="0">
                  <a:solidFill>
                    <a:schemeClr val="tx1"/>
                  </a:solidFill>
                </a:rPr>
                <a:t>1. Бюджетного кодекса Российской Федерации </a:t>
              </a:r>
              <a:endParaRPr lang="ru-RU" sz="1100" dirty="0">
                <a:solidFill>
                  <a:schemeClr val="tx1"/>
                </a:solidFill>
              </a:endParaRPr>
            </a:p>
            <a:p>
              <a:pPr algn="ctr"/>
              <a:r>
                <a:rPr lang="ru-RU" sz="1100" dirty="0">
                  <a:solidFill>
                    <a:schemeClr val="tx1"/>
                  </a:solidFill>
                </a:rPr>
                <a:t>2. Прогноза социально-экономического развития </a:t>
              </a:r>
              <a:r>
                <a:rPr lang="ru-RU" sz="1100" dirty="0" smtClean="0">
                  <a:solidFill>
                    <a:schemeClr val="tx1"/>
                  </a:solidFill>
                </a:rPr>
                <a:t>Окуневского сельского поселения</a:t>
              </a:r>
              <a:endParaRPr lang="ru-RU" sz="1100" dirty="0">
                <a:solidFill>
                  <a:schemeClr val="tx1"/>
                </a:solidFill>
              </a:endParaRPr>
            </a:p>
            <a:p>
              <a:pPr algn="ctr"/>
              <a:r>
                <a:rPr lang="ru-RU" sz="1100" dirty="0">
                  <a:solidFill>
                    <a:schemeClr val="tx1"/>
                  </a:solidFill>
                </a:rPr>
                <a:t>3.Основных направлений бюджетной и налоговой политики </a:t>
              </a:r>
              <a:r>
                <a:rPr lang="ru-RU" sz="1100" dirty="0" smtClean="0">
                  <a:solidFill>
                    <a:schemeClr val="tx1"/>
                  </a:solidFill>
                </a:rPr>
                <a:t>Окуневского сельского поселения</a:t>
              </a:r>
              <a:endParaRPr lang="ru-RU" sz="1100" dirty="0">
                <a:solidFill>
                  <a:schemeClr val="tx1"/>
                </a:solidFill>
              </a:endParaRPr>
            </a:p>
            <a:p>
              <a:pPr algn="ctr"/>
              <a:r>
                <a:rPr lang="ru-RU" sz="1100" dirty="0" smtClean="0">
                  <a:solidFill>
                    <a:schemeClr val="tx1"/>
                  </a:solidFill>
                </a:rPr>
                <a:t>4.Муниципальной программы Окуневского сельского поселения</a:t>
              </a:r>
              <a:endParaRPr lang="ru-RU" sz="1100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Штриховая стрелка вправо 5"/>
          <p:cNvSpPr/>
          <p:nvPr/>
        </p:nvSpPr>
        <p:spPr>
          <a:xfrm>
            <a:off x="632520" y="-9915"/>
            <a:ext cx="8136904" cy="1300099"/>
          </a:xfrm>
          <a:prstGeom prst="striped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ЭТАПЫ БЮДЖЕТНОГО ПРОЦЕССА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272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1036" y="1402334"/>
            <a:ext cx="7972424" cy="2308320"/>
          </a:xfrm>
          <a:prstGeom prst="rect">
            <a:avLst/>
          </a:prstGeom>
          <a:noFill/>
        </p:spPr>
        <p:txBody>
          <a:bodyPr wrap="square" lIns="91437" tIns="45718" rIns="91437" bIns="45718" rtlCol="0">
            <a:spAutoFit/>
          </a:bodyPr>
          <a:lstStyle/>
          <a:p>
            <a:pPr algn="ctr"/>
            <a:r>
              <a:rPr lang="ru-RU" sz="1600" u="sng" dirty="0" smtClean="0"/>
              <a:t>2017 год</a:t>
            </a:r>
            <a:r>
              <a:rPr lang="ru-RU" sz="1400" dirty="0" smtClean="0"/>
              <a:t>:  Доходы </a:t>
            </a:r>
            <a:r>
              <a:rPr lang="ru-RU" sz="1400" dirty="0"/>
              <a:t>в сумме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5748,9</a:t>
            </a:r>
            <a:r>
              <a:rPr lang="ru-RU" sz="1400" dirty="0" smtClean="0"/>
              <a:t> </a:t>
            </a:r>
            <a:r>
              <a:rPr lang="ru-RU" sz="1400" dirty="0"/>
              <a:t>тыс. рублей</a:t>
            </a:r>
            <a:r>
              <a:rPr lang="ru-RU" sz="1400" dirty="0" smtClean="0"/>
              <a:t>,</a:t>
            </a:r>
            <a:endParaRPr lang="ru-RU" sz="1400" dirty="0"/>
          </a:p>
          <a:p>
            <a:pPr algn="ctr"/>
            <a:r>
              <a:rPr lang="ru-RU" sz="1400" dirty="0"/>
              <a:t>                      Расходы в сумме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5761,3</a:t>
            </a:r>
            <a:r>
              <a:rPr lang="ru-RU" sz="1400" dirty="0" smtClean="0"/>
              <a:t> </a:t>
            </a:r>
            <a:r>
              <a:rPr lang="ru-RU" sz="1400" dirty="0"/>
              <a:t>тыс. </a:t>
            </a:r>
            <a:r>
              <a:rPr lang="ru-RU" sz="1400" dirty="0" smtClean="0"/>
              <a:t>рублей,</a:t>
            </a:r>
          </a:p>
          <a:p>
            <a:pPr algn="ctr"/>
            <a:r>
              <a:rPr lang="ru-RU" sz="1400" dirty="0" smtClean="0"/>
              <a:t>                   Дефицит </a:t>
            </a:r>
            <a:r>
              <a:rPr lang="ru-RU" sz="1400" dirty="0"/>
              <a:t>в сумме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12,4</a:t>
            </a:r>
            <a:r>
              <a:rPr lang="ru-RU" sz="1400" dirty="0" smtClean="0"/>
              <a:t> тыс</a:t>
            </a:r>
            <a:r>
              <a:rPr lang="ru-RU" sz="1400" dirty="0"/>
              <a:t>. </a:t>
            </a:r>
            <a:r>
              <a:rPr lang="ru-RU" sz="1400" dirty="0" smtClean="0"/>
              <a:t>рублей</a:t>
            </a:r>
          </a:p>
          <a:p>
            <a:pPr algn="ctr"/>
            <a:r>
              <a:rPr lang="ru-RU" sz="1600" b="1" u="sng" dirty="0" smtClean="0"/>
              <a:t>Основные </a:t>
            </a:r>
            <a:r>
              <a:rPr lang="ru-RU" sz="1600" b="1" u="sng" dirty="0"/>
              <a:t>приоритеты бюджетной политики</a:t>
            </a:r>
          </a:p>
          <a:p>
            <a:pPr algn="ctr"/>
            <a:r>
              <a:rPr lang="ru-RU" sz="1400" dirty="0"/>
              <a:t>- обеспечение сбалансированности и устойчивости бюджета</a:t>
            </a:r>
          </a:p>
          <a:p>
            <a:pPr algn="ctr"/>
            <a:r>
              <a:rPr lang="ru-RU" sz="1400" dirty="0"/>
              <a:t>- оптимизация и повышение эффективности бюджетных расходов</a:t>
            </a:r>
          </a:p>
          <a:p>
            <a:pPr algn="ctr"/>
            <a:r>
              <a:rPr lang="ru-RU" sz="1400" dirty="0"/>
              <a:t>-реализация задач, поставленных в Указах Президента Российской Федерации от 7 мая 2012 </a:t>
            </a:r>
            <a:r>
              <a:rPr lang="ru-RU" sz="1400" dirty="0" smtClean="0"/>
              <a:t>года</a:t>
            </a:r>
            <a:endParaRPr lang="ru-RU" sz="1400" dirty="0"/>
          </a:p>
          <a:p>
            <a:pPr algn="ctr"/>
            <a:r>
              <a:rPr lang="ru-RU" sz="1400" dirty="0"/>
              <a:t>-снижение дефицита и сокращение уровня долговой нагрузки бюджета</a:t>
            </a:r>
          </a:p>
          <a:p>
            <a:pPr algn="ctr"/>
            <a:endParaRPr lang="ru-RU" sz="1400" dirty="0"/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518009539"/>
              </p:ext>
            </p:extLst>
          </p:nvPr>
        </p:nvGraphicFramePr>
        <p:xfrm>
          <a:off x="178789" y="3717032"/>
          <a:ext cx="8556701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89304" y="3556769"/>
            <a:ext cx="998382" cy="246217"/>
          </a:xfrm>
          <a:prstGeom prst="rect">
            <a:avLst/>
          </a:prstGeom>
          <a:noFill/>
        </p:spPr>
        <p:txBody>
          <a:bodyPr wrap="square" lIns="91437" tIns="45718" rIns="91437" bIns="45718" rtlCol="0">
            <a:spAutoFit/>
          </a:bodyPr>
          <a:lstStyle/>
          <a:p>
            <a:r>
              <a:rPr lang="ru-RU" sz="1000" dirty="0"/>
              <a:t>Тыс. руб.</a:t>
            </a:r>
          </a:p>
        </p:txBody>
      </p:sp>
      <p:sp>
        <p:nvSpPr>
          <p:cNvPr id="5" name="Поле 2"/>
          <p:cNvSpPr txBox="1">
            <a:spLocks noChangeArrowheads="1"/>
          </p:cNvSpPr>
          <p:nvPr/>
        </p:nvSpPr>
        <p:spPr bwMode="auto">
          <a:xfrm>
            <a:off x="52378" y="2457661"/>
            <a:ext cx="1258888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45720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Штриховая стрелка вправо 11"/>
          <p:cNvSpPr/>
          <p:nvPr/>
        </p:nvSpPr>
        <p:spPr>
          <a:xfrm>
            <a:off x="970424" y="44624"/>
            <a:ext cx="7294944" cy="1049932"/>
          </a:xfrm>
          <a:prstGeom prst="striped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Основные параметры бюджета Окуневского сельского поселения на 2017 год (Уточненный план0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039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97601842"/>
              </p:ext>
            </p:extLst>
          </p:nvPr>
        </p:nvGraphicFramePr>
        <p:xfrm>
          <a:off x="128464" y="1099671"/>
          <a:ext cx="8568952" cy="5413699"/>
        </p:xfrm>
        <a:graphic>
          <a:graphicData uri="http://schemas.openxmlformats.org/drawingml/2006/table">
            <a:tbl>
              <a:tblPr firstRow="1" firstCol="1" lastRow="1" bandRow="1">
                <a:tableStyleId>{5C22544A-7EE6-4342-B048-85BDC9FD1C3A}</a:tableStyleId>
              </a:tblPr>
              <a:tblGrid>
                <a:gridCol w="3672408"/>
                <a:gridCol w="936104"/>
                <a:gridCol w="1008112"/>
                <a:gridCol w="1065300"/>
                <a:gridCol w="929976"/>
                <a:gridCol w="957052"/>
              </a:tblGrid>
              <a:tr h="6731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</a:rPr>
                        <a:t>Наименование</a:t>
                      </a: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Факт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Первоначальный план 2017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</a:rPr>
                        <a:t>Уточненный план 2017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</a:rPr>
                        <a:t>Факт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% 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</a:rPr>
                        <a:t>2017г</a:t>
                      </a: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. к 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</a:rPr>
                        <a:t>2016г</a:t>
                      </a: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599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Налоговые и неналоговые доходы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2316,9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2089,0</a:t>
                      </a: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3026,0</a:t>
                      </a: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3029,6</a:t>
                      </a: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599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Налог на доходы физических лиц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201,3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204,0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201,3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439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Акцизы на нефтепродукты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1008,4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690,0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741,0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741,3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73,5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599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Единый сельскохозяйственный налог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67,7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50,0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119,0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119,0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175,8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599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Налог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имущество физических лиц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151,4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110,0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127,0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128,5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85,0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816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Транспортный налог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27,7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26,9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97,1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Земельный налог с организаций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253,4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200,0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1018,0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1018,4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401,9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Земельный налог с физических лиц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563,9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779,0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757,0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757,5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134,3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Государственная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пошлина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37,4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32,8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109,3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599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Доходы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 от сдачи а аренду имущества, находящегося в муниципальной собственности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3,6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599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Штрафы, санкции, возмещение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ущерба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2,1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3,9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195,0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599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Безвозмездные поступления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2350,6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2170,5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2757,1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2719,4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115,6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599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Дотации бюджетам сельских поселений на выравнивание  бюджетной обеспеченности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2018,2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1983,0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1983,0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1944,7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96,4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599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Субвенции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бюджетам сельских поселений на осуществление первичного воинского учета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190,9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182,1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182,1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182,1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95,4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599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Субвенции бюджетам поселений на выполнение передаваемых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полномочий субъектов РФ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028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Межбюджетные трансферты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13,4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5,4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458,0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458,0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3417,9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599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Прочие безвозмездные поступления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128,0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89,0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89,6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70,2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599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Всего доходов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4667,5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4259,5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5783,1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5749,0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123,2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Штриховая стрелка вправо 3"/>
          <p:cNvSpPr/>
          <p:nvPr/>
        </p:nvSpPr>
        <p:spPr>
          <a:xfrm>
            <a:off x="560512" y="44624"/>
            <a:ext cx="7992888" cy="1008112"/>
          </a:xfrm>
          <a:prstGeom prst="striped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Доходы бюджета Окуневского сельского поселения, тыс. руб.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769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35737680"/>
              </p:ext>
            </p:extLst>
          </p:nvPr>
        </p:nvGraphicFramePr>
        <p:xfrm>
          <a:off x="128465" y="908720"/>
          <a:ext cx="9000999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267898337"/>
              </p:ext>
            </p:extLst>
          </p:nvPr>
        </p:nvGraphicFramePr>
        <p:xfrm>
          <a:off x="3728864" y="3000372"/>
          <a:ext cx="5796168" cy="3653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04528" y="324448"/>
            <a:ext cx="3892118" cy="523216"/>
          </a:xfrm>
          <a:prstGeom prst="rect">
            <a:avLst/>
          </a:prstGeom>
          <a:noFill/>
        </p:spPr>
        <p:txBody>
          <a:bodyPr wrap="square" lIns="91437" tIns="45718" rIns="91437" bIns="45718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Динамика доходов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бюджета Окуневского сельского поселения</a:t>
            </a:r>
            <a:endParaRPr lang="ru-RU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078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69413656"/>
              </p:ext>
            </p:extLst>
          </p:nvPr>
        </p:nvGraphicFramePr>
        <p:xfrm>
          <a:off x="1064568" y="1988840"/>
          <a:ext cx="6984776" cy="1965092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2664296"/>
                <a:gridCol w="1440160"/>
                <a:gridCol w="1368152"/>
                <a:gridCol w="1512168"/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Категории налогоплательщиков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12" marR="40712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Реквизиты решения Совета народных депутатов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12" marR="40712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Выпадающие доходы за </a:t>
                      </a:r>
                      <a:r>
                        <a:rPr lang="ru-RU" sz="1200" dirty="0" smtClean="0">
                          <a:effectLst/>
                        </a:rPr>
                        <a:t>2016 </a:t>
                      </a:r>
                      <a:r>
                        <a:rPr lang="ru-RU" sz="1200" dirty="0">
                          <a:effectLst/>
                        </a:rPr>
                        <a:t>год, тыс</a:t>
                      </a:r>
                      <a:r>
                        <a:rPr lang="ru-RU" sz="1200" dirty="0" smtClean="0">
                          <a:effectLst/>
                        </a:rPr>
                        <a:t>. руб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12" marR="40712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Выпадающие доходы за </a:t>
                      </a:r>
                      <a:r>
                        <a:rPr lang="ru-RU" sz="1200" dirty="0" smtClean="0">
                          <a:effectLst/>
                        </a:rPr>
                        <a:t>2017 </a:t>
                      </a:r>
                      <a:r>
                        <a:rPr lang="ru-RU" sz="1200" dirty="0">
                          <a:effectLst/>
                        </a:rPr>
                        <a:t>год, тыс</a:t>
                      </a:r>
                      <a:r>
                        <a:rPr lang="ru-RU" sz="1200" dirty="0" smtClean="0">
                          <a:effectLst/>
                        </a:rPr>
                        <a:t>. руб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12" marR="40712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9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Одиноко проживающие пенсионеры по старости (женщины, достигшие 55 лет, мужчины, достигшие 60 лет)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12" marR="407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№64 </a:t>
                      </a:r>
                      <a:r>
                        <a:rPr lang="ru-RU" sz="1000" dirty="0">
                          <a:effectLst/>
                        </a:rPr>
                        <a:t>от </a:t>
                      </a:r>
                      <a:r>
                        <a:rPr lang="ru-RU" sz="1000" dirty="0" smtClean="0">
                          <a:effectLst/>
                        </a:rPr>
                        <a:t>14.11.2012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12" marR="407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34,0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12" marR="407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35,6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12" marR="407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Ветераны и инвалиды Великой отечественной войны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12" marR="407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12" marR="407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12" marR="407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5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Семьи опекунов (попечителей)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12" marR="407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12" marR="407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12" marR="407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Штриховая стрелка вправо 2"/>
          <p:cNvSpPr/>
          <p:nvPr/>
        </p:nvSpPr>
        <p:spPr>
          <a:xfrm>
            <a:off x="792972" y="188640"/>
            <a:ext cx="7920880" cy="1512168"/>
          </a:xfrm>
          <a:prstGeom prst="striped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chemeClr val="tx1"/>
                </a:solidFill>
              </a:rPr>
              <a:t>Налоговые льготы, установленные нормативно-правовыми актами </a:t>
            </a:r>
            <a:r>
              <a:rPr lang="ru-RU" dirty="0" smtClean="0">
                <a:solidFill>
                  <a:schemeClr val="tx1"/>
                </a:solidFill>
              </a:rPr>
              <a:t>Окуневского сельского поселения </a:t>
            </a:r>
            <a:r>
              <a:rPr lang="ru-RU" dirty="0">
                <a:solidFill>
                  <a:schemeClr val="tx1"/>
                </a:solidFill>
              </a:rPr>
              <a:t>по имущественным налогам</a:t>
            </a:r>
          </a:p>
        </p:txBody>
      </p:sp>
    </p:spTree>
    <p:extLst>
      <p:ext uri="{BB962C8B-B14F-4D97-AF65-F5344CB8AC3E}">
        <p14:creationId xmlns="" xmlns:p14="http://schemas.microsoft.com/office/powerpoint/2010/main" val="56964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577457546"/>
              </p:ext>
            </p:extLst>
          </p:nvPr>
        </p:nvGraphicFramePr>
        <p:xfrm>
          <a:off x="200472" y="1268760"/>
          <a:ext cx="864096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Штриховая стрелка вправо 1"/>
          <p:cNvSpPr/>
          <p:nvPr/>
        </p:nvSpPr>
        <p:spPr>
          <a:xfrm>
            <a:off x="452406" y="0"/>
            <a:ext cx="8280920" cy="1152128"/>
          </a:xfrm>
          <a:prstGeom prst="striped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Динамика расходов бюджета Окуневского сельского поселения, тыс. руб.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144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33069743"/>
              </p:ext>
            </p:extLst>
          </p:nvPr>
        </p:nvGraphicFramePr>
        <p:xfrm>
          <a:off x="128464" y="1340768"/>
          <a:ext cx="8568951" cy="50890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48471"/>
                <a:gridCol w="936104"/>
                <a:gridCol w="936104"/>
                <a:gridCol w="720080"/>
                <a:gridCol w="864096"/>
                <a:gridCol w="864096"/>
              </a:tblGrid>
              <a:tr h="4719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Наименование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Раздел,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подраздел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Факт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2016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План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2017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Факт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2017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% </a:t>
                      </a:r>
                      <a:r>
                        <a:rPr lang="ru-RU" sz="1200" dirty="0" smtClean="0">
                          <a:effectLst/>
                        </a:rPr>
                        <a:t>2017г</a:t>
                      </a:r>
                      <a:r>
                        <a:rPr lang="ru-RU" sz="1200" dirty="0">
                          <a:effectLst/>
                        </a:rPr>
                        <a:t>. к </a:t>
                      </a:r>
                      <a:r>
                        <a:rPr lang="ru-RU" sz="1200" dirty="0" smtClean="0">
                          <a:effectLst/>
                        </a:rPr>
                        <a:t>2016г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2032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chemeClr val="tx1"/>
                          </a:solidFill>
                          <a:effectLst/>
                        </a:rPr>
                        <a:t>Всего расходов</a:t>
                      </a:r>
                      <a:endParaRPr lang="ru-RU" sz="1200" b="1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</a:rPr>
                        <a:t> 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4614,4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5783,1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5761,4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124,9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235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chemeClr val="tx1"/>
                          </a:solidFill>
                          <a:effectLst/>
                        </a:rPr>
                        <a:t>Общегосударственные вопросы</a:t>
                      </a:r>
                      <a:endParaRPr lang="ru-RU" sz="1200" b="1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chemeClr val="bg1"/>
                          </a:solidFill>
                          <a:effectLst/>
                        </a:rPr>
                        <a:t>01</a:t>
                      </a:r>
                      <a:endParaRPr lang="ru-RU" sz="1200" b="1" i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2484,1</a:t>
                      </a:r>
                      <a:endParaRPr lang="ru-RU" sz="1200" b="1" i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2810,6</a:t>
                      </a:r>
                      <a:endParaRPr lang="ru-RU" sz="1200" b="1" i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2809,5</a:t>
                      </a:r>
                      <a:endParaRPr lang="ru-RU" sz="1200" b="1" i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113,1</a:t>
                      </a:r>
                      <a:endParaRPr lang="ru-RU" sz="1200" b="1" i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4719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Функционирование высшего должностного лица муниципального образования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0102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442,6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469,1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469,1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105,9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235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Функционирование местных администраций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0104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1966,6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2152,0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2150,9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109,3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235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Другие общегосударственные вопросы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0113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74,9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189,5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189,5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253,0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235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chemeClr val="tx1"/>
                          </a:solidFill>
                          <a:effectLst/>
                        </a:rPr>
                        <a:t>Национальная оборона</a:t>
                      </a:r>
                      <a:endParaRPr lang="ru-RU" sz="1200" b="1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</a:rPr>
                        <a:t>02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190,9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182,1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182,1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95,3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235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Мобилизационная и вневойсковая подготовка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0203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190,9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182,1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182,1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95,3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235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Национальная безопасность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03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4,9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13,7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13,7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279,5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235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Защита населения и территории от последствий Чрезвычайных ситуаций</a:t>
                      </a:r>
                      <a:endParaRPr lang="ru-RU" sz="1200" baseline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0310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4,9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13,7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13,7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279,5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235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solidFill>
                            <a:schemeClr val="tx1"/>
                          </a:solidFill>
                          <a:effectLst/>
                        </a:rPr>
                        <a:t>Национальная </a:t>
                      </a:r>
                      <a:r>
                        <a:rPr lang="ru-RU" sz="1200" b="1" i="1" dirty="0">
                          <a:solidFill>
                            <a:schemeClr val="tx1"/>
                          </a:solidFill>
                          <a:effectLst/>
                        </a:rPr>
                        <a:t>экономика</a:t>
                      </a:r>
                      <a:endParaRPr lang="ru-RU" sz="1200" b="1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</a:rPr>
                        <a:t>04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830,1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1137,2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1116,6</a:t>
                      </a: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134,5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235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Дорожное хозяйство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0409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825,3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1132,4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1111,8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134,5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1379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Другие вопросы в области национальной экономики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0412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4,8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4,8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4,8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235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chemeClr val="tx1"/>
                          </a:solidFill>
                          <a:effectLst/>
                        </a:rPr>
                        <a:t>Жилищно-коммунальное хозяйство</a:t>
                      </a:r>
                      <a:endParaRPr lang="ru-RU" sz="1200" b="1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</a:rPr>
                        <a:t>05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656,7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1184,4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1184,4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142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235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</a:t>
                      </a:r>
                      <a:r>
                        <a:rPr lang="ru-RU" sz="1200" dirty="0" smtClean="0">
                          <a:effectLst/>
                        </a:rPr>
                        <a:t>лагоустройство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80" marR="198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0503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656,7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1184,4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1184,4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235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Социальное политика</a:t>
                      </a:r>
                      <a:endParaRPr lang="ru-RU" sz="1200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80" marR="198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1000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425,2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449,0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449,0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105,6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2359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</a:rPr>
                        <a:t>Пенсионное обеспечение</a:t>
                      </a:r>
                      <a:endParaRPr lang="ru-RU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80" marR="198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425,2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449,0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449,0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105,6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235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chemeClr val="tx1"/>
                          </a:solidFill>
                          <a:effectLst/>
                        </a:rPr>
                        <a:t>Физическая культура и спорт</a:t>
                      </a:r>
                      <a:endParaRPr lang="ru-RU" sz="1200" b="1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15" marR="472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1100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22,5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6,1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6,1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27,1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235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Физическая культура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15" marR="472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22,5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6,1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6,1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27,1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</a:tbl>
          </a:graphicData>
        </a:graphic>
      </p:graphicFrame>
      <p:sp>
        <p:nvSpPr>
          <p:cNvPr id="3" name="Штриховая стрелка вправо 2"/>
          <p:cNvSpPr/>
          <p:nvPr/>
        </p:nvSpPr>
        <p:spPr>
          <a:xfrm>
            <a:off x="344488" y="0"/>
            <a:ext cx="8424936" cy="1196752"/>
          </a:xfrm>
          <a:prstGeom prst="striped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chemeClr val="tx1"/>
                </a:solidFill>
              </a:rPr>
              <a:t>Расходы </a:t>
            </a:r>
            <a:r>
              <a:rPr lang="ru-RU" dirty="0" smtClean="0">
                <a:solidFill>
                  <a:schemeClr val="tx1"/>
                </a:solidFill>
              </a:rPr>
              <a:t>бюджета Окуневского сельского поселения по </a:t>
            </a:r>
            <a:r>
              <a:rPr lang="ru-RU" dirty="0">
                <a:solidFill>
                  <a:schemeClr val="tx1"/>
                </a:solidFill>
              </a:rPr>
              <a:t>разделам, подразделам классификации расходов, тыс. руб.</a:t>
            </a:r>
          </a:p>
        </p:txBody>
      </p:sp>
    </p:spTree>
    <p:extLst>
      <p:ext uri="{BB962C8B-B14F-4D97-AF65-F5344CB8AC3E}">
        <p14:creationId xmlns="" xmlns:p14="http://schemas.microsoft.com/office/powerpoint/2010/main" val="302636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Штриховая стрелка вправо 1"/>
          <p:cNvSpPr/>
          <p:nvPr/>
        </p:nvSpPr>
        <p:spPr>
          <a:xfrm>
            <a:off x="389072" y="0"/>
            <a:ext cx="8352928" cy="1124744"/>
          </a:xfrm>
          <a:prstGeom prst="striped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Структура расходов бюджета Окуневского сельского поселения за 2017 год, %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="" xmlns:p14="http://schemas.microsoft.com/office/powerpoint/2010/main" val="938064243"/>
              </p:ext>
            </p:extLst>
          </p:nvPr>
        </p:nvGraphicFramePr>
        <p:xfrm>
          <a:off x="309530" y="1428736"/>
          <a:ext cx="9215502" cy="5011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82727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6094</TotalTime>
  <Words>1252</Words>
  <Application>Microsoft Office PowerPoint</Application>
  <PresentationFormat>Лист A4 (210x297 мм)</PresentationFormat>
  <Paragraphs>493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Отчет об исполнении бюджета Окуневского сельского поселения за 2017 год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Мальцева Е.Н.</dc:creator>
  <cp:lastModifiedBy>Tatiana A</cp:lastModifiedBy>
  <cp:revision>869</cp:revision>
  <cp:lastPrinted>2018-05-04T02:41:42Z</cp:lastPrinted>
  <dcterms:created xsi:type="dcterms:W3CDTF">2015-03-06T05:57:26Z</dcterms:created>
  <dcterms:modified xsi:type="dcterms:W3CDTF">2018-06-28T03:47:46Z</dcterms:modified>
</cp:coreProperties>
</file>