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0"/>
  </p:notesMasterIdLst>
  <p:sldIdLst>
    <p:sldId id="314" r:id="rId2"/>
    <p:sldId id="323" r:id="rId3"/>
    <p:sldId id="322" r:id="rId4"/>
    <p:sldId id="320" r:id="rId5"/>
    <p:sldId id="342" r:id="rId6"/>
    <p:sldId id="335" r:id="rId7"/>
    <p:sldId id="328" r:id="rId8"/>
    <p:sldId id="347" r:id="rId9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66"/>
    <a:srgbClr val="3731B1"/>
    <a:srgbClr val="FFCCCC"/>
    <a:srgbClr val="D9969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563" autoAdjust="0"/>
  </p:normalViewPr>
  <p:slideViewPr>
    <p:cSldViewPr>
      <p:cViewPr>
        <p:scale>
          <a:sx n="90" d="100"/>
          <a:sy n="90" d="100"/>
        </p:scale>
        <p:origin x="-366" y="-3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BD5B3-0B44-4F54-9B9E-CE0C7B9E7C75}" type="datetimeFigureOut">
              <a:rPr lang="ru-RU"/>
              <a:pPr>
                <a:defRPr/>
              </a:pPr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835A19-11D4-4491-B3C4-4FD74848D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3A872-B728-42C3-92A8-205555898335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4B3C-2FCC-40A7-B70F-5471CAAEAD2F}" type="datetimeFigureOut">
              <a:rPr lang="ru-RU"/>
              <a:pPr>
                <a:defRPr/>
              </a:pPr>
              <a:t>26.10.2016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356350"/>
            <a:ext cx="825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4201-0ED8-43A0-B5BF-EF8DC82CA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BBDA-AA6F-455B-8812-3729ECB3D59D}" type="datetimeFigureOut">
              <a:rPr lang="ru-RU"/>
              <a:pPr>
                <a:defRPr/>
              </a:pPr>
              <a:t>26.10.2016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5166-2922-4049-BC74-635ECF6D8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01CE91-597F-4354-A13F-D182D7C42C33}" type="datetimeFigureOut">
              <a:rPr lang="ru-RU"/>
              <a:pPr>
                <a:defRPr/>
              </a:pPr>
              <a:t>26.10.2016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750300" y="6356350"/>
            <a:ext cx="66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99D8BA-2A22-4957-95E5-A98F90418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1.liveinternet.ru/images/attach/c/9/107/382/107382253_1051942011mnogodet.jpg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hyperlink" Target="http://www.proshkolu.ru/user/lavr63-66/file/529707/" TargetMode="External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208584" y="836711"/>
            <a:ext cx="7489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</a:rPr>
              <a:t>Исполнение бюджета 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Промышленновского </a:t>
            </a:r>
          </a:p>
          <a:p>
            <a:pPr algn="ctr"/>
            <a:r>
              <a:rPr lang="ru-RU" altLang="ru-RU" sz="4800" b="1" dirty="0" smtClean="0">
                <a:solidFill>
                  <a:srgbClr val="002060"/>
                </a:solidFill>
              </a:rPr>
              <a:t>городского</a:t>
            </a:r>
          </a:p>
          <a:p>
            <a:pPr algn="ctr"/>
            <a:r>
              <a:rPr lang="ru-RU" altLang="ru-RU" sz="4800" b="1" dirty="0" smtClean="0">
                <a:solidFill>
                  <a:srgbClr val="002060"/>
                </a:solidFill>
              </a:rPr>
              <a:t>поселения </a:t>
            </a:r>
            <a:r>
              <a:rPr lang="ru-RU" altLang="ru-RU" sz="4800" b="1" dirty="0">
                <a:solidFill>
                  <a:srgbClr val="002060"/>
                </a:solidFill>
              </a:rPr>
              <a:t>за 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9 месяцев </a:t>
            </a:r>
            <a:r>
              <a:rPr lang="ru-RU" altLang="ru-RU" sz="4800" b="1" dirty="0">
                <a:solidFill>
                  <a:srgbClr val="002060"/>
                </a:solidFill>
              </a:rPr>
              <a:t>2016 года</a:t>
            </a:r>
          </a:p>
          <a:p>
            <a:pPr algn="ctr"/>
            <a:endParaRPr lang="ru-RU" altLang="ru-RU" sz="4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+mj-lt"/>
              </a:rPr>
              <a:t>Что такое бюджет ?</a:t>
            </a:r>
            <a:endParaRPr lang="ru-RU" b="1" dirty="0"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4294967295"/>
          </p:nvPr>
        </p:nvSpPr>
        <p:spPr>
          <a:xfrm>
            <a:off x="952472" y="1142985"/>
            <a:ext cx="2957502" cy="1500197"/>
          </a:xfr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294967295"/>
          </p:nvPr>
        </p:nvSpPr>
        <p:spPr>
          <a:xfrm>
            <a:off x="6096008" y="1142984"/>
            <a:ext cx="3357586" cy="1571636"/>
          </a:xfrm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6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7189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98205" y="874084"/>
            <a:ext cx="8149059" cy="617332"/>
          </a:xfrm>
          <a:ln>
            <a:round/>
          </a:ln>
          <a:extLst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Какие бывают бюджеты 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66918" y="3786190"/>
            <a:ext cx="6143668" cy="500066"/>
          </a:xfrm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18288"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alt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2238375" y="1571625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5738813" y="1643063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Бюджет</a:t>
            </a:r>
            <a:r>
              <a:rPr lang="ru-RU" altLang="ru-RU">
                <a:latin typeface="Constantia" pitchFamily="18" charset="0"/>
              </a:rPr>
              <a:t> </a:t>
            </a:r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организаций</a:t>
            </a:r>
          </a:p>
        </p:txBody>
      </p:sp>
      <p:pic>
        <p:nvPicPr>
          <p:cNvPr id="8202" name="Picture 2" descr="http://im3-tub-ru.yandex.net/i?id=273832808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4" descr="http://im2-tub-ru.yandex.net/i?id=33932168-7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52625" y="2000250"/>
            <a:ext cx="20716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500" y="5072063"/>
            <a:ext cx="2714625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75" y="5214938"/>
            <a:ext cx="2928938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63" y="5572125"/>
            <a:ext cx="2500312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муниципальных образований (местные бюджеты)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52472" y="428605"/>
            <a:ext cx="8420100" cy="571503"/>
          </a:xfrm>
          <a:ln>
            <a:round/>
          </a:ln>
          <a:extLst/>
        </p:spPr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Гражданин, его участие в бюджетном процессе</a:t>
            </a:r>
          </a:p>
        </p:txBody>
      </p:sp>
      <p:sp>
        <p:nvSpPr>
          <p:cNvPr id="1024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85900" y="1071563"/>
            <a:ext cx="6934200" cy="428625"/>
          </a:xfrm>
        </p:spPr>
        <p:txBody>
          <a:bodyPr lIns="0" rIns="18288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200" i="1" smtClean="0">
                <a:solidFill>
                  <a:schemeClr val="bg1"/>
                </a:solidFill>
                <a:latin typeface="Constantia" pitchFamily="18" charset="0"/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0244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38" y="2714625"/>
            <a:ext cx="1905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95438" y="3786188"/>
            <a:ext cx="7480300" cy="6461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809625" y="4857750"/>
            <a:ext cx="8643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1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8" descr="http://img1.liveinternet.ru/images/attach/c/9/107/382/107382253_1051942011mnogodet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8150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24563" y="5857875"/>
            <a:ext cx="12144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2500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67625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0"/>
            <a:ext cx="8315325" cy="1357313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Calibri" pitchFamily="34" charset="0"/>
              </a:rPr>
              <a:t>Исполнение плана по  налоговым и неналоговым доходам за  9 месяцев 2016 год Промышленновского городского поселения</a:t>
            </a:r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8334273"/>
              </p:ext>
            </p:extLst>
          </p:nvPr>
        </p:nvGraphicFramePr>
        <p:xfrm>
          <a:off x="992560" y="1412776"/>
          <a:ext cx="7993583" cy="4476751"/>
        </p:xfrm>
        <a:graphic>
          <a:graphicData uri="http://schemas.openxmlformats.org/drawingml/2006/table">
            <a:tbl>
              <a:tblPr/>
              <a:tblGrid>
                <a:gridCol w="3385071"/>
                <a:gridCol w="1079500"/>
                <a:gridCol w="1584325"/>
                <a:gridCol w="1944687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план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факт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34849,0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23384,8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21784,0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16112,5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5576,0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4256,7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7384,0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2804,4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совокупный доход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201,1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5153,0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5523,8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Арендная плата 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4120,0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4772,0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продажи земельных участков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925,0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697,7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52472" y="-428651"/>
            <a:ext cx="8420100" cy="1500198"/>
          </a:xfrm>
          <a:ln>
            <a:round/>
          </a:ln>
          <a:extLst/>
        </p:spPr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52538" y="1214422"/>
            <a:ext cx="7715304" cy="270362"/>
          </a:xfrm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18288"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24438" y="1643063"/>
            <a:ext cx="357187" cy="34607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738188" y="1714500"/>
            <a:ext cx="500062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167813" y="1714500"/>
            <a:ext cx="500062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9688" y="2071688"/>
            <a:ext cx="2214562" cy="1954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7563" y="2071688"/>
            <a:ext cx="1785937" cy="21240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8563" y="2133600"/>
            <a:ext cx="3143250" cy="21224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2363" name="TextBox 14"/>
          <p:cNvSpPr txBox="1">
            <a:spLocks noChangeArrowheads="1"/>
          </p:cNvSpPr>
          <p:nvPr/>
        </p:nvSpPr>
        <p:spPr bwMode="auto">
          <a:xfrm>
            <a:off x="1309688" y="4365625"/>
            <a:ext cx="8215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solidFill>
                  <a:schemeClr val="bg1"/>
                </a:solidFill>
                <a:latin typeface="Constantia" pitchFamily="18" charset="0"/>
              </a:rPr>
              <a:t>Безвозмездные поступления в бюджет Падунского сельского поселения за 2016 год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82041"/>
              </p:ext>
            </p:extLst>
          </p:nvPr>
        </p:nvGraphicFramePr>
        <p:xfrm>
          <a:off x="704528" y="4149725"/>
          <a:ext cx="8501385" cy="1452565"/>
        </p:xfrm>
        <a:graphic>
          <a:graphicData uri="http://schemas.openxmlformats.org/drawingml/2006/table">
            <a:tbl>
              <a:tblPr/>
              <a:tblGrid>
                <a:gridCol w="3484885"/>
                <a:gridCol w="1673225"/>
                <a:gridCol w="1671637"/>
                <a:gridCol w="1671638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г.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г. факт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25117,0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10114,1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5890,0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5490,2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Итого: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30943,2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15604,3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46" name="Object 58"/>
          <p:cNvGraphicFramePr>
            <a:graphicFrameLocks noChangeAspect="1"/>
          </p:cNvGraphicFramePr>
          <p:nvPr/>
        </p:nvGraphicFramePr>
        <p:xfrm>
          <a:off x="2090738" y="3186113"/>
          <a:ext cx="5724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Пакет" r:id="rId3" imgW="5724360" imgH="485640" progId="Package">
                  <p:embed/>
                </p:oleObj>
              </mc:Choice>
              <mc:Fallback>
                <p:oleObj name="Пакет" r:id="rId3" imgW="5724360" imgH="485640" progId="Package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186113"/>
                        <a:ext cx="57245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85900" y="6858000"/>
            <a:ext cx="6934200" cy="46038"/>
          </a:xfrm>
        </p:spPr>
        <p:txBody>
          <a:bodyPr lIns="0" rIns="18288"/>
          <a:lstStyle/>
          <a:p>
            <a:pPr marL="0" indent="0" algn="r" eaLnBrk="1" hangingPunct="1">
              <a:lnSpc>
                <a:spcPct val="60000"/>
              </a:lnSpc>
              <a:buFont typeface="Wingdings 2" pitchFamily="18" charset="2"/>
              <a:buNone/>
            </a:pPr>
            <a:endParaRPr lang="ru-RU" altLang="ru-RU" sz="200" smtClean="0">
              <a:solidFill>
                <a:schemeClr val="tx2"/>
              </a:solidFill>
              <a:latin typeface="Constantia" pitchFamily="18" charset="0"/>
            </a:endParaRPr>
          </a:p>
        </p:txBody>
      </p:sp>
      <p:graphicFrame>
        <p:nvGraphicFramePr>
          <p:cNvPr id="1336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274600"/>
              </p:ext>
            </p:extLst>
          </p:nvPr>
        </p:nvGraphicFramePr>
        <p:xfrm>
          <a:off x="560388" y="1557338"/>
          <a:ext cx="8715375" cy="4677728"/>
        </p:xfrm>
        <a:graphic>
          <a:graphicData uri="http://schemas.openxmlformats.org/drawingml/2006/table">
            <a:tbl>
              <a:tblPr/>
              <a:tblGrid>
                <a:gridCol w="4938712"/>
                <a:gridCol w="1258888"/>
                <a:gridCol w="1258887"/>
                <a:gridCol w="1258888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год,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год, факт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81579,2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44582,2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7981,7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5734,8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618,2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328,9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Культура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19687,3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10410,0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экономика. Дорожный фонд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39410,4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16953,2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Жилищно-коммунальное хозяйство. Благоустройство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13267,4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10619,0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229,6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314,2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306,7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</a:tbl>
          </a:graphicData>
        </a:graphic>
      </p:graphicFrame>
      <p:sp>
        <p:nvSpPr>
          <p:cNvPr id="13366" name="Rectangle 83"/>
          <p:cNvSpPr>
            <a:spLocks noChangeArrowheads="1"/>
          </p:cNvSpPr>
          <p:nvPr/>
        </p:nvSpPr>
        <p:spPr bwMode="auto">
          <a:xfrm>
            <a:off x="920750" y="668764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400" dirty="0"/>
              <a:t>Исполнение плана по расходам за </a:t>
            </a:r>
            <a:r>
              <a:rPr lang="ru-RU" altLang="ru-RU" sz="2400" dirty="0" smtClean="0"/>
              <a:t>9 месяцев </a:t>
            </a:r>
            <a:r>
              <a:rPr lang="ru-RU" altLang="ru-RU" sz="2400" dirty="0"/>
              <a:t>2016 год </a:t>
            </a:r>
            <a:r>
              <a:rPr lang="ru-RU" altLang="ru-RU" sz="2400" dirty="0" smtClean="0"/>
              <a:t>Промышленновского городского </a:t>
            </a:r>
            <a:r>
              <a:rPr lang="ru-RU" altLang="ru-RU" sz="2400" dirty="0"/>
              <a:t>поселения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2438" y="642938"/>
            <a:ext cx="8915400" cy="11430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latin typeface="Calibri" pitchFamily="34" charset="0"/>
              </a:rPr>
              <a:t>Расходы на содержание органа местного самоуправления(фактическое исполнение)</a:t>
            </a:r>
          </a:p>
        </p:txBody>
      </p:sp>
      <p:graphicFrame>
        <p:nvGraphicFramePr>
          <p:cNvPr id="34860" name="Group 4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009801"/>
              </p:ext>
            </p:extLst>
          </p:nvPr>
        </p:nvGraphicFramePr>
        <p:xfrm>
          <a:off x="944563" y="2200275"/>
          <a:ext cx="8464550" cy="2946403"/>
        </p:xfrm>
        <a:graphic>
          <a:graphicData uri="http://schemas.openxmlformats.org/drawingml/2006/table">
            <a:tbl>
              <a:tblPr/>
              <a:tblGrid>
                <a:gridCol w="7045325"/>
                <a:gridCol w="1419225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423,5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администрации Промышленновского городского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4889,8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2596,9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2199,8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5313,3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5932" y="5143509"/>
            <a:ext cx="45720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754" y="5822964"/>
            <a:ext cx="250032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tx1"/>
                </a:solidFill>
                <a:latin typeface="Constantia" pitchFamily="18" charset="0"/>
                <a:cs typeface="Arial" charset="0"/>
              </a:rPr>
              <a:t>2016 год – </a:t>
            </a:r>
            <a:r>
              <a:rPr lang="ru-RU" altLang="ru-RU" dirty="0" smtClean="0">
                <a:solidFill>
                  <a:schemeClr val="tx1"/>
                </a:solidFill>
                <a:latin typeface="Constantia" pitchFamily="18" charset="0"/>
                <a:cs typeface="Arial" charset="0"/>
              </a:rPr>
              <a:t>9 </a:t>
            </a:r>
            <a:r>
              <a:rPr lang="ru-RU" altLang="ru-RU" dirty="0">
                <a:solidFill>
                  <a:schemeClr val="tx1"/>
                </a:solidFill>
                <a:latin typeface="Constantia" pitchFamily="18" charset="0"/>
                <a:cs typeface="Arial" charset="0"/>
              </a:rPr>
              <a:t>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3743</TotalTime>
  <Words>609</Words>
  <Application>Microsoft Office PowerPoint</Application>
  <PresentationFormat>Лист A4 (210x297 мм)</PresentationFormat>
  <Paragraphs>148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Пакет</vt:lpstr>
      <vt:lpstr>Презентация PowerPoint</vt:lpstr>
      <vt:lpstr>Что такое бюджет ?</vt:lpstr>
      <vt:lpstr>Какие бывают бюджеты ?</vt:lpstr>
      <vt:lpstr>Гражданин, его участие в бюджетном процессе</vt:lpstr>
      <vt:lpstr>Исполнение плана по  налоговым и неналоговым доходам за  9 месяцев 2016 год Промышленновского городского поселения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Расходы на содержание органа местного самоуправления(фактическое исполнение)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Ольга Георгиевна</cp:lastModifiedBy>
  <cp:revision>372</cp:revision>
  <dcterms:created xsi:type="dcterms:W3CDTF">2012-12-19T07:56:30Z</dcterms:created>
  <dcterms:modified xsi:type="dcterms:W3CDTF">2016-10-26T08:07:14Z</dcterms:modified>
</cp:coreProperties>
</file>