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1"/>
  </p:notesMasterIdLst>
  <p:sldIdLst>
    <p:sldId id="314" r:id="rId2"/>
    <p:sldId id="324" r:id="rId3"/>
    <p:sldId id="323" r:id="rId4"/>
    <p:sldId id="322" r:id="rId5"/>
    <p:sldId id="320" r:id="rId6"/>
    <p:sldId id="342" r:id="rId7"/>
    <p:sldId id="335" r:id="rId8"/>
    <p:sldId id="328" r:id="rId9"/>
    <p:sldId id="347" r:id="rId10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  <a:srgbClr val="FF0066"/>
    <a:srgbClr val="3731B1"/>
    <a:srgbClr val="FFCCCC"/>
    <a:srgbClr val="D99694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563" autoAdjust="0"/>
  </p:normalViewPr>
  <p:slideViewPr>
    <p:cSldViewPr>
      <p:cViewPr>
        <p:scale>
          <a:sx n="90" d="100"/>
          <a:sy n="90" d="100"/>
        </p:scale>
        <p:origin x="366" y="5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278AAF-D8A3-48BF-A90B-D8EF9FB701F0}" type="datetimeFigureOut">
              <a:rPr lang="ru-RU"/>
              <a:pPr>
                <a:defRPr/>
              </a:pPr>
              <a:t>27.07.2016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CFFE55-06E0-43AA-A530-16BA01C00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E82E34-FF2C-4698-BA62-4C99FE119705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951C3-AE2A-4830-9939-6691E327C83E}" type="datetimeFigureOut">
              <a:rPr lang="ru-RU"/>
              <a:pPr>
                <a:defRPr/>
              </a:pPr>
              <a:t>27.07.2016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85200" y="6356350"/>
            <a:ext cx="8255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7D191-3666-4D0D-905E-CC892144B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B2A5-FB00-4462-8713-8843ABF7C8C9}" type="datetimeFigureOut">
              <a:rPr lang="ru-RU"/>
              <a:pPr>
                <a:defRPr/>
              </a:pPr>
              <a:t>27.07.2016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76D8-1681-42AD-A6D9-67899786D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A6CC3C-28D1-4EEF-A3AB-D2400F2A2DB8}" type="datetimeFigureOut">
              <a:rPr lang="ru-RU"/>
              <a:pPr>
                <a:defRPr/>
              </a:pPr>
              <a:t>27.07.2016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750300" y="6356350"/>
            <a:ext cx="66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68708A-CEF3-4B28-97EA-F32C698E7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1.liveinternet.ru/images/attach/c/9/107/382/107382253_1051942011mnogodet.jpg" TargetMode="External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hyperlink" Target="http://www.proshkolu.ru/user/lavr63-66/file/529707/" TargetMode="External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2216150" y="765175"/>
            <a:ext cx="63373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 b="1">
                <a:solidFill>
                  <a:srgbClr val="002060"/>
                </a:solidFill>
              </a:rPr>
              <a:t>Исполнение бюджета Падунского сельского поселения за 2 квартал 2016 года</a:t>
            </a:r>
          </a:p>
          <a:p>
            <a:pPr algn="ctr"/>
            <a:endParaRPr lang="ru-RU" altLang="ru-RU" sz="4000" b="1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73125" y="728663"/>
            <a:ext cx="8485188" cy="912812"/>
          </a:xfrm>
        </p:spPr>
        <p:txBody>
          <a:bodyPr/>
          <a:lstStyle/>
          <a:p>
            <a:pPr algn="ctr" eaLnBrk="1" hangingPunct="1"/>
            <a:r>
              <a:rPr lang="ru-RU" altLang="ru-RU" sz="4100" b="1" smtClean="0">
                <a:latin typeface="Calibri" pitchFamily="34" charset="0"/>
              </a:rPr>
              <a:t>Уважаемые жители и гости  </a:t>
            </a:r>
            <a:r>
              <a:rPr lang="ru-RU" altLang="ru-RU" sz="4100" b="1" smtClean="0"/>
              <a:t>Падунского</a:t>
            </a:r>
            <a:r>
              <a:rPr lang="ru-RU" altLang="ru-RU" sz="4100" b="1" smtClean="0">
                <a:latin typeface="Calibri" pitchFamily="34" charset="0"/>
              </a:rPr>
              <a:t> поселения  !</a:t>
            </a:r>
          </a:p>
        </p:txBody>
      </p:sp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>
                <a:latin typeface="Constantia" pitchFamily="18" charset="0"/>
              </a:rPr>
              <a:t>«Бюджет для граждан» познакомит вас с основными положениями исполнения</a:t>
            </a:r>
            <a:r>
              <a:rPr lang="ru-RU" altLang="ru-RU" sz="2400" smtClean="0"/>
              <a:t> </a:t>
            </a:r>
            <a:r>
              <a:rPr lang="ru-RU" altLang="ru-RU" sz="2400" smtClean="0">
                <a:latin typeface="Constantia" pitchFamily="18" charset="0"/>
              </a:rPr>
              <a:t>бюджета Падунского сельского поселения за</a:t>
            </a:r>
            <a:r>
              <a:rPr lang="ru-RU" altLang="ru-RU" sz="2400" smtClean="0"/>
              <a:t> </a:t>
            </a:r>
            <a:r>
              <a:rPr lang="ru-RU" altLang="ru-RU" sz="2400" smtClean="0">
                <a:latin typeface="Constantia" pitchFamily="18" charset="0"/>
              </a:rPr>
              <a:t>2 квартал 2016 года</a:t>
            </a:r>
          </a:p>
          <a:p>
            <a:pPr eaLnBrk="1" hangingPunct="1"/>
            <a:endParaRPr lang="ru-RU" altLang="ru-RU" sz="2400" smtClean="0">
              <a:latin typeface="Constantia" pitchFamily="18" charset="0"/>
            </a:endParaRPr>
          </a:p>
          <a:p>
            <a:pPr eaLnBrk="1" hangingPunct="1"/>
            <a:r>
              <a:rPr lang="ru-RU" altLang="ru-RU" sz="2400" smtClean="0">
                <a:latin typeface="Constantia" pitchFamily="18" charset="0"/>
              </a:rPr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09688" y="0"/>
            <a:ext cx="8101012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+mj-lt"/>
              </a:rPr>
              <a:t>Что такое бюджет ?</a:t>
            </a:r>
            <a:endParaRPr lang="ru-RU" b="1" dirty="0"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4294967295"/>
          </p:nvPr>
        </p:nvSpPr>
        <p:spPr>
          <a:xfrm>
            <a:off x="952472" y="1142985"/>
            <a:ext cx="2957502" cy="1500197"/>
          </a:xfrm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294967295"/>
          </p:nvPr>
        </p:nvSpPr>
        <p:spPr>
          <a:xfrm>
            <a:off x="6096008" y="1142984"/>
            <a:ext cx="3357586" cy="1571636"/>
          </a:xfrm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176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7189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98205" y="874084"/>
            <a:ext cx="8149059" cy="617332"/>
          </a:xfrm>
          <a:ln>
            <a:round/>
          </a:ln>
          <a:extLst>
            <a:ext uri="{909E8E84-426E-40DD-AFC4-6F175D3DCCD1}"/>
            <a:ext uri="{91240B29-F687-4F45-9708-019B960494DF}"/>
          </a:extLst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Какие бывают бюджеты 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66918" y="3786190"/>
            <a:ext cx="6143668" cy="500066"/>
          </a:xfrm>
          <a:extLst>
            <a:ext uri="{909E8E84-426E-40DD-AFC4-6F175D3DCCD1}"/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18288"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indent="0" algn="ctr" eaLnBrk="1" hangingPunct="1">
              <a:buFont typeface="Wingdings 2" pitchFamily="18" charset="2"/>
              <a:buNone/>
              <a:defRPr/>
            </a:pPr>
            <a:r>
              <a:rPr lang="ru-RU" altLang="ru-RU" sz="1800" b="1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2238375" y="1571625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38188" y="785813"/>
            <a:ext cx="785812" cy="12858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785813"/>
            <a:ext cx="731838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5738813" y="1643063"/>
            <a:ext cx="3000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Бюджет</a:t>
            </a:r>
            <a:r>
              <a:rPr lang="ru-RU" altLang="ru-RU">
                <a:latin typeface="Constantia" pitchFamily="18" charset="0"/>
              </a:rPr>
              <a:t> </a:t>
            </a:r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организаций</a:t>
            </a:r>
          </a:p>
        </p:txBody>
      </p:sp>
      <p:pic>
        <p:nvPicPr>
          <p:cNvPr id="8202" name="Picture 2" descr="http://im3-tub-ru.yandex.net/i?id=273832808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4" descr="http://im2-tub-ru.yandex.net/i?id=33932168-7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52625" y="2000250"/>
            <a:ext cx="20716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500" y="5072063"/>
            <a:ext cx="2714625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75" y="5214938"/>
            <a:ext cx="2928938" cy="1323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63" y="5572125"/>
            <a:ext cx="2500312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муниципальных образований (местные бюджеты)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52472" y="428605"/>
            <a:ext cx="8420100" cy="571503"/>
          </a:xfrm>
          <a:ln>
            <a:round/>
          </a:ln>
          <a:extLst>
            <a:ext uri="{909E8E84-426E-40DD-AFC4-6F175D3DCCD1}"/>
            <a:ext uri="{91240B29-F687-4F45-9708-019B960494DF}"/>
          </a:extLst>
        </p:spPr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Гражданин, его участие в бюджетном процессе</a:t>
            </a:r>
          </a:p>
        </p:txBody>
      </p:sp>
      <p:sp>
        <p:nvSpPr>
          <p:cNvPr id="1024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85900" y="1071563"/>
            <a:ext cx="6934200" cy="428625"/>
          </a:xfrm>
        </p:spPr>
        <p:txBody>
          <a:bodyPr lIns="0" rIns="18288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200" i="1" smtClean="0">
                <a:solidFill>
                  <a:schemeClr val="bg1"/>
                </a:solidFill>
                <a:latin typeface="Constantia" pitchFamily="18" charset="0"/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0244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2938" y="2714625"/>
            <a:ext cx="1905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95438" y="3786188"/>
            <a:ext cx="7480300" cy="6461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809625" y="4857750"/>
            <a:ext cx="8643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1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8" descr="http://img1.liveinternet.ru/images/attach/c/9/107/382/107382253_1051942011mnogodet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8150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24563" y="5857875"/>
            <a:ext cx="12144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2500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67625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5375" y="0"/>
            <a:ext cx="8315325" cy="1357313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Calibri" pitchFamily="34" charset="0"/>
              </a:rPr>
              <a:t>Исполнение плана по  налоговым и неналоговым доходам за  2 квартал 2016 год Падунского сельского поселения</a:t>
            </a:r>
          </a:p>
        </p:txBody>
      </p:sp>
      <p:graphicFrame>
        <p:nvGraphicFramePr>
          <p:cNvPr id="11324" name="Group 60"/>
          <p:cNvGraphicFramePr>
            <a:graphicFrameLocks noGrp="1"/>
          </p:cNvGraphicFramePr>
          <p:nvPr>
            <p:ph idx="4294967295"/>
          </p:nvPr>
        </p:nvGraphicFramePr>
        <p:xfrm>
          <a:off x="952500" y="1428750"/>
          <a:ext cx="8321675" cy="4983163"/>
        </p:xfrm>
        <a:graphic>
          <a:graphicData uri="http://schemas.openxmlformats.org/drawingml/2006/table">
            <a:tbl>
              <a:tblPr/>
              <a:tblGrid>
                <a:gridCol w="3713163"/>
                <a:gridCol w="1079500"/>
                <a:gridCol w="1584325"/>
                <a:gridCol w="1944687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 план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год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факт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4448,0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1415,6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1031,2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имущество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189,0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Транспортный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Земельный налог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112,5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52,8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оказания платных услуг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6,6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 от использования имущества, находящегося в госуд. И муниц-ой собственности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52472" y="-428651"/>
            <a:ext cx="8420100" cy="1500198"/>
          </a:xfrm>
          <a:ln>
            <a:round/>
          </a:ln>
          <a:extLst>
            <a:ext uri="{909E8E84-426E-40DD-AFC4-6F175D3DCCD1}"/>
            <a:ext uri="{91240B29-F687-4F45-9708-019B960494DF}"/>
          </a:extLst>
        </p:spPr>
        <p:txBody>
          <a:bodyPr tIns="0" rIns="18288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52538" y="1214422"/>
            <a:ext cx="7715304" cy="270362"/>
          </a:xfrm>
          <a:extLst>
            <a:ext uri="{909E8E84-426E-40DD-AFC4-6F175D3DCCD1}"/>
            <a:ext uri="{91240B29-F687-4F45-9708-019B960494DF}"/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18288"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024438" y="1643063"/>
            <a:ext cx="357187" cy="346075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738188" y="1714500"/>
            <a:ext cx="500062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167813" y="1714500"/>
            <a:ext cx="500062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9688" y="2071688"/>
            <a:ext cx="2214562" cy="19542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7563" y="2071688"/>
            <a:ext cx="1785937" cy="21240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8563" y="2133600"/>
            <a:ext cx="3143250" cy="21224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2305" name="TextBox 14"/>
          <p:cNvSpPr txBox="1">
            <a:spLocks noChangeArrowheads="1"/>
          </p:cNvSpPr>
          <p:nvPr/>
        </p:nvSpPr>
        <p:spPr bwMode="auto">
          <a:xfrm>
            <a:off x="1309688" y="4365625"/>
            <a:ext cx="8215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>
                <a:solidFill>
                  <a:schemeClr val="bg1"/>
                </a:solidFill>
                <a:latin typeface="Constantia" pitchFamily="18" charset="0"/>
              </a:rPr>
              <a:t>Безвозмездные поступления в бюджет Падунского сельского поселения за 2016 год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/>
        </p:nvGraphicFramePr>
        <p:xfrm>
          <a:off x="776288" y="4149725"/>
          <a:ext cx="8429625" cy="2033588"/>
        </p:xfrm>
        <a:graphic>
          <a:graphicData uri="http://schemas.openxmlformats.org/drawingml/2006/table">
            <a:tbl>
              <a:tblPr/>
              <a:tblGrid>
                <a:gridCol w="3413125"/>
                <a:gridCol w="1673225"/>
                <a:gridCol w="1671637"/>
                <a:gridCol w="1671638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г. план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г. факт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3404,4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792,6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183,0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183,0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Итого: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3787,2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1018,7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46" name="Object 58"/>
          <p:cNvGraphicFramePr>
            <a:graphicFrameLocks noChangeAspect="1"/>
          </p:cNvGraphicFramePr>
          <p:nvPr/>
        </p:nvGraphicFramePr>
        <p:xfrm>
          <a:off x="2090738" y="3186113"/>
          <a:ext cx="5724525" cy="485775"/>
        </p:xfrm>
        <a:graphic>
          <a:graphicData uri="http://schemas.openxmlformats.org/presentationml/2006/ole">
            <p:oleObj spid="_x0000_s12346" name="Пакет" r:id="rId3" imgW="5724360" imgH="485640" progId="Packag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85900" y="6858000"/>
            <a:ext cx="6934200" cy="46038"/>
          </a:xfrm>
        </p:spPr>
        <p:txBody>
          <a:bodyPr lIns="0" rIns="18288"/>
          <a:lstStyle/>
          <a:p>
            <a:pPr marL="0" indent="0" algn="r" eaLnBrk="1" hangingPunct="1">
              <a:lnSpc>
                <a:spcPct val="60000"/>
              </a:lnSpc>
              <a:buFont typeface="Wingdings 2" pitchFamily="18" charset="2"/>
              <a:buNone/>
            </a:pPr>
            <a:endParaRPr lang="ru-RU" altLang="ru-RU" sz="200" smtClean="0">
              <a:solidFill>
                <a:schemeClr val="tx2"/>
              </a:solidFill>
              <a:latin typeface="Constantia" pitchFamily="18" charset="0"/>
            </a:endParaRPr>
          </a:p>
        </p:txBody>
      </p:sp>
      <p:graphicFrame>
        <p:nvGraphicFramePr>
          <p:cNvPr id="13368" name="Group 56"/>
          <p:cNvGraphicFramePr>
            <a:graphicFrameLocks noGrp="1"/>
          </p:cNvGraphicFramePr>
          <p:nvPr/>
        </p:nvGraphicFramePr>
        <p:xfrm>
          <a:off x="560388" y="1557338"/>
          <a:ext cx="8715375" cy="4406900"/>
        </p:xfrm>
        <a:graphic>
          <a:graphicData uri="http://schemas.openxmlformats.org/drawingml/2006/table">
            <a:tbl>
              <a:tblPr/>
              <a:tblGrid>
                <a:gridCol w="4938712"/>
                <a:gridCol w="1258888"/>
                <a:gridCol w="1258887"/>
                <a:gridCol w="1258888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год, план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год, факт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8235,2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1985,7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3409,4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1208,0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оборона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32,9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безопасность  и     правоохранительная деятельность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Национальная экономика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2301,8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276,3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1872,0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303,3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Социальная политика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336,0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121,4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Физическая культура и спорт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76,0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</a:tbl>
          </a:graphicData>
        </a:graphic>
      </p:graphicFrame>
      <p:sp>
        <p:nvSpPr>
          <p:cNvPr id="13366" name="Rectangle 83"/>
          <p:cNvSpPr>
            <a:spLocks noChangeArrowheads="1"/>
          </p:cNvSpPr>
          <p:nvPr/>
        </p:nvSpPr>
        <p:spPr bwMode="auto">
          <a:xfrm>
            <a:off x="920750" y="673100"/>
            <a:ext cx="8135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2400"/>
              <a:t>Исполнение плана по расходам за 2 квартал 2016 год Падунского сельского поселения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2438" y="642938"/>
            <a:ext cx="8915400" cy="11430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latin typeface="Calibri" pitchFamily="34" charset="0"/>
              </a:rPr>
              <a:t>Расходы на содержание органа местного самоуправления(фактическое исполнение)</a:t>
            </a:r>
          </a:p>
        </p:txBody>
      </p:sp>
      <p:graphicFrame>
        <p:nvGraphicFramePr>
          <p:cNvPr id="34860" name="Group 44"/>
          <p:cNvGraphicFramePr>
            <a:graphicFrameLocks noGrp="1"/>
          </p:cNvGraphicFramePr>
          <p:nvPr>
            <p:ph idx="4294967295"/>
          </p:nvPr>
        </p:nvGraphicFramePr>
        <p:xfrm>
          <a:off x="944563" y="2200275"/>
          <a:ext cx="8464550" cy="2946400"/>
        </p:xfrm>
        <a:graphic>
          <a:graphicData uri="http://schemas.openxmlformats.org/drawingml/2006/table">
            <a:tbl>
              <a:tblPr/>
              <a:tblGrid>
                <a:gridCol w="7045325"/>
                <a:gridCol w="1419225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2016 год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204,2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Функционирование администрации Падунского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1001,1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734,1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262,5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1205,3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85932" y="5143509"/>
            <a:ext cx="457203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6754" y="5822964"/>
            <a:ext cx="2500329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>
                <a:solidFill>
                  <a:schemeClr val="tx1"/>
                </a:solidFill>
                <a:latin typeface="Constantia" pitchFamily="18" charset="0"/>
                <a:cs typeface="Arial" charset="0"/>
              </a:rPr>
              <a:t>2016 год – 6 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3681</TotalTime>
  <Words>567</Words>
  <Application>Microsoft Office PowerPoint</Application>
  <PresentationFormat>Лист A4 (210x297 мм)</PresentationFormat>
  <Paragraphs>155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Wingdings 2</vt:lpstr>
      <vt:lpstr>Calibri</vt:lpstr>
      <vt:lpstr>Constantia</vt:lpstr>
      <vt:lpstr>Поток</vt:lpstr>
      <vt:lpstr>Поток</vt:lpstr>
      <vt:lpstr>Поток</vt:lpstr>
      <vt:lpstr>Пакет</vt:lpstr>
      <vt:lpstr>Слайд 1</vt:lpstr>
      <vt:lpstr>Уважаемые жители и гости  Падунского поселения  !</vt:lpstr>
      <vt:lpstr>Что такое бюджет ?</vt:lpstr>
      <vt:lpstr>Слайд 4</vt:lpstr>
      <vt:lpstr>Слайд 5</vt:lpstr>
      <vt:lpstr>Исполнение плана по  налоговым и неналоговым доходам за  2 квартал 2016 год Падунского сельского поселения</vt:lpstr>
      <vt:lpstr>Слайд 7</vt:lpstr>
      <vt:lpstr>Слайд 8</vt:lpstr>
      <vt:lpstr>Расходы на содержание органа местного самоуправления(фактическое исполнение)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Admin</cp:lastModifiedBy>
  <cp:revision>364</cp:revision>
  <dcterms:created xsi:type="dcterms:W3CDTF">2012-12-19T07:56:30Z</dcterms:created>
  <dcterms:modified xsi:type="dcterms:W3CDTF">2016-07-27T06:53:51Z</dcterms:modified>
</cp:coreProperties>
</file>