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12" r:id="rId3"/>
    <p:sldMasterId id="2147483725" r:id="rId4"/>
    <p:sldMasterId id="2147483777" r:id="rId5"/>
    <p:sldMasterId id="2147483816" r:id="rId6"/>
    <p:sldMasterId id="2147483829" r:id="rId7"/>
    <p:sldMasterId id="2147483867" r:id="rId8"/>
    <p:sldMasterId id="2147483879" r:id="rId9"/>
  </p:sldMasterIdLst>
  <p:notesMasterIdLst>
    <p:notesMasterId r:id="rId21"/>
  </p:notesMasterIdLst>
  <p:sldIdLst>
    <p:sldId id="280" r:id="rId10"/>
    <p:sldId id="289" r:id="rId11"/>
    <p:sldId id="257" r:id="rId12"/>
    <p:sldId id="258" r:id="rId13"/>
    <p:sldId id="274" r:id="rId14"/>
    <p:sldId id="260" r:id="rId15"/>
    <p:sldId id="270" r:id="rId16"/>
    <p:sldId id="273" r:id="rId17"/>
    <p:sldId id="292" r:id="rId18"/>
    <p:sldId id="261" r:id="rId19"/>
    <p:sldId id="293" r:id="rId20"/>
  </p:sldIdLst>
  <p:sldSz cx="9144000" cy="6858000" type="screen4x3"/>
  <p:notesSz cx="67818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8EB"/>
    <a:srgbClr val="66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705" autoAdjust="0"/>
  </p:normalViewPr>
  <p:slideViewPr>
    <p:cSldViewPr>
      <p:cViewPr>
        <p:scale>
          <a:sx n="77" d="100"/>
          <a:sy n="77" d="100"/>
        </p:scale>
        <p:origin x="-234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387270893337589"/>
          <c:y val="0.2032993914301662"/>
          <c:w val="0.73277275467416203"/>
          <c:h val="0.677998450937187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Бюджет Вагановского сельского поселения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14197.7</c:v>
                </c:pt>
                <c:pt idx="1">
                  <c:v>4099.7</c:v>
                </c:pt>
                <c:pt idx="2">
                  <c:v>3339.7</c:v>
                </c:pt>
                <c:pt idx="3">
                  <c:v>3094.6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513856"/>
        <c:axId val="99515392"/>
      </c:barChart>
      <c:catAx>
        <c:axId val="9951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9515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951539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9513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Структура </a:t>
            </a:r>
            <a:r>
              <a:rPr lang="ru-RU" dirty="0"/>
              <a:t>налоговых доходов бюджета </a:t>
            </a:r>
            <a:r>
              <a:rPr lang="ru-RU" dirty="0" smtClean="0"/>
              <a:t>Пушкинского  </a:t>
            </a:r>
            <a:r>
              <a:rPr lang="ru-RU" dirty="0"/>
              <a:t>сельского поселения 2015 г.</a:t>
            </a:r>
          </a:p>
        </c:rich>
      </c:tx>
      <c:layout/>
      <c:overlay val="0"/>
      <c:spPr>
        <a:noFill/>
        <a:ln w="2484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5925925925925924E-2"/>
          <c:y val="0.19094766619519096"/>
          <c:w val="0.51296296296296295"/>
          <c:h val="0.7835926449787835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доходов бюджета Боковского сельского поселения 2015 г.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cat>
            <c:strRef>
              <c:f>Лист1!$A$2:$A$6</c:f>
              <c:strCache>
                <c:ptCount val="5"/>
                <c:pt idx="0">
                  <c:v>налоги на совокупный доход 0,5</c:v>
                </c:pt>
                <c:pt idx="1">
                  <c:v>НДФЛ 4,5</c:v>
                </c:pt>
                <c:pt idx="2">
                  <c:v>налоги на имущество 64,4</c:v>
                </c:pt>
                <c:pt idx="3">
                  <c:v>неналоговые 8,1</c:v>
                </c:pt>
                <c:pt idx="4">
                  <c:v>акцизы по продакционным товарам  (продукции), производимым на территории РФ  20.9 %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0.5</c:v>
                </c:pt>
                <c:pt idx="1">
                  <c:v>4.5</c:v>
                </c:pt>
                <c:pt idx="2">
                  <c:v>64.400000000000006</c:v>
                </c:pt>
                <c:pt idx="3">
                  <c:v>8.1</c:v>
                </c:pt>
                <c:pt idx="4">
                  <c:v>22.1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4848">
          <a:noFill/>
        </a:ln>
      </c:spPr>
    </c:plotArea>
    <c:legend>
      <c:legendPos val="r"/>
      <c:layout>
        <c:manualLayout>
          <c:xMode val="edge"/>
          <c:yMode val="edge"/>
          <c:x val="0.59293723142651333"/>
          <c:y val="0.15275807101939751"/>
          <c:w val="0.37777777777777777"/>
          <c:h val="0.80763790664780777"/>
        </c:manualLayout>
      </c:layout>
      <c:overlay val="0"/>
      <c:txPr>
        <a:bodyPr/>
        <a:lstStyle/>
        <a:p>
          <a:pPr>
            <a:defRPr sz="137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6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413045591523294E-2"/>
          <c:y val="4.4713540763351732E-2"/>
          <c:w val="0.91461164576650145"/>
          <c:h val="0.747814353602278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5195365197517756E-2"/>
                  <c:y val="-4.11160058737151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9700,5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643968130525296E-2"/>
                  <c:y val="-4.111600587371513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ru-RU" dirty="0" smtClean="0"/>
                      <a:t>279,5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620887361721712E-2"/>
                  <c:y val="-3.81791483113069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841,5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620887361721712E-2"/>
                  <c:y val="-2.34948604992658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811,9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415">
                <a:noFill/>
              </a:ln>
            </c:spPr>
            <c:txPr>
              <a:bodyPr/>
              <a:lstStyle/>
              <a:p>
                <a:pPr>
                  <a:defRPr sz="2001"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7930.5</c:v>
                </c:pt>
                <c:pt idx="1">
                  <c:v>1326.7</c:v>
                </c:pt>
                <c:pt idx="2">
                  <c:v>469.7</c:v>
                </c:pt>
                <c:pt idx="3">
                  <c:v>440.6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gapDepth val="201"/>
        <c:shape val="box"/>
        <c:axId val="20687104"/>
        <c:axId val="20688896"/>
        <c:axId val="0"/>
      </c:bar3DChart>
      <c:catAx>
        <c:axId val="2068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901" b="1">
                <a:latin typeface="+mj-lt"/>
              </a:defRPr>
            </a:pPr>
            <a:endParaRPr lang="ru-RU"/>
          </a:p>
        </c:txPr>
        <c:crossAx val="20688896"/>
        <c:crosses val="autoZero"/>
        <c:auto val="1"/>
        <c:lblAlgn val="ctr"/>
        <c:lblOffset val="100"/>
        <c:noMultiLvlLbl val="0"/>
      </c:catAx>
      <c:valAx>
        <c:axId val="20688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20687104"/>
        <c:crosses val="autoZero"/>
        <c:crossBetween val="between"/>
      </c:valAx>
      <c:spPr>
        <a:noFill/>
        <a:ln w="2541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  <c:perspective val="2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331691297208536"/>
          <c:y val="3.4106412005457026E-2"/>
          <c:w val="0.77586206896551713"/>
          <c:h val="0.776261937244201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F6A8EB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3322725284339525E-2"/>
                  <c:y val="-1.6757717794158741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rPr lang="ru-RU" dirty="0" smtClean="0"/>
                      <a:t>13005,6</a:t>
                    </a:r>
                    <a:endParaRPr lang="ru-RU" dirty="0"/>
                  </a:p>
                </c:rich>
              </c:tx>
              <c:spPr>
                <a:noFill/>
                <a:ln w="2540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299540682414699E-2"/>
                  <c:y val="-1.6757529295516587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rPr lang="ru-RU" dirty="0" smtClean="0"/>
                      <a:t>3662,5</a:t>
                    </a:r>
                    <a:endParaRPr lang="ru-RU" dirty="0"/>
                  </a:p>
                </c:rich>
              </c:tx>
              <c:spPr>
                <a:noFill/>
                <a:ln w="2540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985673665791781E-2"/>
                  <c:y val="-2.3939327565023712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rPr lang="ru-RU" dirty="0" smtClean="0"/>
                      <a:t>3294,5</a:t>
                    </a:r>
                    <a:endParaRPr lang="ru-RU" dirty="0"/>
                  </a:p>
                </c:rich>
              </c:tx>
              <c:spPr>
                <a:noFill/>
                <a:ln w="2540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444444444444445E-2"/>
                  <c:y val="-2.8727193078028259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rPr lang="ru-RU" dirty="0" smtClean="0"/>
                      <a:t>3044,9</a:t>
                    </a:r>
                    <a:endParaRPr lang="ru-RU" dirty="0"/>
                  </a:p>
                </c:rich>
              </c:tx>
              <c:spPr>
                <a:noFill/>
                <a:ln w="2540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13686.1</c:v>
                </c:pt>
                <c:pt idx="1">
                  <c:v>4099.7</c:v>
                </c:pt>
                <c:pt idx="2">
                  <c:v>3339.7</c:v>
                </c:pt>
                <c:pt idx="3">
                  <c:v>3094.6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751104"/>
        <c:axId val="20752640"/>
        <c:axId val="0"/>
      </c:bar3DChart>
      <c:catAx>
        <c:axId val="2075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0752640"/>
        <c:crosses val="autoZero"/>
        <c:auto val="1"/>
        <c:lblAlgn val="ctr"/>
        <c:lblOffset val="100"/>
        <c:noMultiLvlLbl val="0"/>
      </c:catAx>
      <c:valAx>
        <c:axId val="207526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тыс. рублей</a:t>
                </a:r>
              </a:p>
            </c:rich>
          </c:tx>
          <c:layout>
            <c:manualLayout>
              <c:xMode val="edge"/>
              <c:yMode val="edge"/>
              <c:x val="4.1283330738704486E-2"/>
              <c:y val="0.39478264141713471"/>
            </c:manualLayout>
          </c:layout>
          <c:overlay val="0"/>
          <c:spPr>
            <a:noFill/>
            <a:ln w="25401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0751104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0"/>
      <c:depthPercent val="110"/>
      <c:rAngAx val="1"/>
    </c:view3D>
    <c:floor>
      <c:thickness val="0"/>
      <c:spPr>
        <a:solidFill>
          <a:srgbClr val="4F81BD">
            <a:alpha val="38000"/>
          </a:srgb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896131039176904E-2"/>
          <c:y val="3.7463027457496897E-2"/>
          <c:w val="0.71675332205151865"/>
          <c:h val="0.870283736589654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957346289160662E-2"/>
                  <c:y val="-0.412719212078688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737946054615511E-2"/>
                  <c:y val="-0.4020113822405862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630,0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88124201821385E-2"/>
                  <c:y val="-0.316925855039677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087590927740752E-2"/>
                  <c:y val="-0.31884988368295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432">
                <a:noFill/>
              </a:ln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652</c:v>
                </c:pt>
                <c:pt idx="1">
                  <c:v>711</c:v>
                </c:pt>
                <c:pt idx="2">
                  <c:v>461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320896"/>
        <c:axId val="26323584"/>
        <c:axId val="0"/>
      </c:bar3DChart>
      <c:catAx>
        <c:axId val="2632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2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6323584"/>
        <c:crosses val="autoZero"/>
        <c:auto val="1"/>
        <c:lblAlgn val="ctr"/>
        <c:lblOffset val="100"/>
        <c:noMultiLvlLbl val="0"/>
      </c:catAx>
      <c:valAx>
        <c:axId val="26323584"/>
        <c:scaling>
          <c:orientation val="minMax"/>
        </c:scaling>
        <c:delete val="0"/>
        <c:axPos val="l"/>
        <c:majorGridlines>
          <c:spPr>
            <a:ln>
              <a:solidFill>
                <a:prstClr val="white">
                  <a:lumMod val="75000"/>
                </a:prst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2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6320896"/>
        <c:crosses val="autoZero"/>
        <c:crossBetween val="between"/>
      </c:valAx>
      <c:spPr>
        <a:noFill/>
        <a:ln w="254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2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0.55537</cdr:x>
      <cdr:y>0.13373</cdr:y>
    </cdr:from>
    <cdr:to>
      <cdr:x>0.67375</cdr:x>
      <cdr:y>0.20135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0.20505</cdr:x>
      <cdr:y>0.07371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3387B1-A8BE-42A5-8287-6ED88BA419A0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2EF599-AAFE-40CE-9669-B8E3AB41E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799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A3AF78-15B8-4BE7-9D74-5245EF954FA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8318C-2CAF-45E9-B061-2B3099425549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6AEE1-BB01-4356-9102-F1E62F636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0561E-65A2-4892-9A1C-7E83D0AD7171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EA6ED-EC64-4BED-B4FB-A11D27A0C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41E5A-97AC-43DF-BB2D-E077C5AF83A1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DBE44-DA6F-4308-91F8-60BDB6DAC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FDAD7274-DA7D-4F2D-823A-D9F7300E65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CC3920-C377-46E6-915C-882F0E0640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6086911-6C90-4F9B-B9A2-C56C1ABB53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1C4D5B-ADFD-4D5C-B58B-F3CF41A057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528BE0-0CD4-47AB-AB82-425B8669D4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E48D23-7FA8-4A1A-BF8B-5432439FCA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71B6AA-B544-47F4-912F-A47547D6BE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8C73FC-EE95-418C-9FA6-B160BEBD90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74BAE-1A97-48EE-A0D4-DE9FDF04EC11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4476C-3FB4-4FBE-AFE5-D45041064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8F8584-2BFA-4C0A-8855-1856F6ACA3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3B61E5-FB84-486F-BE60-E96686F83F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C7EEE5-F83F-4A90-AA1F-A3B4993EA3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EC789F99-996D-4E86-B08C-46BA39838F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DC6A67-2C6D-4E3A-940F-8801251354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959096-4058-487F-8F1E-216CDB392D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92D029-9C66-4E4B-9D14-1ABCA1B94A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0AAAE2-5C6A-421A-9060-FE4C2DD94E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3DAB27-F886-4F73-9238-5E7F40E068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054FBD-4706-4E90-9CE7-41A1C7F4D6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C346B-5028-4067-8CF3-BBDAB3589EC1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46B69-43C2-4C08-AADB-6FD17F956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987F21-15DC-4172-844F-445463CA45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E4E195-84CD-4E72-94CA-5870334832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A1D1F4-CFEB-4F1F-94E4-25E5739251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C1D157-4792-465A-8082-58A3BE5EEC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5F6E64-A04C-4C4B-BDAD-2AEBF51216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D3EE1DCB-ECCE-4F57-8788-F58A628BEC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282873-A415-4A61-9233-B0C792880E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7E8665-BEF5-4515-BCA6-928EE03AE0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64D8B44-3FB5-4C07-BAE9-A317B8F0E5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EEAB66-046F-4912-A760-87B2EAEF4F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861CB-8408-404B-8095-11E708E31C7D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CA885-C74F-4B1B-8017-A08849A97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59D0FA9-2D3B-43DD-AFF3-084AC6EA63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69A65D-28F7-4ACC-8AD1-DA412AB791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1C77B0-47C7-41D8-BB90-3F6A33875D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D78201-13E0-444A-9FDD-E7B1796B6E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C839A2-143F-4D41-BEBB-949BC9AC8B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2F5915-C2BA-44EC-9EDF-AF2273BF49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6842856-0102-4A18-B5BC-08E3A83889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77AD6362-61C9-4154-9921-FCA0E09505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66005F-D0DB-47D3-869A-BA2A59A9D1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AC36A6-3AA8-4663-B452-8252FDBC18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9881B-545C-4F0C-B49D-B42888CB329D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35101-DB24-47F4-AD18-F2D3A07A6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62FA75-5A94-4E6E-8DD0-F15B9ED7FC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3FBED0-434D-4DB0-9D2A-F9B423EFD0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918A97-F086-4229-9E70-87DB3B0769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58A713F-4042-4493-8D73-AF3C1C7D50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68D6A4-05A5-49E6-8A8F-B581BBF3F9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ABAB85-F4B9-41A1-A731-DE6DF7D6A1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75EE99-550F-4845-8C28-2CF05D9E20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EF1533D-C0BC-4F91-9569-3B56B39BB8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6D4499-4D86-490F-BAFA-1138CB502F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2FF4D8F1-72F8-4D2A-AEA5-7C414A884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84D5B-1CBA-4096-B64D-4C5292016DF3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543E-02DA-4E69-9A96-2F90781DD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C136D48-E5CE-464A-A07E-C489C13E0E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7272931-D010-4E33-9F6C-CF8B64585D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412006-9CCB-4F36-9084-A85B61BB79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9DB7B6D-6C47-4843-80BC-4AB8DDCAA8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5160122-C104-42E5-8E74-1A1C71E8A8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63A133-756D-4495-A0FA-C29918ED32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5B5107-3FF1-42B5-9EF5-BAD9FE8EFB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E6D60540-BA82-4EE2-BCA0-5000D9A7BD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1A9680-D81E-49E5-B96A-CBBCDDAB0E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7ECC39-5000-4470-888D-97BF0677EA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95FF-5EA6-41D5-80CB-265FB08BCED9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4A688-4495-4AC9-8548-4B7736771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260ACB-AF93-43C0-B86C-A164D6BADE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241370-9B8F-4CA1-B931-3CA0A9243D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A7B60A7-F11A-42ED-90A7-11600011FB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18B697-E623-4004-B0F8-D544A1AC2A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C2CAA3-2389-4820-813E-FC49246795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A733EB-A020-4DCB-B1E3-4DE6D983FD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C381C1-F5AD-4E06-8AA2-310E91BAF6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51F181-3B35-4B55-8338-1F6F7469B8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DC5B81-353E-4DB7-9AD1-255916F05C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6A8FBC76-FF13-43FE-8DAB-693F66FCF1CA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2C153D5-1403-40FF-86A3-A5B5527A0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21D10-7DD5-4D6C-942E-E82AB5AB897C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9BDD5-2875-45CE-986E-36513D90E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E53983C-DE3B-42F9-BD8D-A8DBDE59BA2A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C812FBE-C918-4899-B0EA-28782435B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552BF08A-9781-4C67-B47E-7E30C45CAD6F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0BB777C-0D2D-412C-B766-7530181E4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F32DFB7-AD19-4BE0-A086-354C09C3A3AD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A5B9C2B-50A8-41FD-8463-DAAFAF667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38E7ABE4-C981-4CFC-A7E3-5D1379DB2C7C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8D6E8953-D821-4146-A7D3-E85EE6B95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911EE780-5802-4E61-B737-89269A62EC44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04AB644-7D76-4D23-8B48-C4937F967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AC27A0CD-2B3E-420B-B2DC-72902622C2CC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94BFEEF-DCEB-449F-974D-5CBCACA0D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CFE0F49B-89A8-400A-910B-127340810B8F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C2B46C4-2FE1-4DCF-9281-2B3AC16ED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EF69AB67-8A33-4D6C-B6E7-060DB4C5FE80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1B83BF5-A8AC-48C1-A5D2-08A0C5AFA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8E0B97B1-E600-4EB8-B9F6-117AD7EF11CB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78B594BF-F432-4449-A987-000146E1E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74A8DCDC-971D-422E-B7C2-6A7B7BA676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3DF36-CBD3-42EF-9AD1-F55D7F7D2754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ECDAC-3901-4393-8A12-3165570DA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3EB194-7ECB-4FC8-A63F-F7D2B87495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CAEF19-D58B-4F2C-894D-7CEBB9C6D4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0DB95A-BB4B-4188-9945-B3DB0254EB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57763E-CCB1-4939-9405-A6A1EE9E8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580E65-24BD-490F-A4C9-96603DC338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E28810-81A2-4BCA-BD62-DFD175E7FA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D9B3215-1F47-491C-AD98-A1E71E95A2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92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7B74E0-3903-49E5-8A9A-5B41FB46A259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5849CA-D3CD-4081-A910-03E3722AF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3" r:id="rId2"/>
    <p:sldLayoutId id="2147483982" r:id="rId3"/>
    <p:sldLayoutId id="2147483981" r:id="rId4"/>
    <p:sldLayoutId id="2147483980" r:id="rId5"/>
    <p:sldLayoutId id="2147483979" r:id="rId6"/>
    <p:sldLayoutId id="2147483978" r:id="rId7"/>
    <p:sldLayoutId id="2147483977" r:id="rId8"/>
    <p:sldLayoutId id="2147483976" r:id="rId9"/>
    <p:sldLayoutId id="2147483975" r:id="rId10"/>
    <p:sldLayoutId id="21474839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2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04.06.2015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88C3C4-CCCD-4C43-8A48-96CF2CB63C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6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04.06.2015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EE0713-0BEC-449B-A409-ADF6DE6BB2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951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99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04.06.2015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C07C96-27A8-4B7C-949F-961CE192CA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2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32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04.06.2015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FF4B13-EF40-48E0-B78B-F146292849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6575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657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04.06.2015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E457C6-10A9-4627-9783-8409B493A6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988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988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04.06.2015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B018DC-2CB1-44DA-8A5D-AC51EFD2E0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318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48DD68-D14C-4D52-B1CB-6A6A8B1A2CBC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EC3FE6-F776-48D9-8EFC-0A73614AC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0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5478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68C104D-2A47-41BD-AC84-82399DD49AF4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FB11BDD-41BB-469D-992C-457186606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dm-promishl-rn.ru/gallery/?SECTION_ID=61&amp;ELEMENT_ID=92" TargetMode="Externa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031" y="4077072"/>
            <a:ext cx="8713788" cy="165444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Пушкинского сельского поселения на 2015 год и на период 2016 и 2017 годов</a:t>
            </a:r>
          </a:p>
        </p:txBody>
      </p:sp>
      <p:sp>
        <p:nvSpPr>
          <p:cNvPr id="118787" name="AutoShape 7"/>
          <p:cNvSpPr>
            <a:spLocks noChangeArrowheads="1"/>
          </p:cNvSpPr>
          <p:nvPr/>
        </p:nvSpPr>
        <p:spPr bwMode="auto">
          <a:xfrm>
            <a:off x="1042988" y="260350"/>
            <a:ext cx="7127875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АДМИНИСТРАЦИЯ </a:t>
            </a:r>
            <a:r>
              <a:rPr lang="ru-RU" dirty="0" smtClean="0"/>
              <a:t>ПУШКИНСКОГО СЕЛЬСКОГО </a:t>
            </a:r>
            <a:r>
              <a:rPr lang="ru-RU" dirty="0"/>
              <a:t>ПОСЕЛЕНИЯ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8840"/>
            <a:ext cx="9144000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7584" y="620713"/>
            <a:ext cx="7282954" cy="11525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Дорожный фонд Администрации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Пушкинского сельского поселения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endParaRPr lang="ru-RU" sz="2400" dirty="0" smtClean="0">
              <a:solidFill>
                <a:srgbClr val="E46C0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Objec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77880"/>
              </p:ext>
            </p:extLst>
          </p:nvPr>
        </p:nvGraphicFramePr>
        <p:xfrm>
          <a:off x="180975" y="1919288"/>
          <a:ext cx="7461250" cy="481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4148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0D0C10-195B-4407-BF6E-06925FB89B1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  <p:pic>
        <p:nvPicPr>
          <p:cNvPr id="134151" name="Picture 7" descr="1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96952"/>
            <a:ext cx="269708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8E5C52-C410-45F0-A7F8-DEC0A8CE98E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  <p:pic>
        <p:nvPicPr>
          <p:cNvPr id="135170" name="Picture 2" descr="C:\Documents and Settings\user\Документы\отправление почты\2014\май\фото слайд\Изображение 0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42925"/>
            <a:ext cx="9144000" cy="6315075"/>
          </a:xfrm>
        </p:spPr>
      </p:pic>
      <p:pic>
        <p:nvPicPr>
          <p:cNvPr id="135172" name="Picture 2" descr="K:\ГО и ЧС\Диск И\ВАСЁК\Новая папка\фото благоустройство\Плотины Земцовского сельского поселения\Пономаревка\P61800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461963"/>
            <a:ext cx="9144000" cy="639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3" name="TextBox 1"/>
          <p:cNvSpPr txBox="1">
            <a:spLocks noChangeArrowheads="1"/>
          </p:cNvSpPr>
          <p:nvPr/>
        </p:nvSpPr>
        <p:spPr bwMode="auto">
          <a:xfrm>
            <a:off x="4572000" y="4724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3" name="Круглая лента лицом вверх 2"/>
          <p:cNvSpPr/>
          <p:nvPr/>
        </p:nvSpPr>
        <p:spPr>
          <a:xfrm>
            <a:off x="0" y="744622"/>
            <a:ext cx="8750300" cy="4164722"/>
          </a:xfrm>
          <a:prstGeom prst="ellipseRibbon2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/>
              <a:t>Контактная информация:</a:t>
            </a:r>
          </a:p>
          <a:p>
            <a:pPr algn="ctr"/>
            <a:r>
              <a:rPr lang="ru-RU" sz="1200" dirty="0"/>
              <a:t>Глава </a:t>
            </a:r>
            <a:r>
              <a:rPr lang="ru-RU" sz="1200" dirty="0" smtClean="0"/>
              <a:t> Пушкинского сельского </a:t>
            </a:r>
            <a:r>
              <a:rPr lang="ru-RU" sz="1200" dirty="0"/>
              <a:t>поселения</a:t>
            </a:r>
          </a:p>
          <a:p>
            <a:pPr algn="ctr"/>
            <a:r>
              <a:rPr lang="ru-RU" sz="1200" dirty="0" err="1" smtClean="0"/>
              <a:t>Багрыч</a:t>
            </a:r>
            <a:r>
              <a:rPr lang="ru-RU" sz="1200" dirty="0" smtClean="0"/>
              <a:t> Геннадий Александрович</a:t>
            </a:r>
            <a:endParaRPr lang="ru-RU" sz="1200" dirty="0"/>
          </a:p>
          <a:p>
            <a:pPr algn="ctr"/>
            <a:r>
              <a:rPr lang="ru-RU" sz="1200" dirty="0"/>
              <a:t>График работы с 8-30 до 17-30, перерыв с 13-00 до 14-00.</a:t>
            </a:r>
          </a:p>
          <a:p>
            <a:pPr algn="ctr"/>
            <a:r>
              <a:rPr lang="ru-RU" sz="1200" dirty="0"/>
              <a:t>Адрес: </a:t>
            </a:r>
            <a:r>
              <a:rPr lang="ru-RU" sz="1200" dirty="0" smtClean="0"/>
              <a:t>652399,Кемеровская </a:t>
            </a:r>
            <a:r>
              <a:rPr lang="ru-RU" sz="1200" dirty="0"/>
              <a:t>область,</a:t>
            </a:r>
          </a:p>
          <a:p>
            <a:pPr algn="ctr"/>
            <a:r>
              <a:rPr lang="ru-RU" sz="1200" dirty="0"/>
              <a:t>Промышленновский район,</a:t>
            </a:r>
          </a:p>
          <a:p>
            <a:pPr algn="ctr"/>
            <a:r>
              <a:rPr lang="ru-RU" sz="1200" dirty="0" err="1"/>
              <a:t>с</a:t>
            </a:r>
            <a:r>
              <a:rPr lang="ru-RU" sz="1200" dirty="0" err="1" smtClean="0"/>
              <a:t>.Краснинское</a:t>
            </a:r>
            <a:endParaRPr lang="ru-RU" sz="1200" dirty="0"/>
          </a:p>
          <a:p>
            <a:pPr algn="ctr"/>
            <a:r>
              <a:rPr lang="ru-RU" sz="1200" dirty="0" smtClean="0"/>
              <a:t>ул. Садовая , 76</a:t>
            </a:r>
            <a:endParaRPr lang="ru-RU" sz="1200" dirty="0"/>
          </a:p>
          <a:p>
            <a:pPr algn="ctr"/>
            <a:r>
              <a:rPr lang="ru-RU" sz="1200" dirty="0"/>
              <a:t>Телефон (8 38442) </a:t>
            </a:r>
            <a:r>
              <a:rPr lang="ru-RU" sz="1200" dirty="0" smtClean="0"/>
              <a:t>6-683-46</a:t>
            </a:r>
            <a:r>
              <a:rPr lang="ru-RU" sz="1200" dirty="0"/>
              <a:t>4</a:t>
            </a:r>
            <a:r>
              <a:rPr lang="ru-RU" sz="1200" dirty="0" smtClean="0"/>
              <a:t> </a:t>
            </a:r>
            <a:r>
              <a:rPr lang="ru-RU" sz="1200" dirty="0"/>
              <a:t>Факс: </a:t>
            </a:r>
            <a:r>
              <a:rPr lang="ru-RU" sz="1200" dirty="0" smtClean="0"/>
              <a:t>6-83-29           Электронная </a:t>
            </a:r>
            <a:r>
              <a:rPr lang="ru-RU" sz="1200" dirty="0"/>
              <a:t>почта: </a:t>
            </a:r>
            <a:r>
              <a:rPr lang="en-US" sz="1200" dirty="0" smtClean="0"/>
              <a:t>pushkino28@yandexru</a:t>
            </a:r>
            <a:endParaRPr lang="ru-RU" sz="1200" dirty="0">
              <a:solidFill>
                <a:srgbClr val="FFFFFF"/>
              </a:solidFill>
              <a:latin typeface="Decorlz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3CEA8-7EDB-47F4-A18A-5A2D20B0B2B9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20836" name="Rectangle 7"/>
          <p:cNvSpPr>
            <a:spLocks noChangeArrowheads="1"/>
          </p:cNvSpPr>
          <p:nvPr/>
        </p:nvSpPr>
        <p:spPr bwMode="auto">
          <a:xfrm>
            <a:off x="684213" y="620713"/>
            <a:ext cx="7993062" cy="1203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БЮДЖЕТ НА 2015 ГОД И ПЛАНОВЫЙ ПЕРИОД 2016 И 2017 ГОДОВ </a:t>
            </a:r>
          </a:p>
          <a:p>
            <a:pPr algn="ctr"/>
            <a:r>
              <a:rPr lang="ru-RU" b="1" dirty="0"/>
              <a:t>НАПРАВЛЕН НА РЕШЕНИЕ СЛЕДУЮЩИХ КЛЮЧЕВЫХ ЗАДАЧ:</a:t>
            </a:r>
          </a:p>
        </p:txBody>
      </p:sp>
      <p:grpSp>
        <p:nvGrpSpPr>
          <p:cNvPr id="120841" name="Group 9"/>
          <p:cNvGrpSpPr>
            <a:grpSpLocks/>
          </p:cNvGrpSpPr>
          <p:nvPr/>
        </p:nvGrpSpPr>
        <p:grpSpPr bwMode="auto">
          <a:xfrm>
            <a:off x="323850" y="1916113"/>
            <a:ext cx="8640763" cy="865187"/>
            <a:chOff x="204" y="1162"/>
            <a:chExt cx="5443" cy="59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20839" name="Rectangle 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grp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0" name="AutoShape 8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 dirty="0"/>
                <a:t>Обеспечение устойчивости и сбалансированности бюджетной системы в целях </a:t>
              </a:r>
            </a:p>
            <a:p>
              <a:pPr algn="ctr"/>
              <a:r>
                <a:rPr lang="ru-RU" sz="1400" b="1" dirty="0"/>
                <a:t>гарантированного исполнения действующих и принимаемых расходных обязательств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120842" name="Group 10"/>
          <p:cNvGrpSpPr>
            <a:grpSpLocks/>
          </p:cNvGrpSpPr>
          <p:nvPr/>
        </p:nvGrpSpPr>
        <p:grpSpPr bwMode="auto">
          <a:xfrm>
            <a:off x="323850" y="2852738"/>
            <a:ext cx="8640763" cy="865187"/>
            <a:chOff x="204" y="1162"/>
            <a:chExt cx="5443" cy="590"/>
          </a:xfrm>
        </p:grpSpPr>
        <p:sp>
          <p:nvSpPr>
            <p:cNvPr id="120843" name="Rectangle 11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4" name="AutoShape 12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 dirty="0"/>
                <a:t>Повышение эффективности бюджетной политики, в том числе за счет роста </a:t>
              </a:r>
            </a:p>
            <a:p>
              <a:pPr algn="ctr"/>
              <a:r>
                <a:rPr lang="ru-RU" sz="1400" b="1" dirty="0"/>
                <a:t>эффективности бюджетных расходов, обеспечения адресности </a:t>
              </a:r>
            </a:p>
            <a:p>
              <a:pPr algn="ctr"/>
              <a:r>
                <a:rPr lang="ru-RU" sz="1400" b="1" dirty="0"/>
                <a:t>социальной помощи, проведения структурных реформ в социальной сфере </a:t>
              </a:r>
            </a:p>
          </p:txBody>
        </p:sp>
      </p:grpSp>
      <p:grpSp>
        <p:nvGrpSpPr>
          <p:cNvPr id="120845" name="Group 13" descr="иоро"/>
          <p:cNvGrpSpPr>
            <a:grpSpLocks/>
          </p:cNvGrpSpPr>
          <p:nvPr/>
        </p:nvGrpSpPr>
        <p:grpSpPr bwMode="auto">
          <a:xfrm>
            <a:off x="323850" y="3789363"/>
            <a:ext cx="8640763" cy="865187"/>
            <a:chOff x="204" y="1162"/>
            <a:chExt cx="5443" cy="590"/>
          </a:xfrm>
        </p:grpSpPr>
        <p:sp>
          <p:nvSpPr>
            <p:cNvPr id="120846" name="Rectangle 14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7" name="AutoShape 15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 dirty="0"/>
                <a:t>Соответствие финансовых возможностей </a:t>
              </a:r>
              <a:r>
                <a:rPr lang="ru-RU" sz="1400" b="1" dirty="0" smtClean="0"/>
                <a:t>Пушкинского  </a:t>
              </a:r>
              <a:r>
                <a:rPr lang="ru-RU" sz="1400" b="1" dirty="0"/>
                <a:t>сельского поселения</a:t>
              </a:r>
            </a:p>
            <a:p>
              <a:pPr algn="ctr"/>
              <a:r>
                <a:rPr lang="ru-RU" sz="1400" b="1" dirty="0"/>
                <a:t>ключевым направлениям развития </a:t>
              </a:r>
            </a:p>
          </p:txBody>
        </p:sp>
      </p:grpSp>
      <p:grpSp>
        <p:nvGrpSpPr>
          <p:cNvPr id="120848" name="Group 16"/>
          <p:cNvGrpSpPr>
            <a:grpSpLocks/>
          </p:cNvGrpSpPr>
          <p:nvPr/>
        </p:nvGrpSpPr>
        <p:grpSpPr bwMode="auto">
          <a:xfrm>
            <a:off x="323850" y="4724400"/>
            <a:ext cx="8640763" cy="865188"/>
            <a:chOff x="204" y="1162"/>
            <a:chExt cx="5443" cy="590"/>
          </a:xfrm>
        </p:grpSpPr>
        <p:sp>
          <p:nvSpPr>
            <p:cNvPr id="120849" name="Rectangle 1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50" name="AutoShape 18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 dirty="0"/>
                <a:t>Повышение роли бюджетной политики для поддержки экономического роста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120851" name="Group 19"/>
          <p:cNvGrpSpPr>
            <a:grpSpLocks/>
          </p:cNvGrpSpPr>
          <p:nvPr/>
        </p:nvGrpSpPr>
        <p:grpSpPr bwMode="auto">
          <a:xfrm>
            <a:off x="323850" y="5661025"/>
            <a:ext cx="8640763" cy="865188"/>
            <a:chOff x="204" y="1162"/>
            <a:chExt cx="5443" cy="590"/>
          </a:xfrm>
        </p:grpSpPr>
        <p:sp>
          <p:nvSpPr>
            <p:cNvPr id="120852" name="Rectangle 20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53" name="AutoShape 21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 dirty="0"/>
                <a:t>Повышение прозрачности и открытости бюджетного процесса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1728192" cy="17281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644525"/>
            <a:ext cx="7094538" cy="12842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параметры решения 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 бюджете Пушкинского  сельского поселения на 2015 год и плановый период 2016 и 2017 годов»</a:t>
            </a:r>
          </a:p>
        </p:txBody>
      </p:sp>
      <p:graphicFrame>
        <p:nvGraphicFramePr>
          <p:cNvPr id="121910" name="Group 5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03602743"/>
              </p:ext>
            </p:extLst>
          </p:nvPr>
        </p:nvGraphicFramePr>
        <p:xfrm>
          <a:off x="595313" y="2349500"/>
          <a:ext cx="8001000" cy="3538539"/>
        </p:xfrm>
        <a:graphic>
          <a:graphicData uri="http://schemas.openxmlformats.org/drawingml/2006/table">
            <a:tbl>
              <a:tblPr/>
              <a:tblGrid>
                <a:gridCol w="4105275"/>
                <a:gridCol w="1322387"/>
                <a:gridCol w="1320800"/>
                <a:gridCol w="1252538"/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Доходы,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3662,5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3294,5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3044,9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2383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2453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2233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1279,5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841,5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811,9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3662,5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3294,5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3044,9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1906" name="Text Box 116"/>
          <p:cNvSpPr txBox="1">
            <a:spLocks noChangeArrowheads="1"/>
          </p:cNvSpPr>
          <p:nvPr/>
        </p:nvSpPr>
        <p:spPr bwMode="auto">
          <a:xfrm>
            <a:off x="7380288" y="1916113"/>
            <a:ext cx="15128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>
                <a:solidFill>
                  <a:srgbClr val="000000"/>
                </a:solidFill>
                <a:latin typeface="Arial Cyr"/>
                <a:ea typeface="Arial Cyr"/>
                <a:cs typeface="Arial Cyr"/>
              </a:rPr>
              <a:t>(тыс. рублей)</a:t>
            </a:r>
          </a:p>
        </p:txBody>
      </p:sp>
      <p:sp>
        <p:nvSpPr>
          <p:cNvPr id="121908" name="Номер слайда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040A1-0FDA-4A26-8CF8-11AEE39F5DD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23814381"/>
              </p:ext>
            </p:extLst>
          </p:nvPr>
        </p:nvGraphicFramePr>
        <p:xfrm>
          <a:off x="4762" y="2206625"/>
          <a:ext cx="9109076" cy="461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33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985A60-0CC7-4A20-AFDB-DADBB742C72D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22885" name="Rectangle 4"/>
          <p:cNvSpPr>
            <a:spLocks noChangeArrowheads="1"/>
          </p:cNvSpPr>
          <p:nvPr/>
        </p:nvSpPr>
        <p:spPr bwMode="auto">
          <a:xfrm>
            <a:off x="430213" y="2170113"/>
            <a:ext cx="15478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>
                <a:solidFill>
                  <a:srgbClr val="000000"/>
                </a:solidFill>
              </a:rPr>
              <a:t>тыс. рублей</a:t>
            </a:r>
          </a:p>
        </p:txBody>
      </p:sp>
      <p:sp>
        <p:nvSpPr>
          <p:cNvPr id="122886" name="Text Box 19"/>
          <p:cNvSpPr txBox="1">
            <a:spLocks noChangeArrowheads="1"/>
          </p:cNvSpPr>
          <p:nvPr/>
        </p:nvSpPr>
        <p:spPr bwMode="auto">
          <a:xfrm>
            <a:off x="3779912" y="4078288"/>
            <a:ext cx="1296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3662,5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2887" name="Text Box 20"/>
          <p:cNvSpPr txBox="1">
            <a:spLocks noChangeArrowheads="1"/>
          </p:cNvSpPr>
          <p:nvPr/>
        </p:nvSpPr>
        <p:spPr bwMode="auto">
          <a:xfrm>
            <a:off x="1863725" y="2506663"/>
            <a:ext cx="1223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13415,8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2889" name="Text Box 19"/>
          <p:cNvSpPr txBox="1">
            <a:spLocks noChangeArrowheads="1"/>
          </p:cNvSpPr>
          <p:nvPr/>
        </p:nvSpPr>
        <p:spPr bwMode="auto">
          <a:xfrm>
            <a:off x="5436096" y="4262953"/>
            <a:ext cx="1510135" cy="36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smtClean="0">
                <a:solidFill>
                  <a:srgbClr val="000000"/>
                </a:solidFill>
              </a:rPr>
              <a:t>3294,5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2890" name="Text Box 19"/>
          <p:cNvSpPr txBox="1">
            <a:spLocks noChangeArrowheads="1"/>
          </p:cNvSpPr>
          <p:nvPr/>
        </p:nvSpPr>
        <p:spPr bwMode="auto">
          <a:xfrm>
            <a:off x="7164288" y="4450711"/>
            <a:ext cx="1296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3044,9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2891" name="AutoShape 16"/>
          <p:cNvSpPr>
            <a:spLocks noChangeArrowheads="1"/>
          </p:cNvSpPr>
          <p:nvPr/>
        </p:nvSpPr>
        <p:spPr bwMode="auto">
          <a:xfrm>
            <a:off x="468313" y="620713"/>
            <a:ext cx="8280400" cy="1008062"/>
          </a:xfrm>
          <a:prstGeom prst="flowChartProces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Динамика доходов бюджета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Пушкинского сельского </a:t>
            </a:r>
            <a:r>
              <a:rPr lang="ru-RU" sz="2000" b="1" dirty="0">
                <a:solidFill>
                  <a:schemeClr val="bg1"/>
                </a:solidFill>
              </a:rPr>
              <a:t>поселения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845F1D-ADAB-4158-871A-783FFD50A6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  <p:graphicFrame>
        <p:nvGraphicFramePr>
          <p:cNvPr id="2" name="Object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071306723"/>
              </p:ext>
            </p:extLst>
          </p:nvPr>
        </p:nvGraphicFramePr>
        <p:xfrm>
          <a:off x="590550" y="1247775"/>
          <a:ext cx="8051800" cy="527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4936" name="Picture 8" descr="97e02b0b058d46c7fd4f51472672b1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1692275" cy="127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5175"/>
            <a:ext cx="9036050" cy="1066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Безвозмездные поступления в бюджет</a:t>
            </a:r>
            <a:br>
              <a:rPr lang="ru-RU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Пушкинского сельского поселения </a:t>
            </a:r>
          </a:p>
        </p:txBody>
      </p:sp>
      <p:sp>
        <p:nvSpPr>
          <p:cNvPr id="125959" name="Text Box 116"/>
          <p:cNvSpPr txBox="1">
            <a:spLocks noChangeArrowheads="1"/>
          </p:cNvSpPr>
          <p:nvPr/>
        </p:nvSpPr>
        <p:spPr bwMode="auto">
          <a:xfrm>
            <a:off x="827088" y="2060575"/>
            <a:ext cx="16573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 b="1">
                <a:solidFill>
                  <a:srgbClr val="000000"/>
                </a:solidFill>
                <a:latin typeface="Arial Cyr"/>
                <a:ea typeface="Arial Cyr"/>
                <a:cs typeface="Arial Cyr"/>
              </a:rPr>
              <a:t>(тыс. рублей)</a:t>
            </a:r>
          </a:p>
        </p:txBody>
      </p:sp>
      <p:graphicFrame>
        <p:nvGraphicFramePr>
          <p:cNvPr id="3" name="Object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700852"/>
              </p:ext>
            </p:extLst>
          </p:nvPr>
        </p:nvGraphicFramePr>
        <p:xfrm>
          <a:off x="180975" y="2244725"/>
          <a:ext cx="8075613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44CC67-FED6-4162-B587-6B44576C990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950" y="476250"/>
            <a:ext cx="9036050" cy="10810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расходов бюджета Пушкинского  сельского поселения  в 2014-2017 годах</a:t>
            </a:r>
            <a:endParaRPr lang="ru-RU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2" name="Objec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820597"/>
              </p:ext>
            </p:extLst>
          </p:nvPr>
        </p:nvGraphicFramePr>
        <p:xfrm>
          <a:off x="233363" y="1700808"/>
          <a:ext cx="9604375" cy="5154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6980" name="Номер слайда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3BBBE7-3FE5-446D-B230-C6839C65A42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  <p:pic>
        <p:nvPicPr>
          <p:cNvPr id="126989" name="Picture 13" descr="15847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29213"/>
            <a:ext cx="2879725" cy="17287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5175"/>
            <a:ext cx="9144000" cy="71913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Расходы бюджета Пушкинского  сельского поселения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по разделам в 2014 – 2017 годах, </a:t>
            </a:r>
            <a:r>
              <a:rPr lang="ru-RU" sz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  <a:endParaRPr lang="ru-RU" sz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8003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8498B3-0952-4F22-816A-82344AA64F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  <p:graphicFrame>
        <p:nvGraphicFramePr>
          <p:cNvPr id="128093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739716"/>
              </p:ext>
            </p:extLst>
          </p:nvPr>
        </p:nvGraphicFramePr>
        <p:xfrm>
          <a:off x="1331640" y="1772816"/>
          <a:ext cx="6696075" cy="4351339"/>
        </p:xfrm>
        <a:graphic>
          <a:graphicData uri="http://schemas.openxmlformats.org/drawingml/2006/table">
            <a:tbl>
              <a:tblPr/>
              <a:tblGrid>
                <a:gridCol w="2857500"/>
                <a:gridCol w="1100137"/>
                <a:gridCol w="874713"/>
                <a:gridCol w="877887"/>
                <a:gridCol w="985838"/>
              </a:tblGrid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Наименование  расходов 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«Общегосударственные вопросы»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2432,7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2073,0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оборона»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безопасность и правоохранительная деятельность»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экономика»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4127,5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«Жилищно-коммунальное хозяйство»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1180,6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«Культура, кинематография»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5373,2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«Социальная политика»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«Физическая культура и спорт»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Условно-утвержденные расходы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13612,5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3662,5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3294,5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3044,9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8095" name="Picture 95" descr="Скачать перо и чернильница картинки и фото на телефон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476375" cy="1263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0010" y="692696"/>
            <a:ext cx="9144000" cy="7191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Расходы бюджета Пушкинского  сельского поселения 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в рамках программ в 2015 – 2017 годах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  <a:endParaRPr lang="ru-RU" sz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9027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3539C-14AA-449F-B9D4-73D8D235BCE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  <p:graphicFrame>
        <p:nvGraphicFramePr>
          <p:cNvPr id="129190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518165"/>
              </p:ext>
            </p:extLst>
          </p:nvPr>
        </p:nvGraphicFramePr>
        <p:xfrm>
          <a:off x="107504" y="1340768"/>
          <a:ext cx="8863365" cy="5092690"/>
        </p:xfrm>
        <a:graphic>
          <a:graphicData uri="http://schemas.openxmlformats.org/drawingml/2006/table">
            <a:tbl>
              <a:tblPr/>
              <a:tblGrid>
                <a:gridCol w="5404874"/>
                <a:gridCol w="1211667"/>
                <a:gridCol w="1135938"/>
                <a:gridCol w="1110886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3662,5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3294,5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3044,9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Муниципальная  программа «Эффективное управление и комплексное обеспечение жизнедеятельности  Пушкинского сельского поселения»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3013,6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Подпрограмма "Строительство и содержание автомобильных дорог и инженерных сооружений на них "  муниципальной программы « Эффективное управление и комплексное обеспечение жизнедеятельности  Пушкинского сельского поселения"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403,0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физической культуры и спорта»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муниципальной программы « Эффективное управление и комплексное обеспечение жизнедеятельности  Пушкинского сельского поселения"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"Гарантии , предоставляемые муниципальным служащим  оказание мер социальной поддержки  отдельным категориям граждан»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муниципальной программы « Эффективное управление и комплексное обеспечение жизнедеятельности  Пушкинского сельского поселения"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"Обеспечение первичных мер пожарной безопасности в границах поселения, защита населения и территории от чрезвычайных ситуаций природного и техногенного характера, совершенствование гражданской обороны»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муниципальной программы « Эффективное управление и комплексное обеспечение жизнедеятельности  Пушкинского сельского поселения"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жилищно-коммунального комплекса и повышение уровня благоустройства территории» муниципальной программы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Эффективное управление и комплексное обеспечение жизнедеятельности  Пушкинского сельского поселения"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«Функционирование органов местного  самоуправления поселения "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муниципальной программы « Эффективное управление и комплексное обеспечение жизнедеятельности  Пушкинского сельского поселения"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культуры , молодежной политики в </a:t>
                      </a: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Пушкнском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сельском поселении" 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Администрации   Пушкинского сельского поселения в рамках непрограммного направления деятельности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первичного воинского учета на территориях, где отсутствуют военные </a:t>
                      </a: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коммисариаты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рамках </a:t>
                      </a: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непрограмного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направления деятельности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198,5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198,5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171,9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Условно-утвержденные расходы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9192" name="Picture 168" descr="kak-uluchshit-kachestvo-video-v-skayp19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619250" cy="1254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2023</TotalTime>
  <Words>641</Words>
  <Application>Microsoft Office PowerPoint</Application>
  <PresentationFormat>Экран (4:3)</PresentationFormat>
  <Paragraphs>192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Тема Office</vt:lpstr>
      <vt:lpstr>1_Городская</vt:lpstr>
      <vt:lpstr>4_Городская</vt:lpstr>
      <vt:lpstr>5_Городская</vt:lpstr>
      <vt:lpstr>9_Городская</vt:lpstr>
      <vt:lpstr>12_Городская</vt:lpstr>
      <vt:lpstr>13_Городская</vt:lpstr>
      <vt:lpstr>Трек</vt:lpstr>
      <vt:lpstr>Изящная</vt:lpstr>
      <vt:lpstr>Презентация PowerPoint</vt:lpstr>
      <vt:lpstr>Презентация PowerPoint</vt:lpstr>
      <vt:lpstr>Основные параметры решения  «О бюджете Пушкинского  сельского поселения на 2015 год и плановый период 2016 и 2017 годов»</vt:lpstr>
      <vt:lpstr>Презентация PowerPoint</vt:lpstr>
      <vt:lpstr>Презентация PowerPoint</vt:lpstr>
      <vt:lpstr>Безвозмездные поступления в бюджет Пушкинского сельского поселения </vt:lpstr>
      <vt:lpstr>Динамика расходов бюджета Пушкинского  сельского поселения  в 2014-2017 годах</vt:lpstr>
      <vt:lpstr>               Расходы бюджета Пушкинского  сельского поселения                             по разделам в 2014 – 2017 годах, тыс.рублей</vt:lpstr>
      <vt:lpstr>              Расходы бюджета Пушкинского  сельского поселения                   в рамках программ в 2015 – 2017 годах, тыс.рублей</vt:lpstr>
      <vt:lpstr>Дорожный фонд Администрации  Пушкинского сельского поселения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User12</cp:lastModifiedBy>
  <cp:revision>300</cp:revision>
  <cp:lastPrinted>2013-11-15T06:31:56Z</cp:lastPrinted>
  <dcterms:created xsi:type="dcterms:W3CDTF">2013-05-13T09:45:35Z</dcterms:created>
  <dcterms:modified xsi:type="dcterms:W3CDTF">2015-06-04T01:14:39Z</dcterms:modified>
</cp:coreProperties>
</file>