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theme/themeOverride2.xml" ContentType="application/vnd.openxmlformats-officedocument.themeOverr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notesSlides/notesSlide4.xml" ContentType="application/vnd.openxmlformats-officedocument.presentationml.notesSlide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7" r:id="rId1"/>
    <p:sldMasterId id="2147484130" r:id="rId2"/>
  </p:sldMasterIdLst>
  <p:notesMasterIdLst>
    <p:notesMasterId r:id="rId25"/>
  </p:notesMasterIdLst>
  <p:sldIdLst>
    <p:sldId id="256" r:id="rId3"/>
    <p:sldId id="291" r:id="rId4"/>
    <p:sldId id="308" r:id="rId5"/>
    <p:sldId id="337" r:id="rId6"/>
    <p:sldId id="332" r:id="rId7"/>
    <p:sldId id="294" r:id="rId8"/>
    <p:sldId id="296" r:id="rId9"/>
    <p:sldId id="295" r:id="rId10"/>
    <p:sldId id="298" r:id="rId11"/>
    <p:sldId id="299" r:id="rId12"/>
    <p:sldId id="301" r:id="rId13"/>
    <p:sldId id="305" r:id="rId14"/>
    <p:sldId id="307" r:id="rId15"/>
    <p:sldId id="335" r:id="rId16"/>
    <p:sldId id="317" r:id="rId17"/>
    <p:sldId id="321" r:id="rId18"/>
    <p:sldId id="336" r:id="rId19"/>
    <p:sldId id="334" r:id="rId20"/>
    <p:sldId id="324" r:id="rId21"/>
    <p:sldId id="328" r:id="rId22"/>
    <p:sldId id="330" r:id="rId23"/>
    <p:sldId id="338" r:id="rId2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66FF66"/>
    <a:srgbClr val="FF99FF"/>
    <a:srgbClr val="800080"/>
    <a:srgbClr val="FFFF66"/>
    <a:srgbClr val="FF9900"/>
    <a:srgbClr val="3366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3075" autoAdjust="0"/>
  </p:normalViewPr>
  <p:slideViewPr>
    <p:cSldViewPr>
      <p:cViewPr>
        <p:scale>
          <a:sx n="83" d="100"/>
          <a:sy n="83" d="100"/>
        </p:scale>
        <p:origin x="-130" y="-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3.xlsx"/><Relationship Id="rId1" Type="http://schemas.openxmlformats.org/officeDocument/2006/relationships/themeOverride" Target="../theme/themeOverride2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0"/>
      <c:perspective val="30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033572027350541E-2"/>
          <c:y val="1.2597806592918261E-2"/>
          <c:w val="0.81382830741488388"/>
          <c:h val="0.860234444850043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spPr>
              <a:noFill/>
              <a:ln w="2492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#,##0.000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0000"/>
            </a:solidFill>
            <a:ln w="24921">
              <a:noFill/>
            </a:ln>
          </c:spPr>
          <c:invertIfNegative val="0"/>
          <c:dLbls>
            <c:dLbl>
              <c:idx val="0"/>
              <c:layout>
                <c:manualLayout>
                  <c:x val="-4.5185521167987783E-2"/>
                  <c:y val="8.260333943204624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8368,0</a:t>
                    </a:r>
                    <a:endParaRPr lang="en-US" dirty="0"/>
                  </a:p>
                </c:rich>
              </c:tx>
              <c:spPr>
                <a:noFill/>
                <a:ln w="24921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200385871219221E-2"/>
                  <c:y val="0.1092607518548373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8036,9</a:t>
                    </a:r>
                    <a:endParaRPr lang="en-US" dirty="0"/>
                  </a:p>
                </c:rich>
              </c:tx>
              <c:spPr>
                <a:noFill/>
                <a:ln w="24921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41E-3"/>
                  <c:y val="0.1473464973652729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9138,4</a:t>
                    </a:r>
                    <a:endParaRPr lang="en-US" dirty="0"/>
                  </a:p>
                </c:rich>
              </c:tx>
              <c:spPr>
                <a:noFill/>
                <a:ln w="24921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75974570318641E-3"/>
                  <c:y val="0.17190424692615044"/>
                </c:manualLayout>
              </c:layout>
              <c:spPr>
                <a:noFill/>
                <a:ln w="249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948766941414261E-2"/>
                  <c:y val="8.2603339432046244E-2"/>
                </c:manualLayout>
              </c:layout>
              <c:spPr>
                <a:noFill/>
                <a:ln w="249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92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6401.3</c:v>
                </c:pt>
                <c:pt idx="1">
                  <c:v>4497.5</c:v>
                </c:pt>
                <c:pt idx="2">
                  <c:v>4981.4000000000005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FF00"/>
            </a:solidFill>
            <a:ln w="24921"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8368,0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8036,9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9138,4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6643118625019346E-2"/>
                  <c:y val="6.6975680620578034E-3"/>
                </c:manualLayout>
              </c:layout>
              <c:spPr>
                <a:noFill/>
                <a:ln w="249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92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6401.3</c:v>
                </c:pt>
                <c:pt idx="1">
                  <c:v>4497.5</c:v>
                </c:pt>
                <c:pt idx="2">
                  <c:v>4981.4000000000005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5642752"/>
        <c:axId val="95644288"/>
        <c:axId val="77179968"/>
      </c:bar3DChart>
      <c:catAx>
        <c:axId val="9564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644288"/>
        <c:crosses val="autoZero"/>
        <c:auto val="1"/>
        <c:lblAlgn val="ctr"/>
        <c:lblOffset val="100"/>
        <c:noMultiLvlLbl val="0"/>
      </c:catAx>
      <c:valAx>
        <c:axId val="95644288"/>
        <c:scaling>
          <c:orientation val="minMax"/>
        </c:scaling>
        <c:delete val="1"/>
        <c:axPos val="l"/>
        <c:majorGridlines/>
        <c:numFmt formatCode="#,##0.000" sourceLinked="1"/>
        <c:majorTickMark val="out"/>
        <c:minorTickMark val="none"/>
        <c:tickLblPos val="nextTo"/>
        <c:crossAx val="95642752"/>
        <c:crosses val="autoZero"/>
        <c:crossBetween val="between"/>
      </c:valAx>
      <c:serAx>
        <c:axId val="77179968"/>
        <c:scaling>
          <c:orientation val="minMax"/>
        </c:scaling>
        <c:delete val="1"/>
        <c:axPos val="b"/>
        <c:majorTickMark val="out"/>
        <c:minorTickMark val="none"/>
        <c:tickLblPos val="nextTo"/>
        <c:crossAx val="95644288"/>
        <c:crosses val="autoZero"/>
      </c:serAx>
      <c:spPr>
        <a:noFill/>
        <a:ln w="24921">
          <a:noFill/>
        </a:ln>
      </c:spPr>
    </c:plotArea>
    <c:legend>
      <c:legendPos val="r"/>
      <c:layout>
        <c:manualLayout>
          <c:xMode val="edge"/>
          <c:yMode val="edge"/>
          <c:x val="0.83931623931623778"/>
          <c:y val="0.41229193341869375"/>
          <c:w val="0.14786324786324834"/>
          <c:h val="0.17413572343149841"/>
        </c:manualLayout>
      </c:layout>
      <c:overlay val="0"/>
      <c:spPr>
        <a:noFill/>
        <a:ln w="24915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66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99CC"/>
            </a:solidFill>
            <a:ln w="25309">
              <a:noFill/>
            </a:ln>
          </c:spPr>
          <c:invertIfNegative val="0"/>
          <c:dLbls>
            <c:spPr>
              <a:noFill/>
              <a:ln w="25309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1921</c:v>
                </c:pt>
                <c:pt idx="1">
                  <c:v>2525</c:v>
                </c:pt>
                <c:pt idx="2">
                  <c:v>3617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895040"/>
        <c:axId val="44163072"/>
        <c:axId val="0"/>
      </c:bar3DChart>
      <c:catAx>
        <c:axId val="4389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163072"/>
        <c:crosses val="autoZero"/>
        <c:auto val="1"/>
        <c:lblAlgn val="ctr"/>
        <c:lblOffset val="100"/>
        <c:noMultiLvlLbl val="0"/>
      </c:catAx>
      <c:valAx>
        <c:axId val="4416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895040"/>
        <c:crosses val="autoZero"/>
        <c:crossBetween val="between"/>
      </c:valAx>
      <c:spPr>
        <a:noFill/>
        <a:ln w="2530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C99"/>
            </a:solidFill>
            <a:ln w="25305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30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2444</c:v>
                </c:pt>
                <c:pt idx="1">
                  <c:v>2515</c:v>
                </c:pt>
                <c:pt idx="2">
                  <c:v>2516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757376"/>
        <c:axId val="44758912"/>
        <c:axId val="0"/>
      </c:bar3DChart>
      <c:catAx>
        <c:axId val="4475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758912"/>
        <c:crosses val="autoZero"/>
        <c:auto val="1"/>
        <c:lblAlgn val="ctr"/>
        <c:lblOffset val="100"/>
        <c:noMultiLvlLbl val="0"/>
      </c:catAx>
      <c:valAx>
        <c:axId val="44758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757376"/>
        <c:crosses val="autoZero"/>
        <c:crossBetween val="between"/>
      </c:valAx>
      <c:spPr>
        <a:noFill/>
        <a:ln w="2530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74175548508091"/>
          <c:y val="3.6880525313397194E-2"/>
          <c:w val="0.65682656826568275"/>
          <c:h val="0.816513761467889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41.5</c:v>
                </c:pt>
                <c:pt idx="1">
                  <c:v>59.5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63947964459707"/>
          <c:y val="5.1396848237184038E-2"/>
          <c:w val="0.5919320032597486"/>
          <c:h val="0.8313749580586627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4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38.5</c:v>
                </c:pt>
                <c:pt idx="1">
                  <c:v>61.5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23775194530379"/>
          <c:y val="0.12263303753343439"/>
          <c:w val="0.65025678195009873"/>
          <c:h val="0.7980161734743433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0"/>
          <c:dPt>
            <c:idx val="0"/>
            <c:bubble3D val="0"/>
            <c:explosion val="8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37.799999999999997</c:v>
                </c:pt>
                <c:pt idx="1">
                  <c:v>62.2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CFFCC"/>
            </a:solidFill>
            <a:ln w="3164">
              <a:solidFill>
                <a:srgbClr val="808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7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 smtClean="0"/>
                      <a:t>40</a:t>
                    </a:r>
                    <a:endParaRPr lang="ru-RU" dirty="0"/>
                  </a:p>
                </c:rich>
              </c:tx>
              <c:spPr>
                <a:noFill/>
                <a:ln w="25312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1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45086336"/>
        <c:axId val="145087872"/>
        <c:axId val="0"/>
      </c:bar3DChart>
      <c:catAx>
        <c:axId val="14508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087872"/>
        <c:crosses val="autoZero"/>
        <c:auto val="1"/>
        <c:lblAlgn val="ctr"/>
        <c:lblOffset val="100"/>
        <c:noMultiLvlLbl val="0"/>
      </c:catAx>
      <c:valAx>
        <c:axId val="145087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086336"/>
        <c:crosses val="autoZero"/>
        <c:crossBetween val="between"/>
      </c:valAx>
      <c:spPr>
        <a:noFill/>
        <a:ln w="25312">
          <a:noFill/>
        </a:ln>
      </c:spPr>
    </c:plotArea>
    <c:plotVisOnly val="1"/>
    <c:dispBlanksAs val="gap"/>
    <c:showDLblsOverMax val="0"/>
  </c:chart>
  <c:txPr>
    <a:bodyPr/>
    <a:lstStyle/>
    <a:p>
      <a:pPr>
        <a:defRPr sz="1791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2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857142857142862"/>
          <c:y val="0.20338983050847506"/>
          <c:w val="0.74857142857143011"/>
          <c:h val="0.552542372881354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5647179005035391"/>
                  <c:y val="-0.17873845037663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716996483361513E-3"/>
                  <c:y val="1.3059769967778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Дотация</c:v>
                </c:pt>
                <c:pt idx="1">
                  <c:v>субвенция</c:v>
                </c:pt>
                <c:pt idx="2">
                  <c:v>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3254.3</c:v>
                </c:pt>
                <c:pt idx="1">
                  <c:v>250.7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792741165233999"/>
          <c:y val="2.2280471821756246E-2"/>
          <c:w val="0.8643744030563516"/>
          <c:h val="0.834862385321100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99CC"/>
            </a:solidFill>
            <a:ln w="24378"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4860,0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5547,0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6654,0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378">
                <a:noFill/>
              </a:ln>
            </c:spPr>
            <c:txPr>
              <a:bodyPr/>
              <a:lstStyle/>
              <a:p>
                <a:pPr>
                  <a:defRPr sz="2456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4860</c:v>
                </c:pt>
                <c:pt idx="1">
                  <c:v>5547</c:v>
                </c:pt>
                <c:pt idx="2">
                  <c:v>6654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125568"/>
        <c:axId val="44131456"/>
        <c:axId val="0"/>
      </c:bar3DChart>
      <c:catAx>
        <c:axId val="4412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131456"/>
        <c:crosses val="autoZero"/>
        <c:auto val="1"/>
        <c:lblAlgn val="ctr"/>
        <c:lblOffset val="100"/>
        <c:noMultiLvlLbl val="0"/>
      </c:catAx>
      <c:valAx>
        <c:axId val="4413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125568"/>
        <c:crosses val="autoZero"/>
        <c:crossBetween val="between"/>
      </c:valAx>
      <c:spPr>
        <a:noFill/>
        <a:ln w="2437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96227904659997"/>
          <c:y val="0.17244746982418691"/>
          <c:w val="0.77437154854572965"/>
          <c:h val="0.759817059068698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4"/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2239.1999999999998</c:v>
                </c:pt>
                <c:pt idx="1">
                  <c:v>250.7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649317029642773E-2"/>
          <c:y val="7.1540760808723111E-2"/>
          <c:w val="0.93477608574146165"/>
          <c:h val="0.850137697870720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9"/>
          <c:dLbls>
            <c:spPr>
              <a:noFill/>
              <a:ln w="25368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2233.6999999999998</c:v>
                </c:pt>
                <c:pt idx="1">
                  <c:v>250.7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onstantia" pitchFamily="18" charset="0"/>
              </a:defRPr>
            </a:pPr>
            <a:r>
              <a:rPr lang="ru-RU" sz="2800" b="0" dirty="0" smtClean="0">
                <a:latin typeface="Constantia" pitchFamily="18" charset="0"/>
              </a:rPr>
              <a:t>Динамика расходов       тыс. рублей</a:t>
            </a:r>
          </a:p>
          <a:p>
            <a:pPr>
              <a:defRPr>
                <a:latin typeface="Constantia" pitchFamily="18" charset="0"/>
              </a:defRPr>
            </a:pPr>
            <a:endParaRPr lang="ru-RU" dirty="0">
              <a:latin typeface="Constantia" pitchFamily="18" charset="0"/>
            </a:endParaRPr>
          </a:p>
        </c:rich>
      </c:tx>
      <c:layout>
        <c:manualLayout>
          <c:xMode val="edge"/>
          <c:yMode val="edge"/>
          <c:x val="0.21453641207815272"/>
          <c:y val="2.3414634146341463E-2"/>
        </c:manualLayout>
      </c:layout>
      <c:overlay val="0"/>
      <c:spPr>
        <a:solidFill>
          <a:schemeClr val="bg1">
            <a:lumMod val="50000"/>
          </a:schemeClr>
        </a:solidFill>
        <a:ln w="25638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FF00FF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4145261293179868E-2"/>
          <c:y val="0.16896120150187796"/>
          <c:w val="0.88751107174490496"/>
          <c:h val="0.714643304130162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FF"/>
              </a:solidFill>
              <a:ln w="3205">
                <a:solidFill>
                  <a:srgbClr val="33CCCC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00FF"/>
              </a:solidFill>
              <a:ln w="25638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F00FF"/>
              </a:solidFill>
              <a:ln w="25638">
                <a:noFill/>
              </a:ln>
            </c:spPr>
          </c:dPt>
          <c:dLbls>
            <c:dLbl>
              <c:idx val="0"/>
              <c:layout>
                <c:manualLayout>
                  <c:x val="1.3683824402652688E-2"/>
                  <c:y val="-2.8306182714952111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21487267698196E-2"/>
                  <c:y val="-3.0483581385333042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174022809726132E-2"/>
                  <c:y val="-5.0906061523176914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449348539817597E-2"/>
                  <c:y val="-5.4434966759523709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642974535396562E-2"/>
                  <c:y val="-3.2660980055714002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63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8368</c:v>
                </c:pt>
                <c:pt idx="1">
                  <c:v>8036.9</c:v>
                </c:pt>
                <c:pt idx="2">
                  <c:v>9138.4</c:v>
                </c:pt>
              </c:numCache>
            </c:numRef>
          </c:val>
          <c:shape val="pyramid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5452032"/>
        <c:axId val="145462016"/>
        <c:axId val="0"/>
      </c:bar3DChart>
      <c:catAx>
        <c:axId val="14545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462016"/>
        <c:crosses val="autoZero"/>
        <c:auto val="1"/>
        <c:lblAlgn val="ctr"/>
        <c:lblOffset val="100"/>
        <c:noMultiLvlLbl val="0"/>
      </c:catAx>
      <c:valAx>
        <c:axId val="145462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452032"/>
        <c:crosses val="autoZero"/>
        <c:crossBetween val="between"/>
      </c:valAx>
      <c:spPr>
        <a:noFill/>
        <a:ln w="2563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Расходы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53100609861542E-2"/>
          <c:y val="0.17988672820792861"/>
          <c:w val="0.569251219146655"/>
          <c:h val="0.749800840805149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28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4061,8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250,7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1488,1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472,8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Благоустройство</c:v>
                </c:pt>
                <c:pt idx="5">
                  <c:v>Социальная политика</c:v>
                </c:pt>
                <c:pt idx="6">
                  <c:v>Физкультура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2939.3</c:v>
                </c:pt>
                <c:pt idx="1">
                  <c:v>94.3</c:v>
                </c:pt>
                <c:pt idx="2">
                  <c:v>100</c:v>
                </c:pt>
                <c:pt idx="3">
                  <c:v>838</c:v>
                </c:pt>
                <c:pt idx="4">
                  <c:v>782.4</c:v>
                </c:pt>
                <c:pt idx="5">
                  <c:v>303.89999999999981</c:v>
                </c:pt>
                <c:pt idx="6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135787035911132"/>
          <c:y val="0.21747802623601167"/>
          <c:w val="0.30375786911432201"/>
          <c:h val="0.7812904793071187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9900"/>
            </a:solidFill>
            <a:ln w="25309">
              <a:noFill/>
            </a:ln>
          </c:spPr>
          <c:invertIfNegative val="0"/>
          <c:dLbls>
            <c:spPr>
              <a:noFill/>
              <a:ln w="25309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8104.3</c:v>
                </c:pt>
                <c:pt idx="1">
                  <c:v>7581.5</c:v>
                </c:pt>
                <c:pt idx="2">
                  <c:v>8433.2999999999993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321600"/>
        <c:axId val="156955392"/>
        <c:axId val="0"/>
      </c:bar3DChart>
      <c:catAx>
        <c:axId val="15132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6955392"/>
        <c:crosses val="autoZero"/>
        <c:auto val="1"/>
        <c:lblAlgn val="ctr"/>
        <c:lblOffset val="100"/>
        <c:noMultiLvlLbl val="0"/>
      </c:catAx>
      <c:valAx>
        <c:axId val="15695539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51321600"/>
        <c:crosses val="autoZero"/>
        <c:crossBetween val="between"/>
      </c:valAx>
      <c:spPr>
        <a:noFill/>
        <a:ln w="2530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692307692307801E-2"/>
          <c:y val="6.1016949152542535E-2"/>
          <c:w val="0.94153846153846155"/>
          <c:h val="0.708474576271188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 w="2529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1999</c:v>
                </c:pt>
                <c:pt idx="1">
                  <c:v>2604</c:v>
                </c:pt>
                <c:pt idx="2">
                  <c:v>3697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528704"/>
        <c:axId val="147800064"/>
      </c:barChart>
      <c:catAx>
        <c:axId val="14552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7800064"/>
        <c:crosses val="autoZero"/>
        <c:auto val="1"/>
        <c:lblAlgn val="ctr"/>
        <c:lblOffset val="100"/>
        <c:noMultiLvlLbl val="0"/>
      </c:catAx>
      <c:valAx>
        <c:axId val="1478000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5528704"/>
        <c:crosses val="autoZero"/>
        <c:crossBetween val="between"/>
      </c:valAx>
      <c:spPr>
        <a:noFill/>
        <a:ln w="252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692307692307801E-2"/>
          <c:y val="6.1016949152542535E-2"/>
          <c:w val="0.94153846153846155"/>
          <c:h val="0.70847457627118848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272064"/>
        <c:axId val="151335296"/>
      </c:barChart>
      <c:catAx>
        <c:axId val="15127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335296"/>
        <c:crosses val="autoZero"/>
        <c:auto val="1"/>
        <c:lblAlgn val="ctr"/>
        <c:lblOffset val="100"/>
        <c:noMultiLvlLbl val="0"/>
      </c:catAx>
      <c:valAx>
        <c:axId val="1513352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512720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8539325842696813E-2"/>
          <c:y val="3.3999999999999996E-2"/>
          <c:w val="0.89775280898876397"/>
          <c:h val="0.782000000000000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Массовый спорт</c:v>
                </c:pt>
              </c:strCache>
            </c:strRef>
          </c:tx>
          <c:invertIfNegative val="0"/>
          <c:dLbls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2389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546304"/>
        <c:axId val="46568576"/>
        <c:axId val="0"/>
      </c:bar3DChart>
      <c:catAx>
        <c:axId val="4654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568576"/>
        <c:crosses val="autoZero"/>
        <c:auto val="1"/>
        <c:lblAlgn val="ctr"/>
        <c:lblOffset val="100"/>
        <c:noMultiLvlLbl val="0"/>
      </c:catAx>
      <c:valAx>
        <c:axId val="46568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546304"/>
        <c:crosses val="autoZero"/>
        <c:crossBetween val="between"/>
      </c:valAx>
      <c:spPr>
        <a:noFill/>
        <a:ln w="252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2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hPercent val="100"/>
      <c:rotY val="20"/>
      <c:depthPercent val="100"/>
      <c:rAngAx val="0"/>
      <c:perspective val="3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0336475585222804E-2"/>
          <c:y val="1.4428698495570175E-2"/>
          <c:w val="0.67587209302325746"/>
          <c:h val="0.898623279098875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доплата к пенсии</c:v>
                </c:pt>
              </c:strCache>
            </c:strRef>
          </c:tx>
          <c:spPr>
            <a:solidFill>
              <a:srgbClr val="00FFFF"/>
            </a:solidFill>
            <a:ln w="18282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1828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472.8</c:v>
                </c:pt>
                <c:pt idx="1">
                  <c:v>472.8</c:v>
                </c:pt>
                <c:pt idx="2">
                  <c:v>472.8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151360"/>
        <c:axId val="47305088"/>
        <c:axId val="51229120"/>
      </c:bar3DChart>
      <c:catAx>
        <c:axId val="4715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47305088"/>
        <c:crosses val="autoZero"/>
        <c:auto val="1"/>
        <c:lblAlgn val="ctr"/>
        <c:lblOffset val="100"/>
        <c:noMultiLvlLbl val="0"/>
      </c:catAx>
      <c:valAx>
        <c:axId val="47305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7151360"/>
        <c:crosses val="autoZero"/>
        <c:crossBetween val="between"/>
      </c:valAx>
      <c:serAx>
        <c:axId val="5122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8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96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7305088"/>
        <c:crosses val="autoZero"/>
        <c:tickLblSkip val="2"/>
        <c:tickMarkSkip val="1"/>
      </c:serAx>
      <c:spPr>
        <a:noFill/>
        <a:ln w="18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95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9236641221374058E-2"/>
          <c:y val="6.1538461538461584E-2"/>
          <c:w val="0.54198473282442761"/>
          <c:h val="0.7307692307692307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Содержание, ремонт уличного освещения в поселении </c:v>
                </c:pt>
              </c:strCache>
            </c:strRef>
          </c:tx>
          <c:spPr>
            <a:solidFill>
              <a:srgbClr val="FF0000"/>
            </a:solidFill>
            <a:ln w="14294">
              <a:solidFill>
                <a:schemeClr val="tx1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807.8</c:v>
                </c:pt>
                <c:pt idx="1">
                  <c:v>807.8</c:v>
                </c:pt>
                <c:pt idx="2">
                  <c:v>747.6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Содержание мест захоронения в поселении </c:v>
                </c:pt>
              </c:strCache>
            </c:strRef>
          </c:tx>
          <c:spPr>
            <a:solidFill>
              <a:schemeClr val="accent2"/>
            </a:solidFill>
            <a:ln w="1429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6415240709593852E-3"/>
                  <c:y val="1.6643550624133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154085199215244E-3"/>
                  <c:y val="5.54785020804438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470976805420714E-2"/>
                  <c:y val="4.7156726768377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252.3</c:v>
                </c:pt>
                <c:pt idx="1">
                  <c:v>20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Прочая деятельность в области благоустройства в поселении </c:v>
                </c:pt>
              </c:strCache>
            </c:strRef>
          </c:tx>
          <c:spPr>
            <a:solidFill>
              <a:srgbClr val="66FF66"/>
            </a:solidFill>
            <a:ln w="1429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0802230515831111E-4"/>
                  <c:y val="5.5478502080443829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228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710800806772142E-3"/>
                  <c:y val="-8.3217753120665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064268986579239E-2"/>
                  <c:y val="-1.3869625520110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228</c:v>
                </c:pt>
                <c:pt idx="1">
                  <c:v>187.5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Реализация проектов инициативного бюджетирования "Твой Кузбасс-твоя инициотива"</c:v>
                </c:pt>
              </c:strCache>
            </c:strRef>
          </c:tx>
          <c:spPr>
            <a:solidFill>
              <a:srgbClr val="FF99FF"/>
            </a:solidFill>
            <a:ln w="1429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67499831902531E-2"/>
                  <c:y val="-4.1608876560332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38915102522707E-3"/>
                  <c:y val="-3.0513176144244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636202858829521E-2"/>
                  <c:y val="-4.4382801664355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1263872"/>
        <c:axId val="151336832"/>
        <c:axId val="0"/>
      </c:bar3DChart>
      <c:catAx>
        <c:axId val="15126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5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1336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336832"/>
        <c:scaling>
          <c:orientation val="minMax"/>
        </c:scaling>
        <c:delete val="1"/>
        <c:axPos val="l"/>
        <c:majorGridlines>
          <c:spPr>
            <a:ln w="3574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crossAx val="151263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016356302506528"/>
          <c:y val="6.7155634671879599E-2"/>
          <c:w val="0.33789170598711754"/>
          <c:h val="0.84475236711915858"/>
        </c:manualLayout>
      </c:layout>
      <c:overlay val="0"/>
      <c:spPr>
        <a:noFill/>
        <a:ln w="3574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2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86513994910975"/>
          <c:y val="5.3846153846153863E-2"/>
          <c:w val="0.54452926208651464"/>
          <c:h val="0.811538461538461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66FF66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4838</c:v>
                </c:pt>
                <c:pt idx="1">
                  <c:v>5525</c:v>
                </c:pt>
                <c:pt idx="2">
                  <c:v>6632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22</c:v>
                </c:pt>
                <c:pt idx="1">
                  <c:v>22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3909120"/>
        <c:axId val="43910656"/>
        <c:axId val="0"/>
      </c:bar3DChart>
      <c:catAx>
        <c:axId val="4390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3910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910656"/>
        <c:scaling>
          <c:orientation val="minMax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3909120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68193384223918818"/>
          <c:y val="0.35192307692307773"/>
          <c:w val="0.27860744870048565"/>
          <c:h val="0.26618996062992156"/>
        </c:manualLayout>
      </c:layout>
      <c:overlay val="0"/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46575342465756"/>
          <c:y val="3.6818851251840944E-2"/>
          <c:w val="0.83013698630136956"/>
          <c:h val="0.546391752577319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rgbClr val="00FFFF"/>
            </a:solidFill>
            <a:ln w="3163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3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99CC00"/>
            </a:solidFill>
            <a:ln w="3163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75.599999999999994</c:v>
                </c:pt>
                <c:pt idx="1">
                  <c:v>5</c:v>
                </c:pt>
                <c:pt idx="2">
                  <c:v>21.5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418752"/>
        <c:axId val="151454464"/>
      </c:barChart>
      <c:catAx>
        <c:axId val="15141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454464"/>
        <c:crosses val="autoZero"/>
        <c:auto val="1"/>
        <c:lblAlgn val="ctr"/>
        <c:lblOffset val="100"/>
        <c:noMultiLvlLbl val="0"/>
      </c:catAx>
      <c:valAx>
        <c:axId val="15145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418752"/>
        <c:crosses val="autoZero"/>
        <c:crossBetween val="between"/>
      </c:valAx>
      <c:spPr>
        <a:noFill/>
        <a:ln w="253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4425">
          <a:noFill/>
        </a:ln>
      </c:spPr>
    </c:sideWall>
    <c:backWall>
      <c:thickness val="0"/>
      <c:spPr>
        <a:noFill/>
        <a:ln w="24425">
          <a:noFill/>
        </a:ln>
      </c:spPr>
    </c:backWall>
    <c:plotArea>
      <c:layout>
        <c:manualLayout>
          <c:layoutTarget val="inner"/>
          <c:xMode val="edge"/>
          <c:yMode val="edge"/>
          <c:x val="7.1526822558459408E-2"/>
          <c:y val="2.3622047244094488E-2"/>
          <c:w val="0.90233837689133356"/>
          <c:h val="0.887139107611548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Глава падунского сельского поселения</c:v>
                </c:pt>
              </c:strCache>
            </c:strRef>
          </c:tx>
          <c:spPr>
            <a:solidFill>
              <a:srgbClr val="99CCFF"/>
            </a:solidFill>
            <a:ln w="24425">
              <a:noFill/>
            </a:ln>
          </c:spPr>
          <c:invertIfNegative val="0"/>
          <c:dLbls>
            <c:spPr>
              <a:noFill/>
              <a:ln w="2442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612.70000000000005</c:v>
                </c:pt>
                <c:pt idx="1">
                  <c:v>612.70000000000005</c:v>
                </c:pt>
                <c:pt idx="2">
                  <c:v>612.70000000000005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деятельности органов местного самоуправления 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FF"/>
              </a:solidFill>
              <a:ln w="24425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F00FF"/>
              </a:solidFill>
              <a:ln w="24425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F00FF"/>
              </a:solidFill>
              <a:ln w="24425">
                <a:noFill/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3385.8</c:v>
                </c:pt>
                <c:pt idx="1">
                  <c:v>2811.7</c:v>
                </c:pt>
                <c:pt idx="2">
                  <c:v>2811.7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Выполнение других обязательств государства </c:v>
                </c:pt>
              </c:strCache>
            </c:strRef>
          </c:tx>
          <c:spPr>
            <a:solidFill>
              <a:srgbClr val="66FF66"/>
            </a:solidFill>
          </c:spPr>
          <c:invertIfNegative val="0"/>
          <c:dLbls>
            <c:dLbl>
              <c:idx val="0"/>
              <c:layout>
                <c:manualLayout>
                  <c:x val="8.6044628367661115E-3"/>
                  <c:y val="-3.9878153575200442E-2"/>
                </c:manualLayout>
              </c:layout>
              <c:spPr>
                <a:noFill/>
                <a:ln w="244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1115709191524E-3"/>
                  <c:y val="-3.7662700598800412E-2"/>
                </c:manualLayout>
              </c:layout>
              <c:spPr>
                <a:noFill/>
                <a:ln w="244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906694255149086E-2"/>
                  <c:y val="-3.3231794646000276E-2"/>
                </c:manualLayout>
              </c:layout>
              <c:spPr>
                <a:noFill/>
                <a:ln w="244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2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50.3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7755264"/>
        <c:axId val="157756800"/>
        <c:axId val="0"/>
      </c:bar3DChart>
      <c:catAx>
        <c:axId val="15775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7756800"/>
        <c:crosses val="autoZero"/>
        <c:auto val="1"/>
        <c:lblAlgn val="ctr"/>
        <c:lblOffset val="100"/>
        <c:noMultiLvlLbl val="0"/>
      </c:catAx>
      <c:valAx>
        <c:axId val="15775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64"/>
            </a:pPr>
            <a:endParaRPr lang="ru-RU"/>
          </a:p>
        </c:txPr>
        <c:crossAx val="1577552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7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510607571433495"/>
          <c:y val="5.3424659232402714E-2"/>
          <c:w val="0.59851694915253884"/>
          <c:h val="0.827397260273972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Осуществление муниципального земельного контроля в рамках непрограммного направления деятельности</c:v>
                </c:pt>
              </c:strCache>
            </c:strRef>
          </c:tx>
          <c:spPr>
            <a:solidFill>
              <a:schemeClr val="accent1"/>
            </a:solidFill>
            <a:ln w="1265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011459866854934E-17"/>
                  <c:y val="-2.473995158619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2.4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 w="1265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mtClean="0"/>
                      <a:t>0,6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Осуществление мер по противодействию коррупции в рамках принятых полномочий</c:v>
                </c:pt>
              </c:strCache>
            </c:strRef>
          </c:tx>
          <c:spPr>
            <a:solidFill>
              <a:schemeClr val="hlink"/>
            </a:solidFill>
            <a:ln w="1265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0.6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Резервный фонд Администрации Падунского сельского  </c:v>
                </c:pt>
              </c:strCache>
            </c:strRef>
          </c:tx>
          <c:spPr>
            <a:solidFill>
              <a:schemeClr val="folHlink"/>
            </a:solidFill>
            <a:ln w="12654">
              <a:solidFill>
                <a:schemeClr val="tx1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shape val="cylinder"/>
        </c:ser>
        <c:ser>
          <c:idx val="4"/>
          <c:order val="4"/>
          <c:tx>
            <c:strRef>
              <c:f>Sheet1!$A$5</c:f>
              <c:strCache>
                <c:ptCount val="1"/>
                <c:pt idx="0">
                  <c:v>Осуществление первичного воинского учета на территориях, где отсутствуют военные комиссариаты</c:v>
                </c:pt>
              </c:strCache>
            </c:strRef>
          </c:tx>
          <c:spPr>
            <a:solidFill>
              <a:srgbClr val="FF0000"/>
            </a:solidFill>
            <a:ln w="12654">
              <a:solidFill>
                <a:schemeClr val="tx1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250.7</c:v>
                </c:pt>
                <c:pt idx="1">
                  <c:v>250.7</c:v>
                </c:pt>
                <c:pt idx="2">
                  <c:v>250.7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7809280"/>
        <c:axId val="163127680"/>
        <c:axId val="0"/>
      </c:bar3DChart>
      <c:catAx>
        <c:axId val="15780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3127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3127680"/>
        <c:scaling>
          <c:orientation val="minMax"/>
        </c:scaling>
        <c:delete val="0"/>
        <c:axPos val="l"/>
        <c:majorGridlines>
          <c:spPr>
            <a:ln w="316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7809280"/>
        <c:crosses val="autoZero"/>
        <c:crossBetween val="between"/>
      </c:valAx>
      <c:spPr>
        <a:noFill/>
        <a:ln w="25308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91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1"/>
        <c:delete val="1"/>
      </c:legendEntry>
      <c:layout>
        <c:manualLayout>
          <c:xMode val="edge"/>
          <c:yMode val="edge"/>
          <c:x val="0.71329560224185951"/>
          <c:y val="5.1481767257798607E-2"/>
          <c:w val="0.2838983050847475"/>
          <c:h val="0.9219178082191799"/>
        </c:manualLayout>
      </c:layout>
      <c:overlay val="0"/>
      <c:spPr>
        <a:noFill/>
        <a:ln w="3163">
          <a:solidFill>
            <a:schemeClr val="tx1"/>
          </a:solidFill>
          <a:prstDash val="solid"/>
        </a:ln>
      </c:spPr>
      <c:txPr>
        <a:bodyPr/>
        <a:lstStyle/>
        <a:p>
          <a:pPr>
            <a:defRPr sz="100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4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006278026905832"/>
          <c:y val="5.1943738887477782E-2"/>
          <c:w val="0.5559796437659037"/>
          <c:h val="0.798076923076922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rgbClr val="FF99FF"/>
            </a:solidFill>
            <a:ln w="147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0"/>
                  <c:y val="-2.3056082761453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428</c:v>
                </c:pt>
                <c:pt idx="1">
                  <c:v>440</c:v>
                </c:pt>
                <c:pt idx="2">
                  <c:v>454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FFFF00"/>
            </a:solidFill>
            <a:ln w="147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0512811539645997E-2"/>
                  <c:y val="-7.6853609204843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699551569506741E-2"/>
                  <c:y val="8.0645161290322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1921</c:v>
                </c:pt>
                <c:pt idx="1">
                  <c:v>2525</c:v>
                </c:pt>
                <c:pt idx="2">
                  <c:v>3617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Налоги на имущество </c:v>
                </c:pt>
              </c:strCache>
            </c:strRef>
          </c:tx>
          <c:spPr>
            <a:solidFill>
              <a:srgbClr val="00CCFF"/>
            </a:solidFill>
            <a:ln w="147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5.12816923550706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220666871972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2444</c:v>
                </c:pt>
                <c:pt idx="1">
                  <c:v>2515</c:v>
                </c:pt>
                <c:pt idx="2">
                  <c:v>2516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FF0000"/>
            </a:solidFill>
            <a:ln w="147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2556053811659192E-2"/>
                  <c:y val="-8.06451612903216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686098654708606E-3"/>
                  <c:y val="2.6881720430108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143497757847482E-2"/>
                  <c:y val="2.6881720430108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Sheet1!$B$5:$E$5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rgbClr val="66FF66"/>
            </a:solidFill>
            <a:ln w="147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349634546802726E-2"/>
                  <c:y val="1.3440648547963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493273542600927E-2"/>
                  <c:y val="1.3440860215053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548906313597376E-2"/>
                  <c:y val="1.2682459242876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Sheet1!$B$6:$E$6</c:f>
              <c:numCache>
                <c:formatCode>General</c:formatCode>
                <c:ptCount val="4"/>
                <c:pt idx="0">
                  <c:v>40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pyramid"/>
        <c:axId val="43981824"/>
        <c:axId val="44012288"/>
        <c:axId val="0"/>
      </c:bar3DChart>
      <c:catAx>
        <c:axId val="4398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1" b="1" i="0" u="none" strike="noStrike" baseline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</a:defRPr>
            </a:pPr>
            <a:endParaRPr lang="ru-RU"/>
          </a:p>
        </c:txPr>
        <c:crossAx val="44012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012288"/>
        <c:scaling>
          <c:orientation val="minMax"/>
        </c:scaling>
        <c:delete val="0"/>
        <c:axPos val="l"/>
        <c:majorGridlines>
          <c:spPr>
            <a:ln w="3688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6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1" b="1" i="0" u="none" strike="noStrike" baseline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</a:defRPr>
            </a:pPr>
            <a:endParaRPr lang="ru-RU"/>
          </a:p>
        </c:txPr>
        <c:crossAx val="43981824"/>
        <c:crosses val="autoZero"/>
        <c:crossBetween val="between"/>
      </c:valAx>
      <c:spPr>
        <a:noFill/>
        <a:ln w="29501">
          <a:noFill/>
        </a:ln>
      </c:spPr>
    </c:plotArea>
    <c:legend>
      <c:legendPos val="r"/>
      <c:legendEntry>
        <c:idx val="4"/>
        <c:txPr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720101781170474"/>
          <c:y val="0.24038461538461517"/>
          <c:w val="0.30279901129973918"/>
          <c:h val="0.62346633176512956"/>
        </c:manualLayout>
      </c:layout>
      <c:overlay val="0"/>
      <c:spPr>
        <a:noFill/>
        <a:ln w="3688">
          <a:solidFill>
            <a:schemeClr val="tx1"/>
          </a:solidFill>
          <a:prstDash val="solid"/>
        </a:ln>
      </c:spPr>
      <c:txPr>
        <a:bodyPr/>
        <a:lstStyle/>
        <a:p>
          <a:pPr>
            <a:defRPr sz="1278" b="1" i="0" u="none" strike="noStrike" baseline="0">
              <a:solidFill>
                <a:schemeClr val="tx1"/>
              </a:solidFill>
              <a:latin typeface="Century Schoolbook"/>
              <a:ea typeface="Century Schoolbook"/>
              <a:cs typeface="Century Schoolbook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91" b="1" i="0" u="none" strike="noStrike" baseline="0">
          <a:solidFill>
            <a:schemeClr val="tx1"/>
          </a:solidFill>
          <a:latin typeface="Century Schoolbook"/>
          <a:ea typeface="Century Schoolbook"/>
          <a:cs typeface="Century Schoolbook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00FF"/>
            </a:solidFill>
            <a:ln w="25284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28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428</c:v>
                </c:pt>
                <c:pt idx="1">
                  <c:v>440</c:v>
                </c:pt>
                <c:pt idx="2">
                  <c:v>454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792064"/>
        <c:axId val="44806144"/>
      </c:barChart>
      <c:catAx>
        <c:axId val="44792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1"/>
            </a:pPr>
            <a:endParaRPr lang="ru-RU"/>
          </a:p>
        </c:txPr>
        <c:crossAx val="44806144"/>
        <c:crosses val="autoZero"/>
        <c:auto val="1"/>
        <c:lblAlgn val="ctr"/>
        <c:lblOffset val="100"/>
        <c:noMultiLvlLbl val="0"/>
      </c:catAx>
      <c:valAx>
        <c:axId val="448061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2"/>
            </a:pPr>
            <a:endParaRPr lang="ru-RU"/>
          </a:p>
        </c:txPr>
        <c:crossAx val="44792064"/>
        <c:crosses val="autoZero"/>
        <c:crossBetween val="between"/>
      </c:valAx>
      <c:spPr>
        <a:noFill/>
        <a:ln w="2528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61765802601852"/>
          <c:y val="0.33059297864334514"/>
          <c:w val="0.63235294117647067"/>
          <c:h val="0.6640926640926642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bubble3D val="0"/>
            <c:explosion val="20"/>
            <c:spPr>
              <a:solidFill>
                <a:schemeClr val="accent2">
                  <a:lumMod val="75000"/>
                </a:schemeClr>
              </a:solidFill>
              <a:ln>
                <a:solidFill>
                  <a:srgbClr val="3366FF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4.7</c:v>
                </c:pt>
                <c:pt idx="1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767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51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70122128494452"/>
          <c:y val="0.18177403475160353"/>
          <c:w val="0.81770833333333548"/>
          <c:h val="0.662447257383968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ln>
                <a:solidFill>
                  <a:srgbClr val="3366FF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rgbClr val="3366FF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5.5</c:v>
                </c:pt>
                <c:pt idx="1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86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33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29260150135166"/>
          <c:y val="4.2253844807601991E-2"/>
          <c:w val="0.64944649446494462"/>
          <c:h val="0.807339449541284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rgbClr val="3366FF"/>
              </a:solidFill>
            </a:ln>
          </c:spPr>
          <c:dPt>
            <c:idx val="1"/>
            <c:bubble3D val="0"/>
            <c:explosion val="37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5.7</c:v>
                </c:pt>
                <c:pt idx="1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21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25000"/>
                </a:schemeClr>
              </a:solidFill>
              <a:ln>
                <a:solidFill>
                  <a:srgbClr val="FFC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25000"/>
                </a:schemeClr>
              </a:solidFill>
              <a:ln>
                <a:solidFill>
                  <a:srgbClr val="FFC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25000"/>
                </a:schemeClr>
              </a:solidFill>
              <a:ln>
                <a:solidFill>
                  <a:srgbClr val="FFC000"/>
                </a:solidFill>
              </a:ln>
            </c:spPr>
          </c:dPt>
          <c:dLbls>
            <c:spPr>
              <a:noFill/>
              <a:ln w="2529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535232"/>
        <c:axId val="117388032"/>
        <c:axId val="0"/>
      </c:bar3DChart>
      <c:catAx>
        <c:axId val="553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388032"/>
        <c:crosses val="autoZero"/>
        <c:auto val="1"/>
        <c:lblAlgn val="ctr"/>
        <c:lblOffset val="100"/>
        <c:noMultiLvlLbl val="0"/>
      </c:catAx>
      <c:valAx>
        <c:axId val="117388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35232"/>
        <c:crosses val="autoZero"/>
        <c:crossBetween val="between"/>
      </c:valAx>
      <c:spPr>
        <a:noFill/>
        <a:ln w="252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48E8E-9D62-4098-967A-2D89E2ECB06F}" type="doc">
      <dgm:prSet loTypeId="urn:microsoft.com/office/officeart/2005/8/layout/hList1" loCatId="list" qsTypeId="urn:microsoft.com/office/officeart/2005/8/quickstyle/simple1#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F5E57760-03F1-4827-B883-768DDDB2C1F9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6DD4F35C-148E-46A7-A2A7-EEDC3BA0F5F3}" type="parTrans" cxnId="{346EB412-42CD-4439-8093-5D29BE79C73C}">
      <dgm:prSet/>
      <dgm:spPr/>
      <dgm:t>
        <a:bodyPr/>
        <a:lstStyle/>
        <a:p>
          <a:endParaRPr lang="ru-RU"/>
        </a:p>
      </dgm:t>
    </dgm:pt>
    <dgm:pt modelId="{FFAF4E53-0A16-4485-8DF5-0DFB6867554B}" type="sibTrans" cxnId="{346EB412-42CD-4439-8093-5D29BE79C73C}">
      <dgm:prSet/>
      <dgm:spPr/>
      <dgm:t>
        <a:bodyPr/>
        <a:lstStyle/>
        <a:p>
          <a:endParaRPr lang="ru-RU"/>
        </a:p>
      </dgm:t>
    </dgm:pt>
    <dgm:pt modelId="{E9700BEF-FAAB-4643-B4DA-3EDA7D615F06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</a:t>
          </a:r>
        </a:p>
        <a:p>
          <a:r>
            <a:rPr lang="ru-RU" sz="1200" b="1" dirty="0" smtClean="0">
              <a:solidFill>
                <a:schemeClr val="tx1"/>
              </a:solidFill>
            </a:rPr>
            <a:t>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FE740056-1082-4088-BDC2-CEBC956EFBE5}" type="sibTrans" cxnId="{EECE2C0F-FF12-4485-A47E-279F66FB8467}">
      <dgm:prSet/>
      <dgm:spPr/>
      <dgm:t>
        <a:bodyPr/>
        <a:lstStyle/>
        <a:p>
          <a:endParaRPr lang="ru-RU"/>
        </a:p>
      </dgm:t>
    </dgm:pt>
    <dgm:pt modelId="{3C6FB655-C20D-4BB9-AF00-6D40D8AE6FA9}" type="parTrans" cxnId="{EECE2C0F-FF12-4485-A47E-279F66FB8467}">
      <dgm:prSet/>
      <dgm:spPr/>
      <dgm:t>
        <a:bodyPr/>
        <a:lstStyle/>
        <a:p>
          <a:endParaRPr lang="ru-RU"/>
        </a:p>
      </dgm:t>
    </dgm:pt>
    <dgm:pt modelId="{BE1C7839-FF0E-489F-BBEB-DFBA96929643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</a:t>
          </a:r>
          <a:endParaRPr lang="ru-RU" sz="1000" dirty="0"/>
        </a:p>
      </dgm:t>
    </dgm:pt>
    <dgm:pt modelId="{A0DBE6FE-3AB7-4FBB-A628-434BE285B162}" type="sibTrans" cxnId="{9364660A-16C4-4F52-93E2-B616146CE2D0}">
      <dgm:prSet/>
      <dgm:spPr/>
      <dgm:t>
        <a:bodyPr/>
        <a:lstStyle/>
        <a:p>
          <a:endParaRPr lang="ru-RU"/>
        </a:p>
      </dgm:t>
    </dgm:pt>
    <dgm:pt modelId="{2055A78C-A01D-4AD8-B032-12C897FC60FA}" type="parTrans" cxnId="{9364660A-16C4-4F52-93E2-B616146CE2D0}">
      <dgm:prSet/>
      <dgm:spPr/>
      <dgm:t>
        <a:bodyPr/>
        <a:lstStyle/>
        <a:p>
          <a:endParaRPr lang="ru-RU"/>
        </a:p>
      </dgm:t>
    </dgm:pt>
    <dgm:pt modelId="{0C1BCB1D-D00A-4F5B-B3BA-DEB949DBDE1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в виде разного рода выигрышей;</a:t>
          </a:r>
          <a:endParaRPr lang="ru-RU" sz="1000" dirty="0"/>
        </a:p>
      </dgm:t>
    </dgm:pt>
    <dgm:pt modelId="{AACB9128-C429-42B6-B51E-28743870F6DC}" type="sibTrans" cxnId="{ED1AED73-DC38-462A-8F1F-1FAFB93DC235}">
      <dgm:prSet/>
      <dgm:spPr/>
      <dgm:t>
        <a:bodyPr/>
        <a:lstStyle/>
        <a:p>
          <a:endParaRPr lang="ru-RU"/>
        </a:p>
      </dgm:t>
    </dgm:pt>
    <dgm:pt modelId="{E2D3200E-714A-456C-A257-231069079BCD}" type="parTrans" cxnId="{ED1AED73-DC38-462A-8F1F-1FAFB93DC235}">
      <dgm:prSet/>
      <dgm:spPr/>
      <dgm:t>
        <a:bodyPr/>
        <a:lstStyle/>
        <a:p>
          <a:endParaRPr lang="ru-RU"/>
        </a:p>
      </dgm:t>
    </dgm:pt>
    <dgm:pt modelId="{60238423-68AC-4305-95C2-D74B0A6CA4A6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источников за пределами Российской Федерации;</a:t>
          </a:r>
          <a:endParaRPr lang="ru-RU" sz="1000" dirty="0"/>
        </a:p>
      </dgm:t>
    </dgm:pt>
    <dgm:pt modelId="{1F6ED1FD-79BC-46B3-BD4C-C5749F347AA5}" type="sibTrans" cxnId="{74684EA1-C2FB-489E-A121-AE7AD6F37ABE}">
      <dgm:prSet/>
      <dgm:spPr/>
      <dgm:t>
        <a:bodyPr/>
        <a:lstStyle/>
        <a:p>
          <a:endParaRPr lang="ru-RU"/>
        </a:p>
      </dgm:t>
    </dgm:pt>
    <dgm:pt modelId="{1F45190C-0E59-43BE-B185-022C7BE00F56}" type="parTrans" cxnId="{74684EA1-C2FB-489E-A121-AE7AD6F37ABE}">
      <dgm:prSet/>
      <dgm:spPr/>
      <dgm:t>
        <a:bodyPr/>
        <a:lstStyle/>
        <a:p>
          <a:endParaRPr lang="ru-RU"/>
        </a:p>
      </dgm:t>
    </dgm:pt>
    <dgm:pt modelId="{E0D6C8D4-9A1B-4C7E-B69E-FCC9E912B438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сдачи имущества в аренду;</a:t>
          </a:r>
          <a:endParaRPr lang="ru-RU" sz="1000" dirty="0"/>
        </a:p>
      </dgm:t>
    </dgm:pt>
    <dgm:pt modelId="{04C0EF40-08E8-4920-8FD5-431E5DE96BC1}" type="sibTrans" cxnId="{8098883D-0219-4944-BF7C-7CB15AFDB61B}">
      <dgm:prSet/>
      <dgm:spPr/>
      <dgm:t>
        <a:bodyPr/>
        <a:lstStyle/>
        <a:p>
          <a:endParaRPr lang="ru-RU"/>
        </a:p>
      </dgm:t>
    </dgm:pt>
    <dgm:pt modelId="{452B8781-BB8F-4230-940F-3770E8F099BD}" type="parTrans" cxnId="{8098883D-0219-4944-BF7C-7CB15AFDB61B}">
      <dgm:prSet/>
      <dgm:spPr/>
      <dgm:t>
        <a:bodyPr/>
        <a:lstStyle/>
        <a:p>
          <a:endParaRPr lang="ru-RU"/>
        </a:p>
      </dgm:t>
    </dgm:pt>
    <dgm:pt modelId="{2F04A5E1-7087-4164-B429-96F2838F16CB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продажи имущества, находившегося в собственности менее 3 лет;</a:t>
          </a:r>
          <a:endParaRPr lang="ru-RU" sz="1000" dirty="0"/>
        </a:p>
      </dgm:t>
    </dgm:pt>
    <dgm:pt modelId="{E2AEE91A-3199-4CF8-86BF-FED6AACBB8EB}" type="sibTrans" cxnId="{0C19E41E-7F7A-49AE-BD2F-79FDBE2194B5}">
      <dgm:prSet/>
      <dgm:spPr/>
      <dgm:t>
        <a:bodyPr/>
        <a:lstStyle/>
        <a:p>
          <a:endParaRPr lang="ru-RU"/>
        </a:p>
      </dgm:t>
    </dgm:pt>
    <dgm:pt modelId="{E14D010F-B893-4F5D-8CC5-900CB51C0731}" type="parTrans" cxnId="{0C19E41E-7F7A-49AE-BD2F-79FDBE2194B5}">
      <dgm:prSet/>
      <dgm:spPr/>
      <dgm:t>
        <a:bodyPr/>
        <a:lstStyle/>
        <a:p>
          <a:endParaRPr lang="ru-RU"/>
        </a:p>
      </dgm:t>
    </dgm:pt>
    <dgm:pt modelId="{5AA8CC2B-A319-4A0E-ACBC-D7C1DBDA15DA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вознаграждение за выполнение трудовых или иных обязанностей;</a:t>
          </a:r>
          <a:endParaRPr lang="ru-RU" sz="1000" dirty="0"/>
        </a:p>
      </dgm:t>
    </dgm:pt>
    <dgm:pt modelId="{320439C6-FE07-4E3D-AA4F-72E370EEF570}" type="sibTrans" cxnId="{BE5CC88F-6C77-4562-B871-026F4D6FC64B}">
      <dgm:prSet/>
      <dgm:spPr/>
      <dgm:t>
        <a:bodyPr/>
        <a:lstStyle/>
        <a:p>
          <a:endParaRPr lang="ru-RU"/>
        </a:p>
      </dgm:t>
    </dgm:pt>
    <dgm:pt modelId="{A5CDA788-A073-4438-8790-4E0D4EF6B282}" type="parTrans" cxnId="{BE5CC88F-6C77-4562-B871-026F4D6FC64B}">
      <dgm:prSet/>
      <dgm:spPr/>
      <dgm:t>
        <a:bodyPr/>
        <a:lstStyle/>
        <a:p>
          <a:endParaRPr lang="ru-RU"/>
        </a:p>
      </dgm:t>
    </dgm:pt>
    <dgm:pt modelId="{0D9C8392-86AA-4A4B-AAE4-5481DC67E865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доходы.</a:t>
          </a:r>
          <a:endParaRPr lang="ru-RU" sz="1000" dirty="0"/>
        </a:p>
      </dgm:t>
    </dgm:pt>
    <dgm:pt modelId="{651923FB-CDD5-4B18-AA9C-F021467559E5}" type="sibTrans" cxnId="{A53E1336-CCB0-4C60-B687-3AF869517030}">
      <dgm:prSet/>
      <dgm:spPr/>
      <dgm:t>
        <a:bodyPr/>
        <a:lstStyle/>
        <a:p>
          <a:endParaRPr lang="ru-RU"/>
        </a:p>
      </dgm:t>
    </dgm:pt>
    <dgm:pt modelId="{FC5F76C1-D884-4E52-B1A5-11AB3DB4AE3B}" type="parTrans" cxnId="{A53E1336-CCB0-4C60-B687-3AF869517030}">
      <dgm:prSet/>
      <dgm:spPr/>
      <dgm:t>
        <a:bodyPr/>
        <a:lstStyle/>
        <a:p>
          <a:endParaRPr lang="ru-RU"/>
        </a:p>
      </dgm:t>
    </dgm:pt>
    <dgm:pt modelId="{CBD2AD4C-99DD-4FBE-A06F-14758045A9F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dirty="0" err="1" smtClean="0"/>
            <a:t>неполнородных</a:t>
          </a:r>
          <a:r>
            <a:rPr lang="ru-RU" sz="1000" dirty="0" smtClean="0"/>
            <a:t> (имеющих общих отца или мать) братьев и сестер);</a:t>
          </a:r>
          <a:endParaRPr lang="ru-RU" sz="1000" dirty="0"/>
        </a:p>
      </dgm:t>
    </dgm:pt>
    <dgm:pt modelId="{5D7E753D-9FCA-4133-ABB9-E9CCEB85B73A}" type="sibTrans" cxnId="{DB798E1E-DFF0-45C7-863F-520482CAE2CF}">
      <dgm:prSet/>
      <dgm:spPr/>
      <dgm:t>
        <a:bodyPr/>
        <a:lstStyle/>
        <a:p>
          <a:endParaRPr lang="ru-RU"/>
        </a:p>
      </dgm:t>
    </dgm:pt>
    <dgm:pt modelId="{174017A9-4DE1-4F94-9BBE-95B6DBFC8BD7}" type="parTrans" cxnId="{DB798E1E-DFF0-45C7-863F-520482CAE2CF}">
      <dgm:prSet/>
      <dgm:spPr/>
      <dgm:t>
        <a:bodyPr/>
        <a:lstStyle/>
        <a:p>
          <a:endParaRPr lang="ru-RU"/>
        </a:p>
      </dgm:t>
    </dgm:pt>
    <dgm:pt modelId="{0C282CFF-161B-4FB6-A869-D7FAF0E072E9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в порядке наследования;</a:t>
          </a:r>
          <a:endParaRPr lang="ru-RU" sz="1000" dirty="0"/>
        </a:p>
      </dgm:t>
    </dgm:pt>
    <dgm:pt modelId="{C5FD59B0-16DB-4DBA-A9CC-D67ECDFBA749}" type="sibTrans" cxnId="{23007DF7-566A-47AB-9497-9C76CFCED32D}">
      <dgm:prSet/>
      <dgm:spPr/>
      <dgm:t>
        <a:bodyPr/>
        <a:lstStyle/>
        <a:p>
          <a:endParaRPr lang="ru-RU"/>
        </a:p>
      </dgm:t>
    </dgm:pt>
    <dgm:pt modelId="{58230990-7812-473E-977F-484C80D9C353}" type="parTrans" cxnId="{23007DF7-566A-47AB-9497-9C76CFCED32D}">
      <dgm:prSet/>
      <dgm:spPr/>
      <dgm:t>
        <a:bodyPr/>
        <a:lstStyle/>
        <a:p>
          <a:endParaRPr lang="ru-RU"/>
        </a:p>
      </dgm:t>
    </dgm:pt>
    <dgm:pt modelId="{19E3EBDC-BB85-4C30-86B6-0481E14B837F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продажи имущества, находившегося в собственности более трех лет;</a:t>
          </a:r>
          <a:endParaRPr lang="ru-RU" sz="1000" dirty="0"/>
        </a:p>
      </dgm:t>
    </dgm:pt>
    <dgm:pt modelId="{F3483E59-88E5-49AC-932D-1D08149821F9}" type="sibTrans" cxnId="{A2021431-02A8-47AB-BBAE-3CCD45B8CF88}">
      <dgm:prSet/>
      <dgm:spPr/>
      <dgm:t>
        <a:bodyPr/>
        <a:lstStyle/>
        <a:p>
          <a:endParaRPr lang="ru-RU"/>
        </a:p>
      </dgm:t>
    </dgm:pt>
    <dgm:pt modelId="{8920100E-4CCF-4AAB-B96B-BCBEFBC51FDF}" type="parTrans" cxnId="{A2021431-02A8-47AB-BBAE-3CCD45B8CF88}">
      <dgm:prSet/>
      <dgm:spPr/>
      <dgm:t>
        <a:bodyPr/>
        <a:lstStyle/>
        <a:p>
          <a:endParaRPr lang="ru-RU"/>
        </a:p>
      </dgm:t>
    </dgm:pt>
    <dgm:pt modelId="{3698D20A-D4F0-4D44-AC42-DD7D220A0CCC}" type="pres">
      <dgm:prSet presAssocID="{27C48E8E-9D62-4098-967A-2D89E2ECB0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480ADB-525D-4432-BDDA-6D3161AC5DAC}" type="pres">
      <dgm:prSet presAssocID="{E9700BEF-FAAB-4643-B4DA-3EDA7D615F06}" presName="composite" presStyleCnt="0"/>
      <dgm:spPr/>
    </dgm:pt>
    <dgm:pt modelId="{B125E63A-A089-4577-A807-6C5035013FFA}" type="pres">
      <dgm:prSet presAssocID="{E9700BEF-FAAB-4643-B4DA-3EDA7D615F06}" presName="parTx" presStyleLbl="alignNode1" presStyleIdx="0" presStyleCnt="2" custScaleX="121363" custScaleY="171926" custLinFactY="-100000" custLinFactNeighborX="2689" custLinFactNeighborY="-194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C467A-F677-4250-B0A7-F0525E5AF9B3}" type="pres">
      <dgm:prSet presAssocID="{E9700BEF-FAAB-4643-B4DA-3EDA7D615F06}" presName="desTx" presStyleLbl="alignAccFollowNode1" presStyleIdx="0" presStyleCnt="2" custScaleX="122649" custScaleY="92806" custLinFactNeighborX="4987" custLinFactNeighborY="-1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DA555-F4EB-4EF4-9C97-3873CAB46C64}" type="pres">
      <dgm:prSet presAssocID="{FE740056-1082-4088-BDC2-CEBC956EFBE5}" presName="space" presStyleCnt="0"/>
      <dgm:spPr/>
    </dgm:pt>
    <dgm:pt modelId="{4597282A-D1D9-4486-81C2-DF9FCF1606E1}" type="pres">
      <dgm:prSet presAssocID="{F5E57760-03F1-4827-B883-768DDDB2C1F9}" presName="composite" presStyleCnt="0"/>
      <dgm:spPr/>
    </dgm:pt>
    <dgm:pt modelId="{E1973C18-A2AB-4A37-A4D9-02A3550A9AC1}" type="pres">
      <dgm:prSet presAssocID="{F5E57760-03F1-4827-B883-768DDDB2C1F9}" presName="parTx" presStyleLbl="alignNode1" presStyleIdx="1" presStyleCnt="2" custAng="0" custScaleX="119493" custScaleY="117029" custLinFactY="-200000" custLinFactNeighborX="-2664" custLinFactNeighborY="-204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25EBA-BCCE-481B-B250-4A8CD639E42D}" type="pres">
      <dgm:prSet presAssocID="{F5E57760-03F1-4827-B883-768DDDB2C1F9}" presName="desTx" presStyleLbl="alignAccFollowNode1" presStyleIdx="1" presStyleCnt="2" custScaleX="121103" custScaleY="100175" custLinFactNeighborX="-996" custLinFactNeighborY="10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8EA711-1DA9-43D0-A0A0-336DD89BB96C}" type="presOf" srcId="{5AA8CC2B-A319-4A0E-ACBC-D7C1DBDA15DA}" destId="{91FC467A-F677-4250-B0A7-F0525E5AF9B3}" srcOrd="0" destOrd="0" presId="urn:microsoft.com/office/officeart/2005/8/layout/hList1"/>
    <dgm:cxn modelId="{FF959D7F-1CEE-4B1A-BD02-9453F46E8878}" type="presOf" srcId="{0C282CFF-161B-4FB6-A869-D7FAF0E072E9}" destId="{F9D25EBA-BCCE-481B-B250-4A8CD639E42D}" srcOrd="0" destOrd="1" presId="urn:microsoft.com/office/officeart/2005/8/layout/hList1"/>
    <dgm:cxn modelId="{E5B12785-8959-473A-97A5-B46777EC2983}" type="presOf" srcId="{27C48E8E-9D62-4098-967A-2D89E2ECB06F}" destId="{3698D20A-D4F0-4D44-AC42-DD7D220A0CCC}" srcOrd="0" destOrd="0" presId="urn:microsoft.com/office/officeart/2005/8/layout/hList1"/>
    <dgm:cxn modelId="{E6F17D65-DD4E-4A6B-B024-528DFCD40680}" type="presOf" srcId="{E0D6C8D4-9A1B-4C7E-B69E-FCC9E912B438}" destId="{91FC467A-F677-4250-B0A7-F0525E5AF9B3}" srcOrd="0" destOrd="2" presId="urn:microsoft.com/office/officeart/2005/8/layout/hList1"/>
    <dgm:cxn modelId="{0C19E41E-7F7A-49AE-BD2F-79FDBE2194B5}" srcId="{E9700BEF-FAAB-4643-B4DA-3EDA7D615F06}" destId="{2F04A5E1-7087-4164-B429-96F2838F16CB}" srcOrd="1" destOrd="0" parTransId="{E14D010F-B893-4F5D-8CC5-900CB51C0731}" sibTransId="{E2AEE91A-3199-4CF8-86BF-FED6AACBB8EB}"/>
    <dgm:cxn modelId="{DFFAB5A5-46B7-4087-A3CF-A038467CF2DD}" type="presOf" srcId="{0D9C8392-86AA-4A4B-AAE4-5481DC67E865}" destId="{F9D25EBA-BCCE-481B-B250-4A8CD639E42D}" srcOrd="0" destOrd="3" presId="urn:microsoft.com/office/officeart/2005/8/layout/hList1"/>
    <dgm:cxn modelId="{EECE2C0F-FF12-4485-A47E-279F66FB8467}" srcId="{27C48E8E-9D62-4098-967A-2D89E2ECB06F}" destId="{E9700BEF-FAAB-4643-B4DA-3EDA7D615F06}" srcOrd="0" destOrd="0" parTransId="{3C6FB655-C20D-4BB9-AF00-6D40D8AE6FA9}" sibTransId="{FE740056-1082-4088-BDC2-CEBC956EFBE5}"/>
    <dgm:cxn modelId="{74684EA1-C2FB-489E-A121-AE7AD6F37ABE}" srcId="{E9700BEF-FAAB-4643-B4DA-3EDA7D615F06}" destId="{60238423-68AC-4305-95C2-D74B0A6CA4A6}" srcOrd="3" destOrd="0" parTransId="{1F45190C-0E59-43BE-B185-022C7BE00F56}" sibTransId="{1F6ED1FD-79BC-46B3-BD4C-C5749F347AA5}"/>
    <dgm:cxn modelId="{BE5CC88F-6C77-4562-B871-026F4D6FC64B}" srcId="{E9700BEF-FAAB-4643-B4DA-3EDA7D615F06}" destId="{5AA8CC2B-A319-4A0E-ACBC-D7C1DBDA15DA}" srcOrd="0" destOrd="0" parTransId="{A5CDA788-A073-4438-8790-4E0D4EF6B282}" sibTransId="{320439C6-FE07-4E3D-AA4F-72E370EEF570}"/>
    <dgm:cxn modelId="{A2021431-02A8-47AB-BBAE-3CCD45B8CF88}" srcId="{F5E57760-03F1-4827-B883-768DDDB2C1F9}" destId="{19E3EBDC-BB85-4C30-86B6-0481E14B837F}" srcOrd="0" destOrd="0" parTransId="{8920100E-4CCF-4AAB-B96B-BCBEFBC51FDF}" sibTransId="{F3483E59-88E5-49AC-932D-1D08149821F9}"/>
    <dgm:cxn modelId="{23007DF7-566A-47AB-9497-9C76CFCED32D}" srcId="{F5E57760-03F1-4827-B883-768DDDB2C1F9}" destId="{0C282CFF-161B-4FB6-A869-D7FAF0E072E9}" srcOrd="1" destOrd="0" parTransId="{58230990-7812-473E-977F-484C80D9C353}" sibTransId="{C5FD59B0-16DB-4DBA-A9CC-D67ECDFBA749}"/>
    <dgm:cxn modelId="{8098883D-0219-4944-BF7C-7CB15AFDB61B}" srcId="{E9700BEF-FAAB-4643-B4DA-3EDA7D615F06}" destId="{E0D6C8D4-9A1B-4C7E-B69E-FCC9E912B438}" srcOrd="2" destOrd="0" parTransId="{452B8781-BB8F-4230-940F-3770E8F099BD}" sibTransId="{04C0EF40-08E8-4920-8FD5-431E5DE96BC1}"/>
    <dgm:cxn modelId="{9FCBC9C0-48D8-4477-A3D2-EC9CF8C87988}" type="presOf" srcId="{2F04A5E1-7087-4164-B429-96F2838F16CB}" destId="{91FC467A-F677-4250-B0A7-F0525E5AF9B3}" srcOrd="0" destOrd="1" presId="urn:microsoft.com/office/officeart/2005/8/layout/hList1"/>
    <dgm:cxn modelId="{9364660A-16C4-4F52-93E2-B616146CE2D0}" srcId="{E9700BEF-FAAB-4643-B4DA-3EDA7D615F06}" destId="{BE1C7839-FF0E-489F-BBEB-DFBA96929643}" srcOrd="5" destOrd="0" parTransId="{2055A78C-A01D-4AD8-B032-12C897FC60FA}" sibTransId="{A0DBE6FE-3AB7-4FBB-A628-434BE285B162}"/>
    <dgm:cxn modelId="{A53E1336-CCB0-4C60-B687-3AF869517030}" srcId="{F5E57760-03F1-4827-B883-768DDDB2C1F9}" destId="{0D9C8392-86AA-4A4B-AAE4-5481DC67E865}" srcOrd="3" destOrd="0" parTransId="{FC5F76C1-D884-4E52-B1A5-11AB3DB4AE3B}" sibTransId="{651923FB-CDD5-4B18-AA9C-F021467559E5}"/>
    <dgm:cxn modelId="{9AF28043-1121-456B-B94D-05A4422AAD4F}" type="presOf" srcId="{0C1BCB1D-D00A-4F5B-B3BA-DEB949DBDE14}" destId="{91FC467A-F677-4250-B0A7-F0525E5AF9B3}" srcOrd="0" destOrd="4" presId="urn:microsoft.com/office/officeart/2005/8/layout/hList1"/>
    <dgm:cxn modelId="{D53BB8E3-EB0A-4CC9-9BEF-10BCB37BED30}" type="presOf" srcId="{CBD2AD4C-99DD-4FBE-A06F-14758045A9F4}" destId="{F9D25EBA-BCCE-481B-B250-4A8CD639E42D}" srcOrd="0" destOrd="2" presId="urn:microsoft.com/office/officeart/2005/8/layout/hList1"/>
    <dgm:cxn modelId="{346EB412-42CD-4439-8093-5D29BE79C73C}" srcId="{27C48E8E-9D62-4098-967A-2D89E2ECB06F}" destId="{F5E57760-03F1-4827-B883-768DDDB2C1F9}" srcOrd="1" destOrd="0" parTransId="{6DD4F35C-148E-46A7-A2A7-EEDC3BA0F5F3}" sibTransId="{FFAF4E53-0A16-4485-8DF5-0DFB6867554B}"/>
    <dgm:cxn modelId="{DB798E1E-DFF0-45C7-863F-520482CAE2CF}" srcId="{F5E57760-03F1-4827-B883-768DDDB2C1F9}" destId="{CBD2AD4C-99DD-4FBE-A06F-14758045A9F4}" srcOrd="2" destOrd="0" parTransId="{174017A9-4DE1-4F94-9BBE-95B6DBFC8BD7}" sibTransId="{5D7E753D-9FCA-4133-ABB9-E9CCEB85B73A}"/>
    <dgm:cxn modelId="{E52C79F7-429B-4E00-B507-532B26E2431D}" type="presOf" srcId="{60238423-68AC-4305-95C2-D74B0A6CA4A6}" destId="{91FC467A-F677-4250-B0A7-F0525E5AF9B3}" srcOrd="0" destOrd="3" presId="urn:microsoft.com/office/officeart/2005/8/layout/hList1"/>
    <dgm:cxn modelId="{FC9316FF-0A73-4402-A7B7-47D2FDF14E93}" type="presOf" srcId="{F5E57760-03F1-4827-B883-768DDDB2C1F9}" destId="{E1973C18-A2AB-4A37-A4D9-02A3550A9AC1}" srcOrd="0" destOrd="0" presId="urn:microsoft.com/office/officeart/2005/8/layout/hList1"/>
    <dgm:cxn modelId="{5E0CA955-F9B4-485E-A232-B65A5987BCF6}" type="presOf" srcId="{E9700BEF-FAAB-4643-B4DA-3EDA7D615F06}" destId="{B125E63A-A089-4577-A807-6C5035013FFA}" srcOrd="0" destOrd="0" presId="urn:microsoft.com/office/officeart/2005/8/layout/hList1"/>
    <dgm:cxn modelId="{0E4AD56C-16F2-4001-880E-6822B241D99D}" type="presOf" srcId="{BE1C7839-FF0E-489F-BBEB-DFBA96929643}" destId="{91FC467A-F677-4250-B0A7-F0525E5AF9B3}" srcOrd="0" destOrd="5" presId="urn:microsoft.com/office/officeart/2005/8/layout/hList1"/>
    <dgm:cxn modelId="{8CB77566-6042-4BB6-AD02-76D449C319D3}" type="presOf" srcId="{19E3EBDC-BB85-4C30-86B6-0481E14B837F}" destId="{F9D25EBA-BCCE-481B-B250-4A8CD639E42D}" srcOrd="0" destOrd="0" presId="urn:microsoft.com/office/officeart/2005/8/layout/hList1"/>
    <dgm:cxn modelId="{ED1AED73-DC38-462A-8F1F-1FAFB93DC235}" srcId="{E9700BEF-FAAB-4643-B4DA-3EDA7D615F06}" destId="{0C1BCB1D-D00A-4F5B-B3BA-DEB949DBDE14}" srcOrd="4" destOrd="0" parTransId="{E2D3200E-714A-456C-A257-231069079BCD}" sibTransId="{AACB9128-C429-42B6-B51E-28743870F6DC}"/>
    <dgm:cxn modelId="{355AFE19-8E19-4F4E-9BEC-4213976F94AE}" type="presParOf" srcId="{3698D20A-D4F0-4D44-AC42-DD7D220A0CCC}" destId="{4E480ADB-525D-4432-BDDA-6D3161AC5DAC}" srcOrd="0" destOrd="0" presId="urn:microsoft.com/office/officeart/2005/8/layout/hList1"/>
    <dgm:cxn modelId="{0318375A-EBA9-4FC0-B678-59FF6EDA15AE}" type="presParOf" srcId="{4E480ADB-525D-4432-BDDA-6D3161AC5DAC}" destId="{B125E63A-A089-4577-A807-6C5035013FFA}" srcOrd="0" destOrd="0" presId="urn:microsoft.com/office/officeart/2005/8/layout/hList1"/>
    <dgm:cxn modelId="{775F6983-56AF-405F-B3E4-963D71DB358F}" type="presParOf" srcId="{4E480ADB-525D-4432-BDDA-6D3161AC5DAC}" destId="{91FC467A-F677-4250-B0A7-F0525E5AF9B3}" srcOrd="1" destOrd="0" presId="urn:microsoft.com/office/officeart/2005/8/layout/hList1"/>
    <dgm:cxn modelId="{11A1FF5B-F431-41D3-AA5F-C1B3488AB694}" type="presParOf" srcId="{3698D20A-D4F0-4D44-AC42-DD7D220A0CCC}" destId="{BC1DA555-F4EB-4EF4-9C97-3873CAB46C64}" srcOrd="1" destOrd="0" presId="urn:microsoft.com/office/officeart/2005/8/layout/hList1"/>
    <dgm:cxn modelId="{DB76AD86-D86C-4C32-A81B-CA13A81C8227}" type="presParOf" srcId="{3698D20A-D4F0-4D44-AC42-DD7D220A0CCC}" destId="{4597282A-D1D9-4486-81C2-DF9FCF1606E1}" srcOrd="2" destOrd="0" presId="urn:microsoft.com/office/officeart/2005/8/layout/hList1"/>
    <dgm:cxn modelId="{050856BF-ED10-4405-85EB-6BFCACD5978B}" type="presParOf" srcId="{4597282A-D1D9-4486-81C2-DF9FCF1606E1}" destId="{E1973C18-A2AB-4A37-A4D9-02A3550A9AC1}" srcOrd="0" destOrd="0" presId="urn:microsoft.com/office/officeart/2005/8/layout/hList1"/>
    <dgm:cxn modelId="{5B7448DD-15AC-495E-9851-1969AEEBDC44}" type="presParOf" srcId="{4597282A-D1D9-4486-81C2-DF9FCF1606E1}" destId="{F9D25EBA-BCCE-481B-B250-4A8CD639E4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8A145D-167D-4B90-B47C-89DE7719D16A}" type="doc">
      <dgm:prSet loTypeId="urn:microsoft.com/office/officeart/2005/8/layout/hProcess7#1" loCatId="process" qsTypeId="urn:microsoft.com/office/officeart/2005/8/quickstyle/simple1#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FC54525-E794-4C86-B51A-C28D4CF9E9C9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endParaRPr lang="ru-RU" dirty="0"/>
        </a:p>
      </dgm:t>
    </dgm:pt>
    <dgm:pt modelId="{C642D540-D6DB-44B0-BF52-96DE22343E28}" type="parTrans" cxnId="{40ACC6A1-CAE8-4BF2-B8EB-74BF5450FACD}">
      <dgm:prSet/>
      <dgm:spPr/>
      <dgm:t>
        <a:bodyPr/>
        <a:lstStyle/>
        <a:p>
          <a:endParaRPr lang="ru-RU"/>
        </a:p>
      </dgm:t>
    </dgm:pt>
    <dgm:pt modelId="{C5C8EE71-15DA-4FAE-B5E0-63EEAB45B35D}" type="sibTrans" cxnId="{40ACC6A1-CAE8-4BF2-B8EB-74BF5450FACD}">
      <dgm:prSet/>
      <dgm:spPr/>
      <dgm:t>
        <a:bodyPr/>
        <a:lstStyle/>
        <a:p>
          <a:endParaRPr lang="ru-RU"/>
        </a:p>
      </dgm:t>
    </dgm:pt>
    <dgm:pt modelId="{C4A5963B-02AB-4F38-B655-037DD8BAD80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i="1" dirty="0" smtClean="0">
              <a:solidFill>
                <a:schemeClr val="tx1"/>
              </a:solidFill>
            </a:rPr>
            <a:t>Акциз</a:t>
          </a:r>
          <a:r>
            <a:rPr lang="ru-RU" sz="1600" i="1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</a:t>
          </a:r>
          <a:r>
            <a:rPr lang="ru-RU" sz="1600" i="1" dirty="0" err="1" smtClean="0">
              <a:solidFill>
                <a:schemeClr val="tx1"/>
              </a:solidFill>
            </a:rPr>
            <a:t>вино-водочные</a:t>
          </a:r>
          <a:r>
            <a:rPr lang="ru-RU" sz="1600" i="1" dirty="0" smtClean="0">
              <a:solidFill>
                <a:schemeClr val="tx1"/>
              </a:solidFill>
            </a:rPr>
            <a:t>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dirty="0">
            <a:solidFill>
              <a:schemeClr val="tx1"/>
            </a:solidFill>
          </a:endParaRPr>
        </a:p>
      </dgm:t>
    </dgm:pt>
    <dgm:pt modelId="{5B1915C0-94EE-4ED8-B73F-F7616E2E5D7B}" type="sibTrans" cxnId="{877881D1-F49C-45A1-8DA9-43A2DDE6CB5B}">
      <dgm:prSet/>
      <dgm:spPr/>
      <dgm:t>
        <a:bodyPr/>
        <a:lstStyle/>
        <a:p>
          <a:endParaRPr lang="ru-RU"/>
        </a:p>
      </dgm:t>
    </dgm:pt>
    <dgm:pt modelId="{CBFA0F10-99EB-4213-85D5-EE88ACD0F621}" type="parTrans" cxnId="{877881D1-F49C-45A1-8DA9-43A2DDE6CB5B}">
      <dgm:prSet/>
      <dgm:spPr/>
      <dgm:t>
        <a:bodyPr/>
        <a:lstStyle/>
        <a:p>
          <a:endParaRPr lang="ru-RU"/>
        </a:p>
      </dgm:t>
    </dgm:pt>
    <dgm:pt modelId="{0DEE004D-D5C1-4A76-A011-82DCCBC47EF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600" i="1" dirty="0"/>
        </a:p>
      </dgm:t>
    </dgm:pt>
    <dgm:pt modelId="{137EFE4C-302B-4BA5-9EC3-5A642EB1DA32}" type="parTrans" cxnId="{DE0A4BA4-E902-4077-B9F3-37B37AD2CDD5}">
      <dgm:prSet/>
      <dgm:spPr/>
      <dgm:t>
        <a:bodyPr/>
        <a:lstStyle/>
        <a:p>
          <a:endParaRPr lang="ru-RU"/>
        </a:p>
      </dgm:t>
    </dgm:pt>
    <dgm:pt modelId="{20F85845-B3BA-4C96-8820-4B56D1256D22}" type="sibTrans" cxnId="{DE0A4BA4-E902-4077-B9F3-37B37AD2CDD5}">
      <dgm:prSet/>
      <dgm:spPr/>
      <dgm:t>
        <a:bodyPr/>
        <a:lstStyle/>
        <a:p>
          <a:endParaRPr lang="ru-RU"/>
        </a:p>
      </dgm:t>
    </dgm:pt>
    <dgm:pt modelId="{01F17DEE-883A-422D-887E-680C8CBE0C58}" type="pres">
      <dgm:prSet presAssocID="{8D8A145D-167D-4B90-B47C-89DE7719D1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D143A8-427D-4EE1-A67B-A0A627A04938}" type="pres">
      <dgm:prSet presAssocID="{3FC54525-E794-4C86-B51A-C28D4CF9E9C9}" presName="compositeNode" presStyleCnt="0">
        <dgm:presLayoutVars>
          <dgm:bulletEnabled val="1"/>
        </dgm:presLayoutVars>
      </dgm:prSet>
      <dgm:spPr/>
    </dgm:pt>
    <dgm:pt modelId="{68D83612-560B-4123-8F08-59F3BB1D9885}" type="pres">
      <dgm:prSet presAssocID="{3FC54525-E794-4C86-B51A-C28D4CF9E9C9}" presName="bgRect" presStyleLbl="node1" presStyleIdx="0" presStyleCnt="1" custScaleX="102268" custLinFactNeighborX="165" custLinFactNeighborY="-3333"/>
      <dgm:spPr/>
      <dgm:t>
        <a:bodyPr/>
        <a:lstStyle/>
        <a:p>
          <a:endParaRPr lang="ru-RU"/>
        </a:p>
      </dgm:t>
    </dgm:pt>
    <dgm:pt modelId="{5E3E7AE8-98CB-45CC-844A-E7446FCF7F37}" type="pres">
      <dgm:prSet presAssocID="{3FC54525-E794-4C86-B51A-C28D4CF9E9C9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3A8D4-EF12-43B3-8165-897368FDC5F9}" type="pres">
      <dgm:prSet presAssocID="{3FC54525-E794-4C86-B51A-C28D4CF9E9C9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9CD56D-2F08-4286-AA8D-C7CF27CBB37C}" type="presOf" srcId="{3FC54525-E794-4C86-B51A-C28D4CF9E9C9}" destId="{68D83612-560B-4123-8F08-59F3BB1D9885}" srcOrd="0" destOrd="0" presId="urn:microsoft.com/office/officeart/2005/8/layout/hProcess7#1"/>
    <dgm:cxn modelId="{0B44E3EF-1400-46AE-8B61-4B103F574E47}" type="presOf" srcId="{8D8A145D-167D-4B90-B47C-89DE7719D16A}" destId="{01F17DEE-883A-422D-887E-680C8CBE0C58}" srcOrd="0" destOrd="0" presId="urn:microsoft.com/office/officeart/2005/8/layout/hProcess7#1"/>
    <dgm:cxn modelId="{F70EF287-DF08-4747-B562-54C3B83F5033}" type="presOf" srcId="{0DEE004D-D5C1-4A76-A011-82DCCBC47EF9}" destId="{2693A8D4-EF12-43B3-8165-897368FDC5F9}" srcOrd="0" destOrd="1" presId="urn:microsoft.com/office/officeart/2005/8/layout/hProcess7#1"/>
    <dgm:cxn modelId="{EF9E2D20-8E64-4674-BA4C-055C178E4EE9}" type="presOf" srcId="{C4A5963B-02AB-4F38-B655-037DD8BAD801}" destId="{2693A8D4-EF12-43B3-8165-897368FDC5F9}" srcOrd="0" destOrd="0" presId="urn:microsoft.com/office/officeart/2005/8/layout/hProcess7#1"/>
    <dgm:cxn modelId="{DE0A4BA4-E902-4077-B9F3-37B37AD2CDD5}" srcId="{3FC54525-E794-4C86-B51A-C28D4CF9E9C9}" destId="{0DEE004D-D5C1-4A76-A011-82DCCBC47EF9}" srcOrd="1" destOrd="0" parTransId="{137EFE4C-302B-4BA5-9EC3-5A642EB1DA32}" sibTransId="{20F85845-B3BA-4C96-8820-4B56D1256D22}"/>
    <dgm:cxn modelId="{877881D1-F49C-45A1-8DA9-43A2DDE6CB5B}" srcId="{3FC54525-E794-4C86-B51A-C28D4CF9E9C9}" destId="{C4A5963B-02AB-4F38-B655-037DD8BAD801}" srcOrd="0" destOrd="0" parTransId="{CBFA0F10-99EB-4213-85D5-EE88ACD0F621}" sibTransId="{5B1915C0-94EE-4ED8-B73F-F7616E2E5D7B}"/>
    <dgm:cxn modelId="{0BC15DA8-E4D4-4A04-A2FD-76320CDD9C78}" type="presOf" srcId="{3FC54525-E794-4C86-B51A-C28D4CF9E9C9}" destId="{5E3E7AE8-98CB-45CC-844A-E7446FCF7F37}" srcOrd="1" destOrd="0" presId="urn:microsoft.com/office/officeart/2005/8/layout/hProcess7#1"/>
    <dgm:cxn modelId="{40ACC6A1-CAE8-4BF2-B8EB-74BF5450FACD}" srcId="{8D8A145D-167D-4B90-B47C-89DE7719D16A}" destId="{3FC54525-E794-4C86-B51A-C28D4CF9E9C9}" srcOrd="0" destOrd="0" parTransId="{C642D540-D6DB-44B0-BF52-96DE22343E28}" sibTransId="{C5C8EE71-15DA-4FAE-B5E0-63EEAB45B35D}"/>
    <dgm:cxn modelId="{DAC53A51-3534-4B15-BC18-22348612E29E}" type="presParOf" srcId="{01F17DEE-883A-422D-887E-680C8CBE0C58}" destId="{B7D143A8-427D-4EE1-A67B-A0A627A04938}" srcOrd="0" destOrd="0" presId="urn:microsoft.com/office/officeart/2005/8/layout/hProcess7#1"/>
    <dgm:cxn modelId="{A0EACE92-413B-44CD-A8FD-E65C317FCE57}" type="presParOf" srcId="{B7D143A8-427D-4EE1-A67B-A0A627A04938}" destId="{68D83612-560B-4123-8F08-59F3BB1D9885}" srcOrd="0" destOrd="0" presId="urn:microsoft.com/office/officeart/2005/8/layout/hProcess7#1"/>
    <dgm:cxn modelId="{EF47485F-B982-47B3-A699-AD5113C32BB8}" type="presParOf" srcId="{B7D143A8-427D-4EE1-A67B-A0A627A04938}" destId="{5E3E7AE8-98CB-45CC-844A-E7446FCF7F37}" srcOrd="1" destOrd="0" presId="urn:microsoft.com/office/officeart/2005/8/layout/hProcess7#1"/>
    <dgm:cxn modelId="{9685C78B-72BD-4B61-9D7A-B4192C792D78}" type="presParOf" srcId="{B7D143A8-427D-4EE1-A67B-A0A627A04938}" destId="{2693A8D4-EF12-43B3-8165-897368FDC5F9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5E63A-A089-4577-A807-6C5035013FFA}">
      <dsp:nvSpPr>
        <dsp:cNvPr id="0" name=""/>
        <dsp:cNvSpPr/>
      </dsp:nvSpPr>
      <dsp:spPr>
        <a:xfrm>
          <a:off x="49105" y="0"/>
          <a:ext cx="1679086" cy="951454"/>
        </a:xfrm>
        <a:prstGeom prst="rect">
          <a:avLst/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9105" y="0"/>
        <a:ext cx="1679086" cy="951454"/>
      </dsp:txXfrm>
    </dsp:sp>
    <dsp:sp modelId="{91FC467A-F677-4250-B0A7-F0525E5AF9B3}">
      <dsp:nvSpPr>
        <dsp:cNvPr id="0" name=""/>
        <dsp:cNvSpPr/>
      </dsp:nvSpPr>
      <dsp:spPr>
        <a:xfrm>
          <a:off x="72003" y="983629"/>
          <a:ext cx="1696878" cy="2788273"/>
        </a:xfrm>
        <a:prstGeom prst="rect">
          <a:avLst/>
        </a:prstGeom>
        <a:noFill/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вознаграждение за выполнение трудовых или иных обязанностей;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продажи имущества, находившегося в собственности менее 3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сдачи имущества в аренду;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источников за пределами Российской Федерации;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в виде разного рода выигрышей;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</a:t>
          </a:r>
          <a:endParaRPr lang="ru-RU" sz="1000" kern="1200" dirty="0"/>
        </a:p>
      </dsp:txBody>
      <dsp:txXfrm>
        <a:off x="72003" y="983629"/>
        <a:ext cx="1696878" cy="2788273"/>
      </dsp:txXfrm>
    </dsp:sp>
    <dsp:sp modelId="{E1973C18-A2AB-4A37-A4D9-02A3550A9AC1}">
      <dsp:nvSpPr>
        <dsp:cNvPr id="0" name=""/>
        <dsp:cNvSpPr/>
      </dsp:nvSpPr>
      <dsp:spPr>
        <a:xfrm>
          <a:off x="1867858" y="0"/>
          <a:ext cx="1653214" cy="440851"/>
        </a:xfrm>
        <a:prstGeom prst="rect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867858" y="0"/>
        <a:ext cx="1653214" cy="440851"/>
      </dsp:txXfrm>
    </dsp:sp>
    <dsp:sp modelId="{F9D25EBA-BCCE-481B-B250-4A8CD639E42D}">
      <dsp:nvSpPr>
        <dsp:cNvPr id="0" name=""/>
        <dsp:cNvSpPr/>
      </dsp:nvSpPr>
      <dsp:spPr>
        <a:xfrm>
          <a:off x="1879798" y="952358"/>
          <a:ext cx="1675488" cy="3248643"/>
        </a:xfrm>
        <a:prstGeom prst="rect">
          <a:avLst/>
        </a:prstGeom>
        <a:noFill/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продажи имущества, находившегося в собственности более трех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в порядке наследования;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kern="1200" dirty="0" err="1" smtClean="0"/>
            <a:t>неполнородных</a:t>
          </a:r>
          <a:r>
            <a:rPr lang="ru-RU" sz="1000" kern="1200" dirty="0" smtClean="0"/>
            <a:t> (имеющих общих отца или мать) братьев и сестер);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доходы.</a:t>
          </a:r>
          <a:endParaRPr lang="ru-RU" sz="1000" kern="1200" dirty="0"/>
        </a:p>
      </dsp:txBody>
      <dsp:txXfrm>
        <a:off x="1879798" y="952358"/>
        <a:ext cx="1675488" cy="3248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83612-560B-4123-8F08-59F3BB1D9885}">
      <dsp:nvSpPr>
        <dsp:cNvPr id="0" name=""/>
        <dsp:cNvSpPr/>
      </dsp:nvSpPr>
      <dsp:spPr>
        <a:xfrm>
          <a:off x="2529" y="0"/>
          <a:ext cx="8710438" cy="2160240"/>
        </a:xfrm>
        <a:prstGeom prst="roundRect">
          <a:avLst>
            <a:gd name="adj" fmla="val 5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222885" rIns="288925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16200000">
        <a:off x="-12124" y="14654"/>
        <a:ext cx="1771396" cy="1742087"/>
      </dsp:txXfrm>
    </dsp:sp>
    <dsp:sp modelId="{2693A8D4-EF12-43B3-8165-897368FDC5F9}">
      <dsp:nvSpPr>
        <dsp:cNvPr id="0" name=""/>
        <dsp:cNvSpPr/>
      </dsp:nvSpPr>
      <dsp:spPr>
        <a:xfrm>
          <a:off x="1730612" y="0"/>
          <a:ext cx="6489276" cy="216024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</a:rPr>
            <a:t>Акциз</a:t>
          </a:r>
          <a:r>
            <a:rPr lang="ru-RU" sz="1600" i="1" kern="1200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</a:t>
          </a:r>
          <a:r>
            <a:rPr lang="ru-RU" sz="1600" i="1" kern="1200" dirty="0" err="1" smtClean="0">
              <a:solidFill>
                <a:schemeClr val="tx1"/>
              </a:solidFill>
            </a:rPr>
            <a:t>вино-водочные</a:t>
          </a:r>
          <a:r>
            <a:rPr lang="ru-RU" sz="1600" i="1" kern="1200" dirty="0" smtClean="0">
              <a:solidFill>
                <a:schemeClr val="tx1"/>
              </a:solidFill>
            </a:rPr>
            <a:t>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kern="1200" dirty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i="1" kern="1200" dirty="0"/>
        </a:p>
      </dsp:txBody>
      <dsp:txXfrm>
        <a:off x="1730612" y="0"/>
        <a:ext cx="6489276" cy="216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0.14876</cdr:x>
      <cdr:y>0.84883</cdr:y>
    </cdr:from>
    <cdr:to>
      <cdr:x>0.3719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134272"/>
          <a:ext cx="19442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0.49552</cdr:x>
      <cdr:y>0.29025</cdr:y>
    </cdr:from>
    <cdr:to>
      <cdr:x>0.7969</cdr:x>
      <cdr:y>0.43744</cdr:y>
    </cdr:to>
    <cdr:sp macro="" textlink="">
      <cdr:nvSpPr>
        <cdr:cNvPr id="1025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08112" y="770859"/>
          <a:ext cx="613153" cy="3909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ru-RU" sz="1400" b="1" i="0" strike="noStrike" dirty="0" smtClean="0">
              <a:solidFill>
                <a:srgbClr val="000000"/>
              </a:solidFill>
              <a:latin typeface="Arial"/>
              <a:cs typeface="Arial"/>
            </a:rPr>
            <a:t>8,8%</a:t>
          </a:r>
          <a:endParaRPr lang="ru-RU" sz="1400" b="1" i="0" strike="noStrike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0.25559</cdr:x>
      <cdr:y>0.79449</cdr:y>
    </cdr:from>
    <cdr:to>
      <cdr:x>0.64188</cdr:x>
      <cdr:y>1</cdr:y>
    </cdr:to>
    <cdr:sp macro="" textlink="">
      <cdr:nvSpPr>
        <cdr:cNvPr id="2" name="Text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5140" y="1427821"/>
          <a:ext cx="975052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altLang="ru-RU" sz="1800" b="1" dirty="0" smtClean="0"/>
            <a:t>2020</a:t>
          </a:r>
          <a:endParaRPr lang="ru-RU" altLang="ru-RU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FC09F-EFCA-4536-A1C1-B7F866A83FF8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9B78C9-3BF9-4D73-805C-F51617E73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719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9B78C9-3BF9-4D73-805C-F51617E7358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119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9B78C9-3BF9-4D73-805C-F51617E7358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80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9B78C9-3BF9-4D73-805C-F51617E7358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9B78C9-3BF9-4D73-805C-F51617E7358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40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A7DA5-D049-47E2-BCAD-2AEF9632D2DE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2748D-C7A2-4FFE-AAE4-BA068481C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F99C3-AC6F-4E6D-9EFC-6A6D86C6E7FD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D8B7-B04E-4DA9-8B31-E55843FAD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6F060-7A89-45B6-A94A-0A8858CFBDD8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93039-ECEF-4236-BD7A-053F8EECD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11FAA-B1B9-44E7-91F7-85D3395FB7D1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5083B-73B1-40ED-9D01-A6873D16E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5074A-9D3F-4D2F-8472-7D003C7A7785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A3C68-99D2-4FA9-8EC8-6127E9691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CA43E-CF2D-42B7-82A2-CF2E035547F0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AAC1A-CB50-4875-9427-4C2BC9690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80EF1-B617-492E-B0A3-3C346562ABDB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12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F2F6-3801-48CC-AEC9-2F02CA4AA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7D41-141E-47E4-AFC8-D023CC5C981D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1E7B9-7E6C-4F0D-8ED6-5DF634993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7152-ABDE-499E-ACED-186FBD299985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7AE79-F863-474D-9617-FF25827C0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5E083-D6E9-4D9E-A445-A7F2B53D7BF4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FE0EE-4889-451D-BD7F-AF2538CA6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84405-5343-4C07-80C6-2E4673798ADD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627D2-86E6-4BE5-8F62-20DF4F552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979B9-26C3-44B9-B40D-536746C16A80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6904C-2228-4066-9625-BA5D8A9C7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68E0E-54B8-46F6-A4E2-788409E6D8E0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22FC3-9287-4AA5-B637-B4119A6BE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41FAC-23FF-4958-9B89-7530EA43CB89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E411D-5CD1-48F3-AEC9-39BF52818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AB476-CDAE-4835-A190-271BF74646D9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C16D9-C84F-47F1-8B00-8F78F63D5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84C22-0F3B-4AC6-9B7D-FBADC763B922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EDCEE-52C6-4D24-9EA1-5F00F592B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2630D-B6E9-4121-BB4C-106DA1A3EA94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D879A-F29F-4330-96B7-8638B763D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C6D0C-8545-4F64-B757-D40D8ED84930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B9BD9-9F43-4FA7-A785-8A389F27E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E2D8068-7126-46DA-8A98-F1679A560FCD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5CC67E-7950-4EB5-82A4-0D40B1858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7" r:id="rId2"/>
    <p:sldLayoutId id="2147484146" r:id="rId3"/>
    <p:sldLayoutId id="2147484145" r:id="rId4"/>
    <p:sldLayoutId id="2147484144" r:id="rId5"/>
    <p:sldLayoutId id="2147484143" r:id="rId6"/>
    <p:sldLayoutId id="2147484142" r:id="rId7"/>
    <p:sldLayoutId id="2147484141" r:id="rId8"/>
    <p:sldLayoutId id="2147484140" r:id="rId9"/>
    <p:sldLayoutId id="2147484139" r:id="rId10"/>
    <p:sldLayoutId id="2147484138" r:id="rId11"/>
    <p:sldLayoutId id="2147484137" r:id="rId12"/>
    <p:sldLayoutId id="214748413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926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16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7DF0D57-8342-4E09-83B5-00EC83E29A2C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25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84AFD1-6986-4CCC-8B8F-D8BEBE5DD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Нижний колонтитул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chart" Target="../charts/chart5.xml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11" Type="http://schemas.microsoft.com/office/2007/relationships/diagramDrawing" Target="../diagrams/drawing1.xml"/><Relationship Id="rId5" Type="http://schemas.openxmlformats.org/officeDocument/2006/relationships/chart" Target="../charts/chart7.xml"/><Relationship Id="rId10" Type="http://schemas.openxmlformats.org/officeDocument/2006/relationships/diagramColors" Target="../diagrams/colors1.xml"/><Relationship Id="rId4" Type="http://schemas.openxmlformats.org/officeDocument/2006/relationships/chart" Target="../charts/chart6.xml"/><Relationship Id="rId9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10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3" name="Прямоугольни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60350"/>
            <a:ext cx="7138987" cy="69532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</p:pic>
      <p:sp>
        <p:nvSpPr>
          <p:cNvPr id="136194" name="Скругленный прямоугольник 7"/>
          <p:cNvSpPr>
            <a:spLocks noChangeArrowheads="1"/>
          </p:cNvSpPr>
          <p:nvPr/>
        </p:nvSpPr>
        <p:spPr bwMode="auto">
          <a:xfrm>
            <a:off x="755650" y="5229201"/>
            <a:ext cx="7920038" cy="1223988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25400" algn="ctr">
            <a:solidFill>
              <a:srgbClr val="FF00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latin typeface="Constantia" pitchFamily="18" charset="0"/>
              </a:rPr>
              <a:t>БЮДЖЕТ  ПАДУНСКОГО  </a:t>
            </a:r>
            <a:r>
              <a:rPr lang="ru-RU" sz="1600" b="1" dirty="0">
                <a:latin typeface="Constantia" pitchFamily="18" charset="0"/>
              </a:rPr>
              <a:t>СЕЛЬСКОГО  ПОСЕЛЕНИЯ </a:t>
            </a:r>
          </a:p>
          <a:p>
            <a:pPr algn="ctr"/>
            <a:r>
              <a:rPr lang="ru-RU" sz="1600" b="1" dirty="0">
                <a:latin typeface="Calibri" pitchFamily="34" charset="0"/>
              </a:rPr>
              <a:t>на </a:t>
            </a:r>
            <a:r>
              <a:rPr lang="en-US" sz="1600" b="1" dirty="0" smtClean="0">
                <a:latin typeface="Calibri" pitchFamily="34" charset="0"/>
              </a:rPr>
              <a:t>201</a:t>
            </a:r>
            <a:r>
              <a:rPr lang="ru-RU" sz="1600" b="1" dirty="0" smtClean="0">
                <a:latin typeface="Calibri" pitchFamily="34" charset="0"/>
              </a:rPr>
              <a:t>9 год </a:t>
            </a:r>
            <a:r>
              <a:rPr lang="ru-RU" sz="1600" b="1" dirty="0">
                <a:latin typeface="Calibri" pitchFamily="34" charset="0"/>
              </a:rPr>
              <a:t>и на плановый период </a:t>
            </a:r>
            <a:r>
              <a:rPr lang="ru-RU" sz="1600" b="1" dirty="0" smtClean="0">
                <a:latin typeface="Calibri" pitchFamily="34" charset="0"/>
              </a:rPr>
              <a:t>2020 и 2021 годы</a:t>
            </a:r>
          </a:p>
          <a:p>
            <a:pPr algn="ctr"/>
            <a:r>
              <a:rPr lang="ru-RU" sz="1600" b="1" dirty="0" smtClean="0">
                <a:latin typeface="Calibri" pitchFamily="34" charset="0"/>
              </a:rPr>
              <a:t>принят </a:t>
            </a:r>
            <a:endParaRPr lang="ru-RU" sz="1600" b="1" dirty="0">
              <a:latin typeface="Calibri" pitchFamily="34" charset="0"/>
            </a:endParaRPr>
          </a:p>
          <a:p>
            <a:pPr algn="ctr"/>
            <a:r>
              <a:rPr lang="ru-RU" sz="1600" b="1" dirty="0">
                <a:latin typeface="Calibri" pitchFamily="34" charset="0"/>
              </a:rPr>
              <a:t>Решением Совета народных депутатов </a:t>
            </a:r>
            <a:r>
              <a:rPr lang="ru-RU" sz="1600" b="1" dirty="0" smtClean="0">
                <a:latin typeface="Calibri" pitchFamily="34" charset="0"/>
              </a:rPr>
              <a:t>Падунского сельского поселения от 28.12.2018 </a:t>
            </a:r>
            <a:r>
              <a:rPr lang="ru-RU" sz="1600" b="1" dirty="0">
                <a:latin typeface="Calibri" pitchFamily="34" charset="0"/>
              </a:rPr>
              <a:t>№ </a:t>
            </a:r>
            <a:r>
              <a:rPr lang="ru-RU" sz="1600" b="1" dirty="0" smtClean="0">
                <a:latin typeface="Calibri" pitchFamily="34" charset="0"/>
              </a:rPr>
              <a:t>128</a:t>
            </a:r>
            <a:endParaRPr lang="ru-RU" sz="1600" b="1" dirty="0">
              <a:latin typeface="Calibri" pitchFamily="34" charset="0"/>
            </a:endParaRPr>
          </a:p>
        </p:txBody>
      </p:sp>
      <p:pic>
        <p:nvPicPr>
          <p:cNvPr id="136195" name="Picture 6" descr="http://insmeta.ru/wp-content/uploads/2016/01/buget-no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341438"/>
            <a:ext cx="7418388" cy="359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5777" y="333374"/>
            <a:ext cx="6626225" cy="4603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Constantia" pitchFamily="18" charset="0"/>
              </a:rPr>
              <a:t>Прочие налоговые доходы, тыс.рублей</a:t>
            </a:r>
          </a:p>
        </p:txBody>
      </p:sp>
      <p:graphicFrame>
        <p:nvGraphicFramePr>
          <p:cNvPr id="14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29536"/>
              </p:ext>
            </p:extLst>
          </p:nvPr>
        </p:nvGraphicFramePr>
        <p:xfrm>
          <a:off x="0" y="765175"/>
          <a:ext cx="8675688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233631"/>
              </p:ext>
            </p:extLst>
          </p:nvPr>
        </p:nvGraphicFramePr>
        <p:xfrm>
          <a:off x="-50800" y="4386263"/>
          <a:ext cx="2657475" cy="139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Object 8"/>
          <p:cNvGraphicFramePr>
            <a:graphicFrameLocks/>
          </p:cNvGraphicFramePr>
          <p:nvPr/>
        </p:nvGraphicFramePr>
        <p:xfrm>
          <a:off x="2217738" y="4386263"/>
          <a:ext cx="3484562" cy="147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Object 9"/>
          <p:cNvGraphicFramePr>
            <a:graphicFrameLocks/>
          </p:cNvGraphicFramePr>
          <p:nvPr/>
        </p:nvGraphicFramePr>
        <p:xfrm>
          <a:off x="4643438" y="4221163"/>
          <a:ext cx="4205287" cy="1541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563" name="TextBox 6"/>
          <p:cNvSpPr txBox="1">
            <a:spLocks noChangeArrowheads="1"/>
          </p:cNvSpPr>
          <p:nvPr/>
        </p:nvSpPr>
        <p:spPr bwMode="auto">
          <a:xfrm>
            <a:off x="1331913" y="4508500"/>
            <a:ext cx="709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/>
              <a:t>0,8%</a:t>
            </a:r>
            <a:endParaRPr lang="ru-RU" altLang="ru-RU" b="1" dirty="0"/>
          </a:p>
        </p:txBody>
      </p:sp>
      <p:sp>
        <p:nvSpPr>
          <p:cNvPr id="23564" name="TextBox 7"/>
          <p:cNvSpPr txBox="1">
            <a:spLocks noChangeArrowheads="1"/>
          </p:cNvSpPr>
          <p:nvPr/>
        </p:nvSpPr>
        <p:spPr bwMode="auto">
          <a:xfrm>
            <a:off x="4067175" y="45085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/>
              <a:t>0,7%</a:t>
            </a:r>
            <a:endParaRPr lang="ru-RU" altLang="ru-RU" b="1" dirty="0"/>
          </a:p>
        </p:txBody>
      </p:sp>
      <p:sp>
        <p:nvSpPr>
          <p:cNvPr id="23565" name="TextBox 8"/>
          <p:cNvSpPr txBox="1">
            <a:spLocks noChangeArrowheads="1"/>
          </p:cNvSpPr>
          <p:nvPr/>
        </p:nvSpPr>
        <p:spPr bwMode="auto">
          <a:xfrm>
            <a:off x="6875463" y="4437063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/>
              <a:t>0,6%</a:t>
            </a:r>
            <a:endParaRPr lang="ru-RU" altLang="ru-RU" b="1" dirty="0"/>
          </a:p>
        </p:txBody>
      </p:sp>
      <p:sp>
        <p:nvSpPr>
          <p:cNvPr id="23566" name="TextBox 9"/>
          <p:cNvSpPr txBox="1">
            <a:spLocks noChangeArrowheads="1"/>
          </p:cNvSpPr>
          <p:nvPr/>
        </p:nvSpPr>
        <p:spPr bwMode="auto">
          <a:xfrm>
            <a:off x="1403350" y="5516563"/>
            <a:ext cx="865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2019 </a:t>
            </a:r>
            <a:endParaRPr lang="ru-RU" altLang="ru-RU" dirty="0"/>
          </a:p>
        </p:txBody>
      </p:sp>
      <p:sp>
        <p:nvSpPr>
          <p:cNvPr id="23567" name="TextBox 10"/>
          <p:cNvSpPr txBox="1">
            <a:spLocks noChangeArrowheads="1"/>
          </p:cNvSpPr>
          <p:nvPr/>
        </p:nvSpPr>
        <p:spPr bwMode="auto">
          <a:xfrm>
            <a:off x="4284663" y="5516563"/>
            <a:ext cx="841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2020</a:t>
            </a:r>
            <a:endParaRPr lang="ru-RU" altLang="ru-RU" dirty="0"/>
          </a:p>
        </p:txBody>
      </p:sp>
      <p:sp>
        <p:nvSpPr>
          <p:cNvPr id="23568" name="TextBox 11"/>
          <p:cNvSpPr txBox="1">
            <a:spLocks noChangeArrowheads="1"/>
          </p:cNvSpPr>
          <p:nvPr/>
        </p:nvSpPr>
        <p:spPr bwMode="auto">
          <a:xfrm>
            <a:off x="7308850" y="5445125"/>
            <a:ext cx="696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2021</a:t>
            </a:r>
            <a:endParaRPr lang="ru-RU" altLang="ru-RU" dirty="0"/>
          </a:p>
        </p:txBody>
      </p:sp>
      <p:sp>
        <p:nvSpPr>
          <p:cNvPr id="13" name="Овал 12"/>
          <p:cNvSpPr/>
          <p:nvPr/>
        </p:nvSpPr>
        <p:spPr>
          <a:xfrm>
            <a:off x="539750" y="5876925"/>
            <a:ext cx="7777163" cy="9810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Прочие налоговые доходы – 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РФ на совершении нотариальных действий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7" name="TextBox 2"/>
          <p:cNvSpPr txBox="1">
            <a:spLocks noChangeArrowheads="1"/>
          </p:cNvSpPr>
          <p:nvPr/>
        </p:nvSpPr>
        <p:spPr bwMode="auto">
          <a:xfrm>
            <a:off x="1258888" y="260350"/>
            <a:ext cx="7091362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dirty="0" smtClean="0">
                <a:latin typeface="Constantia" pitchFamily="18" charset="0"/>
              </a:rPr>
              <a:t>Структура </a:t>
            </a:r>
            <a:r>
              <a:rPr lang="ru-RU" altLang="ru-RU" sz="2400" dirty="0">
                <a:latin typeface="Constantia" pitchFamily="18" charset="0"/>
              </a:rPr>
              <a:t>безвозмездных </a:t>
            </a:r>
            <a:r>
              <a:rPr lang="ru-RU" altLang="ru-RU" sz="2400" dirty="0" smtClean="0">
                <a:latin typeface="Constantia" pitchFamily="18" charset="0"/>
              </a:rPr>
              <a:t>поступлений, тыс. руб</a:t>
            </a:r>
            <a:r>
              <a:rPr lang="ru-RU" altLang="ru-RU" sz="2400" dirty="0" smtClean="0">
                <a:solidFill>
                  <a:srgbClr val="C00000"/>
                </a:solidFill>
                <a:latin typeface="Constantia" pitchFamily="18" charset="0"/>
              </a:rPr>
              <a:t>.</a:t>
            </a:r>
            <a:endParaRPr lang="ru-RU" altLang="ru-RU" sz="2400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24598" name="TextBox 3"/>
          <p:cNvSpPr txBox="1">
            <a:spLocks noChangeArrowheads="1"/>
          </p:cNvSpPr>
          <p:nvPr/>
        </p:nvSpPr>
        <p:spPr bwMode="auto">
          <a:xfrm>
            <a:off x="827088" y="119697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Овал 4"/>
          <p:cNvSpPr/>
          <p:nvPr/>
        </p:nvSpPr>
        <p:spPr>
          <a:xfrm>
            <a:off x="755650" y="836613"/>
            <a:ext cx="1728788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3708400" y="836613"/>
            <a:ext cx="1727200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6443663" y="836613"/>
            <a:ext cx="1728787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p:txBody>
      </p:sp>
      <p:graphicFrame>
        <p:nvGraphicFramePr>
          <p:cNvPr id="13" name="Objec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144045"/>
              </p:ext>
            </p:extLst>
          </p:nvPr>
        </p:nvGraphicFramePr>
        <p:xfrm>
          <a:off x="357158" y="1428736"/>
          <a:ext cx="2765425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602" name="TextBox 9"/>
          <p:cNvSpPr txBox="1">
            <a:spLocks noChangeArrowheads="1"/>
          </p:cNvSpPr>
          <p:nvPr/>
        </p:nvSpPr>
        <p:spPr bwMode="auto">
          <a:xfrm>
            <a:off x="142844" y="3857628"/>
            <a:ext cx="307183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>
            <a:spAutoFit/>
          </a:bodyPr>
          <a:lstStyle/>
          <a:p>
            <a:pPr algn="ctr"/>
            <a:r>
              <a:rPr lang="ru-RU" altLang="ru-RU" sz="1200" b="1" dirty="0" smtClean="0"/>
              <a:t>3505,0</a:t>
            </a:r>
            <a:r>
              <a:rPr lang="ru-RU" altLang="ru-RU" sz="1200" dirty="0" smtClean="0"/>
              <a:t> тыс.рублей – всего</a:t>
            </a:r>
          </a:p>
          <a:p>
            <a:pPr algn="ctr"/>
            <a:r>
              <a:rPr lang="ru-RU" altLang="ru-RU" sz="1200" dirty="0" smtClean="0"/>
              <a:t>безвозмездных поступлений.</a:t>
            </a:r>
          </a:p>
          <a:p>
            <a:pPr algn="ctr"/>
            <a:r>
              <a:rPr lang="ru-RU" altLang="ru-RU" sz="1200" b="1" dirty="0" smtClean="0"/>
              <a:t>3254,3</a:t>
            </a:r>
            <a:r>
              <a:rPr lang="ru-RU" altLang="ru-RU" sz="1200" dirty="0" smtClean="0"/>
              <a:t>- тыс.руб. дотация</a:t>
            </a:r>
          </a:p>
          <a:p>
            <a:pPr algn="ctr"/>
            <a:r>
              <a:rPr lang="ru-RU" altLang="ru-RU" sz="1200" b="1" dirty="0" smtClean="0"/>
              <a:t>250,7</a:t>
            </a:r>
            <a:r>
              <a:rPr lang="ru-RU" altLang="ru-RU" sz="1200" dirty="0" smtClean="0"/>
              <a:t> тыс. руб.- субвенция</a:t>
            </a:r>
          </a:p>
          <a:p>
            <a:pPr algn="ctr"/>
            <a:r>
              <a:rPr lang="ru-RU" altLang="ru-RU" sz="1200" b="1" dirty="0" smtClean="0"/>
              <a:t>3</a:t>
            </a:r>
            <a:r>
              <a:rPr lang="ru-RU" altLang="ru-RU" sz="1200" dirty="0" smtClean="0"/>
              <a:t> тыс. руб. –прочие межбюджетные трансферты</a:t>
            </a:r>
          </a:p>
          <a:p>
            <a:pPr algn="ctr"/>
            <a:r>
              <a:rPr lang="ru-RU" altLang="ru-RU" sz="1200" dirty="0" smtClean="0"/>
              <a:t>Это составляет41,9</a:t>
            </a:r>
            <a:r>
              <a:rPr lang="ru-RU" altLang="ru-RU" sz="1200" b="1" dirty="0" smtClean="0"/>
              <a:t>%</a:t>
            </a:r>
            <a:r>
              <a:rPr lang="ru-RU" altLang="ru-RU" sz="1200" dirty="0" smtClean="0"/>
              <a:t> в </a:t>
            </a:r>
          </a:p>
          <a:p>
            <a:pPr algn="ctr"/>
            <a:r>
              <a:rPr lang="ru-RU" altLang="ru-RU" sz="1200" dirty="0" smtClean="0"/>
              <a:t>общем объеме доходов.</a:t>
            </a:r>
            <a:endParaRPr lang="ru-RU" altLang="ru-RU" sz="1200" dirty="0"/>
          </a:p>
        </p:txBody>
      </p:sp>
      <p:graphicFrame>
        <p:nvGraphicFramePr>
          <p:cNvPr id="14" name="Objec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6742616"/>
              </p:ext>
            </p:extLst>
          </p:nvPr>
        </p:nvGraphicFramePr>
        <p:xfrm>
          <a:off x="3152775" y="1146175"/>
          <a:ext cx="2776547" cy="2570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603" name="TextBox 12"/>
          <p:cNvSpPr txBox="1">
            <a:spLocks noChangeArrowheads="1"/>
          </p:cNvSpPr>
          <p:nvPr/>
        </p:nvSpPr>
        <p:spPr bwMode="auto">
          <a:xfrm>
            <a:off x="3348038" y="3857628"/>
            <a:ext cx="27241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200" b="1" dirty="0" smtClean="0"/>
              <a:t>2489,9</a:t>
            </a:r>
            <a:r>
              <a:rPr lang="ru-RU" altLang="ru-RU" sz="1200" dirty="0" smtClean="0"/>
              <a:t> </a:t>
            </a:r>
            <a:r>
              <a:rPr lang="ru-RU" altLang="ru-RU" sz="1200" dirty="0"/>
              <a:t>тыс.рублей – всего</a:t>
            </a:r>
          </a:p>
          <a:p>
            <a:pPr algn="ctr"/>
            <a:r>
              <a:rPr lang="ru-RU" altLang="ru-RU" sz="1200" dirty="0"/>
              <a:t>безвозмездных поступлений</a:t>
            </a:r>
            <a:r>
              <a:rPr lang="ru-RU" altLang="ru-RU" sz="1200" dirty="0" smtClean="0"/>
              <a:t>.</a:t>
            </a:r>
          </a:p>
          <a:p>
            <a:pPr algn="ctr"/>
            <a:r>
              <a:rPr lang="ru-RU" altLang="ru-RU" sz="1200" b="1" dirty="0" smtClean="0"/>
              <a:t>2239,2</a:t>
            </a:r>
            <a:r>
              <a:rPr lang="ru-RU" altLang="ru-RU" sz="1200" dirty="0" smtClean="0"/>
              <a:t>- тыс.руб. дотация</a:t>
            </a:r>
          </a:p>
          <a:p>
            <a:pPr algn="ctr"/>
            <a:r>
              <a:rPr lang="ru-RU" altLang="ru-RU" sz="1200" b="1" dirty="0" smtClean="0"/>
              <a:t>250,7</a:t>
            </a:r>
            <a:r>
              <a:rPr lang="ru-RU" altLang="ru-RU" sz="1200" dirty="0" smtClean="0"/>
              <a:t> тыс. руб.- субвенция</a:t>
            </a:r>
          </a:p>
          <a:p>
            <a:pPr algn="ctr"/>
            <a:endParaRPr lang="ru-RU" altLang="ru-RU" sz="1200" dirty="0"/>
          </a:p>
          <a:p>
            <a:pPr algn="ctr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31,0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5" name="Objec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318860"/>
              </p:ext>
            </p:extLst>
          </p:nvPr>
        </p:nvGraphicFramePr>
        <p:xfrm>
          <a:off x="6143636" y="1566863"/>
          <a:ext cx="2549525" cy="1934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604" name="TextBox 14"/>
          <p:cNvSpPr txBox="1">
            <a:spLocks noChangeArrowheads="1"/>
          </p:cNvSpPr>
          <p:nvPr/>
        </p:nvSpPr>
        <p:spPr bwMode="auto">
          <a:xfrm>
            <a:off x="6372225" y="3857628"/>
            <a:ext cx="24479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200" b="1" dirty="0" smtClean="0"/>
              <a:t>2484,4</a:t>
            </a:r>
            <a:r>
              <a:rPr lang="ru-RU" altLang="ru-RU" sz="1200" dirty="0" smtClean="0"/>
              <a:t> </a:t>
            </a:r>
            <a:r>
              <a:rPr lang="ru-RU" altLang="ru-RU" sz="1200" dirty="0"/>
              <a:t>тыс.рублей – всего</a:t>
            </a:r>
          </a:p>
          <a:p>
            <a:pPr algn="ctr"/>
            <a:r>
              <a:rPr lang="ru-RU" altLang="ru-RU" sz="1200" dirty="0"/>
              <a:t>безвозмездных поступлений</a:t>
            </a:r>
            <a:r>
              <a:rPr lang="ru-RU" altLang="ru-RU" sz="1200" dirty="0" smtClean="0"/>
              <a:t>.</a:t>
            </a:r>
          </a:p>
          <a:p>
            <a:pPr algn="ctr"/>
            <a:r>
              <a:rPr lang="ru-RU" altLang="ru-RU" sz="1200" b="1" dirty="0" smtClean="0"/>
              <a:t>2233,7</a:t>
            </a:r>
            <a:r>
              <a:rPr lang="ru-RU" altLang="ru-RU" sz="1200" dirty="0" smtClean="0"/>
              <a:t>- тыс.руб. дотация</a:t>
            </a:r>
          </a:p>
          <a:p>
            <a:pPr algn="ctr"/>
            <a:r>
              <a:rPr lang="ru-RU" altLang="ru-RU" sz="1200" b="1" dirty="0" smtClean="0"/>
              <a:t>250,7</a:t>
            </a:r>
            <a:r>
              <a:rPr lang="ru-RU" altLang="ru-RU" sz="1200" dirty="0" smtClean="0"/>
              <a:t> тыс. руб.- субвенция</a:t>
            </a:r>
          </a:p>
          <a:p>
            <a:pPr algn="ctr"/>
            <a:endParaRPr lang="ru-RU" altLang="ru-RU" sz="1200" dirty="0"/>
          </a:p>
          <a:p>
            <a:pPr algn="ctr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27,2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/>
            <a:r>
              <a:rPr lang="ru-RU" altLang="ru-RU" sz="1200" dirty="0"/>
              <a:t>общем объеме доходов.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500632"/>
              </p:ext>
            </p:extLst>
          </p:nvPr>
        </p:nvGraphicFramePr>
        <p:xfrm>
          <a:off x="212725" y="26988"/>
          <a:ext cx="8937625" cy="650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5352" y="116632"/>
            <a:ext cx="6864636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Объем и структура расходов бюджета по разделам на 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2019 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год, тыс.рублей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30445493"/>
              </p:ext>
            </p:extLst>
          </p:nvPr>
        </p:nvGraphicFramePr>
        <p:xfrm>
          <a:off x="234950" y="938530"/>
          <a:ext cx="8674100" cy="4980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" name="TextBox 1"/>
          <p:cNvSpPr txBox="1"/>
          <p:nvPr/>
        </p:nvSpPr>
        <p:spPr>
          <a:xfrm>
            <a:off x="816929" y="100213"/>
            <a:ext cx="7624383" cy="12003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Расходы на реализацию муниципальной программы </a:t>
            </a:r>
            <a:r>
              <a:rPr lang="ru-RU" b="1" dirty="0" smtClean="0">
                <a:solidFill>
                  <a:schemeClr val="tx1"/>
                </a:solidFill>
              </a:rPr>
              <a:t>«Развитие инфраструктуры жизнеобеспечения Падунского </a:t>
            </a:r>
            <a:r>
              <a:rPr lang="ru-RU" b="1" dirty="0">
                <a:solidFill>
                  <a:schemeClr val="tx1"/>
                </a:solidFill>
              </a:rPr>
              <a:t>сельского поселения </a:t>
            </a:r>
            <a:r>
              <a:rPr lang="ru-RU" b="1" dirty="0">
                <a:solidFill>
                  <a:schemeClr val="tx2"/>
                </a:solidFill>
              </a:rPr>
              <a:t>на </a:t>
            </a:r>
            <a:r>
              <a:rPr lang="ru-RU" b="1" dirty="0" smtClean="0">
                <a:solidFill>
                  <a:schemeClr val="tx2"/>
                </a:solidFill>
              </a:rPr>
              <a:t>2019 год  </a:t>
            </a:r>
            <a:r>
              <a:rPr lang="ru-RU" b="1" dirty="0">
                <a:solidFill>
                  <a:schemeClr val="tx2"/>
                </a:solidFill>
              </a:rPr>
              <a:t>и на плановый период </a:t>
            </a:r>
            <a:r>
              <a:rPr lang="ru-RU" b="1" dirty="0" smtClean="0">
                <a:solidFill>
                  <a:schemeClr val="tx2"/>
                </a:solidFill>
              </a:rPr>
              <a:t>2020 </a:t>
            </a:r>
            <a:r>
              <a:rPr lang="ru-RU" b="1" dirty="0">
                <a:solidFill>
                  <a:schemeClr val="tx2"/>
                </a:solidFill>
              </a:rPr>
              <a:t>и </a:t>
            </a:r>
            <a:r>
              <a:rPr lang="ru-RU" b="1" dirty="0" smtClean="0">
                <a:solidFill>
                  <a:schemeClr val="tx2"/>
                </a:solidFill>
              </a:rPr>
              <a:t>2021 </a:t>
            </a:r>
            <a:r>
              <a:rPr lang="ru-RU" b="1" dirty="0">
                <a:solidFill>
                  <a:schemeClr val="tx2"/>
                </a:solidFill>
              </a:rPr>
              <a:t>годов, тыс. руб.</a:t>
            </a:r>
          </a:p>
        </p:txBody>
      </p:sp>
      <p:graphicFrame>
        <p:nvGraphicFramePr>
          <p:cNvPr id="5" name="Objec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442003"/>
              </p:ext>
            </p:extLst>
          </p:nvPr>
        </p:nvGraphicFramePr>
        <p:xfrm>
          <a:off x="-138113" y="2276475"/>
          <a:ext cx="9282113" cy="370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23528" y="1988840"/>
            <a:ext cx="3097212" cy="2592387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Содержание, текущий ремонт  автомобильных дорог местного значения  и инженерных сооружений на них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sz="1200">
              <a:solidFill>
                <a:srgbClr val="000000"/>
              </a:solidFill>
            </a:endParaRPr>
          </a:p>
        </p:txBody>
      </p:sp>
      <p:graphicFrame>
        <p:nvGraphicFramePr>
          <p:cNvPr id="8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570718"/>
              </p:ext>
            </p:extLst>
          </p:nvPr>
        </p:nvGraphicFramePr>
        <p:xfrm>
          <a:off x="3425292" y="2113458"/>
          <a:ext cx="5040312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94" name="Rectangle 18"/>
          <p:cNvSpPr>
            <a:spLocks noChangeArrowheads="1"/>
          </p:cNvSpPr>
          <p:nvPr/>
        </p:nvSpPr>
        <p:spPr bwMode="auto">
          <a:xfrm>
            <a:off x="468313" y="6207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 i="1"/>
              <a:t/>
            </a:r>
            <a:br>
              <a:rPr lang="ru-RU" b="1" i="1"/>
            </a:br>
            <a:endParaRPr lang="ru-RU" b="1" i="1"/>
          </a:p>
        </p:txBody>
      </p:sp>
      <p:graphicFrame>
        <p:nvGraphicFramePr>
          <p:cNvPr id="9" name="Object 20"/>
          <p:cNvGraphicFramePr>
            <a:graphicFrameLocks/>
          </p:cNvGraphicFramePr>
          <p:nvPr/>
        </p:nvGraphicFramePr>
        <p:xfrm>
          <a:off x="3779838" y="4149725"/>
          <a:ext cx="5040312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835979" y="415791"/>
            <a:ext cx="7624383" cy="83562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>
                <a:solidFill>
                  <a:schemeClr val="tx1"/>
                </a:solidFill>
              </a:rPr>
              <a:t>Подпрограмма «Строительство и содержание автомобильных дорог, тыс. руб.</a:t>
            </a:r>
            <a:br>
              <a:rPr lang="ru-RU" b="1" i="1">
                <a:solidFill>
                  <a:schemeClr val="tx1"/>
                </a:solidFill>
              </a:rPr>
            </a:br>
            <a:endParaRPr lang="ru-RU" b="1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5904656" cy="64633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Подпрограмма «"Развитие физической культуры и спорта» тыс.рублей</a:t>
            </a:r>
          </a:p>
        </p:txBody>
      </p:sp>
      <p:graphicFrame>
        <p:nvGraphicFramePr>
          <p:cNvPr id="6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750969"/>
              </p:ext>
            </p:extLst>
          </p:nvPr>
        </p:nvGraphicFramePr>
        <p:xfrm>
          <a:off x="993775" y="1577975"/>
          <a:ext cx="6858000" cy="389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411413" y="5516563"/>
            <a:ext cx="4968875" cy="7921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Организация и проведение спортивных мероприятий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>
                <a:solidFill>
                  <a:schemeClr val="tx1"/>
                </a:solidFill>
              </a:rPr>
              <a:t>Подпрограмма «"Развитие физической</a:t>
            </a:r>
            <a:r>
              <a:rPr lang="ru-RU" sz="4000" smtClean="0">
                <a:solidFill>
                  <a:schemeClr val="tx1"/>
                </a:solidFill>
              </a:rPr>
              <a:t> </a:t>
            </a:r>
            <a:r>
              <a:rPr lang="ru-RU" sz="1400" smtClean="0">
                <a:solidFill>
                  <a:schemeClr val="tx1"/>
                </a:solidFill>
              </a:rPr>
              <a:t>культуры и спорта» тыс.рублей</a:t>
            </a:r>
            <a:r>
              <a:rPr lang="ru-RU" sz="4000" smtClean="0">
                <a:solidFill>
                  <a:schemeClr val="tx1"/>
                </a:solidFill>
              </a:rPr>
              <a:t/>
            </a:r>
            <a:br>
              <a:rPr lang="ru-RU" sz="4000" smtClean="0">
                <a:solidFill>
                  <a:schemeClr val="tx1"/>
                </a:solidFill>
              </a:rPr>
            </a:br>
            <a:endParaRPr lang="ru-RU" sz="400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5979" y="413477"/>
            <a:ext cx="7624383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chemeClr val="tx1"/>
                </a:solidFill>
              </a:rPr>
              <a:t>Подпрограмма </a:t>
            </a:r>
            <a:r>
              <a:rPr lang="ru-RU" b="1" i="1" dirty="0" smtClean="0">
                <a:solidFill>
                  <a:schemeClr val="tx1"/>
                </a:solidFill>
              </a:rPr>
              <a:t>«Социальная политика»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244570"/>
              </p:ext>
            </p:extLst>
          </p:nvPr>
        </p:nvGraphicFramePr>
        <p:xfrm>
          <a:off x="3000364" y="1643050"/>
          <a:ext cx="578647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4700" name="Rectangle 9"/>
          <p:cNvSpPr>
            <a:spLocks noChangeArrowheads="1"/>
          </p:cNvSpPr>
          <p:nvPr/>
        </p:nvSpPr>
        <p:spPr bwMode="auto">
          <a:xfrm>
            <a:off x="357158" y="1928802"/>
            <a:ext cx="2714644" cy="147732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Выплата</a:t>
            </a:r>
          </a:p>
          <a:p>
            <a:r>
              <a:rPr lang="ru-RU" b="1" dirty="0" smtClean="0"/>
              <a:t> </a:t>
            </a:r>
            <a:r>
              <a:rPr lang="ru-RU" b="1" dirty="0"/>
              <a:t>дополнительной </a:t>
            </a:r>
          </a:p>
          <a:p>
            <a:r>
              <a:rPr lang="ru-RU" b="1" dirty="0"/>
              <a:t>ежемесячной пенсии</a:t>
            </a:r>
          </a:p>
          <a:p>
            <a:r>
              <a:rPr lang="ru-RU" b="1" dirty="0"/>
              <a:t> муниципальным </a:t>
            </a:r>
            <a:endParaRPr lang="ru-RU" b="1" dirty="0" smtClean="0"/>
          </a:p>
          <a:p>
            <a:r>
              <a:rPr lang="ru-RU" b="1" dirty="0" smtClean="0"/>
              <a:t>служащим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1600" b="1" i="1" smtClean="0"/>
              <a:t/>
            </a:r>
            <a:br>
              <a:rPr lang="ru-RU" sz="1600" b="1" i="1" smtClean="0"/>
            </a:br>
            <a:endParaRPr lang="ru-RU" sz="1600" b="1" i="1" smtClean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858811"/>
              </p:ext>
            </p:extLst>
          </p:nvPr>
        </p:nvGraphicFramePr>
        <p:xfrm>
          <a:off x="500034" y="1484313"/>
          <a:ext cx="8358246" cy="457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5979" y="394752"/>
            <a:ext cx="7624383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chemeClr val="tx1"/>
                </a:solidFill>
              </a:rPr>
              <a:t>Подпрограмма </a:t>
            </a:r>
            <a:r>
              <a:rPr lang="ru-RU" b="1" i="1" dirty="0" smtClean="0">
                <a:solidFill>
                  <a:schemeClr val="tx1"/>
                </a:solidFill>
              </a:rPr>
              <a:t>«Благоустройство территории»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, 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651794"/>
              </p:ext>
            </p:extLst>
          </p:nvPr>
        </p:nvGraphicFramePr>
        <p:xfrm>
          <a:off x="0" y="1600200"/>
          <a:ext cx="564515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8" name="Прямоугольник с двумя скругленными противолежащими углами 4"/>
          <p:cNvSpPr>
            <a:spLocks noChangeArrowheads="1"/>
          </p:cNvSpPr>
          <p:nvPr/>
        </p:nvSpPr>
        <p:spPr bwMode="auto">
          <a:xfrm>
            <a:off x="5940425" y="3500438"/>
            <a:ext cx="3025775" cy="2087562"/>
          </a:xfrm>
          <a:custGeom>
            <a:avLst/>
            <a:gdLst>
              <a:gd name="T0" fmla="*/ 3025775 w 3025775"/>
              <a:gd name="T1" fmla="*/ 1043781 h 2087562"/>
              <a:gd name="T2" fmla="*/ 1512894 w 3025775"/>
              <a:gd name="T3" fmla="*/ 2087562 h 2087562"/>
              <a:gd name="T4" fmla="*/ 0 w 3025775"/>
              <a:gd name="T5" fmla="*/ 1043781 h 2087562"/>
              <a:gd name="T6" fmla="*/ 1512894 w 3025775"/>
              <a:gd name="T7" fmla="*/ 0 h 208756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01906 w 3025775"/>
              <a:gd name="T13" fmla="*/ 101906 h 2087562"/>
              <a:gd name="T14" fmla="*/ 2923869 w 3025775"/>
              <a:gd name="T15" fmla="*/ 1985656 h 20875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25775" h="2087562">
                <a:moveTo>
                  <a:pt x="347934" y="0"/>
                </a:moveTo>
                <a:lnTo>
                  <a:pt x="3025775" y="0"/>
                </a:lnTo>
                <a:lnTo>
                  <a:pt x="3025775" y="1739628"/>
                </a:lnTo>
                <a:cubicBezTo>
                  <a:pt x="3025775" y="1931786"/>
                  <a:pt x="2869999" y="2087561"/>
                  <a:pt x="2677841" y="2087562"/>
                </a:cubicBezTo>
                <a:lnTo>
                  <a:pt x="0" y="2087562"/>
                </a:lnTo>
                <a:lnTo>
                  <a:pt x="0" y="347934"/>
                </a:lnTo>
                <a:cubicBezTo>
                  <a:pt x="0" y="155775"/>
                  <a:pt x="155775" y="0"/>
                  <a:pt x="347934" y="0"/>
                </a:cubicBezTo>
                <a:cubicBezTo>
                  <a:pt x="347934" y="0"/>
                  <a:pt x="347934" y="0"/>
                  <a:pt x="347934" y="0"/>
                </a:cubicBezTo>
                <a:close/>
              </a:path>
            </a:pathLst>
          </a:custGeom>
          <a:solidFill>
            <a:srgbClr val="00FFFF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/>
              <a:t>Ликвидация последствий аварий природного и техногенного характера</a:t>
            </a:r>
            <a:r>
              <a:rPr lang="ru-RU"/>
              <a:t> </a:t>
            </a:r>
          </a:p>
        </p:txBody>
      </p:sp>
      <p:sp>
        <p:nvSpPr>
          <p:cNvPr id="31749" name="Прямоугольник с двумя скругленными противолежащими углами 6"/>
          <p:cNvSpPr>
            <a:spLocks noChangeArrowheads="1"/>
          </p:cNvSpPr>
          <p:nvPr/>
        </p:nvSpPr>
        <p:spPr bwMode="auto">
          <a:xfrm>
            <a:off x="5724525" y="1700213"/>
            <a:ext cx="3025775" cy="1501775"/>
          </a:xfrm>
          <a:custGeom>
            <a:avLst/>
            <a:gdLst>
              <a:gd name="T0" fmla="*/ 3025775 w 3025775"/>
              <a:gd name="T1" fmla="*/ 750888 h 1501775"/>
              <a:gd name="T2" fmla="*/ 1512894 w 3025775"/>
              <a:gd name="T3" fmla="*/ 1501775 h 1501775"/>
              <a:gd name="T4" fmla="*/ 0 w 3025775"/>
              <a:gd name="T5" fmla="*/ 750888 h 1501775"/>
              <a:gd name="T6" fmla="*/ 1512894 w 3025775"/>
              <a:gd name="T7" fmla="*/ 0 h 15017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73311 w 3025775"/>
              <a:gd name="T13" fmla="*/ 73311 h 1501775"/>
              <a:gd name="T14" fmla="*/ 2952465 w 3025775"/>
              <a:gd name="T15" fmla="*/ 1428464 h 15017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25775" h="1501775">
                <a:moveTo>
                  <a:pt x="250301" y="0"/>
                </a:moveTo>
                <a:lnTo>
                  <a:pt x="3025775" y="0"/>
                </a:lnTo>
                <a:lnTo>
                  <a:pt x="3025775" y="1251474"/>
                </a:lnTo>
                <a:cubicBezTo>
                  <a:pt x="3025775" y="1389711"/>
                  <a:pt x="2913711" y="1501774"/>
                  <a:pt x="2775474" y="1501775"/>
                </a:cubicBezTo>
                <a:lnTo>
                  <a:pt x="0" y="1501775"/>
                </a:lnTo>
                <a:lnTo>
                  <a:pt x="0" y="250301"/>
                </a:lnTo>
                <a:cubicBezTo>
                  <a:pt x="0" y="112063"/>
                  <a:pt x="112063" y="0"/>
                  <a:pt x="250300" y="0"/>
                </a:cubicBezTo>
                <a:close/>
              </a:path>
            </a:pathLst>
          </a:custGeom>
          <a:solidFill>
            <a:srgbClr val="99CC00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 dirty="0"/>
              <a:t>Содержание систем противопожарного водоснабжения</a:t>
            </a:r>
            <a:r>
              <a:rPr lang="ru-RU" sz="1400" dirty="0"/>
              <a:t> </a:t>
            </a:r>
          </a:p>
        </p:txBody>
      </p:sp>
      <p:sp>
        <p:nvSpPr>
          <p:cNvPr id="31750" name="Rectangle 11"/>
          <p:cNvSpPr>
            <a:spLocks noChangeArrowheads="1"/>
          </p:cNvSpPr>
          <p:nvPr/>
        </p:nvSpPr>
        <p:spPr bwMode="auto">
          <a:xfrm>
            <a:off x="250825" y="342900"/>
            <a:ext cx="8642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200"/>
          </a:p>
        </p:txBody>
      </p:sp>
      <p:sp>
        <p:nvSpPr>
          <p:cNvPr id="2" name="TextBox 1"/>
          <p:cNvSpPr txBox="1"/>
          <p:nvPr/>
        </p:nvSpPr>
        <p:spPr>
          <a:xfrm>
            <a:off x="483061" y="415945"/>
            <a:ext cx="8330949" cy="90730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>
                <a:solidFill>
                  <a:schemeClr val="tx1"/>
                </a:solidFill>
              </a:rPr>
              <a:t>Подпрограмма «Обеспечение первичных мер пожарной безопасности в границах  поселения, защиты населения и территории от чрезвычайных ситуации, природного и техногенного характера», тыс. руб.</a:t>
            </a:r>
            <a:r>
              <a:rPr lang="ru-RU">
                <a:solidFill>
                  <a:schemeClr val="tx1"/>
                </a:solidFill>
              </a:rPr>
              <a:t> </a:t>
            </a:r>
            <a:r>
              <a:rPr lang="ru-RU" b="1" i="1">
                <a:solidFill>
                  <a:schemeClr val="tx1"/>
                </a:solidFill>
              </a:rPr>
              <a:t/>
            </a:r>
            <a:br>
              <a:rPr lang="ru-RU" b="1" i="1">
                <a:solidFill>
                  <a:schemeClr val="tx1"/>
                </a:solidFill>
              </a:rPr>
            </a:br>
            <a:endParaRPr lang="ru-RU" b="1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468313" y="115888"/>
            <a:ext cx="854075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dirty="0">
                <a:latin typeface="Constantia" pitchFamily="18" charset="0"/>
              </a:rPr>
              <a:t>Основные характеристики бюджета поселения, </a:t>
            </a:r>
            <a:r>
              <a:rPr lang="ru-RU" altLang="ru-RU" sz="2400" dirty="0" err="1">
                <a:latin typeface="Constantia" pitchFamily="18" charset="0"/>
              </a:rPr>
              <a:t>тыс.рублей</a:t>
            </a:r>
            <a:endParaRPr lang="ru-RU" altLang="ru-RU" sz="2400" dirty="0">
              <a:latin typeface="Constantia" pitchFamily="18" charset="0"/>
            </a:endParaRPr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217610"/>
              </p:ext>
            </p:extLst>
          </p:nvPr>
        </p:nvGraphicFramePr>
        <p:xfrm>
          <a:off x="103188" y="617538"/>
          <a:ext cx="9191625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980611"/>
              </p:ext>
            </p:extLst>
          </p:nvPr>
        </p:nvGraphicFramePr>
        <p:xfrm>
          <a:off x="0" y="981075"/>
          <a:ext cx="5724525" cy="568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6" name="Прямоугольник с двумя скругленными противолежащими углами 3"/>
          <p:cNvSpPr>
            <a:spLocks noChangeArrowheads="1"/>
          </p:cNvSpPr>
          <p:nvPr/>
        </p:nvSpPr>
        <p:spPr bwMode="auto">
          <a:xfrm>
            <a:off x="5940425" y="2781300"/>
            <a:ext cx="2771775" cy="2447925"/>
          </a:xfrm>
          <a:custGeom>
            <a:avLst/>
            <a:gdLst>
              <a:gd name="T0" fmla="*/ 2771775 w 2771775"/>
              <a:gd name="T1" fmla="*/ 1223970 h 2447925"/>
              <a:gd name="T2" fmla="*/ 1385895 w 2771775"/>
              <a:gd name="T3" fmla="*/ 2447925 h 2447925"/>
              <a:gd name="T4" fmla="*/ 0 w 2771775"/>
              <a:gd name="T5" fmla="*/ 1223970 h 2447925"/>
              <a:gd name="T6" fmla="*/ 1385895 w 2771775"/>
              <a:gd name="T7" fmla="*/ 0 h 24479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19498 w 2771775"/>
              <a:gd name="T13" fmla="*/ 119498 h 2447925"/>
              <a:gd name="T14" fmla="*/ 2652277 w 2771775"/>
              <a:gd name="T15" fmla="*/ 2328427 h 24479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71775" h="2447925">
                <a:moveTo>
                  <a:pt x="407996" y="0"/>
                </a:moveTo>
                <a:lnTo>
                  <a:pt x="2771775" y="0"/>
                </a:lnTo>
                <a:lnTo>
                  <a:pt x="2771775" y="2039929"/>
                </a:lnTo>
                <a:cubicBezTo>
                  <a:pt x="2771775" y="2265258"/>
                  <a:pt x="2589108" y="2447924"/>
                  <a:pt x="2363779" y="2447925"/>
                </a:cubicBezTo>
                <a:lnTo>
                  <a:pt x="0" y="2447925"/>
                </a:lnTo>
                <a:lnTo>
                  <a:pt x="0" y="407996"/>
                </a:lnTo>
                <a:cubicBezTo>
                  <a:pt x="0" y="182666"/>
                  <a:pt x="182666" y="0"/>
                  <a:pt x="407996" y="0"/>
                </a:cubicBezTo>
                <a:cubicBezTo>
                  <a:pt x="407996" y="0"/>
                  <a:pt x="407996" y="0"/>
                  <a:pt x="407996" y="0"/>
                </a:cubicBezTo>
                <a:close/>
              </a:path>
            </a:pathLst>
          </a:custGeom>
          <a:solidFill>
            <a:srgbClr val="FF00FF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/>
              <a:t>Обеспечение деятельности органов местного самоуправления</a:t>
            </a:r>
            <a:r>
              <a:rPr lang="ru-RU"/>
              <a:t> </a:t>
            </a:r>
          </a:p>
        </p:txBody>
      </p:sp>
      <p:sp>
        <p:nvSpPr>
          <p:cNvPr id="33797" name="Прямоугольник с двумя скругленными противолежащими углами 5"/>
          <p:cNvSpPr>
            <a:spLocks noChangeArrowheads="1"/>
          </p:cNvSpPr>
          <p:nvPr/>
        </p:nvSpPr>
        <p:spPr bwMode="auto">
          <a:xfrm>
            <a:off x="5867400" y="5300663"/>
            <a:ext cx="2779713" cy="1138237"/>
          </a:xfrm>
          <a:custGeom>
            <a:avLst/>
            <a:gdLst>
              <a:gd name="T0" fmla="*/ 2779713 w 2779713"/>
              <a:gd name="T1" fmla="*/ 569119 h 1138237"/>
              <a:gd name="T2" fmla="*/ 1389864 w 2779713"/>
              <a:gd name="T3" fmla="*/ 1138237 h 1138237"/>
              <a:gd name="T4" fmla="*/ 0 w 2779713"/>
              <a:gd name="T5" fmla="*/ 569119 h 1138237"/>
              <a:gd name="T6" fmla="*/ 1389864 w 2779713"/>
              <a:gd name="T7" fmla="*/ 0 h 11382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5564 w 2779713"/>
              <a:gd name="T13" fmla="*/ 55564 h 1138237"/>
              <a:gd name="T14" fmla="*/ 2724149 w 2779713"/>
              <a:gd name="T15" fmla="*/ 1082673 h 1138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79713" h="1138237">
                <a:moveTo>
                  <a:pt x="189710" y="0"/>
                </a:moveTo>
                <a:lnTo>
                  <a:pt x="2779713" y="0"/>
                </a:lnTo>
                <a:lnTo>
                  <a:pt x="2779713" y="948527"/>
                </a:lnTo>
                <a:cubicBezTo>
                  <a:pt x="2779713" y="1053300"/>
                  <a:pt x="2694776" y="1138236"/>
                  <a:pt x="2590003" y="1138237"/>
                </a:cubicBezTo>
                <a:lnTo>
                  <a:pt x="0" y="1138237"/>
                </a:lnTo>
                <a:lnTo>
                  <a:pt x="0" y="189710"/>
                </a:lnTo>
                <a:cubicBezTo>
                  <a:pt x="0" y="84936"/>
                  <a:pt x="84936" y="0"/>
                  <a:pt x="189709" y="0"/>
                </a:cubicBezTo>
                <a:close/>
              </a:path>
            </a:pathLst>
          </a:custGeom>
          <a:solidFill>
            <a:schemeClr val="accent2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dirty="0"/>
              <a:t>Глава </a:t>
            </a:r>
            <a:r>
              <a:rPr lang="ru-RU" sz="1600" dirty="0" smtClean="0"/>
              <a:t>Падунского </a:t>
            </a:r>
            <a:r>
              <a:rPr lang="ru-RU" sz="1600" dirty="0"/>
              <a:t>сельского поселения</a:t>
            </a:r>
            <a:r>
              <a:rPr lang="ru-RU" dirty="0"/>
              <a:t> </a:t>
            </a:r>
          </a:p>
        </p:txBody>
      </p:sp>
      <p:sp>
        <p:nvSpPr>
          <p:cNvPr id="33798" name="Скругленный прямоугольник 7"/>
          <p:cNvSpPr>
            <a:spLocks noChangeArrowheads="1"/>
          </p:cNvSpPr>
          <p:nvPr/>
        </p:nvSpPr>
        <p:spPr bwMode="auto">
          <a:xfrm>
            <a:off x="5867400" y="1700213"/>
            <a:ext cx="2786063" cy="1081087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25400" algn="ctr">
            <a:solidFill>
              <a:srgbClr val="BCBC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dirty="0"/>
              <a:t>Выполнение других обязательств государства</a:t>
            </a:r>
            <a:r>
              <a:rPr lang="ru-RU" dirty="0"/>
              <a:t> </a:t>
            </a:r>
          </a:p>
        </p:txBody>
      </p:sp>
      <p:sp>
        <p:nvSpPr>
          <p:cNvPr id="33799" name="Rectangle 9"/>
          <p:cNvSpPr>
            <a:spLocks noChangeArrowheads="1"/>
          </p:cNvSpPr>
          <p:nvPr/>
        </p:nvSpPr>
        <p:spPr bwMode="auto">
          <a:xfrm>
            <a:off x="179388" y="365125"/>
            <a:ext cx="856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35979" y="394752"/>
            <a:ext cx="7624383" cy="6163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>
                <a:solidFill>
                  <a:schemeClr val="tx1"/>
                </a:solidFill>
              </a:rPr>
              <a:t>Подпрограмма "Функционирование органов местного  самоуправления поселения«,тыс.руб.</a:t>
            </a:r>
            <a:r>
              <a:rPr lang="ru-RU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Rectangle 5"/>
          <p:cNvSpPr>
            <a:spLocks noChangeArrowheads="1"/>
          </p:cNvSpPr>
          <p:nvPr/>
        </p:nvSpPr>
        <p:spPr bwMode="auto">
          <a:xfrm>
            <a:off x="755650" y="473075"/>
            <a:ext cx="877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Подпрограмма «"Развитие физической культуры и спорта» тыс.рублей</a:t>
            </a: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830667"/>
              </p:ext>
            </p:extLst>
          </p:nvPr>
        </p:nvGraphicFramePr>
        <p:xfrm>
          <a:off x="1403648" y="839788"/>
          <a:ext cx="7270750" cy="564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5979" y="394752"/>
            <a:ext cx="7624383" cy="6163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Непрограммное направление деятельности,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руглая лента лицом вверх 2"/>
          <p:cNvSpPr/>
          <p:nvPr/>
        </p:nvSpPr>
        <p:spPr>
          <a:xfrm>
            <a:off x="196850" y="1772816"/>
            <a:ext cx="8750300" cy="4402683"/>
          </a:xfrm>
          <a:prstGeom prst="ellipseRibbon2">
            <a:avLst/>
          </a:prstGeom>
          <a:solidFill>
            <a:schemeClr val="accent3">
              <a:lumMod val="50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Контактная информация: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Глава Падунского сельского поселения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Маркосян Арагац </a:t>
            </a:r>
            <a:r>
              <a:rPr lang="ru-RU" sz="1400" b="1" dirty="0" err="1">
                <a:solidFill>
                  <a:schemeClr val="tx1"/>
                </a:solidFill>
                <a:latin typeface="Arial" pitchFamily="34" charset="0"/>
              </a:rPr>
              <a:t>Арамович</a:t>
            </a:r>
            <a:endParaRPr lang="ru-RU" sz="1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График работы с 8-30 до 17-30,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перерыв с 13-00 до 14-00.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Адрес: 652395, Кемеровская область,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Промышленновский район,</a:t>
            </a:r>
          </a:p>
          <a:p>
            <a:pPr algn="ctr"/>
            <a:r>
              <a:rPr lang="ru-RU" sz="1400" b="1" dirty="0" err="1">
                <a:solidFill>
                  <a:schemeClr val="tx1"/>
                </a:solidFill>
                <a:latin typeface="Arial" pitchFamily="34" charset="0"/>
              </a:rPr>
              <a:t>П.ст.Падунская</a:t>
            </a:r>
            <a:endParaRPr lang="ru-RU" sz="1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Ул.Комсомольская,20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Телефон (8 38442) 6-39-86, Факс: 6-39-82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Электронная почта: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</a:rPr>
              <a:t>Padunka28@yndex.ru</a:t>
            </a:r>
            <a:endParaRPr lang="ru-RU" sz="1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>
          <a:xfrm>
            <a:off x="512064" y="836712"/>
            <a:ext cx="8229600" cy="45357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850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r>
              <a:rPr lang="ru-RU" sz="3200" b="0" cap="none" dirty="0" smtClean="0">
                <a:solidFill>
                  <a:schemeClr val="tx1"/>
                </a:solidFill>
                <a:latin typeface="Bookman Old Style" pitchFamily="18" charset="0"/>
              </a:rPr>
              <a:t>          ИНФОРМАЦИЯ ДЛЯ КОНТАКТОВ</a:t>
            </a:r>
          </a:p>
        </p:txBody>
      </p:sp>
    </p:spTree>
    <p:extLst>
      <p:ext uri="{BB962C8B-B14F-4D97-AF65-F5344CB8AC3E}">
        <p14:creationId xmlns:p14="http://schemas.microsoft.com/office/powerpoint/2010/main" val="4813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476375" y="115888"/>
            <a:ext cx="6049963" cy="679450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Century Schoolbook" pitchFamily="18" charset="0"/>
              </a:rPr>
              <a:t>Динамика собственных доходов бюджета поселения тыс. рублей </a:t>
            </a:r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827315"/>
              </p:ext>
            </p:extLst>
          </p:nvPr>
        </p:nvGraphicFramePr>
        <p:xfrm>
          <a:off x="685800" y="993775"/>
          <a:ext cx="7761288" cy="568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075612" cy="8509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Структура доходов местного бюджета, тыс. рублей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endParaRPr lang="ru-RU" sz="4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40410"/>
              </p:ext>
            </p:extLst>
          </p:nvPr>
        </p:nvGraphicFramePr>
        <p:xfrm>
          <a:off x="714348" y="1830388"/>
          <a:ext cx="807249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2267744" y="2648482"/>
            <a:ext cx="57150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200" b="1" dirty="0" smtClean="0"/>
              <a:t>4838</a:t>
            </a:r>
          </a:p>
          <a:p>
            <a:endParaRPr lang="ru-RU" dirty="0"/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3065148" y="2507049"/>
            <a:ext cx="5245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 dirty="0" smtClean="0"/>
              <a:t>5525</a:t>
            </a:r>
            <a:endParaRPr lang="ru-RU" sz="1200" b="1" dirty="0"/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3752480" y="1978697"/>
            <a:ext cx="10239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1200" b="1" dirty="0" smtClean="0"/>
              <a:t>6632</a:t>
            </a:r>
          </a:p>
          <a:p>
            <a:endParaRPr lang="ru-RU" dirty="0"/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2683547" y="5013176"/>
            <a:ext cx="7632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200" b="1" dirty="0" smtClean="0"/>
              <a:t>22</a:t>
            </a:r>
            <a:endParaRPr lang="ru-RU" sz="12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7399" y="4967009"/>
            <a:ext cx="8177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1200" b="1" dirty="0" smtClean="0"/>
              <a:t>22</a:t>
            </a:r>
          </a:p>
          <a:p>
            <a:endParaRPr lang="ru-RU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217560" y="4967008"/>
            <a:ext cx="9397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1200" b="1" dirty="0" smtClean="0"/>
              <a:t>22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509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ru-RU" sz="1800" smtClean="0"/>
              <a:t>Структура налоговых доходов бюджета поселения</a:t>
            </a: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4470268"/>
              </p:ext>
            </p:extLst>
          </p:nvPr>
        </p:nvGraphicFramePr>
        <p:xfrm>
          <a:off x="1428728" y="1071545"/>
          <a:ext cx="7429552" cy="4957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176463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TextBox 1"/>
          <p:cNvSpPr txBox="1">
            <a:spLocks noChangeArrowheads="1"/>
          </p:cNvSpPr>
          <p:nvPr/>
        </p:nvSpPr>
        <p:spPr bwMode="auto">
          <a:xfrm>
            <a:off x="971550" y="188913"/>
            <a:ext cx="7323138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Constantia" pitchFamily="18" charset="0"/>
              </a:rPr>
              <a:t>Налог на доходы физических лиц, тыс.рублей</a:t>
            </a:r>
          </a:p>
        </p:txBody>
      </p:sp>
      <p:graphicFrame>
        <p:nvGraphicFramePr>
          <p:cNvPr id="12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157778"/>
              </p:ext>
            </p:extLst>
          </p:nvPr>
        </p:nvGraphicFramePr>
        <p:xfrm>
          <a:off x="-46038" y="788988"/>
          <a:ext cx="5040313" cy="311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533186"/>
              </p:ext>
            </p:extLst>
          </p:nvPr>
        </p:nvGraphicFramePr>
        <p:xfrm>
          <a:off x="251520" y="4076700"/>
          <a:ext cx="2034465" cy="265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469" name="TextBox 4"/>
          <p:cNvSpPr txBox="1">
            <a:spLocks noChangeArrowheads="1"/>
          </p:cNvSpPr>
          <p:nvPr/>
        </p:nvSpPr>
        <p:spPr bwMode="auto">
          <a:xfrm>
            <a:off x="755650" y="4076700"/>
            <a:ext cx="4248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i="1" dirty="0"/>
              <a:t>Доля поступлений налога в общем объеме налоговых и неналоговых доходов районного бюджета </a:t>
            </a:r>
          </a:p>
          <a:p>
            <a:pPr algn="ctr"/>
            <a:r>
              <a:rPr lang="ru-RU" altLang="ru-RU" sz="1100" i="1" dirty="0"/>
              <a:t>в </a:t>
            </a:r>
            <a:r>
              <a:rPr lang="ru-RU" altLang="ru-RU" sz="1100" i="1" dirty="0" smtClean="0"/>
              <a:t>2019, 2020 </a:t>
            </a:r>
            <a:r>
              <a:rPr lang="ru-RU" altLang="ru-RU" sz="1100" i="1" dirty="0"/>
              <a:t>и </a:t>
            </a:r>
            <a:r>
              <a:rPr lang="ru-RU" altLang="ru-RU" sz="1100" i="1" dirty="0" smtClean="0"/>
              <a:t>2021 </a:t>
            </a:r>
            <a:r>
              <a:rPr lang="ru-RU" altLang="ru-RU" sz="1100" i="1" dirty="0"/>
              <a:t>годах</a:t>
            </a:r>
          </a:p>
        </p:txBody>
      </p:sp>
      <p:graphicFrame>
        <p:nvGraphicFramePr>
          <p:cNvPr id="15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943497"/>
              </p:ext>
            </p:extLst>
          </p:nvPr>
        </p:nvGraphicFramePr>
        <p:xfrm>
          <a:off x="2000232" y="4676775"/>
          <a:ext cx="1635143" cy="2063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470" name="TextBox 6"/>
          <p:cNvSpPr txBox="1">
            <a:spLocks noChangeArrowheads="1"/>
          </p:cNvSpPr>
          <p:nvPr/>
        </p:nvSpPr>
        <p:spPr bwMode="auto">
          <a:xfrm>
            <a:off x="2987675" y="4862513"/>
            <a:ext cx="647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 dirty="0" smtClean="0"/>
              <a:t>7,9%</a:t>
            </a:r>
            <a:endParaRPr lang="ru-RU" altLang="ru-RU" sz="1400" b="1" dirty="0"/>
          </a:p>
        </p:txBody>
      </p:sp>
      <p:graphicFrame>
        <p:nvGraphicFramePr>
          <p:cNvPr id="16" name="Objec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236625"/>
              </p:ext>
            </p:extLst>
          </p:nvPr>
        </p:nvGraphicFramePr>
        <p:xfrm>
          <a:off x="3635375" y="4999831"/>
          <a:ext cx="2160587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471" name="TextBox 9"/>
          <p:cNvSpPr txBox="1">
            <a:spLocks noChangeArrowheads="1"/>
          </p:cNvSpPr>
          <p:nvPr/>
        </p:nvSpPr>
        <p:spPr bwMode="auto">
          <a:xfrm>
            <a:off x="3851275" y="4803775"/>
            <a:ext cx="692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sz="1200" b="1" dirty="0" smtClean="0"/>
              <a:t>6,8%</a:t>
            </a:r>
            <a:endParaRPr lang="ru-RU" altLang="ru-RU" sz="1200" b="1" dirty="0"/>
          </a:p>
        </p:txBody>
      </p:sp>
      <p:sp>
        <p:nvSpPr>
          <p:cNvPr id="19472" name="TextBox 10"/>
          <p:cNvSpPr txBox="1">
            <a:spLocks noChangeArrowheads="1"/>
          </p:cNvSpPr>
          <p:nvPr/>
        </p:nvSpPr>
        <p:spPr bwMode="auto">
          <a:xfrm>
            <a:off x="5335588" y="650875"/>
            <a:ext cx="33845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i="1"/>
              <a:t>Налог на доходы физических лиц (НДФЛ) – основной вид прямых налогов. Исчисляется в процентах от совокупного дохода физических лиц за вычетом документально подтвержденных  расходов, в соответствии с действующим законодательством.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5148064" y="2035870"/>
          <a:ext cx="3572074" cy="4201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6" name="TextBox 1"/>
          <p:cNvSpPr txBox="1">
            <a:spLocks noChangeArrowheads="1"/>
          </p:cNvSpPr>
          <p:nvPr/>
        </p:nvSpPr>
        <p:spPr bwMode="auto">
          <a:xfrm>
            <a:off x="1042988" y="115888"/>
            <a:ext cx="6542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onstantia" pitchFamily="18" charset="0"/>
              </a:rPr>
              <a:t>Налоги на совокупный доход, тыс.рублей</a:t>
            </a:r>
          </a:p>
        </p:txBody>
      </p:sp>
      <p:sp>
        <p:nvSpPr>
          <p:cNvPr id="21519" name="TextBox 9"/>
          <p:cNvSpPr txBox="1">
            <a:spLocks noChangeArrowheads="1"/>
          </p:cNvSpPr>
          <p:nvPr/>
        </p:nvSpPr>
        <p:spPr bwMode="auto">
          <a:xfrm>
            <a:off x="5651500" y="981075"/>
            <a:ext cx="32416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i="1" dirty="0"/>
              <a:t>Доля поступлений налога на совокупный доходов о общем объеме налоговых и неналоговых доходов местного бюджета в </a:t>
            </a:r>
            <a:r>
              <a:rPr lang="ru-RU" altLang="ru-RU" sz="1400" i="1" dirty="0" smtClean="0"/>
              <a:t>2019, 2020 </a:t>
            </a:r>
            <a:r>
              <a:rPr lang="ru-RU" altLang="ru-RU" sz="1400" i="1" dirty="0"/>
              <a:t>и </a:t>
            </a:r>
            <a:r>
              <a:rPr lang="ru-RU" altLang="ru-RU" sz="1400" i="1" dirty="0" smtClean="0"/>
              <a:t>2021 </a:t>
            </a:r>
            <a:r>
              <a:rPr lang="ru-RU" altLang="ru-RU" sz="1400" i="1" dirty="0"/>
              <a:t>годах</a:t>
            </a:r>
          </a:p>
        </p:txBody>
      </p:sp>
      <p:graphicFrame>
        <p:nvGraphicFramePr>
          <p:cNvPr id="8" name="Objec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557735"/>
              </p:ext>
            </p:extLst>
          </p:nvPr>
        </p:nvGraphicFramePr>
        <p:xfrm>
          <a:off x="285719" y="2143116"/>
          <a:ext cx="8643999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20" name="Скругленный прямоугольник 11"/>
          <p:cNvSpPr>
            <a:spLocks noChangeArrowheads="1"/>
          </p:cNvSpPr>
          <p:nvPr/>
        </p:nvSpPr>
        <p:spPr bwMode="auto">
          <a:xfrm>
            <a:off x="755650" y="5445125"/>
            <a:ext cx="7561263" cy="936625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25400" algn="ctr">
            <a:solidFill>
              <a:srgbClr val="BCBC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latin typeface="Century Schoolbook" pitchFamily="18" charset="0"/>
              </a:rPr>
              <a:t>В бюджет поселения поступает</a:t>
            </a:r>
          </a:p>
          <a:p>
            <a:pPr algn="ctr"/>
            <a:r>
              <a:rPr lang="ru-RU" b="1">
                <a:latin typeface="Century Schoolbook" pitchFamily="18" charset="0"/>
              </a:rPr>
              <a:t>единый сельскохозяйственный налог </a:t>
            </a:r>
          </a:p>
          <a:p>
            <a:pPr algn="ctr"/>
            <a:endParaRPr lang="ru-RU" b="1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534400" cy="46196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dirty="0">
                <a:latin typeface="Constantia" pitchFamily="18" charset="0"/>
              </a:rPr>
              <a:t>Акцизы по подакцизным товарам (продукции), </a:t>
            </a:r>
            <a:r>
              <a:rPr lang="ru-RU" altLang="ru-RU" sz="2400" dirty="0" err="1">
                <a:latin typeface="Constantia" pitchFamily="18" charset="0"/>
              </a:rPr>
              <a:t>тыс.рублей</a:t>
            </a:r>
            <a:endParaRPr lang="ru-RU" altLang="ru-RU" sz="2400" dirty="0">
              <a:latin typeface="Constantia" pitchFamily="18" charset="0"/>
            </a:endParaRPr>
          </a:p>
        </p:txBody>
      </p:sp>
      <p:graphicFrame>
        <p:nvGraphicFramePr>
          <p:cNvPr id="5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176204"/>
              </p:ext>
            </p:extLst>
          </p:nvPr>
        </p:nvGraphicFramePr>
        <p:xfrm>
          <a:off x="-46038" y="720725"/>
          <a:ext cx="9282113" cy="370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285720" y="4429132"/>
          <a:ext cx="871296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333375"/>
            <a:ext cx="8569325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Constantia" pitchFamily="18" charset="0"/>
              </a:rPr>
              <a:t>Налоги </a:t>
            </a:r>
            <a:r>
              <a:rPr lang="ru-RU" sz="2400" dirty="0">
                <a:latin typeface="Constantia" pitchFamily="18" charset="0"/>
              </a:rPr>
              <a:t>на имущество физических лиц, тыс.рублей</a:t>
            </a:r>
          </a:p>
        </p:txBody>
      </p:sp>
      <p:graphicFrame>
        <p:nvGraphicFramePr>
          <p:cNvPr id="12" name="Objec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878171"/>
              </p:ext>
            </p:extLst>
          </p:nvPr>
        </p:nvGraphicFramePr>
        <p:xfrm>
          <a:off x="-228600" y="857250"/>
          <a:ext cx="9280525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40" name="TextBox 3"/>
          <p:cNvSpPr txBox="1">
            <a:spLocks noChangeArrowheads="1"/>
          </p:cNvSpPr>
          <p:nvPr/>
        </p:nvSpPr>
        <p:spPr bwMode="auto">
          <a:xfrm>
            <a:off x="468313" y="4149725"/>
            <a:ext cx="46085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200" i="1" dirty="0"/>
              <a:t>Доля поступлений налогов на имущество в общем объеме</a:t>
            </a:r>
          </a:p>
          <a:p>
            <a:r>
              <a:rPr lang="ru-RU" altLang="ru-RU" sz="1200" i="1" dirty="0"/>
              <a:t> налоговых и неналоговых доходов районного бюджета </a:t>
            </a:r>
          </a:p>
          <a:p>
            <a:r>
              <a:rPr lang="ru-RU" altLang="ru-RU" sz="1200" i="1" dirty="0"/>
              <a:t>в </a:t>
            </a:r>
            <a:r>
              <a:rPr lang="ru-RU" altLang="ru-RU" sz="1200" i="1" dirty="0" smtClean="0"/>
              <a:t>2019, 2020 </a:t>
            </a:r>
            <a:r>
              <a:rPr lang="ru-RU" altLang="ru-RU" sz="1200" i="1" dirty="0"/>
              <a:t>и </a:t>
            </a:r>
            <a:r>
              <a:rPr lang="ru-RU" altLang="ru-RU" sz="1200" i="1" dirty="0" smtClean="0"/>
              <a:t>2021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13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07043"/>
              </p:ext>
            </p:extLst>
          </p:nvPr>
        </p:nvGraphicFramePr>
        <p:xfrm>
          <a:off x="-142908" y="4714884"/>
          <a:ext cx="2160588" cy="175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946111"/>
              </p:ext>
            </p:extLst>
          </p:nvPr>
        </p:nvGraphicFramePr>
        <p:xfrm>
          <a:off x="1510508" y="4725144"/>
          <a:ext cx="2524121" cy="1797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416566"/>
              </p:ext>
            </p:extLst>
          </p:nvPr>
        </p:nvGraphicFramePr>
        <p:xfrm>
          <a:off x="3203575" y="4472891"/>
          <a:ext cx="2160588" cy="1940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541" name="TextBox 7"/>
          <p:cNvSpPr txBox="1">
            <a:spLocks noChangeArrowheads="1"/>
          </p:cNvSpPr>
          <p:nvPr/>
        </p:nvSpPr>
        <p:spPr bwMode="auto">
          <a:xfrm>
            <a:off x="241737" y="4797425"/>
            <a:ext cx="975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50,3%</a:t>
            </a:r>
            <a:endParaRPr lang="ru-RU" altLang="ru-RU" b="1" dirty="0"/>
          </a:p>
        </p:txBody>
      </p:sp>
      <p:sp>
        <p:nvSpPr>
          <p:cNvPr id="22542" name="TextBox 8"/>
          <p:cNvSpPr txBox="1">
            <a:spLocks noChangeArrowheads="1"/>
          </p:cNvSpPr>
          <p:nvPr/>
        </p:nvSpPr>
        <p:spPr bwMode="auto">
          <a:xfrm>
            <a:off x="2214547" y="4868863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45,3%</a:t>
            </a:r>
            <a:endParaRPr lang="ru-RU" altLang="ru-RU" b="1" dirty="0"/>
          </a:p>
        </p:txBody>
      </p:sp>
      <p:sp>
        <p:nvSpPr>
          <p:cNvPr id="22543" name="TextBox 9"/>
          <p:cNvSpPr txBox="1">
            <a:spLocks noChangeArrowheads="1"/>
          </p:cNvSpPr>
          <p:nvPr/>
        </p:nvSpPr>
        <p:spPr bwMode="auto">
          <a:xfrm>
            <a:off x="4427538" y="4797425"/>
            <a:ext cx="1038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/>
              <a:t>37,8%</a:t>
            </a:r>
            <a:endParaRPr lang="ru-RU" altLang="ru-RU" b="1" dirty="0"/>
          </a:p>
        </p:txBody>
      </p:sp>
      <p:sp>
        <p:nvSpPr>
          <p:cNvPr id="22544" name="Прямоугольник 10"/>
          <p:cNvSpPr>
            <a:spLocks noChangeArrowheads="1"/>
          </p:cNvSpPr>
          <p:nvPr/>
        </p:nvSpPr>
        <p:spPr bwMode="auto">
          <a:xfrm>
            <a:off x="5364163" y="4149725"/>
            <a:ext cx="3529012" cy="2374900"/>
          </a:xfrm>
          <a:prstGeom prst="rect">
            <a:avLst/>
          </a:prstGeom>
          <a:solidFill>
            <a:schemeClr val="accent2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 dirty="0">
                <a:latin typeface="Constantia" pitchFamily="18" charset="0"/>
              </a:rPr>
              <a:t>Налог на имущество:</a:t>
            </a:r>
          </a:p>
          <a:p>
            <a:pPr algn="ctr"/>
            <a:r>
              <a:rPr lang="ru-RU" sz="1400" dirty="0">
                <a:latin typeface="Constantia" pitchFamily="18" charset="0"/>
              </a:rPr>
              <a:t>Объектами налогообложения для физ</a:t>
            </a:r>
            <a:r>
              <a:rPr lang="ru-RU" sz="1400" b="1" dirty="0">
                <a:latin typeface="Times New Roman" pitchFamily="18" charset="0"/>
              </a:rPr>
              <a:t>ических </a:t>
            </a:r>
            <a:r>
              <a:rPr lang="ru-RU" sz="1400" dirty="0">
                <a:latin typeface="Constantia" pitchFamily="18" charset="0"/>
              </a:rPr>
              <a:t>лиц признается движимое и недвижимое </a:t>
            </a:r>
            <a:r>
              <a:rPr lang="ru-RU" sz="1400" dirty="0" smtClean="0">
                <a:latin typeface="Constantia" pitchFamily="18" charset="0"/>
              </a:rPr>
              <a:t>имущество: земельные участки, дома, гаражи транспорт, </a:t>
            </a:r>
            <a:r>
              <a:rPr lang="ru-RU" sz="1400" dirty="0">
                <a:latin typeface="Constantia" pitchFamily="18" charset="0"/>
              </a:rPr>
              <a:t>(в том числе имущество, переданное во временное владение, в пользование, распоряжение, доверительное управление. 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260914" y="6155293"/>
            <a:ext cx="975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2019</a:t>
            </a:r>
            <a:endParaRPr lang="ru-RU" altLang="ru-RU" b="1" dirty="0"/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3851920" y="6160246"/>
            <a:ext cx="975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2021</a:t>
            </a:r>
            <a:endParaRPr lang="ru-RU" alt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5028</TotalTime>
  <Words>867</Words>
  <Application>Microsoft Office PowerPoint</Application>
  <PresentationFormat>Экран (4:3)</PresentationFormat>
  <Paragraphs>163</Paragraphs>
  <Slides>22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Оформление по умолчанию</vt:lpstr>
      <vt:lpstr>Эркер</vt:lpstr>
      <vt:lpstr>Презентация PowerPoint</vt:lpstr>
      <vt:lpstr>Презентация PowerPoint</vt:lpstr>
      <vt:lpstr>Презентация PowerPoint</vt:lpstr>
      <vt:lpstr>    Структура доходов местного бюджета, тыс. рублей  </vt:lpstr>
      <vt:lpstr>Структура налоговых доходов бюджета поселения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Подпрограмма «"Развитие физической культуры и спорта» тыс.рублей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user</cp:lastModifiedBy>
  <cp:revision>486</cp:revision>
  <cp:lastPrinted>2014-01-24T05:49:03Z</cp:lastPrinted>
  <dcterms:created xsi:type="dcterms:W3CDTF">2014-01-21T08:42:27Z</dcterms:created>
  <dcterms:modified xsi:type="dcterms:W3CDTF">2019-01-29T05:16:47Z</dcterms:modified>
</cp:coreProperties>
</file>