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4.xml" ContentType="application/vnd.openxmlformats-officedocument.drawingml.chart+xml"/>
  <Override PartName="/ppt/drawings/drawing6.xml" ContentType="application/vnd.openxmlformats-officedocument.drawingml.chartshapes+xml"/>
  <Override PartName="/ppt/charts/chart35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29"/>
  </p:notesMasterIdLst>
  <p:sldIdLst>
    <p:sldId id="333" r:id="rId2"/>
    <p:sldId id="291" r:id="rId3"/>
    <p:sldId id="308" r:id="rId4"/>
    <p:sldId id="293" r:id="rId5"/>
    <p:sldId id="292" r:id="rId6"/>
    <p:sldId id="294" r:id="rId7"/>
    <p:sldId id="295" r:id="rId8"/>
    <p:sldId id="296" r:id="rId9"/>
    <p:sldId id="298" r:id="rId10"/>
    <p:sldId id="334" r:id="rId11"/>
    <p:sldId id="335" r:id="rId12"/>
    <p:sldId id="336" r:id="rId13"/>
    <p:sldId id="301" r:id="rId14"/>
    <p:sldId id="305" r:id="rId15"/>
    <p:sldId id="307" r:id="rId16"/>
    <p:sldId id="311" r:id="rId17"/>
    <p:sldId id="317" r:id="rId18"/>
    <p:sldId id="321" r:id="rId19"/>
    <p:sldId id="329" r:id="rId20"/>
    <p:sldId id="324" r:id="rId21"/>
    <p:sldId id="326" r:id="rId22"/>
    <p:sldId id="328" r:id="rId23"/>
    <p:sldId id="337" r:id="rId24"/>
    <p:sldId id="338" r:id="rId25"/>
    <p:sldId id="339" r:id="rId26"/>
    <p:sldId id="330" r:id="rId27"/>
    <p:sldId id="331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495"/>
    <a:srgbClr val="CC0099"/>
    <a:srgbClr val="00CCFF"/>
    <a:srgbClr val="FF9900"/>
    <a:srgbClr val="66FF66"/>
    <a:srgbClr val="FF99FF"/>
    <a:srgbClr val="CC0066"/>
    <a:srgbClr val="3366FF"/>
    <a:srgbClr val="FF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3075" autoAdjust="0"/>
  </p:normalViewPr>
  <p:slideViewPr>
    <p:cSldViewPr>
      <p:cViewPr>
        <p:scale>
          <a:sx n="83" d="100"/>
          <a:sy n="83" d="100"/>
        </p:scale>
        <p:origin x="-77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0"/>
      <c:perspective val="30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33572027350514E-2"/>
          <c:y val="1.2597806592918249E-2"/>
          <c:w val="0.81382830741488033"/>
          <c:h val="0.86023444485004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spPr>
              <a:noFill/>
              <a:ln w="2539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185521167987783E-2"/>
                  <c:y val="8.2603339432046244E-2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00385871219214E-2"/>
                  <c:y val="0.10926075185483704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75974570318635E-3"/>
                  <c:y val="0.14734649736527208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75974570318635E-3"/>
                  <c:y val="0.17190424692615044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48766941414227E-2"/>
                  <c:y val="8.2603339432046244E-2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63899</c:v>
                </c:pt>
                <c:pt idx="1">
                  <c:v>60426.3</c:v>
                </c:pt>
                <c:pt idx="2">
                  <c:v>62956.800000000003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4.6643118625019513E-2"/>
                  <c:y val="6.6975680620578034E-3"/>
                </c:manualLayout>
              </c:layout>
              <c:spPr>
                <a:noFill/>
                <a:ln w="2539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63899</c:v>
                </c:pt>
                <c:pt idx="1">
                  <c:v>60426.3</c:v>
                </c:pt>
                <c:pt idx="2">
                  <c:v>62956.800000000003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776896"/>
        <c:axId val="83886656"/>
        <c:axId val="0"/>
      </c:bar3DChart>
      <c:catAx>
        <c:axId val="937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86656"/>
        <c:crosses val="autoZero"/>
        <c:auto val="1"/>
        <c:lblAlgn val="ctr"/>
        <c:lblOffset val="100"/>
        <c:noMultiLvlLbl val="0"/>
      </c:catAx>
      <c:valAx>
        <c:axId val="83886656"/>
        <c:scaling>
          <c:orientation val="minMax"/>
        </c:scaling>
        <c:delete val="1"/>
        <c:axPos val="l"/>
        <c:majorGridlines/>
        <c:numFmt formatCode="#,##0.000" sourceLinked="1"/>
        <c:majorTickMark val="out"/>
        <c:minorTickMark val="none"/>
        <c:tickLblPos val="nextTo"/>
        <c:crossAx val="93776896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83814523184601908"/>
          <c:y val="0.41361916771752838"/>
          <c:w val="0.14620874411909035"/>
          <c:h val="0.17483588567177136"/>
        </c:manualLayout>
      </c:layout>
      <c:overlay val="0"/>
      <c:spPr>
        <a:noFill/>
        <a:ln w="2539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6216707089571"/>
          <c:y val="8.08081041794044E-2"/>
          <c:w val="0.64917933661643479"/>
          <c:h val="0.838383791641191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3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 w="2536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3961</c:v>
                </c:pt>
                <c:pt idx="1">
                  <c:v>3899</c:v>
                </c:pt>
                <c:pt idx="2">
                  <c:v>4389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793920"/>
        <c:axId val="35457280"/>
        <c:axId val="82450304"/>
      </c:bar3DChart>
      <c:catAx>
        <c:axId val="997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57280"/>
        <c:crosses val="autoZero"/>
        <c:auto val="1"/>
        <c:lblAlgn val="ctr"/>
        <c:lblOffset val="100"/>
        <c:noMultiLvlLbl val="0"/>
      </c:catAx>
      <c:valAx>
        <c:axId val="354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93920"/>
        <c:crosses val="autoZero"/>
        <c:crossBetween val="between"/>
      </c:valAx>
      <c:serAx>
        <c:axId val="8245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35457280"/>
        <c:crosses val="autoZero"/>
      </c:ser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налог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177</c:v>
                </c:pt>
                <c:pt idx="1">
                  <c:v>39214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1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186</c:v>
                </c:pt>
                <c:pt idx="1">
                  <c:v>42553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</c:v>
                </c:pt>
                <c:pt idx="1">
                  <c:v>45068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3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 w="254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</c:v>
                </c:pt>
                <c:pt idx="1">
                  <c:v>186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2546176"/>
        <c:axId val="42368320"/>
        <c:axId val="134878464"/>
      </c:bar3DChart>
      <c:catAx>
        <c:axId val="425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68320"/>
        <c:crosses val="autoZero"/>
        <c:auto val="1"/>
        <c:lblAlgn val="ctr"/>
        <c:lblOffset val="100"/>
        <c:noMultiLvlLbl val="0"/>
      </c:catAx>
      <c:valAx>
        <c:axId val="4236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46176"/>
        <c:crosses val="autoZero"/>
        <c:crossBetween val="between"/>
      </c:valAx>
      <c:serAx>
        <c:axId val="13487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42368320"/>
        <c:crosses val="autoZero"/>
      </c:ser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3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 w="2539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7813</c:v>
                </c:pt>
                <c:pt idx="1">
                  <c:v>10163</c:v>
                </c:pt>
                <c:pt idx="2">
                  <c:v>10170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53856"/>
        <c:axId val="32508736"/>
        <c:axId val="0"/>
      </c:bar3DChart>
      <c:catAx>
        <c:axId val="425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508736"/>
        <c:crosses val="autoZero"/>
        <c:auto val="1"/>
        <c:lblAlgn val="ctr"/>
        <c:lblOffset val="100"/>
        <c:noMultiLvlLbl val="0"/>
      </c:catAx>
      <c:valAx>
        <c:axId val="3250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53856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6116642958748"/>
          <c:y val="8.8176352705410826E-2"/>
          <c:w val="0.58463726884779521"/>
          <c:h val="0.82364729458917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 w="25393">
                <a:noFill/>
              </a:ln>
            </c:spPr>
            <c:txPr>
              <a:bodyPr/>
              <a:lstStyle/>
              <a:p>
                <a:pPr>
                  <a:defRPr sz="255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39391</c:v>
                </c:pt>
                <c:pt idx="1">
                  <c:v>42739</c:v>
                </c:pt>
                <c:pt idx="2">
                  <c:v>45268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9802112"/>
        <c:axId val="83889536"/>
        <c:axId val="0"/>
      </c:bar3DChart>
      <c:catAx>
        <c:axId val="9980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89536"/>
        <c:crosses val="autoZero"/>
        <c:auto val="1"/>
        <c:lblAlgn val="ctr"/>
        <c:lblOffset val="100"/>
        <c:noMultiLvlLbl val="0"/>
      </c:catAx>
      <c:valAx>
        <c:axId val="8388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0211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03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39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4520</c:v>
                </c:pt>
                <c:pt idx="1">
                  <c:v>4770</c:v>
                </c:pt>
                <c:pt idx="2">
                  <c:v>5070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377856"/>
        <c:axId val="32557312"/>
        <c:axId val="134877824"/>
      </c:bar3DChart>
      <c:catAx>
        <c:axId val="13637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557312"/>
        <c:crosses val="autoZero"/>
        <c:auto val="1"/>
        <c:lblAlgn val="ctr"/>
        <c:lblOffset val="100"/>
        <c:noMultiLvlLbl val="0"/>
      </c:catAx>
      <c:valAx>
        <c:axId val="3255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377856"/>
        <c:crosses val="autoZero"/>
        <c:crossBetween val="between"/>
      </c:valAx>
      <c:serAx>
        <c:axId val="13487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32557312"/>
        <c:crosses val="autoZero"/>
      </c:ser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23">
          <a:noFill/>
        </a:ln>
      </c:spPr>
    </c:sideWall>
    <c:backWall>
      <c:thickness val="0"/>
      <c:spPr>
        <a:noFill/>
        <a:ln w="25423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24">
          <a:noFill/>
        </a:ln>
      </c:spPr>
    </c:sideWall>
    <c:backWall>
      <c:thickness val="0"/>
      <c:spPr>
        <a:noFill/>
        <a:ln w="25424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0.21906116642958748"/>
          <c:y val="8.8176352705410826E-2"/>
          <c:w val="0.58463726884779521"/>
          <c:h val="0.8236472945891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 w="2539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925</c:v>
                </c:pt>
                <c:pt idx="1">
                  <c:v>925</c:v>
                </c:pt>
                <c:pt idx="2">
                  <c:v>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7160192"/>
        <c:axId val="32557888"/>
        <c:axId val="134879104"/>
      </c:bar3DChart>
      <c:catAx>
        <c:axId val="13716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557888"/>
        <c:crosses val="autoZero"/>
        <c:auto val="1"/>
        <c:lblAlgn val="ctr"/>
        <c:lblOffset val="100"/>
        <c:noMultiLvlLbl val="0"/>
      </c:catAx>
      <c:valAx>
        <c:axId val="3255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160192"/>
        <c:crosses val="autoZero"/>
        <c:crossBetween val="between"/>
      </c:valAx>
      <c:serAx>
        <c:axId val="13487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32557888"/>
        <c:crosses val="autoZero"/>
      </c:ser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24">
          <a:noFill/>
        </a:ln>
      </c:spPr>
    </c:sideWall>
    <c:backWall>
      <c:thickness val="0"/>
      <c:spPr>
        <a:noFill/>
        <a:ln w="25424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85393258426966E-2"/>
                  <c:y val="-0.11140120827183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5519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89887640449437E-3"/>
                  <c:y val="-4.40963116076002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5779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44943820224719E-3"/>
                  <c:y val="-5.80214626415792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6089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5519</c:v>
                </c:pt>
                <c:pt idx="1">
                  <c:v>5779</c:v>
                </c:pt>
                <c:pt idx="2">
                  <c:v>6089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33872 тыс. руб.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36960 тыс. руб.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39179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33872</c:v>
                </c:pt>
                <c:pt idx="1">
                  <c:v>36960</c:v>
                </c:pt>
                <c:pt idx="2">
                  <c:v>39179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5715328"/>
        <c:axId val="95781440"/>
        <c:axId val="95515264"/>
      </c:bar3DChart>
      <c:catAx>
        <c:axId val="9571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781440"/>
        <c:crosses val="autoZero"/>
        <c:auto val="1"/>
        <c:lblAlgn val="ctr"/>
        <c:lblOffset val="100"/>
        <c:noMultiLvlLbl val="0"/>
      </c:catAx>
      <c:valAx>
        <c:axId val="9578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15328"/>
        <c:crosses val="autoZero"/>
        <c:crossBetween val="between"/>
      </c:valAx>
      <c:serAx>
        <c:axId val="95515264"/>
        <c:scaling>
          <c:orientation val="minMax"/>
        </c:scaling>
        <c:delete val="1"/>
        <c:axPos val="b"/>
        <c:majorTickMark val="out"/>
        <c:minorTickMark val="none"/>
        <c:tickLblPos val="nextTo"/>
        <c:crossAx val="95781440"/>
        <c:crosses val="autoZero"/>
        <c:tickLblSkip val="1"/>
      </c:serAx>
    </c:plotArea>
    <c:legend>
      <c:legendPos val="r"/>
      <c:layout>
        <c:manualLayout>
          <c:xMode val="edge"/>
          <c:yMode val="edge"/>
          <c:x val="0.76306913996627324"/>
          <c:y val="0.44769874476987448"/>
          <c:w val="0.23693090330000885"/>
          <c:h val="0.38412620499613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0.21906116642958748"/>
          <c:y val="8.8176352705410826E-2"/>
          <c:w val="0.58463726884779521"/>
          <c:h val="0.8236472945891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explosion val="36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97" b="1" dirty="0" smtClean="0"/>
                      <a:t>38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62%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97" b="1" smtClean="0"/>
                      <a:t>0</a:t>
                    </a:r>
                    <a:r>
                      <a:rPr lang="en-US" smtClean="0"/>
                      <a:t>,04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99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 sz="99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994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РАСХОДОВ, тыс.рублей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 w="2541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83824402652617E-2"/>
                  <c:y val="-2.8306182714952111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214872676982168E-2"/>
                  <c:y val="-3.0483581385333042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174022809726132E-2"/>
                  <c:y val="-5.0906061523176907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449348539817472E-2"/>
                  <c:y val="-5.4434966759523452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42974535396562E-2"/>
                  <c:y val="-3.2660980055714002E-2"/>
                </c:manualLayout>
              </c:layout>
              <c:spPr>
                <a:noFill/>
                <a:ln w="2541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63899</c:v>
                </c:pt>
                <c:pt idx="1">
                  <c:v>60426.3</c:v>
                </c:pt>
                <c:pt idx="2">
                  <c:v>62956.800000000003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821312"/>
        <c:axId val="151474112"/>
        <c:axId val="0"/>
      </c:bar3DChart>
      <c:catAx>
        <c:axId val="1518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474112"/>
        <c:crosses val="autoZero"/>
        <c:auto val="1"/>
        <c:lblAlgn val="ctr"/>
        <c:lblOffset val="100"/>
        <c:noMultiLvlLbl val="0"/>
      </c:catAx>
      <c:valAx>
        <c:axId val="15147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821312"/>
        <c:crosses val="autoZero"/>
        <c:crossBetween val="between"/>
      </c:valAx>
      <c:spPr>
        <a:noFill/>
        <a:ln w="254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3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5935634522993415E-2"/>
          <c:w val="0.66132622484689463"/>
          <c:h val="0.9138407046913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 w="25402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Разд.01 Общегосударственные вопросы 10%</c:v>
                </c:pt>
                <c:pt idx="1">
                  <c:v>Разд.08 Культура 24%</c:v>
                </c:pt>
                <c:pt idx="2">
                  <c:v>Разд.03 Национальная безопасность и правоохранительная деятельность 1%</c:v>
                </c:pt>
                <c:pt idx="3">
                  <c:v>Разд.04 Национальная экономика 40%</c:v>
                </c:pt>
                <c:pt idx="4">
                  <c:v>Разд.05 Благоустройство 23%</c:v>
                </c:pt>
                <c:pt idx="5">
                  <c:v>Разд.10 Социальная политика 1%</c:v>
                </c:pt>
                <c:pt idx="6">
                  <c:v>Разд.11 Физическая культура и спорт 1%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6868.3</c:v>
                </c:pt>
                <c:pt idx="1">
                  <c:v>15656</c:v>
                </c:pt>
                <c:pt idx="2">
                  <c:v>450</c:v>
                </c:pt>
                <c:pt idx="3">
                  <c:v>25493.7</c:v>
                </c:pt>
                <c:pt idx="4">
                  <c:v>14775</c:v>
                </c:pt>
                <c:pt idx="5">
                  <c:v>306</c:v>
                </c:pt>
                <c:pt idx="6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ayout>
        <c:manualLayout>
          <c:xMode val="edge"/>
          <c:yMode val="edge"/>
          <c:x val="0.64916666666666667"/>
          <c:y val="1.204760300499008E-2"/>
          <c:w val="0.31638888888888889"/>
          <c:h val="0.96382428940568476"/>
        </c:manualLayout>
      </c:layout>
      <c:overlay val="0"/>
      <c:spPr>
        <a:noFill/>
        <a:ln w="25402">
          <a:noFill/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7968.5</c:v>
                </c:pt>
                <c:pt idx="1">
                  <c:v>11000</c:v>
                </c:pt>
                <c:pt idx="2">
                  <c:v>13000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18784"/>
        <c:axId val="151573568"/>
      </c:barChart>
      <c:catAx>
        <c:axId val="1521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573568"/>
        <c:crosses val="autoZero"/>
        <c:auto val="1"/>
        <c:lblAlgn val="ctr"/>
        <c:lblOffset val="100"/>
        <c:noMultiLvlLbl val="0"/>
      </c:catAx>
      <c:valAx>
        <c:axId val="151573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2118784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Поддержка предпринимательства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 w="2537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14500</c:v>
                </c:pt>
                <c:pt idx="1">
                  <c:v>26251.3</c:v>
                </c:pt>
                <c:pt idx="2">
                  <c:v>24719.7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58592"/>
        <c:axId val="153986176"/>
      </c:barChart>
      <c:catAx>
        <c:axId val="15415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986176"/>
        <c:crosses val="autoZero"/>
        <c:auto val="1"/>
        <c:lblAlgn val="ctr"/>
        <c:lblOffset val="100"/>
        <c:noMultiLvlLbl val="0"/>
      </c:catAx>
      <c:valAx>
        <c:axId val="1539861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415859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Массовый спорт</c:v>
                </c:pt>
              </c:strCache>
            </c:strRef>
          </c:tx>
          <c:invertIfNegative val="0"/>
          <c:dLbls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</c:v>
                </c:pt>
                <c:pt idx="1">
                  <c:v>370</c:v>
                </c:pt>
                <c:pt idx="2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2119808"/>
        <c:axId val="151568960"/>
        <c:axId val="82450944"/>
      </c:bar3DChart>
      <c:catAx>
        <c:axId val="1521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568960"/>
        <c:crosses val="autoZero"/>
        <c:auto val="1"/>
        <c:lblAlgn val="ctr"/>
        <c:lblOffset val="100"/>
        <c:noMultiLvlLbl val="0"/>
      </c:catAx>
      <c:valAx>
        <c:axId val="15156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119808"/>
        <c:crosses val="autoZero"/>
        <c:crossBetween val="between"/>
      </c:valAx>
      <c:serAx>
        <c:axId val="82450944"/>
        <c:scaling>
          <c:orientation val="minMax"/>
        </c:scaling>
        <c:delete val="1"/>
        <c:axPos val="b"/>
        <c:majorTickMark val="out"/>
        <c:minorTickMark val="none"/>
        <c:tickLblPos val="nextTo"/>
        <c:crossAx val="151568960"/>
        <c:crosses val="autoZero"/>
      </c:ser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2247867520892752"/>
                  <c:y val="-0.104719267303633"/>
                </c:manualLayout>
              </c:layout>
              <c:spPr>
                <a:noFill/>
                <a:ln w="25351">
                  <a:noFill/>
                </a:ln>
              </c:spPr>
              <c:txPr>
                <a:bodyPr rot="0"/>
                <a:lstStyle/>
                <a:p>
                  <a:pPr>
                    <a:defRPr sz="796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697441025071298"/>
                  <c:y val="-6.06269442284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092323075213942E-2"/>
                  <c:y val="-0.14881159037884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796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озеленение</c:v>
                </c:pt>
                <c:pt idx="3">
                  <c:v>Дорожное 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6900</c:v>
                </c:pt>
                <c:pt idx="1">
                  <c:v>280</c:v>
                </c:pt>
                <c:pt idx="2">
                  <c:v>100</c:v>
                </c:pt>
                <c:pt idx="3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5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2247867520892752"/>
                  <c:y val="-0.10471926730363303"/>
                </c:manualLayout>
              </c:layout>
              <c:spPr>
                <a:noFill/>
                <a:ln w="25394">
                  <a:noFill/>
                </a:ln>
              </c:spPr>
              <c:txPr>
                <a:bodyPr rot="0"/>
                <a:lstStyle/>
                <a:p>
                  <a:pPr>
                    <a:defRPr sz="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207526324235578"/>
                  <c:y val="-9.3696186534829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495735041785482E-2"/>
                  <c:y val="-0.14881159037884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4">
                <a:noFill/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озеленение</c:v>
                </c:pt>
                <c:pt idx="3">
                  <c:v>Дорожное 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7000</c:v>
                </c:pt>
                <c:pt idx="1">
                  <c:v>300</c:v>
                </c:pt>
                <c:pt idx="2">
                  <c:v>100</c:v>
                </c:pt>
                <c:pt idx="3">
                  <c:v>5400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2247867520892752"/>
                  <c:y val="-0.10471926730363305"/>
                </c:manualLayout>
              </c:layout>
              <c:spPr>
                <a:noFill/>
                <a:ln w="25394">
                  <a:noFill/>
                </a:ln>
              </c:spPr>
              <c:txPr>
                <a:bodyPr rot="0"/>
                <a:lstStyle/>
                <a:p>
                  <a:pPr>
                    <a:defRPr sz="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207526324235578"/>
                  <c:y val="-9.3696186534829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495735041785482E-2"/>
                  <c:y val="-0.14881159037884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4">
                <a:noFill/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озеленение</c:v>
                </c:pt>
                <c:pt idx="3">
                  <c:v>Дорожное 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7500</c:v>
                </c:pt>
                <c:pt idx="1">
                  <c:v>330</c:v>
                </c:pt>
                <c:pt idx="2">
                  <c:v>110</c:v>
                </c:pt>
                <c:pt idx="3">
                  <c:v>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03561007841234"/>
          <c:y val="3.7327473507509853E-2"/>
          <c:w val="0.83443725550962178"/>
          <c:h val="0.5520088711604346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167296"/>
        <c:axId val="153992512"/>
        <c:axId val="0"/>
      </c:bar3DChart>
      <c:catAx>
        <c:axId val="1541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992512"/>
        <c:crosses val="autoZero"/>
        <c:auto val="1"/>
        <c:lblAlgn val="ctr"/>
        <c:lblOffset val="100"/>
        <c:noMultiLvlLbl val="0"/>
      </c:catAx>
      <c:valAx>
        <c:axId val="153992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416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1">
          <a:noFill/>
        </a:ln>
      </c:spPr>
    </c:sideWall>
    <c:backWall>
      <c:thickness val="0"/>
      <c:spPr>
        <a:noFill/>
        <a:ln w="25401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306</c:v>
                </c:pt>
                <c:pt idx="1">
                  <c:v>306</c:v>
                </c:pt>
                <c:pt idx="2">
                  <c:v>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341376"/>
        <c:axId val="151079168"/>
        <c:axId val="165723264"/>
      </c:bar3DChart>
      <c:catAx>
        <c:axId val="15434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79168"/>
        <c:crosses val="autoZero"/>
        <c:auto val="1"/>
        <c:lblAlgn val="ctr"/>
        <c:lblOffset val="100"/>
        <c:noMultiLvlLbl val="0"/>
      </c:catAx>
      <c:valAx>
        <c:axId val="15107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341376"/>
        <c:crosses val="autoZero"/>
        <c:crossBetween val="between"/>
      </c:valAx>
      <c:serAx>
        <c:axId val="165723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51079168"/>
        <c:crosses val="autoZero"/>
      </c:ser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76">
          <a:noFill/>
        </a:ln>
      </c:spPr>
    </c:sideWall>
    <c:backWall>
      <c:thickness val="0"/>
      <c:spPr>
        <a:noFill/>
        <a:ln w="25376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Глава Титовского сельского поселения</c:v>
                </c:pt>
              </c:strCache>
            </c:strRef>
          </c:tx>
          <c:invertIfNegative val="0"/>
          <c:dLbls>
            <c:spPr>
              <a:noFill/>
              <a:ln w="253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607.5</c:v>
                </c:pt>
                <c:pt idx="1">
                  <c:v>607.5</c:v>
                </c:pt>
                <c:pt idx="2">
                  <c:v>607.5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Аппарат управления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5810,8</a:t>
                    </a:r>
                    <a:endParaRPr lang="en-US" dirty="0"/>
                  </a:p>
                </c:rich>
              </c:tx>
              <c:spPr>
                <a:noFill/>
                <a:ln w="253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6507,8</a:t>
                    </a:r>
                    <a:endParaRPr lang="en-US" dirty="0"/>
                  </a:p>
                </c:rich>
              </c:tx>
              <c:spPr>
                <a:noFill/>
                <a:ln w="253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5997,8</a:t>
                    </a:r>
                    <a:endParaRPr lang="en-US" dirty="0"/>
                  </a:p>
                </c:rich>
              </c:tx>
              <c:spPr>
                <a:noFill/>
                <a:ln w="253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5810.8</c:v>
                </c:pt>
                <c:pt idx="1">
                  <c:v>6507.8</c:v>
                </c:pt>
                <c:pt idx="2">
                  <c:v>5997.8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604462836766056E-3"/>
                  <c:y val="-3.987815357520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1115709191514E-3"/>
                  <c:y val="-3.766270059880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906694255149086E-2"/>
                  <c:y val="-3.323179464600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400</c:v>
                </c:pt>
                <c:pt idx="1">
                  <c:v>405</c:v>
                </c:pt>
                <c:pt idx="2">
                  <c:v>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6464512"/>
        <c:axId val="151083776"/>
        <c:axId val="0"/>
      </c:bar3DChart>
      <c:catAx>
        <c:axId val="16646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776"/>
        <c:crosses val="autoZero"/>
        <c:auto val="1"/>
        <c:lblAlgn val="ctr"/>
        <c:lblOffset val="100"/>
        <c:noMultiLvlLbl val="0"/>
      </c:catAx>
      <c:valAx>
        <c:axId val="15108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8"/>
            </a:pPr>
            <a:endParaRPr lang="ru-RU"/>
          </a:p>
        </c:txPr>
        <c:crossAx val="1664645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1">
          <a:noFill/>
        </a:ln>
      </c:spPr>
    </c:sideWall>
    <c:backWall>
      <c:thickness val="0"/>
      <c:spPr>
        <a:noFill/>
        <a:ln w="25401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684416"/>
        <c:axId val="153989632"/>
        <c:axId val="0"/>
      </c:bar3DChart>
      <c:catAx>
        <c:axId val="154684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3989632"/>
        <c:crosses val="autoZero"/>
        <c:auto val="1"/>
        <c:lblAlgn val="ctr"/>
        <c:lblOffset val="100"/>
        <c:noMultiLvlLbl val="0"/>
      </c:catAx>
      <c:valAx>
        <c:axId val="15398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6844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1">
          <a:noFill/>
        </a:ln>
      </c:spPr>
    </c:sideWall>
    <c:backWall>
      <c:thickness val="0"/>
      <c:spPr>
        <a:noFill/>
        <a:ln w="25401">
          <a:noFill/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5457920"/>
        <c:axId val="167076416"/>
        <c:axId val="0"/>
      </c:bar3DChart>
      <c:catAx>
        <c:axId val="16545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076416"/>
        <c:crosses val="autoZero"/>
        <c:auto val="1"/>
        <c:lblAlgn val="ctr"/>
        <c:lblOffset val="100"/>
        <c:noMultiLvlLbl val="0"/>
      </c:catAx>
      <c:valAx>
        <c:axId val="16707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4579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1">
          <a:noFill/>
        </a:ln>
      </c:spPr>
    </c:sideWall>
    <c:backWall>
      <c:thickness val="0"/>
      <c:spPr>
        <a:noFill/>
        <a:ln w="25401">
          <a:noFill/>
        </a:ln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DC1495"/>
            </a:solidFill>
          </c:spPr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684928"/>
        <c:axId val="167078720"/>
        <c:axId val="0"/>
      </c:bar3DChart>
      <c:catAx>
        <c:axId val="15468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078720"/>
        <c:crosses val="autoZero"/>
        <c:auto val="1"/>
        <c:lblAlgn val="ctr"/>
        <c:lblOffset val="100"/>
        <c:noMultiLvlLbl val="0"/>
      </c:catAx>
      <c:valAx>
        <c:axId val="167078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46849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40"/>
      <c:rAngAx val="0"/>
      <c:perspective val="60"/>
    </c:view3D>
    <c:floor>
      <c:thickness val="0"/>
    </c:floor>
    <c:sideWall>
      <c:thickness val="0"/>
      <c:spPr>
        <a:noFill/>
        <a:ln w="25376">
          <a:noFill/>
        </a:ln>
      </c:spPr>
    </c:sideWall>
    <c:backWall>
      <c:thickness val="0"/>
      <c:spPr>
        <a:noFill/>
        <a:ln w="25376">
          <a:noFill/>
        </a:ln>
      </c:spPr>
    </c:backWall>
    <c:plotArea>
      <c:layout>
        <c:manualLayout>
          <c:layoutTarget val="inner"/>
          <c:xMode val="edge"/>
          <c:yMode val="edge"/>
          <c:x val="0.1401150950865222"/>
          <c:y val="1.313162055209185E-2"/>
          <c:w val="0.46802407681154629"/>
          <c:h val="0.903451946733123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Резервный фонд администрации Промышленновского городского поселения </c:v>
                </c:pt>
              </c:strCache>
            </c:strRef>
          </c:tx>
          <c:invertIfNegative val="0"/>
          <c:dLbls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деятельности дворцов культуры в соответствии с заключенными соглашениями о передачи части полномочий по решению вопросов местного значения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15656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smtClean="0"/>
                      <a:t>50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smtClean="0"/>
                      <a:t>50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15656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Модернизация инженерной инфраструктуры и объектов ЖКХ в соответствии с заключенными соглашениями о передачи части полномочи по решению вопросов местного значения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04462836766056E-3"/>
                  <c:y val="-3.987815357520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1115709191514E-3"/>
                  <c:y val="-3.766270059880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906694255149086E-2"/>
                  <c:y val="-3.323179464600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Выдача разрешений по строительсту на ввод, реконструкцию объектов капитального строительства в соответствии с заключенными соглашениями о передач части полномочий по решению вопросов местного значения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058496"/>
        <c:axId val="167081024"/>
        <c:axId val="166405376"/>
      </c:bar3DChart>
      <c:catAx>
        <c:axId val="16605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081024"/>
        <c:crosses val="autoZero"/>
        <c:auto val="1"/>
        <c:lblAlgn val="ctr"/>
        <c:lblOffset val="100"/>
        <c:noMultiLvlLbl val="0"/>
      </c:catAx>
      <c:valAx>
        <c:axId val="16708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8"/>
            </a:pPr>
            <a:endParaRPr lang="ru-RU"/>
          </a:p>
        </c:txPr>
        <c:crossAx val="166058496"/>
        <c:crosses val="autoZero"/>
        <c:crossBetween val="between"/>
      </c:valAx>
      <c:serAx>
        <c:axId val="166405376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7081024"/>
        <c:crosses val="autoZero"/>
      </c:ser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 w="253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21921</c:v>
                </c:pt>
                <c:pt idx="1">
                  <c:v>22712</c:v>
                </c:pt>
                <c:pt idx="2">
                  <c:v>24420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51072"/>
        <c:axId val="95783744"/>
      </c:barChart>
      <c:catAx>
        <c:axId val="3565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/>
            </a:pPr>
            <a:endParaRPr lang="ru-RU"/>
          </a:p>
        </c:txPr>
        <c:crossAx val="95783744"/>
        <c:crosses val="autoZero"/>
        <c:auto val="1"/>
        <c:lblAlgn val="ctr"/>
        <c:lblOffset val="100"/>
        <c:noMultiLvlLbl val="0"/>
      </c:catAx>
      <c:valAx>
        <c:axId val="95783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7"/>
            </a:pPr>
            <a:endParaRPr lang="ru-RU"/>
          </a:p>
        </c:txPr>
        <c:crossAx val="3565107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48546742669875E-2"/>
          <c:y val="0.16225974891678702"/>
          <c:w val="0.66985078581012369"/>
          <c:h val="0.696644817242530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1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22712 тыс.руб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Налоги на имущество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5F4FC5B5-F628-4F69-BFB8-AF7DE2EDF913}">
      <dgm:prSet phldrT="[Текст]" custT="1"/>
      <dgm:spPr/>
      <dgm:t>
        <a:bodyPr/>
        <a:lstStyle/>
        <a:p>
          <a:r>
            <a:rPr lang="ru-RU" sz="1400" dirty="0" smtClean="0"/>
            <a:t>3899 </a:t>
          </a:r>
        </a:p>
        <a:p>
          <a:r>
            <a:rPr lang="ru-RU" sz="1400" dirty="0" smtClean="0"/>
            <a:t>тыс. руб.</a:t>
          </a:r>
          <a:endParaRPr lang="ru-RU" sz="1400" dirty="0"/>
        </a:p>
      </dgm:t>
    </dgm:pt>
    <dgm:pt modelId="{49893415-832F-4274-8577-4125C7C1BD46}" type="parTrans" cxnId="{61EB86E2-67F7-45A6-BD0E-FE57CC22E981}">
      <dgm:prSet/>
      <dgm:spPr/>
      <dgm:t>
        <a:bodyPr/>
        <a:lstStyle/>
        <a:p>
          <a:endParaRPr lang="ru-RU"/>
        </a:p>
      </dgm:t>
    </dgm:pt>
    <dgm:pt modelId="{F9E3B4ED-08AF-4496-B0CD-D47AEC0F3F17}" type="sibTrans" cxnId="{61EB86E2-67F7-45A6-BD0E-FE57CC22E981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10163 </a:t>
          </a:r>
        </a:p>
        <a:p>
          <a:r>
            <a:rPr lang="ru-RU" sz="1400" dirty="0" smtClean="0"/>
            <a:t>тыс. 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43E4EA6F-B635-451D-BC9B-746E6C234242}">
      <dgm:prSet phldrT="[Текст]"/>
      <dgm:spPr/>
      <dgm:t>
        <a:bodyPr/>
        <a:lstStyle/>
        <a:p>
          <a:r>
            <a:rPr lang="ru-RU" dirty="0" smtClean="0"/>
            <a:t>Акцизы по подакцизным товарам</a:t>
          </a:r>
          <a:endParaRPr lang="ru-RU" dirty="0"/>
        </a:p>
      </dgm:t>
    </dgm:pt>
    <dgm:pt modelId="{C7B6C8DF-2A52-4EB3-92A3-FAA97A6D9692}" type="parTrans" cxnId="{B47196F0-70EE-49C1-A90B-5C8D73064E41}">
      <dgm:prSet/>
      <dgm:spPr/>
      <dgm:t>
        <a:bodyPr/>
        <a:lstStyle/>
        <a:p>
          <a:endParaRPr lang="ru-RU"/>
        </a:p>
      </dgm:t>
    </dgm:pt>
    <dgm:pt modelId="{7431695A-2201-4E5B-95F1-368C9F02300A}" type="sibTrans" cxnId="{B47196F0-70EE-49C1-A90B-5C8D73064E41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186 </a:t>
          </a:r>
        </a:p>
        <a:p>
          <a:r>
            <a:rPr lang="ru-RU" sz="1400" dirty="0" smtClean="0"/>
            <a:t>тыс. 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Налоги на совокупный доход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56C0A0CF-39B6-4154-BC46-F3732EEC447D}" type="pres">
      <dgm:prSet presAssocID="{5F4FC5B5-F628-4F69-BFB8-AF7DE2EDF913}" presName="linNode" presStyleCnt="0"/>
      <dgm:spPr/>
    </dgm:pt>
    <dgm:pt modelId="{5D010674-FF8D-414C-BA8A-A0677FCE0CE5}" type="pres">
      <dgm:prSet presAssocID="{5F4FC5B5-F628-4F69-BFB8-AF7DE2EDF91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A058-2906-45BD-9B09-414CB067D94F}" type="pres">
      <dgm:prSet presAssocID="{5F4FC5B5-F628-4F69-BFB8-AF7DE2EDF91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DB122-88F0-45E9-B189-A5F91AC0D67E}" type="pres">
      <dgm:prSet presAssocID="{F9E3B4ED-08AF-4496-B0CD-D47AEC0F3F17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35A4E02E-C0B4-4644-86CA-17ECA0B7463B}" type="presOf" srcId="{523F3769-07B4-41E9-9554-73ECAAA75E8D}" destId="{80992891-A32B-4731-A924-1721A7FEDC7F}" srcOrd="0" destOrd="0" presId="urn:microsoft.com/office/officeart/2005/8/layout/vList5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B67563FD-7688-47A4-8B80-D96EA0EA472D}" srcId="{523F3769-07B4-41E9-9554-73ECAAA75E8D}" destId="{763C89E1-95B4-4BBE-B0DB-2673233A17AC}" srcOrd="3" destOrd="0" parTransId="{7E349AA5-8A7B-44B5-B2CC-E2E41AECD7A2}" sibTransId="{31C228E1-C74C-4DE8-9E55-F82AD38243E0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882B3F18-B4CF-40BF-BC51-900188C53909}" type="presOf" srcId="{43E4EA6F-B635-451D-BC9B-746E6C234242}" destId="{D4F6A058-2906-45BD-9B09-414CB067D94F}" srcOrd="0" destOrd="0" presId="urn:microsoft.com/office/officeart/2005/8/layout/vList5"/>
    <dgm:cxn modelId="{078248A7-6518-459F-83A9-4CDBA57F1284}" type="presOf" srcId="{763C89E1-95B4-4BBE-B0DB-2673233A17AC}" destId="{6A1D5DDA-320E-42E4-AFB4-8DC725DBE14A}" srcOrd="0" destOrd="0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A1F35D2F-2BB6-4573-AB2F-5249281D70BC}" type="presOf" srcId="{2D22C969-F870-428C-8E94-86FC1F7EE7F9}" destId="{426D59F8-1978-4B21-B281-093238C0FE46}" srcOrd="0" destOrd="0" presId="urn:microsoft.com/office/officeart/2005/8/layout/vList5"/>
    <dgm:cxn modelId="{47A34D5B-C68A-4EB6-B5B1-BA51E8486A07}" type="presOf" srcId="{C296D4AE-94D8-4286-923F-4D61BF98EA80}" destId="{4605BBCC-BEFE-4367-86EF-44702AF23BA5}" srcOrd="0" destOrd="0" presId="urn:microsoft.com/office/officeart/2005/8/layout/vList5"/>
    <dgm:cxn modelId="{5B35AB95-FB5B-407F-9BDD-F74907B66795}" type="presOf" srcId="{35ECDBA0-9376-42EE-853F-3BF0154D6994}" destId="{441F680C-2972-4B13-A7B2-8782ABF84475}" srcOrd="0" destOrd="0" presId="urn:microsoft.com/office/officeart/2005/8/layout/vList5"/>
    <dgm:cxn modelId="{D9FF4262-678A-4C5D-BA5A-B6AE11D45BDA}" type="presOf" srcId="{248F4927-3152-498E-B63E-F7C59BEF16F0}" destId="{B0D09CF4-C147-4692-9EC6-109AFC553275}" srcOrd="0" destOrd="0" presId="urn:microsoft.com/office/officeart/2005/8/layout/vList5"/>
    <dgm:cxn modelId="{E0846E31-9174-477F-93E9-F8C2D3CAFBE5}" type="presOf" srcId="{D0DB903F-2E00-43DB-83C0-D7A5843DBEC0}" destId="{B35BADFA-2242-4113-83A5-AFF98649A85A}" srcOrd="0" destOrd="0" presId="urn:microsoft.com/office/officeart/2005/8/layout/vList5"/>
    <dgm:cxn modelId="{B47196F0-70EE-49C1-A90B-5C8D73064E41}" srcId="{5F4FC5B5-F628-4F69-BFB8-AF7DE2EDF913}" destId="{43E4EA6F-B635-451D-BC9B-746E6C234242}" srcOrd="0" destOrd="0" parTransId="{C7B6C8DF-2A52-4EB3-92A3-FAA97A6D9692}" sibTransId="{7431695A-2201-4E5B-95F1-368C9F02300A}"/>
    <dgm:cxn modelId="{422EEDCF-D937-4DFA-AD7D-055FBC3F6E21}" type="presOf" srcId="{5F4FC5B5-F628-4F69-BFB8-AF7DE2EDF913}" destId="{5D010674-FF8D-414C-BA8A-A0677FCE0CE5}" srcOrd="0" destOrd="0" presId="urn:microsoft.com/office/officeart/2005/8/layout/vList5"/>
    <dgm:cxn modelId="{61EB86E2-67F7-45A6-BD0E-FE57CC22E981}" srcId="{523F3769-07B4-41E9-9554-73ECAAA75E8D}" destId="{5F4FC5B5-F628-4F69-BFB8-AF7DE2EDF913}" srcOrd="2" destOrd="0" parTransId="{49893415-832F-4274-8577-4125C7C1BD46}" sibTransId="{F9E3B4ED-08AF-4496-B0CD-D47AEC0F3F17}"/>
    <dgm:cxn modelId="{03583C27-C21E-47E0-8EF2-8A85DD9D8752}" type="presParOf" srcId="{80992891-A32B-4731-A924-1721A7FEDC7F}" destId="{09BFA365-C3F9-485B-B0A3-B4BC74C218A7}" srcOrd="0" destOrd="0" presId="urn:microsoft.com/office/officeart/2005/8/layout/vList5"/>
    <dgm:cxn modelId="{8040F07D-DEDB-414E-A814-4907885AF971}" type="presParOf" srcId="{09BFA365-C3F9-485B-B0A3-B4BC74C218A7}" destId="{B0D09CF4-C147-4692-9EC6-109AFC553275}" srcOrd="0" destOrd="0" presId="urn:microsoft.com/office/officeart/2005/8/layout/vList5"/>
    <dgm:cxn modelId="{DE99C695-DA4F-4A05-A892-658C463C1FB5}" type="presParOf" srcId="{09BFA365-C3F9-485B-B0A3-B4BC74C218A7}" destId="{4605BBCC-BEFE-4367-86EF-44702AF23BA5}" srcOrd="1" destOrd="0" presId="urn:microsoft.com/office/officeart/2005/8/layout/vList5"/>
    <dgm:cxn modelId="{28480DF7-9BEC-4B93-9675-3E554A93E7CB}" type="presParOf" srcId="{80992891-A32B-4731-A924-1721A7FEDC7F}" destId="{56CB1ADA-1614-4040-9CE0-4316390B4F8B}" srcOrd="1" destOrd="0" presId="urn:microsoft.com/office/officeart/2005/8/layout/vList5"/>
    <dgm:cxn modelId="{2CB4FDBE-3FE9-4972-BC3E-7E0402B39428}" type="presParOf" srcId="{80992891-A32B-4731-A924-1721A7FEDC7F}" destId="{0AEBAD38-D91B-48A0-B839-C80592F78E08}" srcOrd="2" destOrd="0" presId="urn:microsoft.com/office/officeart/2005/8/layout/vList5"/>
    <dgm:cxn modelId="{CDC740BF-D0EB-4D43-BAB1-C950324C7F2B}" type="presParOf" srcId="{0AEBAD38-D91B-48A0-B839-C80592F78E08}" destId="{B35BADFA-2242-4113-83A5-AFF98649A85A}" srcOrd="0" destOrd="0" presId="urn:microsoft.com/office/officeart/2005/8/layout/vList5"/>
    <dgm:cxn modelId="{5B43CB39-C036-4F51-AAC5-4365840497F0}" type="presParOf" srcId="{0AEBAD38-D91B-48A0-B839-C80592F78E08}" destId="{441F680C-2972-4B13-A7B2-8782ABF84475}" srcOrd="1" destOrd="0" presId="urn:microsoft.com/office/officeart/2005/8/layout/vList5"/>
    <dgm:cxn modelId="{5BB0725F-FCD6-4C21-B019-FE6049733925}" type="presParOf" srcId="{80992891-A32B-4731-A924-1721A7FEDC7F}" destId="{CD6C42CD-1801-4BEB-A626-90B97CF4C527}" srcOrd="3" destOrd="0" presId="urn:microsoft.com/office/officeart/2005/8/layout/vList5"/>
    <dgm:cxn modelId="{A01A0AD4-809F-43EC-96FD-99520BEAC3D0}" type="presParOf" srcId="{80992891-A32B-4731-A924-1721A7FEDC7F}" destId="{56C0A0CF-39B6-4154-BC46-F3732EEC447D}" srcOrd="4" destOrd="0" presId="urn:microsoft.com/office/officeart/2005/8/layout/vList5"/>
    <dgm:cxn modelId="{D966A1FF-9264-4FC8-BF35-0EB66238EDFE}" type="presParOf" srcId="{56C0A0CF-39B6-4154-BC46-F3732EEC447D}" destId="{5D010674-FF8D-414C-BA8A-A0677FCE0CE5}" srcOrd="0" destOrd="0" presId="urn:microsoft.com/office/officeart/2005/8/layout/vList5"/>
    <dgm:cxn modelId="{E0C93628-723F-4415-B3C9-E37E98EC43FF}" type="presParOf" srcId="{56C0A0CF-39B6-4154-BC46-F3732EEC447D}" destId="{D4F6A058-2906-45BD-9B09-414CB067D94F}" srcOrd="1" destOrd="0" presId="urn:microsoft.com/office/officeart/2005/8/layout/vList5"/>
    <dgm:cxn modelId="{A5469C40-6868-477D-8895-E8FB94E503AA}" type="presParOf" srcId="{80992891-A32B-4731-A924-1721A7FEDC7F}" destId="{394DB122-88F0-45E9-B189-A5F91AC0D67E}" srcOrd="5" destOrd="0" presId="urn:microsoft.com/office/officeart/2005/8/layout/vList5"/>
    <dgm:cxn modelId="{68FEFB5D-411A-4D95-BD1D-1BD2F3A6BD15}" type="presParOf" srcId="{80992891-A32B-4731-A924-1721A7FEDC7F}" destId="{9F341404-2AF7-4A02-A60B-1B8ACE16AF75}" srcOrd="6" destOrd="0" presId="urn:microsoft.com/office/officeart/2005/8/layout/vList5"/>
    <dgm:cxn modelId="{0DB80B16-24A4-44F1-8826-8CEA7F688F28}" type="presParOf" srcId="{9F341404-2AF7-4A02-A60B-1B8ACE16AF75}" destId="{6A1D5DDA-320E-42E4-AFB4-8DC725DBE14A}" srcOrd="0" destOrd="0" presId="urn:microsoft.com/office/officeart/2005/8/layout/vList5"/>
    <dgm:cxn modelId="{FB10830B-FAEC-4BBC-8732-E1A7789B00AB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3058FB-D7E4-42AC-AC47-EC9D2740D50F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7E63CAE-E07F-43B5-8B9A-D5F850D1131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</a:rPr>
            <a:t>17687,3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</a:rPr>
            <a:t> тыс.руб</a:t>
          </a:r>
          <a:r>
            <a:rPr lang="ru-RU" sz="1000" b="1" dirty="0" smtClean="0">
              <a:solidFill>
                <a:schemeClr val="tx1"/>
              </a:solidFill>
            </a:rPr>
            <a:t>.</a:t>
          </a:r>
          <a:endParaRPr lang="ru-RU" sz="1000" b="1" dirty="0">
            <a:solidFill>
              <a:schemeClr val="tx1"/>
            </a:solidFill>
          </a:endParaRPr>
        </a:p>
      </dgm:t>
    </dgm:pt>
    <dgm:pt modelId="{375DCA21-9E7E-40F6-948E-A053C477649F}" type="parTrans" cxnId="{2D2C0DA9-A653-42AC-B6EA-4721981C84DD}">
      <dgm:prSet/>
      <dgm:spPr/>
      <dgm:t>
        <a:bodyPr/>
        <a:lstStyle/>
        <a:p>
          <a:endParaRPr lang="ru-RU"/>
        </a:p>
      </dgm:t>
    </dgm:pt>
    <dgm:pt modelId="{43DE1715-4354-493F-A47C-A623A5CC279E}" type="sibTrans" cxnId="{2D2C0DA9-A653-42AC-B6EA-4721981C84DD}">
      <dgm:prSet/>
      <dgm:spPr/>
      <dgm:t>
        <a:bodyPr/>
        <a:lstStyle/>
        <a:p>
          <a:endParaRPr lang="ru-RU"/>
        </a:p>
      </dgm:t>
    </dgm:pt>
    <dgm:pt modelId="{F6574D3B-92FB-4DCB-B065-D50275DB829B}">
      <dgm:prSet phldrT="[Текст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Дотации</a:t>
          </a:r>
          <a:endParaRPr lang="ru-RU" sz="1400" b="1" dirty="0">
            <a:solidFill>
              <a:schemeClr val="bg1"/>
            </a:solidFill>
          </a:endParaRPr>
        </a:p>
      </dgm:t>
    </dgm:pt>
    <dgm:pt modelId="{46BC5F37-5023-4CBB-B312-34E61BCA88F6}" type="parTrans" cxnId="{46F2B67B-D789-4877-BC64-8E487CBF3F4A}">
      <dgm:prSet/>
      <dgm:spPr/>
      <dgm:t>
        <a:bodyPr/>
        <a:lstStyle/>
        <a:p>
          <a:endParaRPr lang="ru-RU"/>
        </a:p>
      </dgm:t>
    </dgm:pt>
    <dgm:pt modelId="{DEA99C84-6060-4C04-AE9D-7B3EE9731EED}" type="sibTrans" cxnId="{46F2B67B-D789-4877-BC64-8E487CBF3F4A}">
      <dgm:prSet/>
      <dgm:spPr/>
      <dgm:t>
        <a:bodyPr/>
        <a:lstStyle/>
        <a:p>
          <a:endParaRPr lang="ru-RU"/>
        </a:p>
      </dgm:t>
    </dgm:pt>
    <dgm:pt modelId="{76D4EB3A-2C6C-4C02-83C0-C250857A209F}" type="pres">
      <dgm:prSet presAssocID="{083058FB-D7E4-42AC-AC47-EC9D2740D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FF4BD-3B95-4BD9-AB03-9DE613AB4E67}" type="pres">
      <dgm:prSet presAssocID="{07E63CAE-E07F-43B5-8B9A-D5F850D11316}" presName="composite" presStyleCnt="0"/>
      <dgm:spPr/>
    </dgm:pt>
    <dgm:pt modelId="{4787B8AB-D47E-48D6-BAF8-198779755066}" type="pres">
      <dgm:prSet presAssocID="{07E63CAE-E07F-43B5-8B9A-D5F850D11316}" presName="parentText" presStyleLbl="alignNode1" presStyleIdx="0" presStyleCnt="1" custScaleX="114454" custLinFactNeighborX="-8911" custLinFactNeighborY="4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CD664-9300-4249-B2F8-9749D7BED71E}" type="pres">
      <dgm:prSet presAssocID="{07E63CAE-E07F-43B5-8B9A-D5F850D1131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A7273-EF57-411E-8E69-5237170304B7}" type="presOf" srcId="{07E63CAE-E07F-43B5-8B9A-D5F850D11316}" destId="{4787B8AB-D47E-48D6-BAF8-198779755066}" srcOrd="0" destOrd="0" presId="urn:microsoft.com/office/officeart/2005/8/layout/chevron2"/>
    <dgm:cxn modelId="{C925B1C9-A013-436A-8A40-100F1C4B1AB1}" type="presOf" srcId="{083058FB-D7E4-42AC-AC47-EC9D2740D50F}" destId="{76D4EB3A-2C6C-4C02-83C0-C250857A209F}" srcOrd="0" destOrd="0" presId="urn:microsoft.com/office/officeart/2005/8/layout/chevron2"/>
    <dgm:cxn modelId="{2D2C0DA9-A653-42AC-B6EA-4721981C84DD}" srcId="{083058FB-D7E4-42AC-AC47-EC9D2740D50F}" destId="{07E63CAE-E07F-43B5-8B9A-D5F850D11316}" srcOrd="0" destOrd="0" parTransId="{375DCA21-9E7E-40F6-948E-A053C477649F}" sibTransId="{43DE1715-4354-493F-A47C-A623A5CC279E}"/>
    <dgm:cxn modelId="{46F2B67B-D789-4877-BC64-8E487CBF3F4A}" srcId="{07E63CAE-E07F-43B5-8B9A-D5F850D11316}" destId="{F6574D3B-92FB-4DCB-B065-D50275DB829B}" srcOrd="0" destOrd="0" parTransId="{46BC5F37-5023-4CBB-B312-34E61BCA88F6}" sibTransId="{DEA99C84-6060-4C04-AE9D-7B3EE9731EED}"/>
    <dgm:cxn modelId="{6A238ACA-45FC-4B82-8FEC-7EEDD4D728DD}" type="presOf" srcId="{F6574D3B-92FB-4DCB-B065-D50275DB829B}" destId="{42ACD664-9300-4249-B2F8-9749D7BED71E}" srcOrd="0" destOrd="0" presId="urn:microsoft.com/office/officeart/2005/8/layout/chevron2"/>
    <dgm:cxn modelId="{4AB1D4C8-6E45-4609-8B15-8A9D47B3E5ED}" type="presParOf" srcId="{76D4EB3A-2C6C-4C02-83C0-C250857A209F}" destId="{F20FF4BD-3B95-4BD9-AB03-9DE613AB4E67}" srcOrd="0" destOrd="0" presId="urn:microsoft.com/office/officeart/2005/8/layout/chevron2"/>
    <dgm:cxn modelId="{E371F995-202F-4F8B-BD2A-A2AA63B306CE}" type="presParOf" srcId="{F20FF4BD-3B95-4BD9-AB03-9DE613AB4E67}" destId="{4787B8AB-D47E-48D6-BAF8-198779755066}" srcOrd="0" destOrd="0" presId="urn:microsoft.com/office/officeart/2005/8/layout/chevron2"/>
    <dgm:cxn modelId="{273E761A-0116-40B7-B846-A26A004C115A}" type="presParOf" srcId="{F20FF4BD-3B95-4BD9-AB03-9DE613AB4E67}" destId="{42ACD664-9300-4249-B2F8-9749D7BED7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3058FB-D7E4-42AC-AC47-EC9D2740D50F}" type="doc">
      <dgm:prSet loTypeId="urn:microsoft.com/office/officeart/2005/8/layout/chevron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7E63CAE-E07F-43B5-8B9A-D5F850D1131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</a:rPr>
            <a:t>17688,8</a:t>
          </a:r>
        </a:p>
        <a:p>
          <a:pPr algn="ctr"/>
          <a:r>
            <a:rPr lang="ru-RU" sz="1600" b="1" dirty="0" smtClean="0">
              <a:solidFill>
                <a:srgbClr val="002060"/>
              </a:solidFill>
            </a:rPr>
            <a:t> тыс.руб</a:t>
          </a:r>
          <a:r>
            <a:rPr lang="ru-RU" sz="1000" b="1" dirty="0" smtClean="0">
              <a:solidFill>
                <a:srgbClr val="002060"/>
              </a:solidFill>
            </a:rPr>
            <a:t>.</a:t>
          </a:r>
          <a:endParaRPr lang="ru-RU" sz="1000" b="1" dirty="0">
            <a:solidFill>
              <a:srgbClr val="002060"/>
            </a:solidFill>
          </a:endParaRPr>
        </a:p>
      </dgm:t>
    </dgm:pt>
    <dgm:pt modelId="{375DCA21-9E7E-40F6-948E-A053C477649F}" type="parTrans" cxnId="{2D2C0DA9-A653-42AC-B6EA-4721981C84DD}">
      <dgm:prSet/>
      <dgm:spPr/>
      <dgm:t>
        <a:bodyPr/>
        <a:lstStyle/>
        <a:p>
          <a:endParaRPr lang="ru-RU"/>
        </a:p>
      </dgm:t>
    </dgm:pt>
    <dgm:pt modelId="{43DE1715-4354-493F-A47C-A623A5CC279E}" type="sibTrans" cxnId="{2D2C0DA9-A653-42AC-B6EA-4721981C84DD}">
      <dgm:prSet/>
      <dgm:spPr/>
      <dgm:t>
        <a:bodyPr/>
        <a:lstStyle/>
        <a:p>
          <a:endParaRPr lang="ru-RU"/>
        </a:p>
      </dgm:t>
    </dgm:pt>
    <dgm:pt modelId="{F6574D3B-92FB-4DCB-B065-D50275DB829B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Дотации</a:t>
          </a:r>
          <a:endParaRPr lang="ru-RU" sz="1400" b="1" dirty="0"/>
        </a:p>
      </dgm:t>
    </dgm:pt>
    <dgm:pt modelId="{46BC5F37-5023-4CBB-B312-34E61BCA88F6}" type="parTrans" cxnId="{46F2B67B-D789-4877-BC64-8E487CBF3F4A}">
      <dgm:prSet/>
      <dgm:spPr/>
      <dgm:t>
        <a:bodyPr/>
        <a:lstStyle/>
        <a:p>
          <a:endParaRPr lang="ru-RU"/>
        </a:p>
      </dgm:t>
    </dgm:pt>
    <dgm:pt modelId="{DEA99C84-6060-4C04-AE9D-7B3EE9731EED}" type="sibTrans" cxnId="{46F2B67B-D789-4877-BC64-8E487CBF3F4A}">
      <dgm:prSet/>
      <dgm:spPr/>
      <dgm:t>
        <a:bodyPr/>
        <a:lstStyle/>
        <a:p>
          <a:endParaRPr lang="ru-RU"/>
        </a:p>
      </dgm:t>
    </dgm:pt>
    <dgm:pt modelId="{76D4EB3A-2C6C-4C02-83C0-C250857A209F}" type="pres">
      <dgm:prSet presAssocID="{083058FB-D7E4-42AC-AC47-EC9D2740D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FF4BD-3B95-4BD9-AB03-9DE613AB4E67}" type="pres">
      <dgm:prSet presAssocID="{07E63CAE-E07F-43B5-8B9A-D5F850D11316}" presName="composite" presStyleCnt="0"/>
      <dgm:spPr/>
    </dgm:pt>
    <dgm:pt modelId="{4787B8AB-D47E-48D6-BAF8-198779755066}" type="pres">
      <dgm:prSet presAssocID="{07E63CAE-E07F-43B5-8B9A-D5F850D11316}" presName="parentText" presStyleLbl="alignNode1" presStyleIdx="0" presStyleCnt="1" custScaleX="114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CD664-9300-4249-B2F8-9749D7BED71E}" type="pres">
      <dgm:prSet presAssocID="{07E63CAE-E07F-43B5-8B9A-D5F850D11316}" presName="descendantText" presStyleLbl="alignAcc1" presStyleIdx="0" presStyleCnt="1" custLinFactNeighborX="-2430" custLinFactNeighborY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C0DA9-A653-42AC-B6EA-4721981C84DD}" srcId="{083058FB-D7E4-42AC-AC47-EC9D2740D50F}" destId="{07E63CAE-E07F-43B5-8B9A-D5F850D11316}" srcOrd="0" destOrd="0" parTransId="{375DCA21-9E7E-40F6-948E-A053C477649F}" sibTransId="{43DE1715-4354-493F-A47C-A623A5CC279E}"/>
    <dgm:cxn modelId="{B68896BE-B8FC-4340-B2D8-BA80427C31FB}" type="presOf" srcId="{07E63CAE-E07F-43B5-8B9A-D5F850D11316}" destId="{4787B8AB-D47E-48D6-BAF8-198779755066}" srcOrd="0" destOrd="0" presId="urn:microsoft.com/office/officeart/2005/8/layout/chevron2"/>
    <dgm:cxn modelId="{AD3B8635-7A70-46B4-B14A-94308A519810}" type="presOf" srcId="{F6574D3B-92FB-4DCB-B065-D50275DB829B}" destId="{42ACD664-9300-4249-B2F8-9749D7BED71E}" srcOrd="0" destOrd="0" presId="urn:microsoft.com/office/officeart/2005/8/layout/chevron2"/>
    <dgm:cxn modelId="{46F2B67B-D789-4877-BC64-8E487CBF3F4A}" srcId="{07E63CAE-E07F-43B5-8B9A-D5F850D11316}" destId="{F6574D3B-92FB-4DCB-B065-D50275DB829B}" srcOrd="0" destOrd="0" parTransId="{46BC5F37-5023-4CBB-B312-34E61BCA88F6}" sibTransId="{DEA99C84-6060-4C04-AE9D-7B3EE9731EED}"/>
    <dgm:cxn modelId="{01151329-F1E0-445F-85CA-A4D17BD71B21}" type="presOf" srcId="{083058FB-D7E4-42AC-AC47-EC9D2740D50F}" destId="{76D4EB3A-2C6C-4C02-83C0-C250857A209F}" srcOrd="0" destOrd="0" presId="urn:microsoft.com/office/officeart/2005/8/layout/chevron2"/>
    <dgm:cxn modelId="{D64FE377-4367-49F9-9DF0-E807262D4757}" type="presParOf" srcId="{76D4EB3A-2C6C-4C02-83C0-C250857A209F}" destId="{F20FF4BD-3B95-4BD9-AB03-9DE613AB4E67}" srcOrd="0" destOrd="0" presId="urn:microsoft.com/office/officeart/2005/8/layout/chevron2"/>
    <dgm:cxn modelId="{6380FDD7-F041-4B63-9346-7705468CE3C1}" type="presParOf" srcId="{F20FF4BD-3B95-4BD9-AB03-9DE613AB4E67}" destId="{4787B8AB-D47E-48D6-BAF8-198779755066}" srcOrd="0" destOrd="0" presId="urn:microsoft.com/office/officeart/2005/8/layout/chevron2"/>
    <dgm:cxn modelId="{DB4F9A1C-440E-4628-B742-434646441892}" type="presParOf" srcId="{F20FF4BD-3B95-4BD9-AB03-9DE613AB4E67}" destId="{42ACD664-9300-4249-B2F8-9749D7BED7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A38F6D-D28C-473D-BC53-1D9819048BCA}" type="doc">
      <dgm:prSet loTypeId="urn:microsoft.com/office/officeart/2005/8/layout/chevron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CCAA3CC-0267-4386-93D0-DDE95C5C2442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D1DB04FD-450A-4C02-A3BE-617EE129D3D5}" type="parTrans" cxnId="{8D8E8B01-944D-445A-87BF-C8329ED4144C}">
      <dgm:prSet/>
      <dgm:spPr/>
      <dgm:t>
        <a:bodyPr/>
        <a:lstStyle/>
        <a:p>
          <a:endParaRPr lang="ru-RU"/>
        </a:p>
      </dgm:t>
    </dgm:pt>
    <dgm:pt modelId="{E4D00A3C-BF81-45FD-835A-EF0FD0E8D6AE}" type="sibTrans" cxnId="{8D8E8B01-944D-445A-87BF-C8329ED4144C}">
      <dgm:prSet/>
      <dgm:spPr/>
      <dgm:t>
        <a:bodyPr/>
        <a:lstStyle/>
        <a:p>
          <a:endParaRPr lang="ru-RU"/>
        </a:p>
      </dgm:t>
    </dgm:pt>
    <dgm:pt modelId="{E551115F-79FA-4915-87B8-15020AC59688}">
      <dgm:prSet phldrT="[Текст]"/>
      <dgm:spPr/>
      <dgm:t>
        <a:bodyPr/>
        <a:lstStyle/>
        <a:p>
          <a:r>
            <a:rPr lang="ru-RU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характера» 450 тыс.руб</a:t>
          </a:r>
          <a:endParaRPr lang="ru-RU" dirty="0"/>
        </a:p>
      </dgm:t>
    </dgm:pt>
    <dgm:pt modelId="{C59045FF-98DF-420F-A3FF-BA5123E6EF9F}" type="parTrans" cxnId="{A152A888-961B-4BC3-8254-28D63D29F985}">
      <dgm:prSet/>
      <dgm:spPr/>
      <dgm:t>
        <a:bodyPr/>
        <a:lstStyle/>
        <a:p>
          <a:endParaRPr lang="ru-RU"/>
        </a:p>
      </dgm:t>
    </dgm:pt>
    <dgm:pt modelId="{7FB68471-01E8-4130-8E8F-EC9BDEF71878}" type="sibTrans" cxnId="{A152A888-961B-4BC3-8254-28D63D29F985}">
      <dgm:prSet/>
      <dgm:spPr/>
      <dgm:t>
        <a:bodyPr/>
        <a:lstStyle/>
        <a:p>
          <a:endParaRPr lang="ru-RU"/>
        </a:p>
      </dgm:t>
    </dgm:pt>
    <dgm:pt modelId="{89C3DFE3-67CC-4BE5-9F9D-EA7FDB22EE3F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ED67686B-4A08-4C51-BB20-6472BC2215F7}" type="parTrans" cxnId="{26E1E20A-786D-4694-BDBA-9238AE76E316}">
      <dgm:prSet/>
      <dgm:spPr/>
      <dgm:t>
        <a:bodyPr/>
        <a:lstStyle/>
        <a:p>
          <a:endParaRPr lang="ru-RU"/>
        </a:p>
      </dgm:t>
    </dgm:pt>
    <dgm:pt modelId="{6B9B378A-E17F-4A7B-9155-F0645B065D17}" type="sibTrans" cxnId="{26E1E20A-786D-4694-BDBA-9238AE76E316}">
      <dgm:prSet/>
      <dgm:spPr/>
      <dgm:t>
        <a:bodyPr/>
        <a:lstStyle/>
        <a:p>
          <a:endParaRPr lang="ru-RU"/>
        </a:p>
      </dgm:t>
    </dgm:pt>
    <dgm:pt modelId="{1B54E457-4B8C-44A7-955A-85A243A9A88D}">
      <dgm:prSet phldrT="[Текст]"/>
      <dgm:spPr/>
      <dgm:t>
        <a:bodyPr/>
        <a:lstStyle/>
        <a:p>
          <a:r>
            <a:rPr lang="ru-RU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характера» 500 тыс. руб.</a:t>
          </a:r>
          <a:endParaRPr lang="ru-RU" dirty="0"/>
        </a:p>
      </dgm:t>
    </dgm:pt>
    <dgm:pt modelId="{33A6B22D-CFAD-481F-A6BD-E05625282F3D}" type="parTrans" cxnId="{253581B1-02EE-434D-951F-EC4F0BF091CE}">
      <dgm:prSet/>
      <dgm:spPr/>
      <dgm:t>
        <a:bodyPr/>
        <a:lstStyle/>
        <a:p>
          <a:endParaRPr lang="ru-RU"/>
        </a:p>
      </dgm:t>
    </dgm:pt>
    <dgm:pt modelId="{13F26645-DC29-4082-84A1-6CAC5BD4A2DD}" type="sibTrans" cxnId="{253581B1-02EE-434D-951F-EC4F0BF091CE}">
      <dgm:prSet/>
      <dgm:spPr/>
      <dgm:t>
        <a:bodyPr/>
        <a:lstStyle/>
        <a:p>
          <a:endParaRPr lang="ru-RU"/>
        </a:p>
      </dgm:t>
    </dgm:pt>
    <dgm:pt modelId="{9674CF02-F609-4875-B571-511452BB5701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33385A7F-CF0B-4CB9-B6A1-28C09F380DA4}" type="parTrans" cxnId="{CA3BB3FF-E4A0-4537-8EED-2051C748D294}">
      <dgm:prSet/>
      <dgm:spPr/>
      <dgm:t>
        <a:bodyPr/>
        <a:lstStyle/>
        <a:p>
          <a:endParaRPr lang="ru-RU"/>
        </a:p>
      </dgm:t>
    </dgm:pt>
    <dgm:pt modelId="{C6D14968-1209-4A7C-839F-233774A19872}" type="sibTrans" cxnId="{CA3BB3FF-E4A0-4537-8EED-2051C748D294}">
      <dgm:prSet/>
      <dgm:spPr/>
      <dgm:t>
        <a:bodyPr/>
        <a:lstStyle/>
        <a:p>
          <a:endParaRPr lang="ru-RU"/>
        </a:p>
      </dgm:t>
    </dgm:pt>
    <dgm:pt modelId="{F4DF8DD4-44BD-4B03-8BD5-AEABEAB38C63}">
      <dgm:prSet phldrT="[Текст]"/>
      <dgm:spPr/>
      <dgm:t>
        <a:bodyPr/>
        <a:lstStyle/>
        <a:p>
          <a:r>
            <a:rPr lang="ru-RU" dirty="0" smtClean="0"/>
            <a:t>Подпрограмма «Совершенствование гражданской обороны, защиты населения и территории от чрезвычайной ситуации природного и техногенного характера» 550 тыс. руб.</a:t>
          </a:r>
          <a:endParaRPr lang="ru-RU" dirty="0"/>
        </a:p>
      </dgm:t>
    </dgm:pt>
    <dgm:pt modelId="{1383EA32-9BE4-4E4D-9A31-13695AB7102F}" type="parTrans" cxnId="{EA0D135E-4E3F-4D7B-B5DB-8DEE31895053}">
      <dgm:prSet/>
      <dgm:spPr/>
      <dgm:t>
        <a:bodyPr/>
        <a:lstStyle/>
        <a:p>
          <a:endParaRPr lang="ru-RU"/>
        </a:p>
      </dgm:t>
    </dgm:pt>
    <dgm:pt modelId="{AC89D000-2206-4957-8734-7BDE87E5D579}" type="sibTrans" cxnId="{EA0D135E-4E3F-4D7B-B5DB-8DEE31895053}">
      <dgm:prSet/>
      <dgm:spPr/>
      <dgm:t>
        <a:bodyPr/>
        <a:lstStyle/>
        <a:p>
          <a:endParaRPr lang="ru-RU"/>
        </a:p>
      </dgm:t>
    </dgm:pt>
    <dgm:pt modelId="{28A538E9-E0C0-4A21-A1C4-1836788DB1FC}">
      <dgm:prSet/>
      <dgm:spPr/>
      <dgm:t>
        <a:bodyPr/>
        <a:lstStyle/>
        <a:p>
          <a:r>
            <a:rPr lang="ru-RU" dirty="0"/>
            <a:t>Подпрограмма «Разработка и внесение изменений в генеральный план и правил землепользования и застройки пгт. Промышленная» 877тыс.руб</a:t>
          </a:r>
        </a:p>
      </dgm:t>
    </dgm:pt>
    <dgm:pt modelId="{D0F045A5-74E7-44BE-8C9E-64D424D2140C}" type="sibTrans" cxnId="{892C3ABF-9F47-4E10-B73E-CF0C1B0A1514}">
      <dgm:prSet/>
      <dgm:spPr/>
      <dgm:t>
        <a:bodyPr/>
        <a:lstStyle/>
        <a:p>
          <a:endParaRPr lang="ru-RU"/>
        </a:p>
      </dgm:t>
    </dgm:pt>
    <dgm:pt modelId="{F5442AA0-C910-4CE2-9C54-59443F1E0407}" type="parTrans" cxnId="{892C3ABF-9F47-4E10-B73E-CF0C1B0A1514}">
      <dgm:prSet/>
      <dgm:spPr/>
      <dgm:t>
        <a:bodyPr/>
        <a:lstStyle/>
        <a:p>
          <a:endParaRPr lang="ru-RU"/>
        </a:p>
      </dgm:t>
    </dgm:pt>
    <dgm:pt modelId="{582B6768-5090-4F3C-88A2-1D2E7042D473}">
      <dgm:prSet/>
      <dgm:spPr/>
      <dgm:t>
        <a:bodyPr/>
        <a:lstStyle/>
        <a:p>
          <a:r>
            <a:rPr lang="ru-RU" dirty="0"/>
            <a:t>Подпрограмма «Изыскательские работы по грунтовым водам пгт. Промышленная»  1147тыс.руб</a:t>
          </a:r>
        </a:p>
      </dgm:t>
    </dgm:pt>
    <dgm:pt modelId="{EA755AE2-DD34-4F62-8950-0FB127296BE4}" type="sibTrans" cxnId="{1B406B6E-DD2D-4838-939C-8350ED1882C9}">
      <dgm:prSet/>
      <dgm:spPr/>
      <dgm:t>
        <a:bodyPr/>
        <a:lstStyle/>
        <a:p>
          <a:endParaRPr lang="ru-RU"/>
        </a:p>
      </dgm:t>
    </dgm:pt>
    <dgm:pt modelId="{96BE61DE-9541-4E77-9312-345E3B4FFA54}" type="parTrans" cxnId="{1B406B6E-DD2D-4838-939C-8350ED1882C9}">
      <dgm:prSet/>
      <dgm:spPr/>
      <dgm:t>
        <a:bodyPr/>
        <a:lstStyle/>
        <a:p>
          <a:endParaRPr lang="ru-RU"/>
        </a:p>
      </dgm:t>
    </dgm:pt>
    <dgm:pt modelId="{5F17E23C-2FB5-4FD0-A412-8D85C2755663}">
      <dgm:prSet phldrT="[Текст]"/>
      <dgm:spPr/>
      <dgm:t>
        <a:bodyPr/>
        <a:lstStyle/>
        <a:p>
          <a:r>
            <a:rPr lang="ru-RU" dirty="0" smtClean="0"/>
            <a:t>Подпрограмма «Инженерные, кадастровые работы по образованию земельных участков»  600 тыс. руб.</a:t>
          </a:r>
          <a:endParaRPr lang="ru-RU" dirty="0"/>
        </a:p>
      </dgm:t>
    </dgm:pt>
    <dgm:pt modelId="{A0965304-6046-47E4-858A-A4B10904DDA3}" type="sibTrans" cxnId="{DFD623DE-3BF7-4CD5-8490-62C6DFDAAB1E}">
      <dgm:prSet/>
      <dgm:spPr/>
      <dgm:t>
        <a:bodyPr/>
        <a:lstStyle/>
        <a:p>
          <a:endParaRPr lang="ru-RU"/>
        </a:p>
      </dgm:t>
    </dgm:pt>
    <dgm:pt modelId="{FFAB2DCB-0D1C-4A6F-BFD9-09CA05339CC5}" type="parTrans" cxnId="{DFD623DE-3BF7-4CD5-8490-62C6DFDAAB1E}">
      <dgm:prSet/>
      <dgm:spPr/>
      <dgm:t>
        <a:bodyPr/>
        <a:lstStyle/>
        <a:p>
          <a:endParaRPr lang="ru-RU"/>
        </a:p>
      </dgm:t>
    </dgm:pt>
    <dgm:pt modelId="{8BB899CA-BC5E-4D1C-8573-2D73BF8DC055}">
      <dgm:prSet phldrT="[Текст]"/>
      <dgm:spPr/>
      <dgm:t>
        <a:bodyPr/>
        <a:lstStyle/>
        <a:p>
          <a:r>
            <a:rPr lang="ru-RU" dirty="0" smtClean="0"/>
            <a:t>Подпрограмма «Функционирование органов местного самоуправления» 6818,3тыс.руб</a:t>
          </a:r>
          <a:endParaRPr lang="ru-RU" dirty="0"/>
        </a:p>
      </dgm:t>
    </dgm:pt>
    <dgm:pt modelId="{B400B2C3-CCBF-4A7A-AA19-B6C07E22F852}" type="sibTrans" cxnId="{571A290D-52B7-44FC-8C4F-51EC54D537C0}">
      <dgm:prSet/>
      <dgm:spPr/>
      <dgm:t>
        <a:bodyPr/>
        <a:lstStyle/>
        <a:p>
          <a:endParaRPr lang="ru-RU"/>
        </a:p>
      </dgm:t>
    </dgm:pt>
    <dgm:pt modelId="{C1CBE999-9BF0-4906-8AB3-BC665B648DAD}" type="parTrans" cxnId="{571A290D-52B7-44FC-8C4F-51EC54D537C0}">
      <dgm:prSet/>
      <dgm:spPr/>
      <dgm:t>
        <a:bodyPr/>
        <a:lstStyle/>
        <a:p>
          <a:endParaRPr lang="ru-RU"/>
        </a:p>
      </dgm:t>
    </dgm:pt>
    <dgm:pt modelId="{F16A9F0B-DF1D-4C88-BD54-F9E0886C4211}">
      <dgm:prSet phldrT="[Текст]"/>
      <dgm:spPr/>
      <dgm:t>
        <a:bodyPr/>
        <a:lstStyle/>
        <a:p>
          <a:r>
            <a:rPr lang="ru-RU" dirty="0" smtClean="0"/>
            <a:t>Подпрограмма «Гарантии, предоставляемые муниципальным служащим»  306 тыс. руб.</a:t>
          </a:r>
          <a:endParaRPr lang="ru-RU" dirty="0"/>
        </a:p>
      </dgm:t>
    </dgm:pt>
    <dgm:pt modelId="{0BB11211-763A-46A4-87BD-483B64AAC6F1}" type="sibTrans" cxnId="{2B1BD5C6-3B53-49D3-ABAA-DD3069FCAFC4}">
      <dgm:prSet/>
      <dgm:spPr/>
      <dgm:t>
        <a:bodyPr/>
        <a:lstStyle/>
        <a:p>
          <a:endParaRPr lang="ru-RU"/>
        </a:p>
      </dgm:t>
    </dgm:pt>
    <dgm:pt modelId="{0249826A-557A-4073-B864-EABDF1A206CB}" type="parTrans" cxnId="{2B1BD5C6-3B53-49D3-ABAA-DD3069FCAFC4}">
      <dgm:prSet/>
      <dgm:spPr/>
      <dgm:t>
        <a:bodyPr/>
        <a:lstStyle/>
        <a:p>
          <a:endParaRPr lang="ru-RU"/>
        </a:p>
      </dgm:t>
    </dgm:pt>
    <dgm:pt modelId="{D839BE9B-2A72-47C6-9C1C-B9F2437DED18}">
      <dgm:prSet phldrT="[Текст]"/>
      <dgm:spPr/>
      <dgm:t>
        <a:bodyPr/>
        <a:lstStyle/>
        <a:p>
          <a:r>
            <a:rPr lang="ru-RU" dirty="0" smtClean="0"/>
            <a:t>Подпрограмма «Развитие физической культуры и спорта» 350 тыс. руб. </a:t>
          </a:r>
          <a:endParaRPr lang="ru-RU" dirty="0"/>
        </a:p>
      </dgm:t>
    </dgm:pt>
    <dgm:pt modelId="{46B8AA82-5BF9-4FB1-9F75-20A881D7668F}" type="sibTrans" cxnId="{93CC37B2-7C33-47ED-BA33-AAEF88DD357C}">
      <dgm:prSet/>
      <dgm:spPr/>
      <dgm:t>
        <a:bodyPr/>
        <a:lstStyle/>
        <a:p>
          <a:endParaRPr lang="ru-RU"/>
        </a:p>
      </dgm:t>
    </dgm:pt>
    <dgm:pt modelId="{3489AA89-DA06-40E1-BECC-6910C40C5EB2}" type="parTrans" cxnId="{93CC37B2-7C33-47ED-BA33-AAEF88DD357C}">
      <dgm:prSet/>
      <dgm:spPr/>
      <dgm:t>
        <a:bodyPr/>
        <a:lstStyle/>
        <a:p>
          <a:endParaRPr lang="ru-RU"/>
        </a:p>
      </dgm:t>
    </dgm:pt>
    <dgm:pt modelId="{28F8ACFE-A306-4B20-8BF2-0553EDA56E29}">
      <dgm:prSet phldrT="[Текст]"/>
      <dgm:spPr/>
      <dgm:t>
        <a:bodyPr/>
        <a:lstStyle/>
        <a:p>
          <a:r>
            <a:rPr lang="ru-RU" dirty="0" smtClean="0"/>
            <a:t>Подпрограмма «Благоустройство» 12280 тыс. руб. </a:t>
          </a:r>
          <a:endParaRPr lang="ru-RU" dirty="0"/>
        </a:p>
      </dgm:t>
    </dgm:pt>
    <dgm:pt modelId="{30166E41-BB2C-4E5F-BE50-6972C9AABD06}" type="sibTrans" cxnId="{3A6A8F81-B7F7-4123-8532-2A3E1AAF5123}">
      <dgm:prSet/>
      <dgm:spPr/>
      <dgm:t>
        <a:bodyPr/>
        <a:lstStyle/>
        <a:p>
          <a:endParaRPr lang="ru-RU"/>
        </a:p>
      </dgm:t>
    </dgm:pt>
    <dgm:pt modelId="{E6D6D7E0-DD06-489A-B5A4-716CE4662435}" type="parTrans" cxnId="{3A6A8F81-B7F7-4123-8532-2A3E1AAF5123}">
      <dgm:prSet/>
      <dgm:spPr/>
      <dgm:t>
        <a:bodyPr/>
        <a:lstStyle/>
        <a:p>
          <a:endParaRPr lang="ru-RU"/>
        </a:p>
      </dgm:t>
    </dgm:pt>
    <dgm:pt modelId="{51ABFECF-4DA7-4E4B-8547-7A73E58195D6}">
      <dgm:prSet phldrT="[Текст]"/>
      <dgm:spPr/>
      <dgm:t>
        <a:bodyPr/>
        <a:lstStyle/>
        <a:p>
          <a:r>
            <a:rPr lang="ru-RU" dirty="0" smtClean="0"/>
            <a:t>Подпрограмма «Содержание и строительство автомобильных дорог и инженерных сооружений на них»  22843,9 тыс. руб.</a:t>
          </a:r>
          <a:endParaRPr lang="ru-RU" dirty="0"/>
        </a:p>
      </dgm:t>
    </dgm:pt>
    <dgm:pt modelId="{F8362561-4312-4EBD-A204-92CDB2B81747}" type="sibTrans" cxnId="{0B9C8A06-E1D3-4E92-8E9F-390D842A4125}">
      <dgm:prSet/>
      <dgm:spPr/>
      <dgm:t>
        <a:bodyPr/>
        <a:lstStyle/>
        <a:p>
          <a:endParaRPr lang="ru-RU"/>
        </a:p>
      </dgm:t>
    </dgm:pt>
    <dgm:pt modelId="{671D0C79-DADC-4F71-A720-09C449A72ECE}" type="parTrans" cxnId="{0B9C8A06-E1D3-4E92-8E9F-390D842A4125}">
      <dgm:prSet/>
      <dgm:spPr/>
      <dgm:t>
        <a:bodyPr/>
        <a:lstStyle/>
        <a:p>
          <a:endParaRPr lang="ru-RU"/>
        </a:p>
      </dgm:t>
    </dgm:pt>
    <dgm:pt modelId="{FB3F0E98-686F-4088-A7B3-859067299B62}">
      <dgm:prSet/>
      <dgm:spPr/>
      <dgm:t>
        <a:bodyPr/>
        <a:lstStyle/>
        <a:p>
          <a:r>
            <a:rPr lang="ru-RU" dirty="0" smtClean="0"/>
            <a:t>Подпрограмма «Содержание и строительство автомобильных дорог и инженерных сооружений на них»  37251,3 тыс. руб.</a:t>
          </a:r>
        </a:p>
      </dgm:t>
    </dgm:pt>
    <dgm:pt modelId="{29869E63-6645-478F-8631-8781EB203F26}" type="parTrans" cxnId="{CDC745CC-1310-4D3D-89DA-AB9A1F5E0593}">
      <dgm:prSet/>
      <dgm:spPr/>
      <dgm:t>
        <a:bodyPr/>
        <a:lstStyle/>
        <a:p>
          <a:endParaRPr lang="ru-RU"/>
        </a:p>
      </dgm:t>
    </dgm:pt>
    <dgm:pt modelId="{3CF70515-93ED-405D-944F-A4C1642BD425}" type="sibTrans" cxnId="{CDC745CC-1310-4D3D-89DA-AB9A1F5E0593}">
      <dgm:prSet/>
      <dgm:spPr/>
      <dgm:t>
        <a:bodyPr/>
        <a:lstStyle/>
        <a:p>
          <a:endParaRPr lang="ru-RU"/>
        </a:p>
      </dgm:t>
    </dgm:pt>
    <dgm:pt modelId="{F2FD55D3-D4F2-4BCD-9A3E-3DE827F8AB08}">
      <dgm:prSet/>
      <dgm:spPr/>
      <dgm:t>
        <a:bodyPr/>
        <a:lstStyle/>
        <a:p>
          <a:r>
            <a:rPr lang="ru-RU" dirty="0" smtClean="0"/>
            <a:t>Подпрограмма «Благоустройство» 12800 тыс.руб </a:t>
          </a:r>
        </a:p>
      </dgm:t>
    </dgm:pt>
    <dgm:pt modelId="{3783688B-B839-4409-B9C8-BC2DAD89953A}" type="parTrans" cxnId="{FA6BDEB4-3925-47BA-B846-A7F250938EFA}">
      <dgm:prSet/>
      <dgm:spPr/>
      <dgm:t>
        <a:bodyPr/>
        <a:lstStyle/>
        <a:p>
          <a:endParaRPr lang="ru-RU"/>
        </a:p>
      </dgm:t>
    </dgm:pt>
    <dgm:pt modelId="{AEC59614-7F40-425B-B9D6-74C2BC28493D}" type="sibTrans" cxnId="{FA6BDEB4-3925-47BA-B846-A7F250938EFA}">
      <dgm:prSet/>
      <dgm:spPr/>
      <dgm:t>
        <a:bodyPr/>
        <a:lstStyle/>
        <a:p>
          <a:endParaRPr lang="ru-RU"/>
        </a:p>
      </dgm:t>
    </dgm:pt>
    <dgm:pt modelId="{6D4D4D1A-3B58-4A53-BF5F-A626FA26FB70}">
      <dgm:prSet/>
      <dgm:spPr/>
      <dgm:t>
        <a:bodyPr/>
        <a:lstStyle/>
        <a:p>
          <a:r>
            <a:rPr lang="ru-RU" dirty="0" smtClean="0"/>
            <a:t>Подпрограмма «Развитие физической культуры и спорта» 370 тыс.руб. </a:t>
          </a:r>
        </a:p>
      </dgm:t>
    </dgm:pt>
    <dgm:pt modelId="{AFB568DD-80C0-427A-BB9C-4844DC3BC8C1}" type="parTrans" cxnId="{7C4616FD-7681-4F8D-BCEC-9520DAE8AD90}">
      <dgm:prSet/>
      <dgm:spPr/>
      <dgm:t>
        <a:bodyPr/>
        <a:lstStyle/>
        <a:p>
          <a:endParaRPr lang="ru-RU"/>
        </a:p>
      </dgm:t>
    </dgm:pt>
    <dgm:pt modelId="{8DBF8AD3-33F9-4304-AA42-6305CEFB22BE}" type="sibTrans" cxnId="{7C4616FD-7681-4F8D-BCEC-9520DAE8AD90}">
      <dgm:prSet/>
      <dgm:spPr/>
      <dgm:t>
        <a:bodyPr/>
        <a:lstStyle/>
        <a:p>
          <a:endParaRPr lang="ru-RU"/>
        </a:p>
      </dgm:t>
    </dgm:pt>
    <dgm:pt modelId="{DFE1E6A7-278F-46DB-9850-8505F42327C2}">
      <dgm:prSet/>
      <dgm:spPr/>
      <dgm:t>
        <a:bodyPr/>
        <a:lstStyle/>
        <a:p>
          <a:r>
            <a:rPr lang="ru-RU" dirty="0" smtClean="0"/>
            <a:t>Подпрограмма «Гарантии, предоставляемые муниципальным служащим»  306 тыс.руб</a:t>
          </a:r>
        </a:p>
      </dgm:t>
    </dgm:pt>
    <dgm:pt modelId="{5AABCE48-70B2-40D0-8359-1685336450EF}" type="parTrans" cxnId="{2BC44136-7E24-4DD3-A4E1-7DF72485FA1C}">
      <dgm:prSet/>
      <dgm:spPr/>
      <dgm:t>
        <a:bodyPr/>
        <a:lstStyle/>
        <a:p>
          <a:endParaRPr lang="ru-RU"/>
        </a:p>
      </dgm:t>
    </dgm:pt>
    <dgm:pt modelId="{4F11313B-3390-401E-91AD-5497D534111A}" type="sibTrans" cxnId="{2BC44136-7E24-4DD3-A4E1-7DF72485FA1C}">
      <dgm:prSet/>
      <dgm:spPr/>
      <dgm:t>
        <a:bodyPr/>
        <a:lstStyle/>
        <a:p>
          <a:endParaRPr lang="ru-RU"/>
        </a:p>
      </dgm:t>
    </dgm:pt>
    <dgm:pt modelId="{C99ABA36-F5E0-4337-B4BC-AD5CE6511BAA}">
      <dgm:prSet/>
      <dgm:spPr/>
      <dgm:t>
        <a:bodyPr/>
        <a:lstStyle/>
        <a:p>
          <a:r>
            <a:rPr lang="ru-RU" dirty="0" smtClean="0"/>
            <a:t>Подпрограмма «Функционирование органов местного самоуправления» 7538,3тыс.руб</a:t>
          </a:r>
        </a:p>
      </dgm:t>
    </dgm:pt>
    <dgm:pt modelId="{303F541F-5219-4319-90DE-F3A5074046F1}" type="parTrans" cxnId="{1861A2D8-49E4-4668-B430-3149B20A1D70}">
      <dgm:prSet/>
      <dgm:spPr/>
      <dgm:t>
        <a:bodyPr/>
        <a:lstStyle/>
        <a:p>
          <a:endParaRPr lang="ru-RU"/>
        </a:p>
      </dgm:t>
    </dgm:pt>
    <dgm:pt modelId="{753D1D6D-47B8-41B6-8A64-DFC7D6C06392}" type="sibTrans" cxnId="{1861A2D8-49E4-4668-B430-3149B20A1D70}">
      <dgm:prSet/>
      <dgm:spPr/>
      <dgm:t>
        <a:bodyPr/>
        <a:lstStyle/>
        <a:p>
          <a:endParaRPr lang="ru-RU"/>
        </a:p>
      </dgm:t>
    </dgm:pt>
    <dgm:pt modelId="{2F5925D3-5FB9-4ADC-A4AF-D5297ACCF592}">
      <dgm:prSet/>
      <dgm:spPr/>
      <dgm:t>
        <a:bodyPr/>
        <a:lstStyle/>
        <a:p>
          <a:r>
            <a:rPr lang="ru-RU" dirty="0" smtClean="0"/>
            <a:t>Подпрограмма «Содержание и строительство автомобильных дорог и инженерных сооружений на них»  37719 тыс.руб.</a:t>
          </a:r>
        </a:p>
      </dgm:t>
    </dgm:pt>
    <dgm:pt modelId="{6A54E76F-074F-4D35-9971-E7F169504382}" type="parTrans" cxnId="{11CD66D6-3038-4879-A1FE-D55DD69C6403}">
      <dgm:prSet/>
      <dgm:spPr/>
      <dgm:t>
        <a:bodyPr/>
        <a:lstStyle/>
        <a:p>
          <a:endParaRPr lang="ru-RU"/>
        </a:p>
      </dgm:t>
    </dgm:pt>
    <dgm:pt modelId="{20E35E2B-61EE-43D1-A11C-F2D87B0B56CA}" type="sibTrans" cxnId="{11CD66D6-3038-4879-A1FE-D55DD69C6403}">
      <dgm:prSet/>
      <dgm:spPr/>
      <dgm:t>
        <a:bodyPr/>
        <a:lstStyle/>
        <a:p>
          <a:endParaRPr lang="ru-RU"/>
        </a:p>
      </dgm:t>
    </dgm:pt>
    <dgm:pt modelId="{07B18940-19C0-4F88-9C7F-4F167078839F}">
      <dgm:prSet/>
      <dgm:spPr/>
      <dgm:t>
        <a:bodyPr/>
        <a:lstStyle/>
        <a:p>
          <a:r>
            <a:rPr lang="ru-RU" dirty="0" smtClean="0"/>
            <a:t>Подпрограмма «Благоустройство» 12630 тыс.руб </a:t>
          </a:r>
        </a:p>
      </dgm:t>
    </dgm:pt>
    <dgm:pt modelId="{0E7C37B5-15F8-4F0B-8C4A-79B8D4BF5C13}" type="parTrans" cxnId="{CA76E13B-AFF6-4C68-B818-1398CBC01092}">
      <dgm:prSet/>
      <dgm:spPr/>
      <dgm:t>
        <a:bodyPr/>
        <a:lstStyle/>
        <a:p>
          <a:endParaRPr lang="ru-RU"/>
        </a:p>
      </dgm:t>
    </dgm:pt>
    <dgm:pt modelId="{1CD569B5-110D-45D8-9868-1DBDC67C04AF}" type="sibTrans" cxnId="{CA76E13B-AFF6-4C68-B818-1398CBC01092}">
      <dgm:prSet/>
      <dgm:spPr/>
      <dgm:t>
        <a:bodyPr/>
        <a:lstStyle/>
        <a:p>
          <a:endParaRPr lang="ru-RU"/>
        </a:p>
      </dgm:t>
    </dgm:pt>
    <dgm:pt modelId="{1544E98F-0EB5-4FD3-AF2A-B15DC7194050}">
      <dgm:prSet/>
      <dgm:spPr/>
      <dgm:t>
        <a:bodyPr/>
        <a:lstStyle/>
        <a:p>
          <a:r>
            <a:rPr lang="ru-RU" dirty="0" smtClean="0"/>
            <a:t>Подпрограмма «Развитие физической культуры и спорта» 400тыс.руб. </a:t>
          </a:r>
        </a:p>
      </dgm:t>
    </dgm:pt>
    <dgm:pt modelId="{1DD105C0-83EC-49C1-8BE8-FF8B2E5983CB}" type="parTrans" cxnId="{0F50BA86-6C96-4C49-B693-908508CE923B}">
      <dgm:prSet/>
      <dgm:spPr/>
      <dgm:t>
        <a:bodyPr/>
        <a:lstStyle/>
        <a:p>
          <a:endParaRPr lang="ru-RU"/>
        </a:p>
      </dgm:t>
    </dgm:pt>
    <dgm:pt modelId="{59C444CF-0D38-48AC-A780-122CBA31279B}" type="sibTrans" cxnId="{0F50BA86-6C96-4C49-B693-908508CE923B}">
      <dgm:prSet/>
      <dgm:spPr/>
      <dgm:t>
        <a:bodyPr/>
        <a:lstStyle/>
        <a:p>
          <a:endParaRPr lang="ru-RU"/>
        </a:p>
      </dgm:t>
    </dgm:pt>
    <dgm:pt modelId="{DFB60475-B607-48F1-BF18-67FA1B99314E}">
      <dgm:prSet/>
      <dgm:spPr/>
      <dgm:t>
        <a:bodyPr/>
        <a:lstStyle/>
        <a:p>
          <a:r>
            <a:rPr lang="ru-RU" dirty="0" smtClean="0"/>
            <a:t>Подпрограмма «Гарантии, предоставляемые муниципальным служащим»  306 тыс. руб.</a:t>
          </a:r>
        </a:p>
      </dgm:t>
    </dgm:pt>
    <dgm:pt modelId="{A32270A1-FAE5-40F0-B1C8-E45CCF1C5652}" type="parTrans" cxnId="{E3248137-F8E7-4A5F-945E-3E2A35542BCE}">
      <dgm:prSet/>
      <dgm:spPr/>
      <dgm:t>
        <a:bodyPr/>
        <a:lstStyle/>
        <a:p>
          <a:endParaRPr lang="ru-RU"/>
        </a:p>
      </dgm:t>
    </dgm:pt>
    <dgm:pt modelId="{43A5BDEC-FFCE-4251-80EE-26649E340D53}" type="sibTrans" cxnId="{E3248137-F8E7-4A5F-945E-3E2A35542BCE}">
      <dgm:prSet/>
      <dgm:spPr/>
      <dgm:t>
        <a:bodyPr/>
        <a:lstStyle/>
        <a:p>
          <a:endParaRPr lang="ru-RU"/>
        </a:p>
      </dgm:t>
    </dgm:pt>
    <dgm:pt modelId="{4A527E96-C0EF-4DC4-BD50-F296F153AC5D}">
      <dgm:prSet/>
      <dgm:spPr/>
      <dgm:t>
        <a:bodyPr/>
        <a:lstStyle/>
        <a:p>
          <a:r>
            <a:rPr lang="ru-RU" dirty="0" smtClean="0"/>
            <a:t>Подпрограмма «Функционирование органов местного самоуправления» 7053,3 тыс. руб.</a:t>
          </a:r>
        </a:p>
      </dgm:t>
    </dgm:pt>
    <dgm:pt modelId="{6F5438D8-7A38-44E6-BC13-0DD138B2F4D3}" type="parTrans" cxnId="{FAB5A1D3-1F79-429F-985D-4CC05DF5499F}">
      <dgm:prSet/>
      <dgm:spPr/>
      <dgm:t>
        <a:bodyPr/>
        <a:lstStyle/>
        <a:p>
          <a:endParaRPr lang="ru-RU"/>
        </a:p>
      </dgm:t>
    </dgm:pt>
    <dgm:pt modelId="{33A2859A-077F-4466-A1F9-3AEBF6D32CF4}" type="sibTrans" cxnId="{FAB5A1D3-1F79-429F-985D-4CC05DF5499F}">
      <dgm:prSet/>
      <dgm:spPr/>
      <dgm:t>
        <a:bodyPr/>
        <a:lstStyle/>
        <a:p>
          <a:endParaRPr lang="ru-RU"/>
        </a:p>
      </dgm:t>
    </dgm:pt>
    <dgm:pt modelId="{0404D66B-16F9-4DD9-9291-3CC1C31E8E3C}" type="pres">
      <dgm:prSet presAssocID="{39A38F6D-D28C-473D-BC53-1D9819048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99EAB-F6DB-4348-99F8-7F5DBDEC1E5C}" type="pres">
      <dgm:prSet presAssocID="{CCCAA3CC-0267-4386-93D0-DDE95C5C2442}" presName="composite" presStyleCnt="0"/>
      <dgm:spPr/>
    </dgm:pt>
    <dgm:pt modelId="{CBF696A8-CABD-49BE-BAC5-C14F4E14F247}" type="pres">
      <dgm:prSet presAssocID="{CCCAA3CC-0267-4386-93D0-DDE95C5C24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0918-B473-432F-BB24-7631D9274347}" type="pres">
      <dgm:prSet presAssocID="{CCCAA3CC-0267-4386-93D0-DDE95C5C2442}" presName="descendantText" presStyleLbl="alignAcc1" presStyleIdx="0" presStyleCnt="3" custScaleY="123713" custLinFactNeighborX="2840" custLinFactNeighborY="-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E0715-BB8A-4956-862E-8B0EF1948208}" type="pres">
      <dgm:prSet presAssocID="{E4D00A3C-BF81-45FD-835A-EF0FD0E8D6AE}" presName="sp" presStyleCnt="0"/>
      <dgm:spPr/>
    </dgm:pt>
    <dgm:pt modelId="{A098A71D-9E25-4ABE-9741-ECC820EA9884}" type="pres">
      <dgm:prSet presAssocID="{89C3DFE3-67CC-4BE5-9F9D-EA7FDB22EE3F}" presName="composite" presStyleCnt="0"/>
      <dgm:spPr/>
    </dgm:pt>
    <dgm:pt modelId="{D35D489C-5C95-4EA5-B094-9E8F4DF3E8D7}" type="pres">
      <dgm:prSet presAssocID="{89C3DFE3-67CC-4BE5-9F9D-EA7FDB22EE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230F2-A319-4442-8D59-1D0F12211A26}" type="pres">
      <dgm:prSet presAssocID="{89C3DFE3-67CC-4BE5-9F9D-EA7FDB22EE3F}" presName="descendantText" presStyleLbl="alignAcc1" presStyleIdx="1" presStyleCnt="3" custLinFactNeighborX="157" custLinFactNeighborY="-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60517-133B-40C9-BC87-B646A9DC3B38}" type="pres">
      <dgm:prSet presAssocID="{6B9B378A-E17F-4A7B-9155-F0645B065D17}" presName="sp" presStyleCnt="0"/>
      <dgm:spPr/>
    </dgm:pt>
    <dgm:pt modelId="{4E67D25A-3F69-4912-A48C-EB7F9746E266}" type="pres">
      <dgm:prSet presAssocID="{9674CF02-F609-4875-B571-511452BB5701}" presName="composite" presStyleCnt="0"/>
      <dgm:spPr/>
    </dgm:pt>
    <dgm:pt modelId="{2BC14005-B517-481D-A913-54E9AD7D9C63}" type="pres">
      <dgm:prSet presAssocID="{9674CF02-F609-4875-B571-511452BB57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20070-5835-4071-B0F3-8A69B8CF9473}" type="pres">
      <dgm:prSet presAssocID="{9674CF02-F609-4875-B571-511452BB570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44673-2F6F-47D9-BA07-51A35B399160}" type="presOf" srcId="{D839BE9B-2A72-47C6-9C1C-B9F2437DED18}" destId="{A3900918-B473-432F-BB24-7631D9274347}" srcOrd="0" destOrd="3" presId="urn:microsoft.com/office/officeart/2005/8/layout/chevron2"/>
    <dgm:cxn modelId="{1C61C0C4-0B37-4CBC-939D-062A16615605}" type="presOf" srcId="{F16A9F0B-DF1D-4C88-BD54-F9E0886C4211}" destId="{A3900918-B473-432F-BB24-7631D9274347}" srcOrd="0" destOrd="4" presId="urn:microsoft.com/office/officeart/2005/8/layout/chevron2"/>
    <dgm:cxn modelId="{CA844413-0DFB-4696-A937-2D1A5172285E}" type="presOf" srcId="{C99ABA36-F5E0-4337-B4BC-AD5CE6511BAA}" destId="{CFF230F2-A319-4442-8D59-1D0F12211A26}" srcOrd="0" destOrd="5" presId="urn:microsoft.com/office/officeart/2005/8/layout/chevron2"/>
    <dgm:cxn modelId="{2B1BD5C6-3B53-49D3-ABAA-DD3069FCAFC4}" srcId="{CCCAA3CC-0267-4386-93D0-DDE95C5C2442}" destId="{F16A9F0B-DF1D-4C88-BD54-F9E0886C4211}" srcOrd="4" destOrd="0" parTransId="{0249826A-557A-4073-B864-EABDF1A206CB}" sibTransId="{0BB11211-763A-46A4-87BD-483B64AAC6F1}"/>
    <dgm:cxn modelId="{3D90A09F-305B-420F-B07A-05641C1D17AD}" type="presOf" srcId="{E551115F-79FA-4915-87B8-15020AC59688}" destId="{A3900918-B473-432F-BB24-7631D9274347}" srcOrd="0" destOrd="0" presId="urn:microsoft.com/office/officeart/2005/8/layout/chevron2"/>
    <dgm:cxn modelId="{253581B1-02EE-434D-951F-EC4F0BF091CE}" srcId="{89C3DFE3-67CC-4BE5-9F9D-EA7FDB22EE3F}" destId="{1B54E457-4B8C-44A7-955A-85A243A9A88D}" srcOrd="0" destOrd="0" parTransId="{33A6B22D-CFAD-481F-A6BD-E05625282F3D}" sibTransId="{13F26645-DC29-4082-84A1-6CAC5BD4A2DD}"/>
    <dgm:cxn modelId="{3E256150-4B55-4AE1-B449-85E437EB1752}" type="presOf" srcId="{DFE1E6A7-278F-46DB-9850-8505F42327C2}" destId="{CFF230F2-A319-4442-8D59-1D0F12211A26}" srcOrd="0" destOrd="4" presId="urn:microsoft.com/office/officeart/2005/8/layout/chevron2"/>
    <dgm:cxn modelId="{CA76E13B-AFF6-4C68-B818-1398CBC01092}" srcId="{9674CF02-F609-4875-B571-511452BB5701}" destId="{07B18940-19C0-4F88-9C7F-4F167078839F}" srcOrd="2" destOrd="0" parTransId="{0E7C37B5-15F8-4F0B-8C4A-79B8D4BF5C13}" sibTransId="{1CD569B5-110D-45D8-9868-1DBDC67C04AF}"/>
    <dgm:cxn modelId="{1B406B6E-DD2D-4838-939C-8350ED1882C9}" srcId="{CCCAA3CC-0267-4386-93D0-DDE95C5C2442}" destId="{582B6768-5090-4F3C-88A2-1D2E7042D473}" srcOrd="7" destOrd="0" parTransId="{96BE61DE-9541-4E77-9312-345E3B4FFA54}" sibTransId="{EA755AE2-DD34-4F62-8950-0FB127296BE4}"/>
    <dgm:cxn modelId="{F53E24FD-7D43-4929-AB65-D0171C750385}" type="presOf" srcId="{582B6768-5090-4F3C-88A2-1D2E7042D473}" destId="{A3900918-B473-432F-BB24-7631D9274347}" srcOrd="0" destOrd="7" presId="urn:microsoft.com/office/officeart/2005/8/layout/chevron2"/>
    <dgm:cxn modelId="{7C4616FD-7681-4F8D-BCEC-9520DAE8AD90}" srcId="{89C3DFE3-67CC-4BE5-9F9D-EA7FDB22EE3F}" destId="{6D4D4D1A-3B58-4A53-BF5F-A626FA26FB70}" srcOrd="3" destOrd="0" parTransId="{AFB568DD-80C0-427A-BB9C-4844DC3BC8C1}" sibTransId="{8DBF8AD3-33F9-4304-AA42-6305CEFB22BE}"/>
    <dgm:cxn modelId="{0F50BA86-6C96-4C49-B693-908508CE923B}" srcId="{9674CF02-F609-4875-B571-511452BB5701}" destId="{1544E98F-0EB5-4FD3-AF2A-B15DC7194050}" srcOrd="3" destOrd="0" parTransId="{1DD105C0-83EC-49C1-8BE8-FF8B2E5983CB}" sibTransId="{59C444CF-0D38-48AC-A780-122CBA31279B}"/>
    <dgm:cxn modelId="{571A290D-52B7-44FC-8C4F-51EC54D537C0}" srcId="{CCCAA3CC-0267-4386-93D0-DDE95C5C2442}" destId="{8BB899CA-BC5E-4D1C-8573-2D73BF8DC055}" srcOrd="5" destOrd="0" parTransId="{C1CBE999-9BF0-4906-8AB3-BC665B648DAD}" sibTransId="{B400B2C3-CCBF-4A7A-AA19-B6C07E22F852}"/>
    <dgm:cxn modelId="{0B9C8A06-E1D3-4E92-8E9F-390D842A4125}" srcId="{CCCAA3CC-0267-4386-93D0-DDE95C5C2442}" destId="{51ABFECF-4DA7-4E4B-8547-7A73E58195D6}" srcOrd="1" destOrd="0" parTransId="{671D0C79-DADC-4F71-A720-09C449A72ECE}" sibTransId="{F8362561-4312-4EBD-A204-92CDB2B81747}"/>
    <dgm:cxn modelId="{CD8C89CD-A20E-46F4-B465-FC9C2959DF29}" type="presOf" srcId="{28F8ACFE-A306-4B20-8BF2-0553EDA56E29}" destId="{A3900918-B473-432F-BB24-7631D9274347}" srcOrd="0" destOrd="2" presId="urn:microsoft.com/office/officeart/2005/8/layout/chevron2"/>
    <dgm:cxn modelId="{3A6A8F81-B7F7-4123-8532-2A3E1AAF5123}" srcId="{CCCAA3CC-0267-4386-93D0-DDE95C5C2442}" destId="{28F8ACFE-A306-4B20-8BF2-0553EDA56E29}" srcOrd="2" destOrd="0" parTransId="{E6D6D7E0-DD06-489A-B5A4-716CE4662435}" sibTransId="{30166E41-BB2C-4E5F-BE50-6972C9AABD06}"/>
    <dgm:cxn modelId="{A8F51FCF-02D0-4008-B4B7-564E6A34F7BA}" type="presOf" srcId="{9674CF02-F609-4875-B571-511452BB5701}" destId="{2BC14005-B517-481D-A913-54E9AD7D9C63}" srcOrd="0" destOrd="0" presId="urn:microsoft.com/office/officeart/2005/8/layout/chevron2"/>
    <dgm:cxn modelId="{B47F1E34-8CF3-4926-9F1A-3AFDD376C662}" type="presOf" srcId="{DFB60475-B607-48F1-BF18-67FA1B99314E}" destId="{48920070-5835-4071-B0F3-8A69B8CF9473}" srcOrd="0" destOrd="4" presId="urn:microsoft.com/office/officeart/2005/8/layout/chevron2"/>
    <dgm:cxn modelId="{11CD66D6-3038-4879-A1FE-D55DD69C6403}" srcId="{9674CF02-F609-4875-B571-511452BB5701}" destId="{2F5925D3-5FB9-4ADC-A4AF-D5297ACCF592}" srcOrd="1" destOrd="0" parTransId="{6A54E76F-074F-4D35-9971-E7F169504382}" sibTransId="{20E35E2B-61EE-43D1-A11C-F2D87B0B56CA}"/>
    <dgm:cxn modelId="{BF0C711A-4F8F-4C73-A06B-5FCB3DE69E37}" type="presOf" srcId="{FB3F0E98-686F-4088-A7B3-859067299B62}" destId="{CFF230F2-A319-4442-8D59-1D0F12211A26}" srcOrd="0" destOrd="1" presId="urn:microsoft.com/office/officeart/2005/8/layout/chevron2"/>
    <dgm:cxn modelId="{FAB5A1D3-1F79-429F-985D-4CC05DF5499F}" srcId="{9674CF02-F609-4875-B571-511452BB5701}" destId="{4A527E96-C0EF-4DC4-BD50-F296F153AC5D}" srcOrd="5" destOrd="0" parTransId="{6F5438D8-7A38-44E6-BC13-0DD138B2F4D3}" sibTransId="{33A2859A-077F-4466-A1F9-3AEBF6D32CF4}"/>
    <dgm:cxn modelId="{8D8E8B01-944D-445A-87BF-C8329ED4144C}" srcId="{39A38F6D-D28C-473D-BC53-1D9819048BCA}" destId="{CCCAA3CC-0267-4386-93D0-DDE95C5C2442}" srcOrd="0" destOrd="0" parTransId="{D1DB04FD-450A-4C02-A3BE-617EE129D3D5}" sibTransId="{E4D00A3C-BF81-45FD-835A-EF0FD0E8D6AE}"/>
    <dgm:cxn modelId="{2D471B16-1949-44B5-8EF4-051BD90B6EAE}" type="presOf" srcId="{07B18940-19C0-4F88-9C7F-4F167078839F}" destId="{48920070-5835-4071-B0F3-8A69B8CF9473}" srcOrd="0" destOrd="2" presId="urn:microsoft.com/office/officeart/2005/8/layout/chevron2"/>
    <dgm:cxn modelId="{F9CE6E32-6DF9-497C-A81D-A2DE24DA7D2B}" type="presOf" srcId="{F2FD55D3-D4F2-4BCD-9A3E-3DE827F8AB08}" destId="{CFF230F2-A319-4442-8D59-1D0F12211A26}" srcOrd="0" destOrd="2" presId="urn:microsoft.com/office/officeart/2005/8/layout/chevron2"/>
    <dgm:cxn modelId="{6EF3BB50-829D-4F6D-B778-9F597FCD93BB}" type="presOf" srcId="{8BB899CA-BC5E-4D1C-8573-2D73BF8DC055}" destId="{A3900918-B473-432F-BB24-7631D9274347}" srcOrd="0" destOrd="5" presId="urn:microsoft.com/office/officeart/2005/8/layout/chevron2"/>
    <dgm:cxn modelId="{CA3BB3FF-E4A0-4537-8EED-2051C748D294}" srcId="{39A38F6D-D28C-473D-BC53-1D9819048BCA}" destId="{9674CF02-F609-4875-B571-511452BB5701}" srcOrd="2" destOrd="0" parTransId="{33385A7F-CF0B-4CB9-B6A1-28C09F380DA4}" sibTransId="{C6D14968-1209-4A7C-839F-233774A19872}"/>
    <dgm:cxn modelId="{93CC37B2-7C33-47ED-BA33-AAEF88DD357C}" srcId="{CCCAA3CC-0267-4386-93D0-DDE95C5C2442}" destId="{D839BE9B-2A72-47C6-9C1C-B9F2437DED18}" srcOrd="3" destOrd="0" parTransId="{3489AA89-DA06-40E1-BECC-6910C40C5EB2}" sibTransId="{46B8AA82-5BF9-4FB1-9F75-20A881D7668F}"/>
    <dgm:cxn modelId="{2BC44136-7E24-4DD3-A4E1-7DF72485FA1C}" srcId="{89C3DFE3-67CC-4BE5-9F9D-EA7FDB22EE3F}" destId="{DFE1E6A7-278F-46DB-9850-8505F42327C2}" srcOrd="4" destOrd="0" parTransId="{5AABCE48-70B2-40D0-8359-1685336450EF}" sibTransId="{4F11313B-3390-401E-91AD-5497D534111A}"/>
    <dgm:cxn modelId="{EA0D135E-4E3F-4D7B-B5DB-8DEE31895053}" srcId="{9674CF02-F609-4875-B571-511452BB5701}" destId="{F4DF8DD4-44BD-4B03-8BD5-AEABEAB38C63}" srcOrd="0" destOrd="0" parTransId="{1383EA32-9BE4-4E4D-9A31-13695AB7102F}" sibTransId="{AC89D000-2206-4957-8734-7BDE87E5D579}"/>
    <dgm:cxn modelId="{DFD623DE-3BF7-4CD5-8490-62C6DFDAAB1E}" srcId="{CCCAA3CC-0267-4386-93D0-DDE95C5C2442}" destId="{5F17E23C-2FB5-4FD0-A412-8D85C2755663}" srcOrd="6" destOrd="0" parTransId="{FFAB2DCB-0D1C-4A6F-BFD9-09CA05339CC5}" sibTransId="{A0965304-6046-47E4-858A-A4B10904DDA3}"/>
    <dgm:cxn modelId="{CDC745CC-1310-4D3D-89DA-AB9A1F5E0593}" srcId="{89C3DFE3-67CC-4BE5-9F9D-EA7FDB22EE3F}" destId="{FB3F0E98-686F-4088-A7B3-859067299B62}" srcOrd="1" destOrd="0" parTransId="{29869E63-6645-478F-8631-8781EB203F26}" sibTransId="{3CF70515-93ED-405D-944F-A4C1642BD425}"/>
    <dgm:cxn modelId="{26E1E20A-786D-4694-BDBA-9238AE76E316}" srcId="{39A38F6D-D28C-473D-BC53-1D9819048BCA}" destId="{89C3DFE3-67CC-4BE5-9F9D-EA7FDB22EE3F}" srcOrd="1" destOrd="0" parTransId="{ED67686B-4A08-4C51-BB20-6472BC2215F7}" sibTransId="{6B9B378A-E17F-4A7B-9155-F0645B065D17}"/>
    <dgm:cxn modelId="{892C3ABF-9F47-4E10-B73E-CF0C1B0A1514}" srcId="{CCCAA3CC-0267-4386-93D0-DDE95C5C2442}" destId="{28A538E9-E0C0-4A21-A1C4-1836788DB1FC}" srcOrd="8" destOrd="0" parTransId="{F5442AA0-C910-4CE2-9C54-59443F1E0407}" sibTransId="{D0F045A5-74E7-44BE-8C9E-64D424D2140C}"/>
    <dgm:cxn modelId="{B2B25DF0-0B9F-456C-BE02-AD7024AEDE4E}" type="presOf" srcId="{39A38F6D-D28C-473D-BC53-1D9819048BCA}" destId="{0404D66B-16F9-4DD9-9291-3CC1C31E8E3C}" srcOrd="0" destOrd="0" presId="urn:microsoft.com/office/officeart/2005/8/layout/chevron2"/>
    <dgm:cxn modelId="{A152A888-961B-4BC3-8254-28D63D29F985}" srcId="{CCCAA3CC-0267-4386-93D0-DDE95C5C2442}" destId="{E551115F-79FA-4915-87B8-15020AC59688}" srcOrd="0" destOrd="0" parTransId="{C59045FF-98DF-420F-A3FF-BA5123E6EF9F}" sibTransId="{7FB68471-01E8-4130-8E8F-EC9BDEF71878}"/>
    <dgm:cxn modelId="{EEFAACF8-C4B8-474F-A412-49046497A98C}" type="presOf" srcId="{1544E98F-0EB5-4FD3-AF2A-B15DC7194050}" destId="{48920070-5835-4071-B0F3-8A69B8CF9473}" srcOrd="0" destOrd="3" presId="urn:microsoft.com/office/officeart/2005/8/layout/chevron2"/>
    <dgm:cxn modelId="{8378535D-7079-499A-A90C-34E814C38CE9}" type="presOf" srcId="{5F17E23C-2FB5-4FD0-A412-8D85C2755663}" destId="{A3900918-B473-432F-BB24-7631D9274347}" srcOrd="0" destOrd="6" presId="urn:microsoft.com/office/officeart/2005/8/layout/chevron2"/>
    <dgm:cxn modelId="{F437B6C7-FC21-4C4C-83E3-BCAFEEE9F7F3}" type="presOf" srcId="{6D4D4D1A-3B58-4A53-BF5F-A626FA26FB70}" destId="{CFF230F2-A319-4442-8D59-1D0F12211A26}" srcOrd="0" destOrd="3" presId="urn:microsoft.com/office/officeart/2005/8/layout/chevron2"/>
    <dgm:cxn modelId="{21165F15-E7B5-4CB1-A955-2F8D2AB8A829}" type="presOf" srcId="{51ABFECF-4DA7-4E4B-8547-7A73E58195D6}" destId="{A3900918-B473-432F-BB24-7631D9274347}" srcOrd="0" destOrd="1" presId="urn:microsoft.com/office/officeart/2005/8/layout/chevron2"/>
    <dgm:cxn modelId="{FA6BDEB4-3925-47BA-B846-A7F250938EFA}" srcId="{89C3DFE3-67CC-4BE5-9F9D-EA7FDB22EE3F}" destId="{F2FD55D3-D4F2-4BCD-9A3E-3DE827F8AB08}" srcOrd="2" destOrd="0" parTransId="{3783688B-B839-4409-B9C8-BC2DAD89953A}" sibTransId="{AEC59614-7F40-425B-B9D6-74C2BC28493D}"/>
    <dgm:cxn modelId="{A85BA460-0890-416D-A1F3-7B04301A683D}" type="presOf" srcId="{4A527E96-C0EF-4DC4-BD50-F296F153AC5D}" destId="{48920070-5835-4071-B0F3-8A69B8CF9473}" srcOrd="0" destOrd="5" presId="urn:microsoft.com/office/officeart/2005/8/layout/chevron2"/>
    <dgm:cxn modelId="{17BF3DD4-8112-48A9-9C4B-95FD4A5626A0}" type="presOf" srcId="{CCCAA3CC-0267-4386-93D0-DDE95C5C2442}" destId="{CBF696A8-CABD-49BE-BAC5-C14F4E14F247}" srcOrd="0" destOrd="0" presId="urn:microsoft.com/office/officeart/2005/8/layout/chevron2"/>
    <dgm:cxn modelId="{0F5E4846-D92D-410B-B7DD-CD6D5614C5EA}" type="presOf" srcId="{1B54E457-4B8C-44A7-955A-85A243A9A88D}" destId="{CFF230F2-A319-4442-8D59-1D0F12211A26}" srcOrd="0" destOrd="0" presId="urn:microsoft.com/office/officeart/2005/8/layout/chevron2"/>
    <dgm:cxn modelId="{909B4CBA-D0EE-43B1-BBEB-2A5D105BBAB8}" type="presOf" srcId="{28A538E9-E0C0-4A21-A1C4-1836788DB1FC}" destId="{A3900918-B473-432F-BB24-7631D9274347}" srcOrd="0" destOrd="8" presId="urn:microsoft.com/office/officeart/2005/8/layout/chevron2"/>
    <dgm:cxn modelId="{49ECA6C0-5818-4A36-A32E-77880B2D305F}" type="presOf" srcId="{2F5925D3-5FB9-4ADC-A4AF-D5297ACCF592}" destId="{48920070-5835-4071-B0F3-8A69B8CF9473}" srcOrd="0" destOrd="1" presId="urn:microsoft.com/office/officeart/2005/8/layout/chevron2"/>
    <dgm:cxn modelId="{1861A2D8-49E4-4668-B430-3149B20A1D70}" srcId="{89C3DFE3-67CC-4BE5-9F9D-EA7FDB22EE3F}" destId="{C99ABA36-F5E0-4337-B4BC-AD5CE6511BAA}" srcOrd="5" destOrd="0" parTransId="{303F541F-5219-4319-90DE-F3A5074046F1}" sibTransId="{753D1D6D-47B8-41B6-8A64-DFC7D6C06392}"/>
    <dgm:cxn modelId="{E3248137-F8E7-4A5F-945E-3E2A35542BCE}" srcId="{9674CF02-F609-4875-B571-511452BB5701}" destId="{DFB60475-B607-48F1-BF18-67FA1B99314E}" srcOrd="4" destOrd="0" parTransId="{A32270A1-FAE5-40F0-B1C8-E45CCF1C5652}" sibTransId="{43A5BDEC-FFCE-4251-80EE-26649E340D53}"/>
    <dgm:cxn modelId="{E44F8726-D74E-4168-9AD5-8833DA5D1150}" type="presOf" srcId="{89C3DFE3-67CC-4BE5-9F9D-EA7FDB22EE3F}" destId="{D35D489C-5C95-4EA5-B094-9E8F4DF3E8D7}" srcOrd="0" destOrd="0" presId="urn:microsoft.com/office/officeart/2005/8/layout/chevron2"/>
    <dgm:cxn modelId="{781D83EE-E3CB-4C41-836E-02A2EB3541DB}" type="presOf" srcId="{F4DF8DD4-44BD-4B03-8BD5-AEABEAB38C63}" destId="{48920070-5835-4071-B0F3-8A69B8CF9473}" srcOrd="0" destOrd="0" presId="urn:microsoft.com/office/officeart/2005/8/layout/chevron2"/>
    <dgm:cxn modelId="{85A888A4-F337-4CDF-B62F-30777D5B8AB1}" type="presParOf" srcId="{0404D66B-16F9-4DD9-9291-3CC1C31E8E3C}" destId="{86999EAB-F6DB-4348-99F8-7F5DBDEC1E5C}" srcOrd="0" destOrd="0" presId="urn:microsoft.com/office/officeart/2005/8/layout/chevron2"/>
    <dgm:cxn modelId="{D69550C0-657A-4795-97D5-688BEEB3EB0E}" type="presParOf" srcId="{86999EAB-F6DB-4348-99F8-7F5DBDEC1E5C}" destId="{CBF696A8-CABD-49BE-BAC5-C14F4E14F247}" srcOrd="0" destOrd="0" presId="urn:microsoft.com/office/officeart/2005/8/layout/chevron2"/>
    <dgm:cxn modelId="{1E9FB2ED-EFA5-4158-B6FB-8690E39785BE}" type="presParOf" srcId="{86999EAB-F6DB-4348-99F8-7F5DBDEC1E5C}" destId="{A3900918-B473-432F-BB24-7631D9274347}" srcOrd="1" destOrd="0" presId="urn:microsoft.com/office/officeart/2005/8/layout/chevron2"/>
    <dgm:cxn modelId="{8985D5CE-E716-4BF1-BD8E-5F8EBD86372F}" type="presParOf" srcId="{0404D66B-16F9-4DD9-9291-3CC1C31E8E3C}" destId="{517E0715-BB8A-4956-862E-8B0EF1948208}" srcOrd="1" destOrd="0" presId="urn:microsoft.com/office/officeart/2005/8/layout/chevron2"/>
    <dgm:cxn modelId="{0462265E-86AC-4C36-B75B-371EA6C5D8E3}" type="presParOf" srcId="{0404D66B-16F9-4DD9-9291-3CC1C31E8E3C}" destId="{A098A71D-9E25-4ABE-9741-ECC820EA9884}" srcOrd="2" destOrd="0" presId="urn:microsoft.com/office/officeart/2005/8/layout/chevron2"/>
    <dgm:cxn modelId="{163F3338-0EB5-4701-B759-9111EF6BF9DD}" type="presParOf" srcId="{A098A71D-9E25-4ABE-9741-ECC820EA9884}" destId="{D35D489C-5C95-4EA5-B094-9E8F4DF3E8D7}" srcOrd="0" destOrd="0" presId="urn:microsoft.com/office/officeart/2005/8/layout/chevron2"/>
    <dgm:cxn modelId="{1CE5CBA6-D5B3-4A51-B505-0FD25B57FBBA}" type="presParOf" srcId="{A098A71D-9E25-4ABE-9741-ECC820EA9884}" destId="{CFF230F2-A319-4442-8D59-1D0F12211A26}" srcOrd="1" destOrd="0" presId="urn:microsoft.com/office/officeart/2005/8/layout/chevron2"/>
    <dgm:cxn modelId="{AB0D48C2-2A64-41DC-8DE1-B55B70006189}" type="presParOf" srcId="{0404D66B-16F9-4DD9-9291-3CC1C31E8E3C}" destId="{ADF60517-133B-40C9-BC87-B646A9DC3B38}" srcOrd="3" destOrd="0" presId="urn:microsoft.com/office/officeart/2005/8/layout/chevron2"/>
    <dgm:cxn modelId="{C84BD72C-879D-4CBD-AAFE-D2E8ED6AC112}" type="presParOf" srcId="{0404D66B-16F9-4DD9-9291-3CC1C31E8E3C}" destId="{4E67D25A-3F69-4912-A48C-EB7F9746E266}" srcOrd="4" destOrd="0" presId="urn:microsoft.com/office/officeart/2005/8/layout/chevron2"/>
    <dgm:cxn modelId="{45CBA65F-B9F2-4260-A609-3FED73984937}" type="presParOf" srcId="{4E67D25A-3F69-4912-A48C-EB7F9746E266}" destId="{2BC14005-B517-481D-A913-54E9AD7D9C63}" srcOrd="0" destOrd="0" presId="urn:microsoft.com/office/officeart/2005/8/layout/chevron2"/>
    <dgm:cxn modelId="{5B477921-AF70-4EA0-B981-47FAC535A2A8}" type="presParOf" srcId="{4E67D25A-3F69-4912-A48C-EB7F9746E266}" destId="{48920070-5835-4071-B0F3-8A69B8CF947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837536-C23D-437A-89B3-535062ACDBAB}" type="doc">
      <dgm:prSet loTypeId="urn:microsoft.com/office/officeart/2005/8/layout/hList6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648EF53-3F69-4E49-A902-59B28C5E33A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2017 год </a:t>
          </a:r>
        </a:p>
        <a:p>
          <a:r>
            <a:rPr lang="ru-RU" sz="1600" b="1" dirty="0" smtClean="0">
              <a:solidFill>
                <a:schemeClr val="tx1"/>
              </a:solidFill>
            </a:rPr>
            <a:t>Всего 12280 тыс.руб.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47B4136B-069C-4699-B568-11B6625F11EA}" type="parTrans" cxnId="{11868A5B-D021-4843-B5C0-4E86F3C950C9}">
      <dgm:prSet/>
      <dgm:spPr/>
      <dgm:t>
        <a:bodyPr/>
        <a:lstStyle/>
        <a:p>
          <a:endParaRPr lang="ru-RU"/>
        </a:p>
      </dgm:t>
    </dgm:pt>
    <dgm:pt modelId="{5199225A-BAD4-410B-981B-873571F46B8C}" type="sibTrans" cxnId="{11868A5B-D021-4843-B5C0-4E86F3C950C9}">
      <dgm:prSet/>
      <dgm:spPr/>
      <dgm:t>
        <a:bodyPr/>
        <a:lstStyle/>
        <a:p>
          <a:endParaRPr lang="ru-RU"/>
        </a:p>
      </dgm:t>
    </dgm:pt>
    <dgm:pt modelId="{9BCBFFDF-1101-4D01-AB42-24BF29E2259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Содержание и ремонт уличного освещения на территории Промышленновского городского поселения 6900,0 тыс.руб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E5B07F8B-E8EF-42EE-B1DF-5608C4FFF8EA}" type="parTrans" cxnId="{30326D56-9FE0-4614-9026-DCD46FAB3E64}">
      <dgm:prSet/>
      <dgm:spPr/>
      <dgm:t>
        <a:bodyPr/>
        <a:lstStyle/>
        <a:p>
          <a:endParaRPr lang="ru-RU"/>
        </a:p>
      </dgm:t>
    </dgm:pt>
    <dgm:pt modelId="{B3CD0CC7-353D-4109-AEAA-FA9AE171B9D2}" type="sibTrans" cxnId="{30326D56-9FE0-4614-9026-DCD46FAB3E64}">
      <dgm:prSet/>
      <dgm:spPr/>
      <dgm:t>
        <a:bodyPr/>
        <a:lstStyle/>
        <a:p>
          <a:endParaRPr lang="ru-RU"/>
        </a:p>
      </dgm:t>
    </dgm:pt>
    <dgm:pt modelId="{475CD6C4-64E5-4E47-8A8C-1D55696865F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3"/>
              </a:solidFill>
            </a:rPr>
            <a:t>Содержание мест захоронения 280,0 тыс.руб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B9609A78-557C-45DA-85F0-FEE05DC56D4F}" type="parTrans" cxnId="{DDD30442-93EA-40BA-923A-522AAC9F4AD0}">
      <dgm:prSet/>
      <dgm:spPr/>
      <dgm:t>
        <a:bodyPr/>
        <a:lstStyle/>
        <a:p>
          <a:endParaRPr lang="ru-RU"/>
        </a:p>
      </dgm:t>
    </dgm:pt>
    <dgm:pt modelId="{4A45AA5D-9BD3-4707-9649-3E50F54ED6CE}" type="sibTrans" cxnId="{DDD30442-93EA-40BA-923A-522AAC9F4AD0}">
      <dgm:prSet/>
      <dgm:spPr/>
      <dgm:t>
        <a:bodyPr/>
        <a:lstStyle/>
        <a:p>
          <a:endParaRPr lang="ru-RU"/>
        </a:p>
      </dgm:t>
    </dgm:pt>
    <dgm:pt modelId="{CE9F5581-E416-4B55-A4D1-0BAE8D844D9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2018 год</a:t>
          </a:r>
        </a:p>
        <a:p>
          <a:r>
            <a:rPr lang="ru-RU" sz="1400" dirty="0" smtClean="0">
              <a:solidFill>
                <a:schemeClr val="tx1"/>
              </a:solidFill>
            </a:rPr>
            <a:t>Всего 12800тыс.руб.</a:t>
          </a:r>
          <a:endParaRPr lang="ru-RU" sz="1400" dirty="0">
            <a:solidFill>
              <a:schemeClr val="tx1"/>
            </a:solidFill>
          </a:endParaRPr>
        </a:p>
      </dgm:t>
    </dgm:pt>
    <dgm:pt modelId="{7ECE240E-7C57-42E6-9A7A-06C1BB61CF95}" type="parTrans" cxnId="{761DE723-E117-44E2-9785-9AFB7A5A2883}">
      <dgm:prSet/>
      <dgm:spPr/>
      <dgm:t>
        <a:bodyPr/>
        <a:lstStyle/>
        <a:p>
          <a:endParaRPr lang="ru-RU"/>
        </a:p>
      </dgm:t>
    </dgm:pt>
    <dgm:pt modelId="{BF265846-5BF5-4E07-BB9E-9EAE4F4A22A8}" type="sibTrans" cxnId="{761DE723-E117-44E2-9785-9AFB7A5A2883}">
      <dgm:prSet/>
      <dgm:spPr/>
      <dgm:t>
        <a:bodyPr/>
        <a:lstStyle/>
        <a:p>
          <a:endParaRPr lang="ru-RU"/>
        </a:p>
      </dgm:t>
    </dgm:pt>
    <dgm:pt modelId="{4B0946E2-62DF-441B-8ABA-CB941382E44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Содержание и ремонт уличного освещения на территории Промышленновского городского поселения 7000,0 тыс. руб.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8C64E073-F9F9-49DB-AC92-27B3EB5746BB}" type="parTrans" cxnId="{FEF45654-616B-41CF-A1BD-4D3BB21CE0BF}">
      <dgm:prSet/>
      <dgm:spPr/>
      <dgm:t>
        <a:bodyPr/>
        <a:lstStyle/>
        <a:p>
          <a:endParaRPr lang="ru-RU"/>
        </a:p>
      </dgm:t>
    </dgm:pt>
    <dgm:pt modelId="{1963CA7E-E99F-4362-A8B6-0B3EF83F9D7A}" type="sibTrans" cxnId="{FEF45654-616B-41CF-A1BD-4D3BB21CE0BF}">
      <dgm:prSet/>
      <dgm:spPr/>
      <dgm:t>
        <a:bodyPr/>
        <a:lstStyle/>
        <a:p>
          <a:endParaRPr lang="ru-RU"/>
        </a:p>
      </dgm:t>
    </dgm:pt>
    <dgm:pt modelId="{5061FB68-281C-4A07-8F34-C0AE101D5473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</a:rPr>
            <a:t>2019 год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Всего 13630 тыс.руб.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A4FF7BDB-7327-4536-B434-1A29E36795C5}" type="parTrans" cxnId="{4454CD33-A0F9-4617-8726-D5583F486E80}">
      <dgm:prSet/>
      <dgm:spPr/>
      <dgm:t>
        <a:bodyPr/>
        <a:lstStyle/>
        <a:p>
          <a:endParaRPr lang="ru-RU"/>
        </a:p>
      </dgm:t>
    </dgm:pt>
    <dgm:pt modelId="{364DC548-AE14-4532-B475-E54F96AF9CF4}" type="sibTrans" cxnId="{4454CD33-A0F9-4617-8726-D5583F486E80}">
      <dgm:prSet/>
      <dgm:spPr/>
      <dgm:t>
        <a:bodyPr/>
        <a:lstStyle/>
        <a:p>
          <a:endParaRPr lang="ru-RU"/>
        </a:p>
      </dgm:t>
    </dgm:pt>
    <dgm:pt modelId="{2602B5C5-EBE9-47B0-9E78-BDC1AF7FF49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accent5">
                  <a:lumMod val="75000"/>
                </a:schemeClr>
              </a:solidFill>
            </a:rPr>
            <a:t>Содержание и ремонт уличного освещения на территории Промышленновского городского поселения 7500,0 тыс. руб.</a:t>
          </a:r>
          <a:endParaRPr lang="ru-RU" sz="1400" dirty="0">
            <a:solidFill>
              <a:schemeClr val="accent5">
                <a:lumMod val="75000"/>
              </a:schemeClr>
            </a:solidFill>
          </a:endParaRPr>
        </a:p>
      </dgm:t>
    </dgm:pt>
    <dgm:pt modelId="{51154C94-4FCD-42B1-BBC7-6E5A103679D1}" type="parTrans" cxnId="{6A0B379E-24FB-4AAC-8D37-8A65E4CFDAF7}">
      <dgm:prSet/>
      <dgm:spPr/>
      <dgm:t>
        <a:bodyPr/>
        <a:lstStyle/>
        <a:p>
          <a:endParaRPr lang="ru-RU"/>
        </a:p>
      </dgm:t>
    </dgm:pt>
    <dgm:pt modelId="{0815DBB6-B3DE-4ACB-A9FD-5D3046893064}" type="sibTrans" cxnId="{6A0B379E-24FB-4AAC-8D37-8A65E4CFDAF7}">
      <dgm:prSet/>
      <dgm:spPr/>
      <dgm:t>
        <a:bodyPr/>
        <a:lstStyle/>
        <a:p>
          <a:endParaRPr lang="ru-RU"/>
        </a:p>
      </dgm:t>
    </dgm:pt>
    <dgm:pt modelId="{FD6F26AE-9731-459C-944A-004CEE405C7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Прочие работы , услуги в области благоустройства территории, 5000,0 тыс. руб.</a:t>
          </a:r>
          <a:endParaRPr lang="ru-RU" sz="1400" dirty="0">
            <a:solidFill>
              <a:schemeClr val="accent2">
                <a:lumMod val="75000"/>
              </a:schemeClr>
            </a:solidFill>
          </a:endParaRPr>
        </a:p>
      </dgm:t>
    </dgm:pt>
    <dgm:pt modelId="{242464D1-466A-4D03-9E40-1A16215DE68B}" type="parTrans" cxnId="{CB8834DE-B07B-4B60-AD9B-2CF520D26190}">
      <dgm:prSet/>
      <dgm:spPr/>
      <dgm:t>
        <a:bodyPr/>
        <a:lstStyle/>
        <a:p>
          <a:endParaRPr lang="ru-RU"/>
        </a:p>
      </dgm:t>
    </dgm:pt>
    <dgm:pt modelId="{EEE8CFD8-1E7B-4E43-AC90-3CB8A989410A}" type="sibTrans" cxnId="{CB8834DE-B07B-4B60-AD9B-2CF520D26190}">
      <dgm:prSet/>
      <dgm:spPr/>
      <dgm:t>
        <a:bodyPr/>
        <a:lstStyle/>
        <a:p>
          <a:endParaRPr lang="ru-RU"/>
        </a:p>
      </dgm:t>
    </dgm:pt>
    <dgm:pt modelId="{1E16DB55-2870-4C88-8B9A-237492B94B1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1600" dirty="0"/>
        </a:p>
      </dgm:t>
    </dgm:pt>
    <dgm:pt modelId="{90B5A5BB-8349-48CA-87A0-ED124C97786F}" type="parTrans" cxnId="{F595D5CE-6452-4053-AE0E-ED2DDC937D6C}">
      <dgm:prSet/>
      <dgm:spPr/>
      <dgm:t>
        <a:bodyPr/>
        <a:lstStyle/>
        <a:p>
          <a:endParaRPr lang="ru-RU"/>
        </a:p>
      </dgm:t>
    </dgm:pt>
    <dgm:pt modelId="{878A3317-D7A0-4220-8527-835E129710E5}" type="sibTrans" cxnId="{F595D5CE-6452-4053-AE0E-ED2DDC937D6C}">
      <dgm:prSet/>
      <dgm:spPr/>
      <dgm:t>
        <a:bodyPr/>
        <a:lstStyle/>
        <a:p>
          <a:endParaRPr lang="ru-RU"/>
        </a:p>
      </dgm:t>
    </dgm:pt>
    <dgm:pt modelId="{55E120EE-2DB6-4AA6-B553-9BB8FFD6E48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1600" dirty="0"/>
        </a:p>
      </dgm:t>
    </dgm:pt>
    <dgm:pt modelId="{AFC78C38-E7AC-41BA-8216-47FAFF57A726}" type="sibTrans" cxnId="{66390CC3-DBE2-4358-87FC-1181233E319A}">
      <dgm:prSet/>
      <dgm:spPr/>
      <dgm:t>
        <a:bodyPr/>
        <a:lstStyle/>
        <a:p>
          <a:endParaRPr lang="ru-RU"/>
        </a:p>
      </dgm:t>
    </dgm:pt>
    <dgm:pt modelId="{6DA53BB8-1C40-4727-8CA9-4F36414AEE5D}" type="parTrans" cxnId="{66390CC3-DBE2-4358-87FC-1181233E319A}">
      <dgm:prSet/>
      <dgm:spPr/>
      <dgm:t>
        <a:bodyPr/>
        <a:lstStyle/>
        <a:p>
          <a:endParaRPr lang="ru-RU"/>
        </a:p>
      </dgm:t>
    </dgm:pt>
    <dgm:pt modelId="{4F9498BB-18D1-4E00-8C24-24D05CB7C9E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400" dirty="0"/>
        </a:p>
      </dgm:t>
    </dgm:pt>
    <dgm:pt modelId="{8B03E6AD-7AFE-45A1-8F9F-41FD62E1D458}" type="parTrans" cxnId="{5A329FAE-6E3C-437C-8DC3-3064853DB907}">
      <dgm:prSet/>
      <dgm:spPr/>
      <dgm:t>
        <a:bodyPr/>
        <a:lstStyle/>
        <a:p>
          <a:endParaRPr lang="ru-RU"/>
        </a:p>
      </dgm:t>
    </dgm:pt>
    <dgm:pt modelId="{83AB54D1-9BB1-4B55-B89C-B2E4B3390AEF}" type="sibTrans" cxnId="{5A329FAE-6E3C-437C-8DC3-3064853DB907}">
      <dgm:prSet/>
      <dgm:spPr/>
      <dgm:t>
        <a:bodyPr/>
        <a:lstStyle/>
        <a:p>
          <a:endParaRPr lang="ru-RU"/>
        </a:p>
      </dgm:t>
    </dgm:pt>
    <dgm:pt modelId="{1DDECECC-6C4C-4C02-B39B-34EDCF0D3C0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Озеленение поселка 100,0 тыс. руб.</a:t>
          </a:r>
          <a:endParaRPr lang="ru-RU" sz="1400" dirty="0">
            <a:solidFill>
              <a:schemeClr val="tx1"/>
            </a:solidFill>
          </a:endParaRPr>
        </a:p>
      </dgm:t>
    </dgm:pt>
    <dgm:pt modelId="{CF8E28BD-7FA8-41EF-BFA7-02513149D25B}" type="parTrans" cxnId="{8A643383-0887-4DD5-99D2-6FFE78440F9F}">
      <dgm:prSet/>
      <dgm:spPr/>
      <dgm:t>
        <a:bodyPr/>
        <a:lstStyle/>
        <a:p>
          <a:endParaRPr lang="ru-RU"/>
        </a:p>
      </dgm:t>
    </dgm:pt>
    <dgm:pt modelId="{712F9203-E70B-404B-8833-A88FD4554135}" type="sibTrans" cxnId="{8A643383-0887-4DD5-99D2-6FFE78440F9F}">
      <dgm:prSet/>
      <dgm:spPr/>
      <dgm:t>
        <a:bodyPr/>
        <a:lstStyle/>
        <a:p>
          <a:endParaRPr lang="ru-RU"/>
        </a:p>
      </dgm:t>
    </dgm:pt>
    <dgm:pt modelId="{41ED1A70-8978-494F-AA00-A7C4963D2650}">
      <dgm:prSet custT="1"/>
      <dgm:spPr/>
      <dgm:t>
        <a:bodyPr/>
        <a:lstStyle/>
        <a:p>
          <a:r>
            <a:rPr lang="ru-RU" sz="1400" dirty="0" smtClean="0">
              <a:solidFill>
                <a:srgbClr val="66FF66"/>
              </a:solidFill>
            </a:rPr>
            <a:t>Озеленение поселка 100,0 тыс.руб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.</a:t>
          </a:r>
        </a:p>
      </dgm:t>
    </dgm:pt>
    <dgm:pt modelId="{AC79744C-65F7-4400-8A2F-70BE69C35AB4}" type="parTrans" cxnId="{7EA24459-978F-4656-86D0-A87C59AB8C30}">
      <dgm:prSet/>
      <dgm:spPr/>
      <dgm:t>
        <a:bodyPr/>
        <a:lstStyle/>
        <a:p>
          <a:endParaRPr lang="ru-RU"/>
        </a:p>
      </dgm:t>
    </dgm:pt>
    <dgm:pt modelId="{F6386EB3-61C4-447F-9634-C5A140ABF76D}" type="sibTrans" cxnId="{7EA24459-978F-4656-86D0-A87C59AB8C30}">
      <dgm:prSet/>
      <dgm:spPr/>
      <dgm:t>
        <a:bodyPr/>
        <a:lstStyle/>
        <a:p>
          <a:endParaRPr lang="ru-RU"/>
        </a:p>
      </dgm:t>
    </dgm:pt>
    <dgm:pt modelId="{ED787F7C-E39A-47BC-B71F-949F67D5BEDA}">
      <dgm:prSet custT="1"/>
      <dgm:spPr/>
      <dgm:t>
        <a:bodyPr/>
        <a:lstStyle/>
        <a:p>
          <a:r>
            <a:rPr lang="ru-RU" sz="1400" dirty="0" smtClean="0">
              <a:solidFill>
                <a:schemeClr val="accent5">
                  <a:lumMod val="75000"/>
                </a:schemeClr>
              </a:solidFill>
            </a:rPr>
            <a:t>Содержание мест захоронения 300,0 тыс.руб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.</a:t>
          </a:r>
        </a:p>
      </dgm:t>
    </dgm:pt>
    <dgm:pt modelId="{B5A22FEA-D2FF-4444-8EF1-FC8C1D08FC05}" type="parTrans" cxnId="{0FCA8D9D-3CFE-49A4-92DE-054680E54544}">
      <dgm:prSet/>
      <dgm:spPr/>
      <dgm:t>
        <a:bodyPr/>
        <a:lstStyle/>
        <a:p>
          <a:endParaRPr lang="ru-RU"/>
        </a:p>
      </dgm:t>
    </dgm:pt>
    <dgm:pt modelId="{0E64A265-AB56-4A0C-9222-50B2697D4F7D}" type="sibTrans" cxnId="{0FCA8D9D-3CFE-49A4-92DE-054680E54544}">
      <dgm:prSet/>
      <dgm:spPr/>
      <dgm:t>
        <a:bodyPr/>
        <a:lstStyle/>
        <a:p>
          <a:endParaRPr lang="ru-RU"/>
        </a:p>
      </dgm:t>
    </dgm:pt>
    <dgm:pt modelId="{8CFD6E3C-038A-4A9B-99BA-30B85EB24CDA}">
      <dgm:prSet custT="1"/>
      <dgm:spPr/>
      <dgm:t>
        <a:bodyPr/>
        <a:lstStyle/>
        <a:p>
          <a:r>
            <a:rPr lang="ru-RU" sz="1400" dirty="0" smtClean="0">
              <a:solidFill>
                <a:srgbClr val="00CCFF"/>
              </a:solidFill>
            </a:rPr>
            <a:t>Прочие работы , услуги в области благоустройства территории, 5400,0 тыс.руб</a:t>
          </a:r>
        </a:p>
      </dgm:t>
    </dgm:pt>
    <dgm:pt modelId="{C5DC6922-0BD0-4856-B6F0-D04DB98F7557}" type="parTrans" cxnId="{D15522CE-3085-4705-AF4D-F4B3DD9502CA}">
      <dgm:prSet/>
      <dgm:spPr/>
      <dgm:t>
        <a:bodyPr/>
        <a:lstStyle/>
        <a:p>
          <a:endParaRPr lang="ru-RU"/>
        </a:p>
      </dgm:t>
    </dgm:pt>
    <dgm:pt modelId="{7FA22F0F-3BCC-4264-B346-8D69263F4AB5}" type="sibTrans" cxnId="{D15522CE-3085-4705-AF4D-F4B3DD9502CA}">
      <dgm:prSet/>
      <dgm:spPr/>
      <dgm:t>
        <a:bodyPr/>
        <a:lstStyle/>
        <a:p>
          <a:endParaRPr lang="ru-RU"/>
        </a:p>
      </dgm:t>
    </dgm:pt>
    <dgm:pt modelId="{A770EA34-CCF3-4AFE-8128-AD908534974D}">
      <dgm:prSet custT="1"/>
      <dgm:spPr/>
      <dgm:t>
        <a:bodyPr/>
        <a:lstStyle/>
        <a:p>
          <a:endParaRPr lang="ru-RU" sz="1400" dirty="0" smtClean="0">
            <a:solidFill>
              <a:srgbClr val="00CCFF"/>
            </a:solidFill>
          </a:endParaRPr>
        </a:p>
      </dgm:t>
    </dgm:pt>
    <dgm:pt modelId="{6D3E2A7D-A34D-4BE3-A658-D97FC861E9A3}" type="parTrans" cxnId="{6C2113F7-ECE7-401C-906A-6426847BD212}">
      <dgm:prSet/>
      <dgm:spPr/>
      <dgm:t>
        <a:bodyPr/>
        <a:lstStyle/>
        <a:p>
          <a:endParaRPr lang="ru-RU"/>
        </a:p>
      </dgm:t>
    </dgm:pt>
    <dgm:pt modelId="{16FBE4F3-E750-46EC-92DD-43D055EEA170}" type="sibTrans" cxnId="{6C2113F7-ECE7-401C-906A-6426847BD212}">
      <dgm:prSet/>
      <dgm:spPr/>
      <dgm:t>
        <a:bodyPr/>
        <a:lstStyle/>
        <a:p>
          <a:endParaRPr lang="ru-RU"/>
        </a:p>
      </dgm:t>
    </dgm:pt>
    <dgm:pt modelId="{E9DD008A-3839-46B7-AD4F-1D63A7E7452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9900"/>
              </a:solidFill>
            </a:rPr>
            <a:t>Озеленение поселка 110,0 тыс.руб.</a:t>
          </a:r>
        </a:p>
      </dgm:t>
    </dgm:pt>
    <dgm:pt modelId="{1600D169-52B8-4735-A8F0-DE3FDB3B263C}" type="parTrans" cxnId="{33B00206-D898-4292-A26E-01B5E548C98C}">
      <dgm:prSet/>
      <dgm:spPr/>
      <dgm:t>
        <a:bodyPr/>
        <a:lstStyle/>
        <a:p>
          <a:endParaRPr lang="ru-RU"/>
        </a:p>
      </dgm:t>
    </dgm:pt>
    <dgm:pt modelId="{B207CEB4-900A-4303-95CA-CAC8F79F0059}" type="sibTrans" cxnId="{33B00206-D898-4292-A26E-01B5E548C98C}">
      <dgm:prSet/>
      <dgm:spPr/>
      <dgm:t>
        <a:bodyPr/>
        <a:lstStyle/>
        <a:p>
          <a:endParaRPr lang="ru-RU"/>
        </a:p>
      </dgm:t>
    </dgm:pt>
    <dgm:pt modelId="{326F515E-9833-4EB4-94E9-D601C48E4D8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Содержание мест захоронения 330,0 тыс.руб.</a:t>
          </a:r>
        </a:p>
      </dgm:t>
    </dgm:pt>
    <dgm:pt modelId="{200ECAD8-4961-43F5-932B-3031C6F3E244}" type="parTrans" cxnId="{F1EA7BC4-EE45-4411-B51C-95B8AF40789C}">
      <dgm:prSet/>
      <dgm:spPr/>
      <dgm:t>
        <a:bodyPr/>
        <a:lstStyle/>
        <a:p>
          <a:endParaRPr lang="ru-RU"/>
        </a:p>
      </dgm:t>
    </dgm:pt>
    <dgm:pt modelId="{20C2C59E-FFED-48BF-8ACD-3B75DAB3C2C6}" type="sibTrans" cxnId="{F1EA7BC4-EE45-4411-B51C-95B8AF40789C}">
      <dgm:prSet/>
      <dgm:spPr/>
      <dgm:t>
        <a:bodyPr/>
        <a:lstStyle/>
        <a:p>
          <a:endParaRPr lang="ru-RU"/>
        </a:p>
      </dgm:t>
    </dgm:pt>
    <dgm:pt modelId="{8AA0621B-97C1-4E6A-BB40-1E775672FD7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Прочие работы , услуги в области благоустройства территории, 5700,0 тыс.руб</a:t>
          </a:r>
        </a:p>
      </dgm:t>
    </dgm:pt>
    <dgm:pt modelId="{2E3F06B8-DB5F-479A-A65D-E5639D5CD912}" type="parTrans" cxnId="{C3FA3ECB-4BCC-4C7B-ADBF-21314590D1D6}">
      <dgm:prSet/>
      <dgm:spPr/>
      <dgm:t>
        <a:bodyPr/>
        <a:lstStyle/>
        <a:p>
          <a:endParaRPr lang="ru-RU"/>
        </a:p>
      </dgm:t>
    </dgm:pt>
    <dgm:pt modelId="{CFBA9E2C-8AAD-4917-BEED-69B7B836AC4F}" type="sibTrans" cxnId="{C3FA3ECB-4BCC-4C7B-ADBF-21314590D1D6}">
      <dgm:prSet/>
      <dgm:spPr/>
      <dgm:t>
        <a:bodyPr/>
        <a:lstStyle/>
        <a:p>
          <a:endParaRPr lang="ru-RU"/>
        </a:p>
      </dgm:t>
    </dgm:pt>
    <dgm:pt modelId="{8F80FD72-F1A5-43F6-BAD6-FFB16BB8453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400" dirty="0" smtClean="0">
            <a:solidFill>
              <a:srgbClr val="FF0000"/>
            </a:solidFill>
          </a:endParaRPr>
        </a:p>
      </dgm:t>
    </dgm:pt>
    <dgm:pt modelId="{18F4A150-88A0-4F69-93FE-4C62AB0D45F8}" type="parTrans" cxnId="{5BFB9B5B-2E1C-436C-B26F-39202232B8DD}">
      <dgm:prSet/>
      <dgm:spPr/>
      <dgm:t>
        <a:bodyPr/>
        <a:lstStyle/>
        <a:p>
          <a:endParaRPr lang="ru-RU"/>
        </a:p>
      </dgm:t>
    </dgm:pt>
    <dgm:pt modelId="{EB8A87EB-CE10-4138-8C06-5D6395A1F54C}" type="sibTrans" cxnId="{5BFB9B5B-2E1C-436C-B26F-39202232B8DD}">
      <dgm:prSet/>
      <dgm:spPr/>
      <dgm:t>
        <a:bodyPr/>
        <a:lstStyle/>
        <a:p>
          <a:endParaRPr lang="ru-RU"/>
        </a:p>
      </dgm:t>
    </dgm:pt>
    <dgm:pt modelId="{B68445ED-FE8A-49A9-85E4-3CB12A7B2C86}" type="pres">
      <dgm:prSet presAssocID="{33837536-C23D-437A-89B3-535062ACDB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4391B-1960-4628-A101-09DB505E17F1}" type="pres">
      <dgm:prSet presAssocID="{E648EF53-3F69-4E49-A902-59B28C5E33AD}" presName="node" presStyleLbl="node1" presStyleIdx="0" presStyleCnt="3" custScaleX="99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68F39-04EA-458D-AF4A-CCD5165B7129}" type="pres">
      <dgm:prSet presAssocID="{5199225A-BAD4-410B-981B-873571F46B8C}" presName="sibTrans" presStyleCnt="0"/>
      <dgm:spPr/>
    </dgm:pt>
    <dgm:pt modelId="{D9DB319C-CEFB-422F-9601-83B190FBBC46}" type="pres">
      <dgm:prSet presAssocID="{CE9F5581-E416-4B55-A4D1-0BAE8D844D94}" presName="node" presStyleLbl="node1" presStyleIdx="1" presStyleCnt="3" custScaleX="99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FA7B4-CE86-40EA-8E8F-E2625A4914A9}" type="pres">
      <dgm:prSet presAssocID="{BF265846-5BF5-4E07-BB9E-9EAE4F4A22A8}" presName="sibTrans" presStyleCnt="0"/>
      <dgm:spPr/>
    </dgm:pt>
    <dgm:pt modelId="{E05AC074-3C92-4B5D-B3A0-9C9D1C22E456}" type="pres">
      <dgm:prSet presAssocID="{5061FB68-281C-4A07-8F34-C0AE101D5473}" presName="node" presStyleLbl="node1" presStyleIdx="2" presStyleCnt="3" custScaleX="99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B440E-D36E-4348-A756-9277862DBDD0}" type="presOf" srcId="{E648EF53-3F69-4E49-A902-59B28C5E33AD}" destId="{0784391B-1960-4628-A101-09DB505E17F1}" srcOrd="0" destOrd="0" presId="urn:microsoft.com/office/officeart/2005/8/layout/hList6"/>
    <dgm:cxn modelId="{26BE0EF5-E3A5-4E95-BB1B-1C3A5CD4BDC1}" type="presOf" srcId="{4F9498BB-18D1-4E00-8C24-24D05CB7C9EA}" destId="{E05AC074-3C92-4B5D-B3A0-9C9D1C22E456}" srcOrd="0" destOrd="6" presId="urn:microsoft.com/office/officeart/2005/8/layout/hList6"/>
    <dgm:cxn modelId="{1E0A1ECF-9D92-4461-8B48-432E4A558A40}" type="presOf" srcId="{A770EA34-CCF3-4AFE-8128-AD908534974D}" destId="{D9DB319C-CEFB-422F-9601-83B190FBBC46}" srcOrd="0" destOrd="5" presId="urn:microsoft.com/office/officeart/2005/8/layout/hList6"/>
    <dgm:cxn modelId="{F256F134-FB5A-49EB-875D-6E97E1730497}" type="presOf" srcId="{CE9F5581-E416-4B55-A4D1-0BAE8D844D94}" destId="{D9DB319C-CEFB-422F-9601-83B190FBBC46}" srcOrd="0" destOrd="0" presId="urn:microsoft.com/office/officeart/2005/8/layout/hList6"/>
    <dgm:cxn modelId="{761DE723-E117-44E2-9785-9AFB7A5A2883}" srcId="{33837536-C23D-437A-89B3-535062ACDBAB}" destId="{CE9F5581-E416-4B55-A4D1-0BAE8D844D94}" srcOrd="1" destOrd="0" parTransId="{7ECE240E-7C57-42E6-9A7A-06C1BB61CF95}" sibTransId="{BF265846-5BF5-4E07-BB9E-9EAE4F4A22A8}"/>
    <dgm:cxn modelId="{F1EA7BC4-EE45-4411-B51C-95B8AF40789C}" srcId="{5061FB68-281C-4A07-8F34-C0AE101D5473}" destId="{326F515E-9833-4EB4-94E9-D601C48E4D87}" srcOrd="2" destOrd="0" parTransId="{200ECAD8-4961-43F5-932B-3031C6F3E244}" sibTransId="{20C2C59E-FFED-48BF-8ACD-3B75DAB3C2C6}"/>
    <dgm:cxn modelId="{FEF45654-616B-41CF-A1BD-4D3BB21CE0BF}" srcId="{CE9F5581-E416-4B55-A4D1-0BAE8D844D94}" destId="{4B0946E2-62DF-441B-8ABA-CB941382E447}" srcOrd="0" destOrd="0" parTransId="{8C64E073-F9F9-49DB-AC92-27B3EB5746BB}" sibTransId="{1963CA7E-E99F-4362-A8B6-0B3EF83F9D7A}"/>
    <dgm:cxn modelId="{5BFB9B5B-2E1C-436C-B26F-39202232B8DD}" srcId="{5061FB68-281C-4A07-8F34-C0AE101D5473}" destId="{8F80FD72-F1A5-43F6-BAD6-FFB16BB8453F}" srcOrd="4" destOrd="0" parTransId="{18F4A150-88A0-4F69-93FE-4C62AB0D45F8}" sibTransId="{EB8A87EB-CE10-4138-8C06-5D6395A1F54C}"/>
    <dgm:cxn modelId="{023CF8C5-CE1C-4930-810E-6B4D1C22D448}" type="presOf" srcId="{8AA0621B-97C1-4E6A-BB40-1E775672FD7D}" destId="{E05AC074-3C92-4B5D-B3A0-9C9D1C22E456}" srcOrd="0" destOrd="4" presId="urn:microsoft.com/office/officeart/2005/8/layout/hList6"/>
    <dgm:cxn modelId="{CB8834DE-B07B-4B60-AD9B-2CF520D26190}" srcId="{E648EF53-3F69-4E49-A902-59B28C5E33AD}" destId="{FD6F26AE-9731-459C-944A-004CEE405C76}" srcOrd="3" destOrd="0" parTransId="{242464D1-466A-4D03-9E40-1A16215DE68B}" sibTransId="{EEE8CFD8-1E7B-4E43-AC90-3CB8A989410A}"/>
    <dgm:cxn modelId="{7EA24459-978F-4656-86D0-A87C59AB8C30}" srcId="{CE9F5581-E416-4B55-A4D1-0BAE8D844D94}" destId="{41ED1A70-8978-494F-AA00-A7C4963D2650}" srcOrd="1" destOrd="0" parTransId="{AC79744C-65F7-4400-8A2F-70BE69C35AB4}" sibTransId="{F6386EB3-61C4-447F-9634-C5A140ABF76D}"/>
    <dgm:cxn modelId="{EEAEEFC1-0451-415C-BA3C-F0B0650A57E9}" type="presOf" srcId="{9BCBFFDF-1101-4D01-AB42-24BF29E2259D}" destId="{0784391B-1960-4628-A101-09DB505E17F1}" srcOrd="0" destOrd="1" presId="urn:microsoft.com/office/officeart/2005/8/layout/hList6"/>
    <dgm:cxn modelId="{C3FA3ECB-4BCC-4C7B-ADBF-21314590D1D6}" srcId="{5061FB68-281C-4A07-8F34-C0AE101D5473}" destId="{8AA0621B-97C1-4E6A-BB40-1E775672FD7D}" srcOrd="3" destOrd="0" parTransId="{2E3F06B8-DB5F-479A-A65D-E5639D5CD912}" sibTransId="{CFBA9E2C-8AAD-4917-BEED-69B7B836AC4F}"/>
    <dgm:cxn modelId="{1AD86CB3-B1A1-4C8B-B825-325B19173948}" type="presOf" srcId="{41ED1A70-8978-494F-AA00-A7C4963D2650}" destId="{D9DB319C-CEFB-422F-9601-83B190FBBC46}" srcOrd="0" destOrd="2" presId="urn:microsoft.com/office/officeart/2005/8/layout/hList6"/>
    <dgm:cxn modelId="{EE0D7E02-08DF-4DBE-9A97-F453F8502F92}" type="presOf" srcId="{FD6F26AE-9731-459C-944A-004CEE405C76}" destId="{0784391B-1960-4628-A101-09DB505E17F1}" srcOrd="0" destOrd="4" presId="urn:microsoft.com/office/officeart/2005/8/layout/hList6"/>
    <dgm:cxn modelId="{F595D5CE-6452-4053-AE0E-ED2DDC937D6C}" srcId="{E648EF53-3F69-4E49-A902-59B28C5E33AD}" destId="{1E16DB55-2870-4C88-8B9A-237492B94B10}" srcOrd="5" destOrd="0" parTransId="{90B5A5BB-8349-48CA-87A0-ED124C97786F}" sibTransId="{878A3317-D7A0-4220-8527-835E129710E5}"/>
    <dgm:cxn modelId="{5A329FAE-6E3C-437C-8DC3-3064853DB907}" srcId="{5061FB68-281C-4A07-8F34-C0AE101D5473}" destId="{4F9498BB-18D1-4E00-8C24-24D05CB7C9EA}" srcOrd="5" destOrd="0" parTransId="{8B03E6AD-7AFE-45A1-8F9F-41FD62E1D458}" sibTransId="{83AB54D1-9BB1-4B55-B89C-B2E4B3390AEF}"/>
    <dgm:cxn modelId="{0FCA8D9D-3CFE-49A4-92DE-054680E54544}" srcId="{CE9F5581-E416-4B55-A4D1-0BAE8D844D94}" destId="{ED787F7C-E39A-47BC-B71F-949F67D5BEDA}" srcOrd="2" destOrd="0" parTransId="{B5A22FEA-D2FF-4444-8EF1-FC8C1D08FC05}" sibTransId="{0E64A265-AB56-4A0C-9222-50B2697D4F7D}"/>
    <dgm:cxn modelId="{33B00206-D898-4292-A26E-01B5E548C98C}" srcId="{5061FB68-281C-4A07-8F34-C0AE101D5473}" destId="{E9DD008A-3839-46B7-AD4F-1D63A7E74522}" srcOrd="1" destOrd="0" parTransId="{1600D169-52B8-4735-A8F0-DE3FDB3B263C}" sibTransId="{B207CEB4-900A-4303-95CA-CAC8F79F0059}"/>
    <dgm:cxn modelId="{11868A5B-D021-4843-B5C0-4E86F3C950C9}" srcId="{33837536-C23D-437A-89B3-535062ACDBAB}" destId="{E648EF53-3F69-4E49-A902-59B28C5E33AD}" srcOrd="0" destOrd="0" parTransId="{47B4136B-069C-4699-B568-11B6625F11EA}" sibTransId="{5199225A-BAD4-410B-981B-873571F46B8C}"/>
    <dgm:cxn modelId="{425081D5-9506-4866-9A30-A001D1449E00}" type="presOf" srcId="{55E120EE-2DB6-4AA6-B553-9BB8FFD6E48E}" destId="{0784391B-1960-4628-A101-09DB505E17F1}" srcOrd="0" destOrd="5" presId="urn:microsoft.com/office/officeart/2005/8/layout/hList6"/>
    <dgm:cxn modelId="{A4023B76-BB14-4724-9207-2B5B4BE06DC2}" type="presOf" srcId="{33837536-C23D-437A-89B3-535062ACDBAB}" destId="{B68445ED-FE8A-49A9-85E4-3CB12A7B2C86}" srcOrd="0" destOrd="0" presId="urn:microsoft.com/office/officeart/2005/8/layout/hList6"/>
    <dgm:cxn modelId="{9A5715A7-97EB-40D0-8251-ECF9BAE3B7EA}" type="presOf" srcId="{8F80FD72-F1A5-43F6-BAD6-FFB16BB8453F}" destId="{E05AC074-3C92-4B5D-B3A0-9C9D1C22E456}" srcOrd="0" destOrd="5" presId="urn:microsoft.com/office/officeart/2005/8/layout/hList6"/>
    <dgm:cxn modelId="{A54AF24C-EC2E-4D4B-937F-0C114600ECDC}" type="presOf" srcId="{475CD6C4-64E5-4E47-8A8C-1D55696865F2}" destId="{0784391B-1960-4628-A101-09DB505E17F1}" srcOrd="0" destOrd="3" presId="urn:microsoft.com/office/officeart/2005/8/layout/hList6"/>
    <dgm:cxn modelId="{30326D56-9FE0-4614-9026-DCD46FAB3E64}" srcId="{E648EF53-3F69-4E49-A902-59B28C5E33AD}" destId="{9BCBFFDF-1101-4D01-AB42-24BF29E2259D}" srcOrd="0" destOrd="0" parTransId="{E5B07F8B-E8EF-42EE-B1DF-5608C4FFF8EA}" sibTransId="{B3CD0CC7-353D-4109-AEAA-FA9AE171B9D2}"/>
    <dgm:cxn modelId="{4B99E8ED-7226-43AD-8763-63545099EC66}" type="presOf" srcId="{ED787F7C-E39A-47BC-B71F-949F67D5BEDA}" destId="{D9DB319C-CEFB-422F-9601-83B190FBBC46}" srcOrd="0" destOrd="3" presId="urn:microsoft.com/office/officeart/2005/8/layout/hList6"/>
    <dgm:cxn modelId="{6A0B379E-24FB-4AAC-8D37-8A65E4CFDAF7}" srcId="{5061FB68-281C-4A07-8F34-C0AE101D5473}" destId="{2602B5C5-EBE9-47B0-9E78-BDC1AF7FF497}" srcOrd="0" destOrd="0" parTransId="{51154C94-4FCD-42B1-BBC7-6E5A103679D1}" sibTransId="{0815DBB6-B3DE-4ACB-A9FD-5D3046893064}"/>
    <dgm:cxn modelId="{6C2113F7-ECE7-401C-906A-6426847BD212}" srcId="{CE9F5581-E416-4B55-A4D1-0BAE8D844D94}" destId="{A770EA34-CCF3-4AFE-8128-AD908534974D}" srcOrd="4" destOrd="0" parTransId="{6D3E2A7D-A34D-4BE3-A658-D97FC861E9A3}" sibTransId="{16FBE4F3-E750-46EC-92DD-43D055EEA170}"/>
    <dgm:cxn modelId="{CC302EDB-EAED-44BE-93B0-685214EAD500}" type="presOf" srcId="{5061FB68-281C-4A07-8F34-C0AE101D5473}" destId="{E05AC074-3C92-4B5D-B3A0-9C9D1C22E456}" srcOrd="0" destOrd="0" presId="urn:microsoft.com/office/officeart/2005/8/layout/hList6"/>
    <dgm:cxn modelId="{8A643383-0887-4DD5-99D2-6FFE78440F9F}" srcId="{E648EF53-3F69-4E49-A902-59B28C5E33AD}" destId="{1DDECECC-6C4C-4C02-B39B-34EDCF0D3C01}" srcOrd="1" destOrd="0" parTransId="{CF8E28BD-7FA8-41EF-BFA7-02513149D25B}" sibTransId="{712F9203-E70B-404B-8833-A88FD4554135}"/>
    <dgm:cxn modelId="{3362BF58-E9AC-4D0E-B212-145F3D6F29C6}" type="presOf" srcId="{8CFD6E3C-038A-4A9B-99BA-30B85EB24CDA}" destId="{D9DB319C-CEFB-422F-9601-83B190FBBC46}" srcOrd="0" destOrd="4" presId="urn:microsoft.com/office/officeart/2005/8/layout/hList6"/>
    <dgm:cxn modelId="{C1CC5CC2-945D-47FA-990F-A8BE05F67D71}" type="presOf" srcId="{2602B5C5-EBE9-47B0-9E78-BDC1AF7FF497}" destId="{E05AC074-3C92-4B5D-B3A0-9C9D1C22E456}" srcOrd="0" destOrd="1" presId="urn:microsoft.com/office/officeart/2005/8/layout/hList6"/>
    <dgm:cxn modelId="{66390CC3-DBE2-4358-87FC-1181233E319A}" srcId="{E648EF53-3F69-4E49-A902-59B28C5E33AD}" destId="{55E120EE-2DB6-4AA6-B553-9BB8FFD6E48E}" srcOrd="4" destOrd="0" parTransId="{6DA53BB8-1C40-4727-8CA9-4F36414AEE5D}" sibTransId="{AFC78C38-E7AC-41BA-8216-47FAFF57A726}"/>
    <dgm:cxn modelId="{ED3F6AA3-563C-4415-8C22-D49EE9FB5A9F}" type="presOf" srcId="{1DDECECC-6C4C-4C02-B39B-34EDCF0D3C01}" destId="{0784391B-1960-4628-A101-09DB505E17F1}" srcOrd="0" destOrd="2" presId="urn:microsoft.com/office/officeart/2005/8/layout/hList6"/>
    <dgm:cxn modelId="{DDD30442-93EA-40BA-923A-522AAC9F4AD0}" srcId="{E648EF53-3F69-4E49-A902-59B28C5E33AD}" destId="{475CD6C4-64E5-4E47-8A8C-1D55696865F2}" srcOrd="2" destOrd="0" parTransId="{B9609A78-557C-45DA-85F0-FEE05DC56D4F}" sibTransId="{4A45AA5D-9BD3-4707-9649-3E50F54ED6CE}"/>
    <dgm:cxn modelId="{D15522CE-3085-4705-AF4D-F4B3DD9502CA}" srcId="{CE9F5581-E416-4B55-A4D1-0BAE8D844D94}" destId="{8CFD6E3C-038A-4A9B-99BA-30B85EB24CDA}" srcOrd="3" destOrd="0" parTransId="{C5DC6922-0BD0-4856-B6F0-D04DB98F7557}" sibTransId="{7FA22F0F-3BCC-4264-B346-8D69263F4AB5}"/>
    <dgm:cxn modelId="{706363E7-7B66-464D-9955-F85ADC3CF294}" type="presOf" srcId="{1E16DB55-2870-4C88-8B9A-237492B94B10}" destId="{0784391B-1960-4628-A101-09DB505E17F1}" srcOrd="0" destOrd="6" presId="urn:microsoft.com/office/officeart/2005/8/layout/hList6"/>
    <dgm:cxn modelId="{0562BCCA-926F-4F99-97F3-D1A5D26D8FDA}" type="presOf" srcId="{4B0946E2-62DF-441B-8ABA-CB941382E447}" destId="{D9DB319C-CEFB-422F-9601-83B190FBBC46}" srcOrd="0" destOrd="1" presId="urn:microsoft.com/office/officeart/2005/8/layout/hList6"/>
    <dgm:cxn modelId="{17F65C04-E016-4145-930A-67DD7738FAEE}" type="presOf" srcId="{326F515E-9833-4EB4-94E9-D601C48E4D87}" destId="{E05AC074-3C92-4B5D-B3A0-9C9D1C22E456}" srcOrd="0" destOrd="3" presId="urn:microsoft.com/office/officeart/2005/8/layout/hList6"/>
    <dgm:cxn modelId="{5031A49D-719F-4618-AA84-F1059660158E}" type="presOf" srcId="{E9DD008A-3839-46B7-AD4F-1D63A7E74522}" destId="{E05AC074-3C92-4B5D-B3A0-9C9D1C22E456}" srcOrd="0" destOrd="2" presId="urn:microsoft.com/office/officeart/2005/8/layout/hList6"/>
    <dgm:cxn modelId="{4454CD33-A0F9-4617-8726-D5583F486E80}" srcId="{33837536-C23D-437A-89B3-535062ACDBAB}" destId="{5061FB68-281C-4A07-8F34-C0AE101D5473}" srcOrd="2" destOrd="0" parTransId="{A4FF7BDB-7327-4536-B434-1A29E36795C5}" sibTransId="{364DC548-AE14-4532-B475-E54F96AF9CF4}"/>
    <dgm:cxn modelId="{3D393E07-9A20-4A9E-8B8A-695A1045CA27}" type="presParOf" srcId="{B68445ED-FE8A-49A9-85E4-3CB12A7B2C86}" destId="{0784391B-1960-4628-A101-09DB505E17F1}" srcOrd="0" destOrd="0" presId="urn:microsoft.com/office/officeart/2005/8/layout/hList6"/>
    <dgm:cxn modelId="{7BDC1C90-7E31-4C25-9F0B-0E9DA9A26A6A}" type="presParOf" srcId="{B68445ED-FE8A-49A9-85E4-3CB12A7B2C86}" destId="{95B68F39-04EA-458D-AF4A-CCD5165B7129}" srcOrd="1" destOrd="0" presId="urn:microsoft.com/office/officeart/2005/8/layout/hList6"/>
    <dgm:cxn modelId="{60A3057D-3B48-4837-80AF-AD8F631ADE07}" type="presParOf" srcId="{B68445ED-FE8A-49A9-85E4-3CB12A7B2C86}" destId="{D9DB319C-CEFB-422F-9601-83B190FBBC46}" srcOrd="2" destOrd="0" presId="urn:microsoft.com/office/officeart/2005/8/layout/hList6"/>
    <dgm:cxn modelId="{ED4FE056-0F21-4683-86A6-D89317CA4C70}" type="presParOf" srcId="{B68445ED-FE8A-49A9-85E4-3CB12A7B2C86}" destId="{D36FA7B4-CE86-40EA-8E8F-E2625A4914A9}" srcOrd="3" destOrd="0" presId="urn:microsoft.com/office/officeart/2005/8/layout/hList6"/>
    <dgm:cxn modelId="{3971B0B4-1290-4B4D-BF50-1470C2669B03}" type="presParOf" srcId="{B68445ED-FE8A-49A9-85E4-3CB12A7B2C86}" destId="{E05AC074-3C92-4B5D-B3A0-9C9D1C22E45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dirty="0" smtClean="0"/>
            <a:t>21921 </a:t>
          </a:r>
        </a:p>
        <a:p>
          <a:r>
            <a:rPr lang="ru-RU" sz="1400" dirty="0" smtClean="0"/>
            <a:t>тыс. 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7813 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имущество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CC0066"/>
              </a:solidFill>
            </a:rPr>
            <a:t>3961 тыс.руб.</a:t>
          </a:r>
          <a:endParaRPr lang="ru-RU" sz="1400" dirty="0">
            <a:solidFill>
              <a:srgbClr val="CC0066"/>
            </a:solidFill>
          </a:endParaRPr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Акцизы по подакцизным товарам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dirty="0" smtClean="0"/>
            <a:t>177</a:t>
          </a:r>
        </a:p>
        <a:p>
          <a:r>
            <a:rPr lang="ru-RU" sz="1200" dirty="0" smtClean="0"/>
            <a:t> </a:t>
          </a:r>
          <a:r>
            <a:rPr lang="ru-RU" sz="1400" dirty="0" smtClean="0"/>
            <a:t>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Налоги на совокупный доход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1711E-6F8D-4FEA-9246-7213FC764185}" type="presOf" srcId="{0EABE584-9E78-4E18-9864-E9592589FB91}" destId="{F7F8F642-8586-4E0B-9704-421F74964D04}" srcOrd="0" destOrd="0" presId="urn:microsoft.com/office/officeart/2005/8/layout/vList5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37B20876-2F11-4889-94B7-BC7EA4B3E406}" type="presOf" srcId="{28C85ADC-4466-47D2-B580-778124D72CC7}" destId="{0FA0A811-7BD1-4C63-9842-B69D2F4EB9E0}" srcOrd="0" destOrd="0" presId="urn:microsoft.com/office/officeart/2005/8/layout/vList5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D04FDD44-30FE-4E28-B62B-57D7C1BAA42C}" type="presOf" srcId="{5B4D6A96-F1A1-4B9C-A0CE-D3A0A6FF9E02}" destId="{00F96E50-F615-478F-AD51-1BDBC3698A2D}" srcOrd="0" destOrd="0" presId="urn:microsoft.com/office/officeart/2005/8/layout/vList5"/>
    <dgm:cxn modelId="{3429B036-FAA0-4D14-ACD5-2FC9BD7F209A}" type="presOf" srcId="{29AD83A7-0736-4B95-95E1-1E0BBF38CF06}" destId="{8AB89983-0097-4064-A01D-A96B072D10D0}" srcOrd="0" destOrd="0" presId="urn:microsoft.com/office/officeart/2005/8/layout/vList5"/>
    <dgm:cxn modelId="{D2CB6070-DFA2-4147-9214-FDD5751E5D8F}" type="presOf" srcId="{3AC45ED1-FB78-430E-838C-5A52CF5E415B}" destId="{C2DF84D2-46CE-4315-AC9A-EC068F3D11B9}" srcOrd="0" destOrd="0" presId="urn:microsoft.com/office/officeart/2005/8/layout/vList5"/>
    <dgm:cxn modelId="{1A0CF307-8A3D-485D-ABD2-46BBF2950873}" type="presOf" srcId="{BC4D2ACD-E11D-413E-8D8C-FCF07CDB54EB}" destId="{5EC4AC27-69A7-40F9-9503-19A07FF35F78}" srcOrd="0" destOrd="0" presId="urn:microsoft.com/office/officeart/2005/8/layout/vList5"/>
    <dgm:cxn modelId="{4A04375E-EB6C-4925-A54F-208ED0BFB105}" srcId="{29AD83A7-0736-4B95-95E1-1E0BBF38CF06}" destId="{5B4D6A96-F1A1-4B9C-A0CE-D3A0A6FF9E02}" srcOrd="3" destOrd="0" parTransId="{DB2DD333-E325-48ED-B03E-E218EA623C38}" sibTransId="{1B634DB4-4D41-4336-B311-6553A57B414A}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EBB383FC-0505-4B12-B3A5-9A3567B36B1C}" type="presOf" srcId="{9CF61C31-56D0-4D4C-8E55-B48A8E002098}" destId="{28FC7E3D-4632-4CC7-8C4F-2DADF80FD840}" srcOrd="0" destOrd="0" presId="urn:microsoft.com/office/officeart/2005/8/layout/vList5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9467BE19-881E-4980-961B-5C70F345A999}" type="presOf" srcId="{C3960CB4-56EB-4516-8D42-B2AFB7AF06FC}" destId="{C1558259-A118-41DA-B639-5F5874386B47}" srcOrd="0" destOrd="0" presId="urn:microsoft.com/office/officeart/2005/8/layout/vList5"/>
    <dgm:cxn modelId="{03CCCD0E-4755-4285-BEF5-A9CF6BD81C64}" type="presOf" srcId="{5C4ABAD0-808E-4CDC-83FF-954AF1B3DD35}" destId="{22666B74-BAC6-48FB-A69E-77EFDF7A56F7}" srcOrd="0" destOrd="0" presId="urn:microsoft.com/office/officeart/2005/8/layout/vList5"/>
    <dgm:cxn modelId="{D8492D0B-0C5A-49E2-85F0-3AEF185EFF54}" type="presParOf" srcId="{8AB89983-0097-4064-A01D-A96B072D10D0}" destId="{4730693C-802F-42C0-8BA9-CEA9B91036F5}" srcOrd="0" destOrd="0" presId="urn:microsoft.com/office/officeart/2005/8/layout/vList5"/>
    <dgm:cxn modelId="{BE0AAAE8-757C-4E31-97AC-64E206E01D14}" type="presParOf" srcId="{4730693C-802F-42C0-8BA9-CEA9B91036F5}" destId="{F7F8F642-8586-4E0B-9704-421F74964D04}" srcOrd="0" destOrd="0" presId="urn:microsoft.com/office/officeart/2005/8/layout/vList5"/>
    <dgm:cxn modelId="{442F8866-6BEB-43C9-B3E7-2A87B027ACD7}" type="presParOf" srcId="{4730693C-802F-42C0-8BA9-CEA9B91036F5}" destId="{22666B74-BAC6-48FB-A69E-77EFDF7A56F7}" srcOrd="1" destOrd="0" presId="urn:microsoft.com/office/officeart/2005/8/layout/vList5"/>
    <dgm:cxn modelId="{AB07F545-E931-4CAA-8E20-CE7B03B0F52C}" type="presParOf" srcId="{8AB89983-0097-4064-A01D-A96B072D10D0}" destId="{0E880166-B4C9-4822-80B4-8F44633A2AB5}" srcOrd="1" destOrd="0" presId="urn:microsoft.com/office/officeart/2005/8/layout/vList5"/>
    <dgm:cxn modelId="{3831A0C5-A9B4-4496-A62B-F200CB901B3F}" type="presParOf" srcId="{8AB89983-0097-4064-A01D-A96B072D10D0}" destId="{242AF810-05B3-4364-BF57-975870B27586}" srcOrd="2" destOrd="0" presId="urn:microsoft.com/office/officeart/2005/8/layout/vList5"/>
    <dgm:cxn modelId="{2944BD9D-89B0-44AF-A3B7-F52270D84DAB}" type="presParOf" srcId="{242AF810-05B3-4364-BF57-975870B27586}" destId="{C1558259-A118-41DA-B639-5F5874386B47}" srcOrd="0" destOrd="0" presId="urn:microsoft.com/office/officeart/2005/8/layout/vList5"/>
    <dgm:cxn modelId="{ED4F226E-5516-4297-9B1A-3F228DBE5474}" type="presParOf" srcId="{242AF810-05B3-4364-BF57-975870B27586}" destId="{C2DF84D2-46CE-4315-AC9A-EC068F3D11B9}" srcOrd="1" destOrd="0" presId="urn:microsoft.com/office/officeart/2005/8/layout/vList5"/>
    <dgm:cxn modelId="{36E81EB0-01B0-4DFD-AFC1-4834168B1DE7}" type="presParOf" srcId="{8AB89983-0097-4064-A01D-A96B072D10D0}" destId="{A85FB46D-979C-42EE-B2EA-72915A9E86A7}" srcOrd="3" destOrd="0" presId="urn:microsoft.com/office/officeart/2005/8/layout/vList5"/>
    <dgm:cxn modelId="{FD482592-12B2-4F94-9C61-376D7CBF97A2}" type="presParOf" srcId="{8AB89983-0097-4064-A01D-A96B072D10D0}" destId="{D3EBD3A9-8A02-44CD-9367-8806DFC72F74}" srcOrd="4" destOrd="0" presId="urn:microsoft.com/office/officeart/2005/8/layout/vList5"/>
    <dgm:cxn modelId="{8AAE0BA8-1E15-431C-B699-DE429D6C14E8}" type="presParOf" srcId="{D3EBD3A9-8A02-44CD-9367-8806DFC72F74}" destId="{28FC7E3D-4632-4CC7-8C4F-2DADF80FD840}" srcOrd="0" destOrd="0" presId="urn:microsoft.com/office/officeart/2005/8/layout/vList5"/>
    <dgm:cxn modelId="{0A3AA690-4ECB-4DA2-8959-B019DB90FA53}" type="presParOf" srcId="{D3EBD3A9-8A02-44CD-9367-8806DFC72F74}" destId="{0FA0A811-7BD1-4C63-9842-B69D2F4EB9E0}" srcOrd="1" destOrd="0" presId="urn:microsoft.com/office/officeart/2005/8/layout/vList5"/>
    <dgm:cxn modelId="{A1C66C63-AB02-4AD5-AFB7-A628C8206BF6}" type="presParOf" srcId="{8AB89983-0097-4064-A01D-A96B072D10D0}" destId="{4FE7778A-0DC7-482A-B5A5-7B6D19F585D3}" srcOrd="5" destOrd="0" presId="urn:microsoft.com/office/officeart/2005/8/layout/vList5"/>
    <dgm:cxn modelId="{10ACD8B7-B5C7-4682-A385-9243B6409658}" type="presParOf" srcId="{8AB89983-0097-4064-A01D-A96B072D10D0}" destId="{6268B943-58B1-4950-ABC4-2BCE4059A3D4}" srcOrd="6" destOrd="0" presId="urn:microsoft.com/office/officeart/2005/8/layout/vList5"/>
    <dgm:cxn modelId="{3AADC7D0-2B1F-4204-8F52-109C1C991375}" type="presParOf" srcId="{6268B943-58B1-4950-ABC4-2BCE4059A3D4}" destId="{00F96E50-F615-478F-AD51-1BDBC3698A2D}" srcOrd="0" destOrd="0" presId="urn:microsoft.com/office/officeart/2005/8/layout/vList5"/>
    <dgm:cxn modelId="{3F33DC5A-DC6D-4282-A712-786062E00F68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173B09F-3991-4418-A727-8DE6AFAF784B}">
      <dgm:prSet phldrT="[Текст]"/>
      <dgm:spPr/>
      <dgm:t>
        <a:bodyPr/>
        <a:lstStyle/>
        <a:p>
          <a:r>
            <a:rPr lang="ru-RU" dirty="0" smtClean="0"/>
            <a:t>24420 тыс. руб.</a:t>
          </a:r>
          <a:endParaRPr lang="ru-RU" dirty="0"/>
        </a:p>
      </dgm:t>
    </dgm:pt>
    <dgm:pt modelId="{74676768-3D5C-41D0-AEA4-62DF08689699}" type="parTrans" cxnId="{587B81A7-F8B4-4381-8577-C89C32246CE3}">
      <dgm:prSet/>
      <dgm:spPr/>
      <dgm:t>
        <a:bodyPr/>
        <a:lstStyle/>
        <a:p>
          <a:endParaRPr lang="ru-RU"/>
        </a:p>
      </dgm:t>
    </dgm:pt>
    <dgm:pt modelId="{8AD06B06-004C-49B5-9844-DFAE8990D977}" type="sibTrans" cxnId="{587B81A7-F8B4-4381-8577-C89C32246CE3}">
      <dgm:prSet/>
      <dgm:spPr/>
      <dgm:t>
        <a:bodyPr/>
        <a:lstStyle/>
        <a:p>
          <a:endParaRPr lang="ru-RU"/>
        </a:p>
      </dgm:t>
    </dgm:pt>
    <dgm:pt modelId="{48DBF9D9-9238-4649-BF9F-1CDA97838807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0D0B7192-EA43-4D96-A779-942901F30FCD}" type="parTrans" cxnId="{4C34E9C2-E003-42CC-A4B6-A31261C80BC8}">
      <dgm:prSet/>
      <dgm:spPr/>
      <dgm:t>
        <a:bodyPr/>
        <a:lstStyle/>
        <a:p>
          <a:endParaRPr lang="ru-RU"/>
        </a:p>
      </dgm:t>
    </dgm:pt>
    <dgm:pt modelId="{42C485C0-FF9E-49A0-BC8E-1B94642535D1}" type="sibTrans" cxnId="{4C34E9C2-E003-42CC-A4B6-A31261C80BC8}">
      <dgm:prSet/>
      <dgm:spPr/>
      <dgm:t>
        <a:bodyPr/>
        <a:lstStyle/>
        <a:p>
          <a:endParaRPr lang="ru-RU"/>
        </a:p>
      </dgm:t>
    </dgm:pt>
    <dgm:pt modelId="{304CF4A9-D025-4450-B886-7390997F2DA5}">
      <dgm:prSet phldrT="[Текст]"/>
      <dgm:spPr/>
      <dgm:t>
        <a:bodyPr/>
        <a:lstStyle/>
        <a:p>
          <a:r>
            <a:rPr lang="ru-RU" dirty="0" smtClean="0"/>
            <a:t>10170 тыс.руб.</a:t>
          </a:r>
          <a:endParaRPr lang="ru-RU" dirty="0"/>
        </a:p>
      </dgm:t>
    </dgm:pt>
    <dgm:pt modelId="{43CFC978-8EE3-44BF-A6E1-6612E55B258C}" type="parTrans" cxnId="{A18F3D74-12B3-4733-A71C-E9AD7E4ACC0D}">
      <dgm:prSet/>
      <dgm:spPr/>
      <dgm:t>
        <a:bodyPr/>
        <a:lstStyle/>
        <a:p>
          <a:endParaRPr lang="ru-RU"/>
        </a:p>
      </dgm:t>
    </dgm:pt>
    <dgm:pt modelId="{B299F904-3708-44C0-BB70-794990317CED}" type="sibTrans" cxnId="{A18F3D74-12B3-4733-A71C-E9AD7E4ACC0D}">
      <dgm:prSet/>
      <dgm:spPr/>
      <dgm:t>
        <a:bodyPr/>
        <a:lstStyle/>
        <a:p>
          <a:endParaRPr lang="ru-RU"/>
        </a:p>
      </dgm:t>
    </dgm:pt>
    <dgm:pt modelId="{A8BFBA23-4A3F-4EC7-88E3-3D4464D30914}">
      <dgm:prSet phldrT="[Текст]"/>
      <dgm:spPr/>
      <dgm:t>
        <a:bodyPr/>
        <a:lstStyle/>
        <a:p>
          <a:r>
            <a:rPr lang="ru-RU" dirty="0" smtClean="0"/>
            <a:t>Налоги на имущество</a:t>
          </a:r>
          <a:endParaRPr lang="ru-RU" dirty="0"/>
        </a:p>
      </dgm:t>
    </dgm:pt>
    <dgm:pt modelId="{5751370C-2DB1-4233-B1E5-5ED16B8779AE}" type="parTrans" cxnId="{D961F438-BD1E-4821-8C70-239EE0CF09EA}">
      <dgm:prSet/>
      <dgm:spPr/>
      <dgm:t>
        <a:bodyPr/>
        <a:lstStyle/>
        <a:p>
          <a:endParaRPr lang="ru-RU"/>
        </a:p>
      </dgm:t>
    </dgm:pt>
    <dgm:pt modelId="{7AD708F9-3964-49AA-9F2C-69D757008CE2}" type="sibTrans" cxnId="{D961F438-BD1E-4821-8C70-239EE0CF09EA}">
      <dgm:prSet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dirty="0" smtClean="0"/>
            <a:t>4389 тыс. 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r>
            <a:rPr lang="ru-RU" dirty="0" smtClean="0"/>
            <a:t>Акцизы по подакцизным товарам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5DA95E96-3213-4B7D-8836-34655504DC3C}">
      <dgm:prSet phldrT="[Текст]"/>
      <dgm:spPr/>
      <dgm:t>
        <a:bodyPr/>
        <a:lstStyle/>
        <a:p>
          <a:r>
            <a:rPr lang="ru-RU" dirty="0" smtClean="0"/>
            <a:t>200 тыс.руб.</a:t>
          </a:r>
          <a:endParaRPr lang="ru-RU" dirty="0"/>
        </a:p>
      </dgm:t>
    </dgm:pt>
    <dgm:pt modelId="{15F325E3-29B5-4E50-A84C-2A829AA7A0C2}" type="parTrans" cxnId="{5F3DD28B-1033-40DF-B275-A83BE561FA44}">
      <dgm:prSet/>
      <dgm:spPr/>
      <dgm:t>
        <a:bodyPr/>
        <a:lstStyle/>
        <a:p>
          <a:endParaRPr lang="ru-RU"/>
        </a:p>
      </dgm:t>
    </dgm:pt>
    <dgm:pt modelId="{AB28214E-E238-4009-9F11-F7249E5944E6}" type="sibTrans" cxnId="{5F3DD28B-1033-40DF-B275-A83BE561FA44}">
      <dgm:prSet/>
      <dgm:spPr/>
      <dgm:t>
        <a:bodyPr/>
        <a:lstStyle/>
        <a:p>
          <a:endParaRPr lang="ru-RU"/>
        </a:p>
      </dgm:t>
    </dgm:pt>
    <dgm:pt modelId="{C2088161-51FD-4DC8-9D59-C21F01887797}">
      <dgm:prSet phldrT="[Текст]"/>
      <dgm:spPr/>
      <dgm:t>
        <a:bodyPr/>
        <a:lstStyle/>
        <a:p>
          <a:r>
            <a:rPr lang="ru-RU" dirty="0" smtClean="0"/>
            <a:t>Налоги на совокупный доход</a:t>
          </a:r>
          <a:endParaRPr lang="ru-RU" dirty="0"/>
        </a:p>
      </dgm:t>
    </dgm:pt>
    <dgm:pt modelId="{B7C266F1-0724-403C-B92D-2AE6856A4F6C}" type="parTrans" cxnId="{8EBEE7B6-2B6D-4D09-A268-AB313BDE4C0B}">
      <dgm:prSet/>
      <dgm:spPr/>
      <dgm:t>
        <a:bodyPr/>
        <a:lstStyle/>
        <a:p>
          <a:endParaRPr lang="ru-RU"/>
        </a:p>
      </dgm:t>
    </dgm:pt>
    <dgm:pt modelId="{0E166D65-ED18-4802-ACDD-506CEBB50AB1}" type="sibTrans" cxnId="{8EBEE7B6-2B6D-4D09-A268-AB313BDE4C0B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2462E-8486-40C9-B6D7-E3732135F603}" type="pres">
      <dgm:prSet presAssocID="{9173B09F-3991-4418-A727-8DE6AFAF784B}" presName="linNode" presStyleCnt="0"/>
      <dgm:spPr/>
    </dgm:pt>
    <dgm:pt modelId="{EDCA5365-1BEB-4346-9209-9A75184A5A4B}" type="pres">
      <dgm:prSet presAssocID="{9173B09F-3991-4418-A727-8DE6AFAF78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498B-96EA-408E-8667-06C56778B4D5}" type="pres">
      <dgm:prSet presAssocID="{9173B09F-3991-4418-A727-8DE6AFAF78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4FFE-4C1E-403C-8DA9-A63BA0C55A1B}" type="pres">
      <dgm:prSet presAssocID="{8AD06B06-004C-49B5-9844-DFAE8990D977}" presName="sp" presStyleCnt="0"/>
      <dgm:spPr/>
    </dgm:pt>
    <dgm:pt modelId="{1FA3D5CE-9EA9-4535-9239-0DDBD733DE5C}" type="pres">
      <dgm:prSet presAssocID="{304CF4A9-D025-4450-B886-7390997F2DA5}" presName="linNode" presStyleCnt="0"/>
      <dgm:spPr/>
    </dgm:pt>
    <dgm:pt modelId="{227313E7-3DA5-4AFE-8AA4-BD9A2FB65A97}" type="pres">
      <dgm:prSet presAssocID="{304CF4A9-D025-4450-B886-7390997F2D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55BA-ACEC-4210-B5CD-9F94BBA3F4DE}" type="pres">
      <dgm:prSet presAssocID="{304CF4A9-D025-4450-B886-7390997F2D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8C7D-96DA-4727-BA45-C3952BDF1171}" type="pres">
      <dgm:prSet presAssocID="{B299F904-3708-44C0-BB70-794990317CED}" presName="sp" presStyleCnt="0"/>
      <dgm:spPr/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732171CF-BE64-4E31-9F95-59D04DD0C138}" type="pres">
      <dgm:prSet presAssocID="{5DA95E96-3213-4B7D-8836-34655504DC3C}" presName="linNode" presStyleCnt="0"/>
      <dgm:spPr/>
    </dgm:pt>
    <dgm:pt modelId="{FC55F218-1815-4C85-B7E9-AA1518AFBA0B}" type="pres">
      <dgm:prSet presAssocID="{5DA95E96-3213-4B7D-8836-34655504DC3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91493-8451-498D-8ADC-F6A62B34A3C6}" type="pres">
      <dgm:prSet presAssocID="{5DA95E96-3213-4B7D-8836-34655504DC3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C232E-7D4B-4BCA-94C6-1E02483D9812}" type="presOf" srcId="{9173B09F-3991-4418-A727-8DE6AFAF784B}" destId="{EDCA5365-1BEB-4346-9209-9A75184A5A4B}" srcOrd="0" destOrd="0" presId="urn:microsoft.com/office/officeart/2005/8/layout/vList5"/>
    <dgm:cxn modelId="{CE1BCBB9-3F5C-4F73-90AD-7A1CBB4072D1}" type="presOf" srcId="{0A3CE9F0-656A-4335-8518-3BF594ADFB8D}" destId="{9EECEB09-48FA-4CC8-8716-B0383F5BE82F}" srcOrd="0" destOrd="0" presId="urn:microsoft.com/office/officeart/2005/8/layout/vList5"/>
    <dgm:cxn modelId="{A18F3D74-12B3-4733-A71C-E9AD7E4ACC0D}" srcId="{0A3CE9F0-656A-4335-8518-3BF594ADFB8D}" destId="{304CF4A9-D025-4450-B886-7390997F2DA5}" srcOrd="1" destOrd="0" parTransId="{43CFC978-8EE3-44BF-A6E1-6612E55B258C}" sibTransId="{B299F904-3708-44C0-BB70-794990317CED}"/>
    <dgm:cxn modelId="{D37DD6A4-9E72-4495-AB0B-9AFB688F19D8}" type="presOf" srcId="{C2088161-51FD-4DC8-9D59-C21F01887797}" destId="{71F91493-8451-498D-8ADC-F6A62B34A3C6}" srcOrd="0" destOrd="0" presId="urn:microsoft.com/office/officeart/2005/8/layout/vList5"/>
    <dgm:cxn modelId="{0679C460-2FDF-4233-9B7A-4E98A1EC705E}" type="presOf" srcId="{304CF4A9-D025-4450-B886-7390997F2DA5}" destId="{227313E7-3DA5-4AFE-8AA4-BD9A2FB65A97}" srcOrd="0" destOrd="0" presId="urn:microsoft.com/office/officeart/2005/8/layout/vList5"/>
    <dgm:cxn modelId="{4C34E9C2-E003-42CC-A4B6-A31261C80BC8}" srcId="{9173B09F-3991-4418-A727-8DE6AFAF784B}" destId="{48DBF9D9-9238-4649-BF9F-1CDA97838807}" srcOrd="0" destOrd="0" parTransId="{0D0B7192-EA43-4D96-A779-942901F30FCD}" sibTransId="{42C485C0-FF9E-49A0-BC8E-1B94642535D1}"/>
    <dgm:cxn modelId="{94BCFFE4-063B-44DA-81E8-AC643741AD82}" type="presOf" srcId="{5DA95E96-3213-4B7D-8836-34655504DC3C}" destId="{FC55F218-1815-4C85-B7E9-AA1518AFBA0B}" srcOrd="0" destOrd="0" presId="urn:microsoft.com/office/officeart/2005/8/layout/vList5"/>
    <dgm:cxn modelId="{F9D56D82-B736-4918-BD3D-498E8217FABD}" type="presOf" srcId="{48DBF9D9-9238-4649-BF9F-1CDA97838807}" destId="{520B498B-96EA-408E-8667-06C56778B4D5}" srcOrd="0" destOrd="0" presId="urn:microsoft.com/office/officeart/2005/8/layout/vList5"/>
    <dgm:cxn modelId="{5F3DD28B-1033-40DF-B275-A83BE561FA44}" srcId="{0A3CE9F0-656A-4335-8518-3BF594ADFB8D}" destId="{5DA95E96-3213-4B7D-8836-34655504DC3C}" srcOrd="3" destOrd="0" parTransId="{15F325E3-29B5-4E50-A84C-2A829AA7A0C2}" sibTransId="{AB28214E-E238-4009-9F11-F7249E5944E6}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D961F438-BD1E-4821-8C70-239EE0CF09EA}" srcId="{304CF4A9-D025-4450-B886-7390997F2DA5}" destId="{A8BFBA23-4A3F-4EC7-88E3-3D4464D30914}" srcOrd="0" destOrd="0" parTransId="{5751370C-2DB1-4233-B1E5-5ED16B8779AE}" sibTransId="{7AD708F9-3964-49AA-9F2C-69D757008CE2}"/>
    <dgm:cxn modelId="{9A8135A6-2861-4F45-858A-7E45C6EA4E3E}" type="presOf" srcId="{DBDA0654-B144-4C49-B1AD-B91955647F1A}" destId="{566271DF-14B0-4204-95FB-A93030E9C5C9}" srcOrd="0" destOrd="0" presId="urn:microsoft.com/office/officeart/2005/8/layout/vList5"/>
    <dgm:cxn modelId="{8EBEE7B6-2B6D-4D09-A268-AB313BDE4C0B}" srcId="{5DA95E96-3213-4B7D-8836-34655504DC3C}" destId="{C2088161-51FD-4DC8-9D59-C21F01887797}" srcOrd="0" destOrd="0" parTransId="{B7C266F1-0724-403C-B92D-2AE6856A4F6C}" sibTransId="{0E166D65-ED18-4802-ACDD-506CEBB50AB1}"/>
    <dgm:cxn modelId="{DE883A0B-CA54-42A6-B9D0-79221E486C5F}" type="presOf" srcId="{578C294A-F2D8-4FB4-831F-D4D456AED180}" destId="{6BC0BD39-BE2F-492B-A468-8C605A2C9025}" srcOrd="0" destOrd="0" presId="urn:microsoft.com/office/officeart/2005/8/layout/vList5"/>
    <dgm:cxn modelId="{B35CC8AA-068E-4196-BBBA-6D0A96ED29F4}" srcId="{0A3CE9F0-656A-4335-8518-3BF594ADFB8D}" destId="{578C294A-F2D8-4FB4-831F-D4D456AED180}" srcOrd="2" destOrd="0" parTransId="{450F0CAB-C424-44CB-90AA-B92185229B5C}" sibTransId="{438FC21D-5F47-421C-81E7-26839EDB1025}"/>
    <dgm:cxn modelId="{DCBC7DDF-8982-48FA-B120-7839A3B70268}" type="presOf" srcId="{A8BFBA23-4A3F-4EC7-88E3-3D4464D30914}" destId="{E68855BA-ACEC-4210-B5CD-9F94BBA3F4DE}" srcOrd="0" destOrd="0" presId="urn:microsoft.com/office/officeart/2005/8/layout/vList5"/>
    <dgm:cxn modelId="{587B81A7-F8B4-4381-8577-C89C32246CE3}" srcId="{0A3CE9F0-656A-4335-8518-3BF594ADFB8D}" destId="{9173B09F-3991-4418-A727-8DE6AFAF784B}" srcOrd="0" destOrd="0" parTransId="{74676768-3D5C-41D0-AEA4-62DF08689699}" sibTransId="{8AD06B06-004C-49B5-9844-DFAE8990D977}"/>
    <dgm:cxn modelId="{41D79E37-EEA0-4658-91E5-CB6D36D4C59D}" type="presParOf" srcId="{9EECEB09-48FA-4CC8-8716-B0383F5BE82F}" destId="{AC12462E-8486-40C9-B6D7-E3732135F603}" srcOrd="0" destOrd="0" presId="urn:microsoft.com/office/officeart/2005/8/layout/vList5"/>
    <dgm:cxn modelId="{0B938582-0976-475E-B510-646C64706129}" type="presParOf" srcId="{AC12462E-8486-40C9-B6D7-E3732135F603}" destId="{EDCA5365-1BEB-4346-9209-9A75184A5A4B}" srcOrd="0" destOrd="0" presId="urn:microsoft.com/office/officeart/2005/8/layout/vList5"/>
    <dgm:cxn modelId="{0727C276-8913-4407-8295-D157915E13BF}" type="presParOf" srcId="{AC12462E-8486-40C9-B6D7-E3732135F603}" destId="{520B498B-96EA-408E-8667-06C56778B4D5}" srcOrd="1" destOrd="0" presId="urn:microsoft.com/office/officeart/2005/8/layout/vList5"/>
    <dgm:cxn modelId="{0041F765-F44B-4DB7-8814-3598BBF97343}" type="presParOf" srcId="{9EECEB09-48FA-4CC8-8716-B0383F5BE82F}" destId="{D5084FFE-4C1E-403C-8DA9-A63BA0C55A1B}" srcOrd="1" destOrd="0" presId="urn:microsoft.com/office/officeart/2005/8/layout/vList5"/>
    <dgm:cxn modelId="{DD0231D8-DCCC-475E-AC5A-4E2AAA0C078B}" type="presParOf" srcId="{9EECEB09-48FA-4CC8-8716-B0383F5BE82F}" destId="{1FA3D5CE-9EA9-4535-9239-0DDBD733DE5C}" srcOrd="2" destOrd="0" presId="urn:microsoft.com/office/officeart/2005/8/layout/vList5"/>
    <dgm:cxn modelId="{FD33A1A3-A083-4597-848F-3D0E31ED082B}" type="presParOf" srcId="{1FA3D5CE-9EA9-4535-9239-0DDBD733DE5C}" destId="{227313E7-3DA5-4AFE-8AA4-BD9A2FB65A97}" srcOrd="0" destOrd="0" presId="urn:microsoft.com/office/officeart/2005/8/layout/vList5"/>
    <dgm:cxn modelId="{FCAA4A6B-6197-4873-AFA1-921C4AD2F0D9}" type="presParOf" srcId="{1FA3D5CE-9EA9-4535-9239-0DDBD733DE5C}" destId="{E68855BA-ACEC-4210-B5CD-9F94BBA3F4DE}" srcOrd="1" destOrd="0" presId="urn:microsoft.com/office/officeart/2005/8/layout/vList5"/>
    <dgm:cxn modelId="{BC70C94D-2F40-4AD0-BC1E-D604698890BD}" type="presParOf" srcId="{9EECEB09-48FA-4CC8-8716-B0383F5BE82F}" destId="{22BA8C7D-96DA-4727-BA45-C3952BDF1171}" srcOrd="3" destOrd="0" presId="urn:microsoft.com/office/officeart/2005/8/layout/vList5"/>
    <dgm:cxn modelId="{89818721-11DE-467E-B974-BBF19C087201}" type="presParOf" srcId="{9EECEB09-48FA-4CC8-8716-B0383F5BE82F}" destId="{00890747-7904-43C4-BEA5-A9BE5FE3CD3B}" srcOrd="4" destOrd="0" presId="urn:microsoft.com/office/officeart/2005/8/layout/vList5"/>
    <dgm:cxn modelId="{A7C2C209-EF17-4CF2-9B32-860053E649EF}" type="presParOf" srcId="{00890747-7904-43C4-BEA5-A9BE5FE3CD3B}" destId="{6BC0BD39-BE2F-492B-A468-8C605A2C9025}" srcOrd="0" destOrd="0" presId="urn:microsoft.com/office/officeart/2005/8/layout/vList5"/>
    <dgm:cxn modelId="{8F892E5A-B25A-40A7-98ED-B6D955F35691}" type="presParOf" srcId="{00890747-7904-43C4-BEA5-A9BE5FE3CD3B}" destId="{566271DF-14B0-4204-95FB-A93030E9C5C9}" srcOrd="1" destOrd="0" presId="urn:microsoft.com/office/officeart/2005/8/layout/vList5"/>
    <dgm:cxn modelId="{C1F16375-E495-4352-BCA2-9DDA8569A329}" type="presParOf" srcId="{9EECEB09-48FA-4CC8-8716-B0383F5BE82F}" destId="{AB8D75B8-ACF2-462B-BFAF-82CFBA4A17B7}" srcOrd="5" destOrd="0" presId="urn:microsoft.com/office/officeart/2005/8/layout/vList5"/>
    <dgm:cxn modelId="{C71F0F53-395F-4BCE-86D2-340B9EC4C84F}" type="presParOf" srcId="{9EECEB09-48FA-4CC8-8716-B0383F5BE82F}" destId="{732171CF-BE64-4E31-9F95-59D04DD0C138}" srcOrd="6" destOrd="0" presId="urn:microsoft.com/office/officeart/2005/8/layout/vList5"/>
    <dgm:cxn modelId="{BE536D80-F487-4123-ADCF-447E3D390E18}" type="presParOf" srcId="{732171CF-BE64-4E31-9F95-59D04DD0C138}" destId="{FC55F218-1815-4C85-B7E9-AA1518AFBA0B}" srcOrd="0" destOrd="0" presId="urn:microsoft.com/office/officeart/2005/8/layout/vList5"/>
    <dgm:cxn modelId="{A33B1811-C66B-41FE-AE5A-35886CB8C4AE}" type="presParOf" srcId="{732171CF-BE64-4E31-9F95-59D04DD0C138}" destId="{71F91493-8451-498D-8ADC-F6A62B34A3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48E8E-9D62-4098-967A-2D89E2ECB06F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5E57760-03F1-4827-B883-768DDDB2C1F9}">
      <dgm:prSet phldrT="[Текст]" custT="1"/>
      <dgm:spPr>
        <a:noFill/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ДОХОДЫ, НЕ ОБЛАГАЕМЫЕ НДФЛ</a:t>
          </a:r>
          <a:endParaRPr lang="ru-RU" sz="1200" b="1" dirty="0">
            <a:solidFill>
              <a:schemeClr val="tx1"/>
            </a:solidFill>
          </a:endParaRPr>
        </a:p>
      </dgm:t>
    </dgm:pt>
    <dgm:pt modelId="{6DD4F35C-148E-46A7-A2A7-EEDC3BA0F5F3}" type="parTrans" cxnId="{346EB412-42CD-4439-8093-5D29BE79C73C}">
      <dgm:prSet/>
      <dgm:spPr/>
      <dgm:t>
        <a:bodyPr/>
        <a:lstStyle/>
        <a:p>
          <a:endParaRPr lang="ru-RU"/>
        </a:p>
      </dgm:t>
    </dgm:pt>
    <dgm:pt modelId="{FFAF4E53-0A16-4485-8DF5-0DFB6867554B}" type="sibTrans" cxnId="{346EB412-42CD-4439-8093-5D29BE79C73C}">
      <dgm:prSet/>
      <dgm:spPr/>
      <dgm:t>
        <a:bodyPr/>
        <a:lstStyle/>
        <a:p>
          <a:endParaRPr lang="ru-RU"/>
        </a:p>
      </dgm:t>
    </dgm:pt>
    <dgm:pt modelId="{E9700BEF-FAAB-4643-B4DA-3EDA7D615F06}">
      <dgm:prSet phldrT="[Текст]" custT="1"/>
      <dgm:spPr>
        <a:noFill/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ДОХОДЫ,</a:t>
          </a:r>
        </a:p>
        <a:p>
          <a:r>
            <a:rPr lang="ru-RU" sz="1200" b="1" dirty="0" smtClean="0">
              <a:solidFill>
                <a:schemeClr val="tx1"/>
              </a:solidFill>
            </a:rPr>
            <a:t>ОБЛАГАЕМЫЕ НДФЛ</a:t>
          </a:r>
          <a:endParaRPr lang="ru-RU" sz="1200" b="1" dirty="0">
            <a:solidFill>
              <a:schemeClr val="tx1"/>
            </a:solidFill>
          </a:endParaRPr>
        </a:p>
      </dgm:t>
    </dgm:pt>
    <dgm:pt modelId="{FE740056-1082-4088-BDC2-CEBC956EFBE5}" type="sibTrans" cxnId="{EECE2C0F-FF12-4485-A47E-279F66FB8467}">
      <dgm:prSet/>
      <dgm:spPr/>
      <dgm:t>
        <a:bodyPr/>
        <a:lstStyle/>
        <a:p>
          <a:endParaRPr lang="ru-RU"/>
        </a:p>
      </dgm:t>
    </dgm:pt>
    <dgm:pt modelId="{3C6FB655-C20D-4BB9-AF00-6D40D8AE6FA9}" type="parTrans" cxnId="{EECE2C0F-FF12-4485-A47E-279F66FB8467}">
      <dgm:prSet/>
      <dgm:spPr/>
      <dgm:t>
        <a:bodyPr/>
        <a:lstStyle/>
        <a:p>
          <a:endParaRPr lang="ru-RU"/>
        </a:p>
      </dgm:t>
    </dgm:pt>
    <dgm:pt modelId="{BE1C7839-FF0E-489F-BBEB-DFBA96929643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иные доходы</a:t>
          </a:r>
          <a:endParaRPr lang="ru-RU" sz="1000" dirty="0"/>
        </a:p>
      </dgm:t>
    </dgm:pt>
    <dgm:pt modelId="{A0DBE6FE-3AB7-4FBB-A628-434BE285B162}" type="sibTrans" cxnId="{9364660A-16C4-4F52-93E2-B616146CE2D0}">
      <dgm:prSet/>
      <dgm:spPr/>
      <dgm:t>
        <a:bodyPr/>
        <a:lstStyle/>
        <a:p>
          <a:endParaRPr lang="ru-RU"/>
        </a:p>
      </dgm:t>
    </dgm:pt>
    <dgm:pt modelId="{2055A78C-A01D-4AD8-B032-12C897FC60FA}" type="parTrans" cxnId="{9364660A-16C4-4F52-93E2-B616146CE2D0}">
      <dgm:prSet/>
      <dgm:spPr/>
      <dgm:t>
        <a:bodyPr/>
        <a:lstStyle/>
        <a:p>
          <a:endParaRPr lang="ru-RU"/>
        </a:p>
      </dgm:t>
    </dgm:pt>
    <dgm:pt modelId="{0C1BCB1D-D00A-4F5B-B3BA-DEB949DBDE14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доходы в виде разного рода выигрышей;</a:t>
          </a:r>
          <a:endParaRPr lang="ru-RU" sz="1000" dirty="0"/>
        </a:p>
      </dgm:t>
    </dgm:pt>
    <dgm:pt modelId="{AACB9128-C429-42B6-B51E-28743870F6DC}" type="sibTrans" cxnId="{ED1AED73-DC38-462A-8F1F-1FAFB93DC235}">
      <dgm:prSet/>
      <dgm:spPr/>
      <dgm:t>
        <a:bodyPr/>
        <a:lstStyle/>
        <a:p>
          <a:endParaRPr lang="ru-RU"/>
        </a:p>
      </dgm:t>
    </dgm:pt>
    <dgm:pt modelId="{E2D3200E-714A-456C-A257-231069079BCD}" type="parTrans" cxnId="{ED1AED73-DC38-462A-8F1F-1FAFB93DC235}">
      <dgm:prSet/>
      <dgm:spPr/>
      <dgm:t>
        <a:bodyPr/>
        <a:lstStyle/>
        <a:p>
          <a:endParaRPr lang="ru-RU"/>
        </a:p>
      </dgm:t>
    </dgm:pt>
    <dgm:pt modelId="{60238423-68AC-4305-95C2-D74B0A6CA4A6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доходы от источников за пределами Российской Федерации;</a:t>
          </a:r>
          <a:endParaRPr lang="ru-RU" sz="1000" dirty="0"/>
        </a:p>
      </dgm:t>
    </dgm:pt>
    <dgm:pt modelId="{1F6ED1FD-79BC-46B3-BD4C-C5749F347AA5}" type="sibTrans" cxnId="{74684EA1-C2FB-489E-A121-AE7AD6F37ABE}">
      <dgm:prSet/>
      <dgm:spPr/>
      <dgm:t>
        <a:bodyPr/>
        <a:lstStyle/>
        <a:p>
          <a:endParaRPr lang="ru-RU"/>
        </a:p>
      </dgm:t>
    </dgm:pt>
    <dgm:pt modelId="{1F45190C-0E59-43BE-B185-022C7BE00F56}" type="parTrans" cxnId="{74684EA1-C2FB-489E-A121-AE7AD6F37ABE}">
      <dgm:prSet/>
      <dgm:spPr/>
      <dgm:t>
        <a:bodyPr/>
        <a:lstStyle/>
        <a:p>
          <a:endParaRPr lang="ru-RU"/>
        </a:p>
      </dgm:t>
    </dgm:pt>
    <dgm:pt modelId="{E0D6C8D4-9A1B-4C7E-B69E-FCC9E912B438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от сдачи имущества в аренду;</a:t>
          </a:r>
          <a:endParaRPr lang="ru-RU" sz="1000" dirty="0"/>
        </a:p>
      </dgm:t>
    </dgm:pt>
    <dgm:pt modelId="{04C0EF40-08E8-4920-8FD5-431E5DE96BC1}" type="sibTrans" cxnId="{8098883D-0219-4944-BF7C-7CB15AFDB61B}">
      <dgm:prSet/>
      <dgm:spPr/>
      <dgm:t>
        <a:bodyPr/>
        <a:lstStyle/>
        <a:p>
          <a:endParaRPr lang="ru-RU"/>
        </a:p>
      </dgm:t>
    </dgm:pt>
    <dgm:pt modelId="{452B8781-BB8F-4230-940F-3770E8F099BD}" type="parTrans" cxnId="{8098883D-0219-4944-BF7C-7CB15AFDB61B}">
      <dgm:prSet/>
      <dgm:spPr/>
      <dgm:t>
        <a:bodyPr/>
        <a:lstStyle/>
        <a:p>
          <a:endParaRPr lang="ru-RU"/>
        </a:p>
      </dgm:t>
    </dgm:pt>
    <dgm:pt modelId="{2F04A5E1-7087-4164-B429-96F2838F16CB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от продажи имущества, находившегося в собственности менее 3 лет;</a:t>
          </a:r>
          <a:endParaRPr lang="ru-RU" sz="1000" dirty="0"/>
        </a:p>
      </dgm:t>
    </dgm:pt>
    <dgm:pt modelId="{E2AEE91A-3199-4CF8-86BF-FED6AACBB8EB}" type="sibTrans" cxnId="{0C19E41E-7F7A-49AE-BD2F-79FDBE2194B5}">
      <dgm:prSet/>
      <dgm:spPr/>
      <dgm:t>
        <a:bodyPr/>
        <a:lstStyle/>
        <a:p>
          <a:endParaRPr lang="ru-RU"/>
        </a:p>
      </dgm:t>
    </dgm:pt>
    <dgm:pt modelId="{E14D010F-B893-4F5D-8CC5-900CB51C0731}" type="parTrans" cxnId="{0C19E41E-7F7A-49AE-BD2F-79FDBE2194B5}">
      <dgm:prSet/>
      <dgm:spPr/>
      <dgm:t>
        <a:bodyPr/>
        <a:lstStyle/>
        <a:p>
          <a:endParaRPr lang="ru-RU"/>
        </a:p>
      </dgm:t>
    </dgm:pt>
    <dgm:pt modelId="{5AA8CC2B-A319-4A0E-ACBC-D7C1DBDA15DA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вознаграждение за выполнение трудовых или иных обязанностей;</a:t>
          </a:r>
          <a:endParaRPr lang="ru-RU" sz="1000" dirty="0"/>
        </a:p>
      </dgm:t>
    </dgm:pt>
    <dgm:pt modelId="{320439C6-FE07-4E3D-AA4F-72E370EEF570}" type="sibTrans" cxnId="{BE5CC88F-6C77-4562-B871-026F4D6FC64B}">
      <dgm:prSet/>
      <dgm:spPr/>
      <dgm:t>
        <a:bodyPr/>
        <a:lstStyle/>
        <a:p>
          <a:endParaRPr lang="ru-RU"/>
        </a:p>
      </dgm:t>
    </dgm:pt>
    <dgm:pt modelId="{A5CDA788-A073-4438-8790-4E0D4EF6B282}" type="parTrans" cxnId="{BE5CC88F-6C77-4562-B871-026F4D6FC64B}">
      <dgm:prSet/>
      <dgm:spPr/>
      <dgm:t>
        <a:bodyPr/>
        <a:lstStyle/>
        <a:p>
          <a:endParaRPr lang="ru-RU"/>
        </a:p>
      </dgm:t>
    </dgm:pt>
    <dgm:pt modelId="{0D9C8392-86AA-4A4B-AAE4-5481DC67E865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иные доходы.</a:t>
          </a:r>
          <a:endParaRPr lang="ru-RU" sz="1000" dirty="0"/>
        </a:p>
      </dgm:t>
    </dgm:pt>
    <dgm:pt modelId="{651923FB-CDD5-4B18-AA9C-F021467559E5}" type="sibTrans" cxnId="{A53E1336-CCB0-4C60-B687-3AF869517030}">
      <dgm:prSet/>
      <dgm:spPr/>
      <dgm:t>
        <a:bodyPr/>
        <a:lstStyle/>
        <a:p>
          <a:endParaRPr lang="ru-RU"/>
        </a:p>
      </dgm:t>
    </dgm:pt>
    <dgm:pt modelId="{FC5F76C1-D884-4E52-B1A5-11AB3DB4AE3B}" type="parTrans" cxnId="{A53E1336-CCB0-4C60-B687-3AF869517030}">
      <dgm:prSet/>
      <dgm:spPr/>
      <dgm:t>
        <a:bodyPr/>
        <a:lstStyle/>
        <a:p>
          <a:endParaRPr lang="ru-RU"/>
        </a:p>
      </dgm:t>
    </dgm:pt>
    <dgm:pt modelId="{CBD2AD4C-99DD-4FBE-A06F-14758045A9F4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доходы, полученные по договору дарения от члена семьи и (или) близкого родственника в соответствии с СК РФ (от супруга, родителей и детей, в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  <a:endParaRPr lang="ru-RU" sz="1000" dirty="0"/>
        </a:p>
      </dgm:t>
    </dgm:pt>
    <dgm:pt modelId="{5D7E753D-9FCA-4133-ABB9-E9CCEB85B73A}" type="sibTrans" cxnId="{DB798E1E-DFF0-45C7-863F-520482CAE2CF}">
      <dgm:prSet/>
      <dgm:spPr/>
      <dgm:t>
        <a:bodyPr/>
        <a:lstStyle/>
        <a:p>
          <a:endParaRPr lang="ru-RU"/>
        </a:p>
      </dgm:t>
    </dgm:pt>
    <dgm:pt modelId="{174017A9-4DE1-4F94-9BBE-95B6DBFC8BD7}" type="parTrans" cxnId="{DB798E1E-DFF0-45C7-863F-520482CAE2CF}">
      <dgm:prSet/>
      <dgm:spPr/>
      <dgm:t>
        <a:bodyPr/>
        <a:lstStyle/>
        <a:p>
          <a:endParaRPr lang="ru-RU"/>
        </a:p>
      </dgm:t>
    </dgm:pt>
    <dgm:pt modelId="{0C282CFF-161B-4FB6-A869-D7FAF0E072E9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доходы, полученные в порядке наследования;</a:t>
          </a:r>
          <a:endParaRPr lang="ru-RU" sz="1000" dirty="0"/>
        </a:p>
      </dgm:t>
    </dgm:pt>
    <dgm:pt modelId="{C5FD59B0-16DB-4DBA-A9CC-D67ECDFBA749}" type="sibTrans" cxnId="{23007DF7-566A-47AB-9497-9C76CFCED32D}">
      <dgm:prSet/>
      <dgm:spPr/>
      <dgm:t>
        <a:bodyPr/>
        <a:lstStyle/>
        <a:p>
          <a:endParaRPr lang="ru-RU"/>
        </a:p>
      </dgm:t>
    </dgm:pt>
    <dgm:pt modelId="{58230990-7812-473E-977F-484C80D9C353}" type="parTrans" cxnId="{23007DF7-566A-47AB-9497-9C76CFCED32D}">
      <dgm:prSet/>
      <dgm:spPr/>
      <dgm:t>
        <a:bodyPr/>
        <a:lstStyle/>
        <a:p>
          <a:endParaRPr lang="ru-RU"/>
        </a:p>
      </dgm:t>
    </dgm:pt>
    <dgm:pt modelId="{19E3EBDC-BB85-4C30-86B6-0481E14B837F}">
      <dgm:prSet phldrT="[Текст]" custT="1"/>
      <dgm:spPr>
        <a:noFill/>
      </dgm:spPr>
      <dgm:t>
        <a:bodyPr/>
        <a:lstStyle/>
        <a:p>
          <a:r>
            <a:rPr lang="ru-RU" sz="1000" dirty="0" smtClean="0"/>
            <a:t>доходы от продажи имущества, находившегося в собственности более трех лет;</a:t>
          </a:r>
          <a:endParaRPr lang="ru-RU" sz="1000" dirty="0"/>
        </a:p>
      </dgm:t>
    </dgm:pt>
    <dgm:pt modelId="{F3483E59-88E5-49AC-932D-1D08149821F9}" type="sibTrans" cxnId="{A2021431-02A8-47AB-BBAE-3CCD45B8CF88}">
      <dgm:prSet/>
      <dgm:spPr/>
      <dgm:t>
        <a:bodyPr/>
        <a:lstStyle/>
        <a:p>
          <a:endParaRPr lang="ru-RU"/>
        </a:p>
      </dgm:t>
    </dgm:pt>
    <dgm:pt modelId="{8920100E-4CCF-4AAB-B96B-BCBEFBC51FDF}" type="parTrans" cxnId="{A2021431-02A8-47AB-BBAE-3CCD45B8CF88}">
      <dgm:prSet/>
      <dgm:spPr/>
      <dgm:t>
        <a:bodyPr/>
        <a:lstStyle/>
        <a:p>
          <a:endParaRPr lang="ru-RU"/>
        </a:p>
      </dgm:t>
    </dgm:pt>
    <dgm:pt modelId="{3698D20A-D4F0-4D44-AC42-DD7D220A0CCC}" type="pres">
      <dgm:prSet presAssocID="{27C48E8E-9D62-4098-967A-2D89E2ECB0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80ADB-525D-4432-BDDA-6D3161AC5DAC}" type="pres">
      <dgm:prSet presAssocID="{E9700BEF-FAAB-4643-B4DA-3EDA7D615F06}" presName="composite" presStyleCnt="0"/>
      <dgm:spPr/>
    </dgm:pt>
    <dgm:pt modelId="{B125E63A-A089-4577-A807-6C5035013FFA}" type="pres">
      <dgm:prSet presAssocID="{E9700BEF-FAAB-4643-B4DA-3EDA7D615F06}" presName="parTx" presStyleLbl="alignNode1" presStyleIdx="0" presStyleCnt="2" custScaleX="121363" custScaleY="171926" custLinFactY="-100000" custLinFactNeighborX="2689" custLinFactNeighborY="-194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467A-F677-4250-B0A7-F0525E5AF9B3}" type="pres">
      <dgm:prSet presAssocID="{E9700BEF-FAAB-4643-B4DA-3EDA7D615F06}" presName="desTx" presStyleLbl="alignAccFollowNode1" presStyleIdx="0" presStyleCnt="2" custScaleX="122649" custScaleY="92806" custLinFactNeighborX="4987" custLinFactNeighborY="-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DA555-F4EB-4EF4-9C97-3873CAB46C64}" type="pres">
      <dgm:prSet presAssocID="{FE740056-1082-4088-BDC2-CEBC956EFBE5}" presName="space" presStyleCnt="0"/>
      <dgm:spPr/>
    </dgm:pt>
    <dgm:pt modelId="{4597282A-D1D9-4486-81C2-DF9FCF1606E1}" type="pres">
      <dgm:prSet presAssocID="{F5E57760-03F1-4827-B883-768DDDB2C1F9}" presName="composite" presStyleCnt="0"/>
      <dgm:spPr/>
    </dgm:pt>
    <dgm:pt modelId="{E1973C18-A2AB-4A37-A4D9-02A3550A9AC1}" type="pres">
      <dgm:prSet presAssocID="{F5E57760-03F1-4827-B883-768DDDB2C1F9}" presName="parTx" presStyleLbl="alignNode1" presStyleIdx="1" presStyleCnt="2" custAng="0" custScaleX="119493" custScaleY="117029" custLinFactY="-200000" custLinFactNeighborX="-2664" custLinFactNeighborY="-2045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5EBA-BCCE-481B-B250-4A8CD639E42D}" type="pres">
      <dgm:prSet presAssocID="{F5E57760-03F1-4827-B883-768DDDB2C1F9}" presName="desTx" presStyleLbl="alignAccFollowNode1" presStyleIdx="1" presStyleCnt="2" custScaleX="121103" custScaleY="100175" custLinFactNeighborX="-996" custLinFactNeighborY="10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8EA711-1DA9-43D0-A0A0-336DD89BB96C}" type="presOf" srcId="{5AA8CC2B-A319-4A0E-ACBC-D7C1DBDA15DA}" destId="{91FC467A-F677-4250-B0A7-F0525E5AF9B3}" srcOrd="0" destOrd="0" presId="urn:microsoft.com/office/officeart/2005/8/layout/hList1"/>
    <dgm:cxn modelId="{FF959D7F-1CEE-4B1A-BD02-9453F46E8878}" type="presOf" srcId="{0C282CFF-161B-4FB6-A869-D7FAF0E072E9}" destId="{F9D25EBA-BCCE-481B-B250-4A8CD639E42D}" srcOrd="0" destOrd="1" presId="urn:microsoft.com/office/officeart/2005/8/layout/hList1"/>
    <dgm:cxn modelId="{E5B12785-8959-473A-97A5-B46777EC2983}" type="presOf" srcId="{27C48E8E-9D62-4098-967A-2D89E2ECB06F}" destId="{3698D20A-D4F0-4D44-AC42-DD7D220A0CCC}" srcOrd="0" destOrd="0" presId="urn:microsoft.com/office/officeart/2005/8/layout/hList1"/>
    <dgm:cxn modelId="{E6F17D65-DD4E-4A6B-B024-528DFCD40680}" type="presOf" srcId="{E0D6C8D4-9A1B-4C7E-B69E-FCC9E912B438}" destId="{91FC467A-F677-4250-B0A7-F0525E5AF9B3}" srcOrd="0" destOrd="2" presId="urn:microsoft.com/office/officeart/2005/8/layout/hList1"/>
    <dgm:cxn modelId="{0C19E41E-7F7A-49AE-BD2F-79FDBE2194B5}" srcId="{E9700BEF-FAAB-4643-B4DA-3EDA7D615F06}" destId="{2F04A5E1-7087-4164-B429-96F2838F16CB}" srcOrd="1" destOrd="0" parTransId="{E14D010F-B893-4F5D-8CC5-900CB51C0731}" sibTransId="{E2AEE91A-3199-4CF8-86BF-FED6AACBB8EB}"/>
    <dgm:cxn modelId="{DFFAB5A5-46B7-4087-A3CF-A038467CF2DD}" type="presOf" srcId="{0D9C8392-86AA-4A4B-AAE4-5481DC67E865}" destId="{F9D25EBA-BCCE-481B-B250-4A8CD639E42D}" srcOrd="0" destOrd="3" presId="urn:microsoft.com/office/officeart/2005/8/layout/hList1"/>
    <dgm:cxn modelId="{EECE2C0F-FF12-4485-A47E-279F66FB8467}" srcId="{27C48E8E-9D62-4098-967A-2D89E2ECB06F}" destId="{E9700BEF-FAAB-4643-B4DA-3EDA7D615F06}" srcOrd="0" destOrd="0" parTransId="{3C6FB655-C20D-4BB9-AF00-6D40D8AE6FA9}" sibTransId="{FE740056-1082-4088-BDC2-CEBC956EFBE5}"/>
    <dgm:cxn modelId="{74684EA1-C2FB-489E-A121-AE7AD6F37ABE}" srcId="{E9700BEF-FAAB-4643-B4DA-3EDA7D615F06}" destId="{60238423-68AC-4305-95C2-D74B0A6CA4A6}" srcOrd="3" destOrd="0" parTransId="{1F45190C-0E59-43BE-B185-022C7BE00F56}" sibTransId="{1F6ED1FD-79BC-46B3-BD4C-C5749F347AA5}"/>
    <dgm:cxn modelId="{BE5CC88F-6C77-4562-B871-026F4D6FC64B}" srcId="{E9700BEF-FAAB-4643-B4DA-3EDA7D615F06}" destId="{5AA8CC2B-A319-4A0E-ACBC-D7C1DBDA15DA}" srcOrd="0" destOrd="0" parTransId="{A5CDA788-A073-4438-8790-4E0D4EF6B282}" sibTransId="{320439C6-FE07-4E3D-AA4F-72E370EEF570}"/>
    <dgm:cxn modelId="{A2021431-02A8-47AB-BBAE-3CCD45B8CF88}" srcId="{F5E57760-03F1-4827-B883-768DDDB2C1F9}" destId="{19E3EBDC-BB85-4C30-86B6-0481E14B837F}" srcOrd="0" destOrd="0" parTransId="{8920100E-4CCF-4AAB-B96B-BCBEFBC51FDF}" sibTransId="{F3483E59-88E5-49AC-932D-1D08149821F9}"/>
    <dgm:cxn modelId="{23007DF7-566A-47AB-9497-9C76CFCED32D}" srcId="{F5E57760-03F1-4827-B883-768DDDB2C1F9}" destId="{0C282CFF-161B-4FB6-A869-D7FAF0E072E9}" srcOrd="1" destOrd="0" parTransId="{58230990-7812-473E-977F-484C80D9C353}" sibTransId="{C5FD59B0-16DB-4DBA-A9CC-D67ECDFBA749}"/>
    <dgm:cxn modelId="{8098883D-0219-4944-BF7C-7CB15AFDB61B}" srcId="{E9700BEF-FAAB-4643-B4DA-3EDA7D615F06}" destId="{E0D6C8D4-9A1B-4C7E-B69E-FCC9E912B438}" srcOrd="2" destOrd="0" parTransId="{452B8781-BB8F-4230-940F-3770E8F099BD}" sibTransId="{04C0EF40-08E8-4920-8FD5-431E5DE96BC1}"/>
    <dgm:cxn modelId="{9FCBC9C0-48D8-4477-A3D2-EC9CF8C87988}" type="presOf" srcId="{2F04A5E1-7087-4164-B429-96F2838F16CB}" destId="{91FC467A-F677-4250-B0A7-F0525E5AF9B3}" srcOrd="0" destOrd="1" presId="urn:microsoft.com/office/officeart/2005/8/layout/hList1"/>
    <dgm:cxn modelId="{9364660A-16C4-4F52-93E2-B616146CE2D0}" srcId="{E9700BEF-FAAB-4643-B4DA-3EDA7D615F06}" destId="{BE1C7839-FF0E-489F-BBEB-DFBA96929643}" srcOrd="5" destOrd="0" parTransId="{2055A78C-A01D-4AD8-B032-12C897FC60FA}" sibTransId="{A0DBE6FE-3AB7-4FBB-A628-434BE285B162}"/>
    <dgm:cxn modelId="{A53E1336-CCB0-4C60-B687-3AF869517030}" srcId="{F5E57760-03F1-4827-B883-768DDDB2C1F9}" destId="{0D9C8392-86AA-4A4B-AAE4-5481DC67E865}" srcOrd="3" destOrd="0" parTransId="{FC5F76C1-D884-4E52-B1A5-11AB3DB4AE3B}" sibTransId="{651923FB-CDD5-4B18-AA9C-F021467559E5}"/>
    <dgm:cxn modelId="{9AF28043-1121-456B-B94D-05A4422AAD4F}" type="presOf" srcId="{0C1BCB1D-D00A-4F5B-B3BA-DEB949DBDE14}" destId="{91FC467A-F677-4250-B0A7-F0525E5AF9B3}" srcOrd="0" destOrd="4" presId="urn:microsoft.com/office/officeart/2005/8/layout/hList1"/>
    <dgm:cxn modelId="{D53BB8E3-EB0A-4CC9-9BEF-10BCB37BED30}" type="presOf" srcId="{CBD2AD4C-99DD-4FBE-A06F-14758045A9F4}" destId="{F9D25EBA-BCCE-481B-B250-4A8CD639E42D}" srcOrd="0" destOrd="2" presId="urn:microsoft.com/office/officeart/2005/8/layout/hList1"/>
    <dgm:cxn modelId="{346EB412-42CD-4439-8093-5D29BE79C73C}" srcId="{27C48E8E-9D62-4098-967A-2D89E2ECB06F}" destId="{F5E57760-03F1-4827-B883-768DDDB2C1F9}" srcOrd="1" destOrd="0" parTransId="{6DD4F35C-148E-46A7-A2A7-EEDC3BA0F5F3}" sibTransId="{FFAF4E53-0A16-4485-8DF5-0DFB6867554B}"/>
    <dgm:cxn modelId="{DB798E1E-DFF0-45C7-863F-520482CAE2CF}" srcId="{F5E57760-03F1-4827-B883-768DDDB2C1F9}" destId="{CBD2AD4C-99DD-4FBE-A06F-14758045A9F4}" srcOrd="2" destOrd="0" parTransId="{174017A9-4DE1-4F94-9BBE-95B6DBFC8BD7}" sibTransId="{5D7E753D-9FCA-4133-ABB9-E9CCEB85B73A}"/>
    <dgm:cxn modelId="{E52C79F7-429B-4E00-B507-532B26E2431D}" type="presOf" srcId="{60238423-68AC-4305-95C2-D74B0A6CA4A6}" destId="{91FC467A-F677-4250-B0A7-F0525E5AF9B3}" srcOrd="0" destOrd="3" presId="urn:microsoft.com/office/officeart/2005/8/layout/hList1"/>
    <dgm:cxn modelId="{FC9316FF-0A73-4402-A7B7-47D2FDF14E93}" type="presOf" srcId="{F5E57760-03F1-4827-B883-768DDDB2C1F9}" destId="{E1973C18-A2AB-4A37-A4D9-02A3550A9AC1}" srcOrd="0" destOrd="0" presId="urn:microsoft.com/office/officeart/2005/8/layout/hList1"/>
    <dgm:cxn modelId="{5E0CA955-F9B4-485E-A232-B65A5987BCF6}" type="presOf" srcId="{E9700BEF-FAAB-4643-B4DA-3EDA7D615F06}" destId="{B125E63A-A089-4577-A807-6C5035013FFA}" srcOrd="0" destOrd="0" presId="urn:microsoft.com/office/officeart/2005/8/layout/hList1"/>
    <dgm:cxn modelId="{0E4AD56C-16F2-4001-880E-6822B241D99D}" type="presOf" srcId="{BE1C7839-FF0E-489F-BBEB-DFBA96929643}" destId="{91FC467A-F677-4250-B0A7-F0525E5AF9B3}" srcOrd="0" destOrd="5" presId="urn:microsoft.com/office/officeart/2005/8/layout/hList1"/>
    <dgm:cxn modelId="{8CB77566-6042-4BB6-AD02-76D449C319D3}" type="presOf" srcId="{19E3EBDC-BB85-4C30-86B6-0481E14B837F}" destId="{F9D25EBA-BCCE-481B-B250-4A8CD639E42D}" srcOrd="0" destOrd="0" presId="urn:microsoft.com/office/officeart/2005/8/layout/hList1"/>
    <dgm:cxn modelId="{ED1AED73-DC38-462A-8F1F-1FAFB93DC235}" srcId="{E9700BEF-FAAB-4643-B4DA-3EDA7D615F06}" destId="{0C1BCB1D-D00A-4F5B-B3BA-DEB949DBDE14}" srcOrd="4" destOrd="0" parTransId="{E2D3200E-714A-456C-A257-231069079BCD}" sibTransId="{AACB9128-C429-42B6-B51E-28743870F6DC}"/>
    <dgm:cxn modelId="{355AFE19-8E19-4F4E-9BEC-4213976F94AE}" type="presParOf" srcId="{3698D20A-D4F0-4D44-AC42-DD7D220A0CCC}" destId="{4E480ADB-525D-4432-BDDA-6D3161AC5DAC}" srcOrd="0" destOrd="0" presId="urn:microsoft.com/office/officeart/2005/8/layout/hList1"/>
    <dgm:cxn modelId="{0318375A-EBA9-4FC0-B678-59FF6EDA15AE}" type="presParOf" srcId="{4E480ADB-525D-4432-BDDA-6D3161AC5DAC}" destId="{B125E63A-A089-4577-A807-6C5035013FFA}" srcOrd="0" destOrd="0" presId="urn:microsoft.com/office/officeart/2005/8/layout/hList1"/>
    <dgm:cxn modelId="{775F6983-56AF-405F-B3E4-963D71DB358F}" type="presParOf" srcId="{4E480ADB-525D-4432-BDDA-6D3161AC5DAC}" destId="{91FC467A-F677-4250-B0A7-F0525E5AF9B3}" srcOrd="1" destOrd="0" presId="urn:microsoft.com/office/officeart/2005/8/layout/hList1"/>
    <dgm:cxn modelId="{11A1FF5B-F431-41D3-AA5F-C1B3488AB694}" type="presParOf" srcId="{3698D20A-D4F0-4D44-AC42-DD7D220A0CCC}" destId="{BC1DA555-F4EB-4EF4-9C97-3873CAB46C64}" srcOrd="1" destOrd="0" presId="urn:microsoft.com/office/officeart/2005/8/layout/hList1"/>
    <dgm:cxn modelId="{DB76AD86-D86C-4C32-A81B-CA13A81C8227}" type="presParOf" srcId="{3698D20A-D4F0-4D44-AC42-DD7D220A0CCC}" destId="{4597282A-D1D9-4486-81C2-DF9FCF1606E1}" srcOrd="2" destOrd="0" presId="urn:microsoft.com/office/officeart/2005/8/layout/hList1"/>
    <dgm:cxn modelId="{050856BF-ED10-4405-85EB-6BFCACD5978B}" type="presParOf" srcId="{4597282A-D1D9-4486-81C2-DF9FCF1606E1}" destId="{E1973C18-A2AB-4A37-A4D9-02A3550A9AC1}" srcOrd="0" destOrd="0" presId="urn:microsoft.com/office/officeart/2005/8/layout/hList1"/>
    <dgm:cxn modelId="{5B7448DD-15AC-495E-9851-1969AEEBDC44}" type="presParOf" srcId="{4597282A-D1D9-4486-81C2-DF9FCF1606E1}" destId="{F9D25EBA-BCCE-481B-B250-4A8CD639E4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A145D-167D-4B90-B47C-89DE7719D16A}" type="doc">
      <dgm:prSet loTypeId="urn:microsoft.com/office/officeart/2005/8/layout/hProcess7#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C54525-E794-4C86-B51A-C28D4CF9E9C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642D540-D6DB-44B0-BF52-96DE22343E28}" type="parTrans" cxnId="{40ACC6A1-CAE8-4BF2-B8EB-74BF5450FACD}">
      <dgm:prSet/>
      <dgm:spPr/>
      <dgm:t>
        <a:bodyPr/>
        <a:lstStyle/>
        <a:p>
          <a:endParaRPr lang="ru-RU"/>
        </a:p>
      </dgm:t>
    </dgm:pt>
    <dgm:pt modelId="{C5C8EE71-15DA-4FAE-B5E0-63EEAB45B35D}" type="sibTrans" cxnId="{40ACC6A1-CAE8-4BF2-B8EB-74BF5450FACD}">
      <dgm:prSet/>
      <dgm:spPr/>
      <dgm:t>
        <a:bodyPr/>
        <a:lstStyle/>
        <a:p>
          <a:endParaRPr lang="ru-RU"/>
        </a:p>
      </dgm:t>
    </dgm:pt>
    <dgm:pt modelId="{C4A5963B-02AB-4F38-B655-037DD8BAD80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Акциз</a:t>
          </a:r>
          <a:r>
            <a:rPr lang="ru-RU" sz="1600" i="1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вино - водочные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dirty="0">
            <a:solidFill>
              <a:schemeClr val="tx1"/>
            </a:solidFill>
          </a:endParaRPr>
        </a:p>
      </dgm:t>
    </dgm:pt>
    <dgm:pt modelId="{5B1915C0-94EE-4ED8-B73F-F7616E2E5D7B}" type="sibTrans" cxnId="{877881D1-F49C-45A1-8DA9-43A2DDE6CB5B}">
      <dgm:prSet/>
      <dgm:spPr/>
      <dgm:t>
        <a:bodyPr/>
        <a:lstStyle/>
        <a:p>
          <a:endParaRPr lang="ru-RU"/>
        </a:p>
      </dgm:t>
    </dgm:pt>
    <dgm:pt modelId="{CBFA0F10-99EB-4213-85D5-EE88ACD0F621}" type="parTrans" cxnId="{877881D1-F49C-45A1-8DA9-43A2DDE6CB5B}">
      <dgm:prSet/>
      <dgm:spPr/>
      <dgm:t>
        <a:bodyPr/>
        <a:lstStyle/>
        <a:p>
          <a:endParaRPr lang="ru-RU"/>
        </a:p>
      </dgm:t>
    </dgm:pt>
    <dgm:pt modelId="{0DEE004D-D5C1-4A76-A011-82DCCBC47E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i="1" dirty="0"/>
        </a:p>
      </dgm:t>
    </dgm:pt>
    <dgm:pt modelId="{137EFE4C-302B-4BA5-9EC3-5A642EB1DA32}" type="parTrans" cxnId="{DE0A4BA4-E902-4077-B9F3-37B37AD2CDD5}">
      <dgm:prSet/>
      <dgm:spPr/>
      <dgm:t>
        <a:bodyPr/>
        <a:lstStyle/>
        <a:p>
          <a:endParaRPr lang="ru-RU"/>
        </a:p>
      </dgm:t>
    </dgm:pt>
    <dgm:pt modelId="{20F85845-B3BA-4C96-8820-4B56D1256D22}" type="sibTrans" cxnId="{DE0A4BA4-E902-4077-B9F3-37B37AD2CDD5}">
      <dgm:prSet/>
      <dgm:spPr/>
      <dgm:t>
        <a:bodyPr/>
        <a:lstStyle/>
        <a:p>
          <a:endParaRPr lang="ru-RU"/>
        </a:p>
      </dgm:t>
    </dgm:pt>
    <dgm:pt modelId="{01F17DEE-883A-422D-887E-680C8CBE0C58}" type="pres">
      <dgm:prSet presAssocID="{8D8A145D-167D-4B90-B47C-89DE7719D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143A8-427D-4EE1-A67B-A0A627A04938}" type="pres">
      <dgm:prSet presAssocID="{3FC54525-E794-4C86-B51A-C28D4CF9E9C9}" presName="compositeNode" presStyleCnt="0">
        <dgm:presLayoutVars>
          <dgm:bulletEnabled val="1"/>
        </dgm:presLayoutVars>
      </dgm:prSet>
      <dgm:spPr/>
    </dgm:pt>
    <dgm:pt modelId="{68D83612-560B-4123-8F08-59F3BB1D9885}" type="pres">
      <dgm:prSet presAssocID="{3FC54525-E794-4C86-B51A-C28D4CF9E9C9}" presName="bgRect" presStyleLbl="node1" presStyleIdx="0" presStyleCnt="1" custScaleX="127322" custLinFactNeighborX="165" custLinFactNeighborY="-3333"/>
      <dgm:spPr/>
      <dgm:t>
        <a:bodyPr/>
        <a:lstStyle/>
        <a:p>
          <a:endParaRPr lang="ru-RU"/>
        </a:p>
      </dgm:t>
    </dgm:pt>
    <dgm:pt modelId="{5E3E7AE8-98CB-45CC-844A-E7446FCF7F37}" type="pres">
      <dgm:prSet presAssocID="{3FC54525-E794-4C86-B51A-C28D4CF9E9C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A8D4-EF12-43B3-8165-897368FDC5F9}" type="pres">
      <dgm:prSet presAssocID="{3FC54525-E794-4C86-B51A-C28D4CF9E9C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CD56D-2F08-4286-AA8D-C7CF27CBB37C}" type="presOf" srcId="{3FC54525-E794-4C86-B51A-C28D4CF9E9C9}" destId="{68D83612-560B-4123-8F08-59F3BB1D9885}" srcOrd="0" destOrd="0" presId="urn:microsoft.com/office/officeart/2005/8/layout/hProcess7#1"/>
    <dgm:cxn modelId="{0B44E3EF-1400-46AE-8B61-4B103F574E47}" type="presOf" srcId="{8D8A145D-167D-4B90-B47C-89DE7719D16A}" destId="{01F17DEE-883A-422D-887E-680C8CBE0C58}" srcOrd="0" destOrd="0" presId="urn:microsoft.com/office/officeart/2005/8/layout/hProcess7#1"/>
    <dgm:cxn modelId="{F70EF287-DF08-4747-B562-54C3B83F5033}" type="presOf" srcId="{0DEE004D-D5C1-4A76-A011-82DCCBC47EF9}" destId="{2693A8D4-EF12-43B3-8165-897368FDC5F9}" srcOrd="0" destOrd="1" presId="urn:microsoft.com/office/officeart/2005/8/layout/hProcess7#1"/>
    <dgm:cxn modelId="{EF9E2D20-8E64-4674-BA4C-055C178E4EE9}" type="presOf" srcId="{C4A5963B-02AB-4F38-B655-037DD8BAD801}" destId="{2693A8D4-EF12-43B3-8165-897368FDC5F9}" srcOrd="0" destOrd="0" presId="urn:microsoft.com/office/officeart/2005/8/layout/hProcess7#1"/>
    <dgm:cxn modelId="{DE0A4BA4-E902-4077-B9F3-37B37AD2CDD5}" srcId="{3FC54525-E794-4C86-B51A-C28D4CF9E9C9}" destId="{0DEE004D-D5C1-4A76-A011-82DCCBC47EF9}" srcOrd="1" destOrd="0" parTransId="{137EFE4C-302B-4BA5-9EC3-5A642EB1DA32}" sibTransId="{20F85845-B3BA-4C96-8820-4B56D1256D22}"/>
    <dgm:cxn modelId="{877881D1-F49C-45A1-8DA9-43A2DDE6CB5B}" srcId="{3FC54525-E794-4C86-B51A-C28D4CF9E9C9}" destId="{C4A5963B-02AB-4F38-B655-037DD8BAD801}" srcOrd="0" destOrd="0" parTransId="{CBFA0F10-99EB-4213-85D5-EE88ACD0F621}" sibTransId="{5B1915C0-94EE-4ED8-B73F-F7616E2E5D7B}"/>
    <dgm:cxn modelId="{0BC15DA8-E4D4-4A04-A2FD-76320CDD9C78}" type="presOf" srcId="{3FC54525-E794-4C86-B51A-C28D4CF9E9C9}" destId="{5E3E7AE8-98CB-45CC-844A-E7446FCF7F37}" srcOrd="1" destOrd="0" presId="urn:microsoft.com/office/officeart/2005/8/layout/hProcess7#1"/>
    <dgm:cxn modelId="{40ACC6A1-CAE8-4BF2-B8EB-74BF5450FACD}" srcId="{8D8A145D-167D-4B90-B47C-89DE7719D16A}" destId="{3FC54525-E794-4C86-B51A-C28D4CF9E9C9}" srcOrd="0" destOrd="0" parTransId="{C642D540-D6DB-44B0-BF52-96DE22343E28}" sibTransId="{C5C8EE71-15DA-4FAE-B5E0-63EEAB45B35D}"/>
    <dgm:cxn modelId="{DAC53A51-3534-4B15-BC18-22348612E29E}" type="presParOf" srcId="{01F17DEE-883A-422D-887E-680C8CBE0C58}" destId="{B7D143A8-427D-4EE1-A67B-A0A627A04938}" srcOrd="0" destOrd="0" presId="urn:microsoft.com/office/officeart/2005/8/layout/hProcess7#1"/>
    <dgm:cxn modelId="{A0EACE92-413B-44CD-A8FD-E65C317FCE57}" type="presParOf" srcId="{B7D143A8-427D-4EE1-A67B-A0A627A04938}" destId="{68D83612-560B-4123-8F08-59F3BB1D9885}" srcOrd="0" destOrd="0" presId="urn:microsoft.com/office/officeart/2005/8/layout/hProcess7#1"/>
    <dgm:cxn modelId="{EF47485F-B982-47B3-A699-AD5113C32BB8}" type="presParOf" srcId="{B7D143A8-427D-4EE1-A67B-A0A627A04938}" destId="{5E3E7AE8-98CB-45CC-844A-E7446FCF7F37}" srcOrd="1" destOrd="0" presId="urn:microsoft.com/office/officeart/2005/8/layout/hProcess7#1"/>
    <dgm:cxn modelId="{9685C78B-72BD-4B61-9D7A-B4192C792D78}" type="presParOf" srcId="{B7D143A8-427D-4EE1-A67B-A0A627A04938}" destId="{2693A8D4-EF12-43B3-8165-897368FDC5F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4770</a:t>
          </a:r>
        </a:p>
        <a:p>
          <a:r>
            <a:rPr lang="ru-RU" sz="1400" dirty="0" smtClean="0"/>
            <a:t> тыс. 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 custT="1"/>
      <dgm:spPr/>
      <dgm:t>
        <a:bodyPr/>
        <a:lstStyle/>
        <a:p>
          <a:r>
            <a:rPr lang="ru-RU" sz="8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5F4FC5B5-F628-4F69-BFB8-AF7DE2EDF913}">
      <dgm:prSet phldrT="[Текст]" custT="1"/>
      <dgm:spPr/>
      <dgm:t>
        <a:bodyPr/>
        <a:lstStyle/>
        <a:p>
          <a:r>
            <a:rPr lang="ru-RU" sz="1400" dirty="0" smtClean="0"/>
            <a:t>4</a:t>
          </a:r>
        </a:p>
        <a:p>
          <a:r>
            <a:rPr lang="ru-RU" sz="1400" dirty="0" smtClean="0"/>
            <a:t> тыс. руб.</a:t>
          </a:r>
          <a:endParaRPr lang="ru-RU" sz="1400" dirty="0"/>
        </a:p>
      </dgm:t>
    </dgm:pt>
    <dgm:pt modelId="{49893415-832F-4274-8577-4125C7C1BD46}" type="parTrans" cxnId="{61EB86E2-67F7-45A6-BD0E-FE57CC22E981}">
      <dgm:prSet/>
      <dgm:spPr/>
      <dgm:t>
        <a:bodyPr/>
        <a:lstStyle/>
        <a:p>
          <a:endParaRPr lang="ru-RU"/>
        </a:p>
      </dgm:t>
    </dgm:pt>
    <dgm:pt modelId="{F9E3B4ED-08AF-4496-B0CD-D47AEC0F3F17}" type="sibTrans" cxnId="{61EB86E2-67F7-45A6-BD0E-FE57CC22E981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925 тыс. 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43E4EA6F-B635-451D-BC9B-746E6C234242}">
      <dgm:prSet phldrT="[Текст]"/>
      <dgm:spPr/>
      <dgm:t>
        <a:bodyPr/>
        <a:lstStyle/>
        <a:p>
          <a:r>
            <a:rPr lang="ru-RU" dirty="0" smtClean="0"/>
            <a:t>Штрафы, санкции, возмещение ущерба</a:t>
          </a:r>
          <a:endParaRPr lang="ru-RU" dirty="0"/>
        </a:p>
      </dgm:t>
    </dgm:pt>
    <dgm:pt modelId="{C7B6C8DF-2A52-4EB3-92A3-FAA97A6D9692}" type="parTrans" cxnId="{B47196F0-70EE-49C1-A90B-5C8D73064E41}">
      <dgm:prSet/>
      <dgm:spPr/>
      <dgm:t>
        <a:bodyPr/>
        <a:lstStyle/>
        <a:p>
          <a:endParaRPr lang="ru-RU"/>
        </a:p>
      </dgm:t>
    </dgm:pt>
    <dgm:pt modelId="{7431695A-2201-4E5B-95F1-368C9F02300A}" type="sibTrans" cxnId="{B47196F0-70EE-49C1-A90B-5C8D73064E41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80 </a:t>
          </a:r>
        </a:p>
        <a:p>
          <a:r>
            <a:rPr lang="ru-RU" sz="1400" dirty="0" smtClean="0"/>
            <a:t>тыс. 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Прочие неналоговые доходы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323735FF-BC86-4AEE-97CD-0CA867379AB6}">
      <dgm:prSet/>
      <dgm:spPr/>
      <dgm:t>
        <a:bodyPr/>
        <a:lstStyle/>
        <a:p>
          <a:endParaRPr lang="ru-RU" sz="700" dirty="0" smtClean="0"/>
        </a:p>
      </dgm:t>
    </dgm:pt>
    <dgm:pt modelId="{B1A7A958-0AC5-48C2-A0E8-437192464362}" type="parTrans" cxnId="{B07D3135-A366-4838-9E4E-EFA2A2196881}">
      <dgm:prSet/>
      <dgm:spPr/>
      <dgm:t>
        <a:bodyPr/>
        <a:lstStyle/>
        <a:p>
          <a:endParaRPr lang="ru-RU"/>
        </a:p>
      </dgm:t>
    </dgm:pt>
    <dgm:pt modelId="{3DA984BE-F84C-414D-AF7B-3C8AD460F849}" type="sibTrans" cxnId="{B07D3135-A366-4838-9E4E-EFA2A2196881}">
      <dgm:prSet/>
      <dgm:spPr/>
      <dgm:t>
        <a:bodyPr/>
        <a:lstStyle/>
        <a:p>
          <a:endParaRPr lang="ru-RU"/>
        </a:p>
      </dgm:t>
    </dgm:pt>
    <dgm:pt modelId="{BCD3D34B-308A-41B8-BC38-52404E3649E2}">
      <dgm:prSet/>
      <dgm:spPr/>
      <dgm:t>
        <a:bodyPr/>
        <a:lstStyle/>
        <a:p>
          <a:endParaRPr lang="ru-RU" dirty="0" smtClean="0"/>
        </a:p>
      </dgm:t>
    </dgm:pt>
    <dgm:pt modelId="{C195E099-9E69-49A1-B9C2-B8B3F917F14E}" type="parTrans" cxnId="{ECCD3E00-CF02-417C-AC3E-75275C009B4F}">
      <dgm:prSet/>
      <dgm:spPr/>
      <dgm:t>
        <a:bodyPr/>
        <a:lstStyle/>
        <a:p>
          <a:endParaRPr lang="ru-RU"/>
        </a:p>
      </dgm:t>
    </dgm:pt>
    <dgm:pt modelId="{E8CAE455-D7F2-48EF-96A4-683C88E6E0AC}" type="sibTrans" cxnId="{ECCD3E00-CF02-417C-AC3E-75275C009B4F}">
      <dgm:prSet/>
      <dgm:spPr/>
      <dgm:t>
        <a:bodyPr/>
        <a:lstStyle/>
        <a:p>
          <a:endParaRPr lang="ru-RU"/>
        </a:p>
      </dgm:t>
    </dgm:pt>
    <dgm:pt modelId="{6B903741-4C9E-4C41-B76F-82D14F995230}">
      <dgm:prSet/>
      <dgm:spPr/>
      <dgm:t>
        <a:bodyPr/>
        <a:lstStyle/>
        <a:p>
          <a:endParaRPr lang="ru-RU" dirty="0" smtClean="0"/>
        </a:p>
      </dgm:t>
    </dgm:pt>
    <dgm:pt modelId="{65529CF9-B8ED-45FE-9A1D-0605F3996396}" type="parTrans" cxnId="{48FDF3F1-268B-409B-AFEA-17CE0D53B5F0}">
      <dgm:prSet/>
      <dgm:spPr/>
      <dgm:t>
        <a:bodyPr/>
        <a:lstStyle/>
        <a:p>
          <a:endParaRPr lang="ru-RU"/>
        </a:p>
      </dgm:t>
    </dgm:pt>
    <dgm:pt modelId="{76FABA08-3496-48D2-891A-5704EDC5B8B8}" type="sibTrans" cxnId="{48FDF3F1-268B-409B-AFEA-17CE0D53B5F0}">
      <dgm:prSet/>
      <dgm:spPr/>
      <dgm:t>
        <a:bodyPr/>
        <a:lstStyle/>
        <a:p>
          <a:endParaRPr lang="ru-RU"/>
        </a:p>
      </dgm:t>
    </dgm:pt>
    <dgm:pt modelId="{3D8364E5-5844-4710-AA67-07D01D42E83E}">
      <dgm:prSet/>
      <dgm:spPr/>
      <dgm:t>
        <a:bodyPr/>
        <a:lstStyle/>
        <a:p>
          <a:endParaRPr lang="ru-RU" dirty="0" smtClean="0"/>
        </a:p>
      </dgm:t>
    </dgm:pt>
    <dgm:pt modelId="{67C87674-9C3A-4B85-8C50-9FE71C114F60}" type="parTrans" cxnId="{C2D6A2E0-EBF8-4EDA-B5B6-4AD810234182}">
      <dgm:prSet/>
      <dgm:spPr/>
      <dgm:t>
        <a:bodyPr/>
        <a:lstStyle/>
        <a:p>
          <a:endParaRPr lang="ru-RU"/>
        </a:p>
      </dgm:t>
    </dgm:pt>
    <dgm:pt modelId="{1E8E96B8-5BC2-4BE4-9C65-C8B9C65C0F5E}" type="sibTrans" cxnId="{C2D6A2E0-EBF8-4EDA-B5B6-4AD810234182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56C0A0CF-39B6-4154-BC46-F3732EEC447D}" type="pres">
      <dgm:prSet presAssocID="{5F4FC5B5-F628-4F69-BFB8-AF7DE2EDF913}" presName="linNode" presStyleCnt="0"/>
      <dgm:spPr/>
    </dgm:pt>
    <dgm:pt modelId="{5D010674-FF8D-414C-BA8A-A0677FCE0CE5}" type="pres">
      <dgm:prSet presAssocID="{5F4FC5B5-F628-4F69-BFB8-AF7DE2EDF91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A058-2906-45BD-9B09-414CB067D94F}" type="pres">
      <dgm:prSet presAssocID="{5F4FC5B5-F628-4F69-BFB8-AF7DE2EDF91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DB122-88F0-45E9-B189-A5F91AC0D67E}" type="pres">
      <dgm:prSet presAssocID="{F9E3B4ED-08AF-4496-B0CD-D47AEC0F3F17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4D64A-4CAF-47AF-98CA-6C52960EF72D}" type="presOf" srcId="{43E4EA6F-B635-451D-BC9B-746E6C234242}" destId="{D4F6A058-2906-45BD-9B09-414CB067D94F}" srcOrd="0" destOrd="0" presId="urn:microsoft.com/office/officeart/2005/8/layout/vList5"/>
    <dgm:cxn modelId="{ECDAEF21-98EE-48BC-ADED-CD920F0D94CD}" type="presOf" srcId="{C296D4AE-94D8-4286-923F-4D61BF98EA80}" destId="{4605BBCC-BEFE-4367-86EF-44702AF23BA5}" srcOrd="0" destOrd="0" presId="urn:microsoft.com/office/officeart/2005/8/layout/vList5"/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9874BBB7-0376-4924-A884-11FA9BC97E5A}" type="presOf" srcId="{35ECDBA0-9376-42EE-853F-3BF0154D6994}" destId="{441F680C-2972-4B13-A7B2-8782ABF84475}" srcOrd="0" destOrd="0" presId="urn:microsoft.com/office/officeart/2005/8/layout/vList5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53D8B2D3-6604-4101-B027-363854E8CE91}" type="presOf" srcId="{5F4FC5B5-F628-4F69-BFB8-AF7DE2EDF913}" destId="{5D010674-FF8D-414C-BA8A-A0677FCE0CE5}" srcOrd="0" destOrd="0" presId="urn:microsoft.com/office/officeart/2005/8/layout/vList5"/>
    <dgm:cxn modelId="{ECCD3E00-CF02-417C-AC3E-75275C009B4F}" srcId="{D0DB903F-2E00-43DB-83C0-D7A5843DBEC0}" destId="{BCD3D34B-308A-41B8-BC38-52404E3649E2}" srcOrd="1" destOrd="0" parTransId="{C195E099-9E69-49A1-B9C2-B8B3F917F14E}" sibTransId="{E8CAE455-D7F2-48EF-96A4-683C88E6E0AC}"/>
    <dgm:cxn modelId="{23EA5428-227C-49F9-A2B1-B87DC6E8E3A9}" type="presOf" srcId="{523F3769-07B4-41E9-9554-73ECAAA75E8D}" destId="{80992891-A32B-4731-A924-1721A7FEDC7F}" srcOrd="0" destOrd="0" presId="urn:microsoft.com/office/officeart/2005/8/layout/vList5"/>
    <dgm:cxn modelId="{B67563FD-7688-47A4-8B80-D96EA0EA472D}" srcId="{523F3769-07B4-41E9-9554-73ECAAA75E8D}" destId="{763C89E1-95B4-4BBE-B0DB-2673233A17AC}" srcOrd="3" destOrd="0" parTransId="{7E349AA5-8A7B-44B5-B2CC-E2E41AECD7A2}" sibTransId="{31C228E1-C74C-4DE8-9E55-F82AD38243E0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DFDF9123-58DF-47CA-90D9-DFA7E4F4F5ED}" type="presOf" srcId="{6B903741-4C9E-4C41-B76F-82D14F995230}" destId="{D4F6A058-2906-45BD-9B09-414CB067D94F}" srcOrd="0" destOrd="1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48FDF3F1-268B-409B-AFEA-17CE0D53B5F0}" srcId="{5F4FC5B5-F628-4F69-BFB8-AF7DE2EDF913}" destId="{6B903741-4C9E-4C41-B76F-82D14F995230}" srcOrd="1" destOrd="0" parTransId="{65529CF9-B8ED-45FE-9A1D-0605F3996396}" sibTransId="{76FABA08-3496-48D2-891A-5704EDC5B8B8}"/>
    <dgm:cxn modelId="{2D248D2C-6243-4451-B7F1-CE45AAF9D3BF}" type="presOf" srcId="{BCD3D34B-308A-41B8-BC38-52404E3649E2}" destId="{441F680C-2972-4B13-A7B2-8782ABF84475}" srcOrd="0" destOrd="1" presId="urn:microsoft.com/office/officeart/2005/8/layout/vList5"/>
    <dgm:cxn modelId="{C2D6A2E0-EBF8-4EDA-B5B6-4AD810234182}" srcId="{763C89E1-95B4-4BBE-B0DB-2673233A17AC}" destId="{3D8364E5-5844-4710-AA67-07D01D42E83E}" srcOrd="1" destOrd="0" parTransId="{67C87674-9C3A-4B85-8C50-9FE71C114F60}" sibTransId="{1E8E96B8-5BC2-4BE4-9C65-C8B9C65C0F5E}"/>
    <dgm:cxn modelId="{53A42EA5-F2BE-4636-8161-03FBD9E59432}" type="presOf" srcId="{2D22C969-F870-428C-8E94-86FC1F7EE7F9}" destId="{426D59F8-1978-4B21-B281-093238C0FE46}" srcOrd="0" destOrd="0" presId="urn:microsoft.com/office/officeart/2005/8/layout/vList5"/>
    <dgm:cxn modelId="{797D31CD-95C4-4AF7-B9CB-09DB644CE68E}" type="presOf" srcId="{D0DB903F-2E00-43DB-83C0-D7A5843DBEC0}" destId="{B35BADFA-2242-4113-83A5-AFF98649A85A}" srcOrd="0" destOrd="0" presId="urn:microsoft.com/office/officeart/2005/8/layout/vList5"/>
    <dgm:cxn modelId="{B47196F0-70EE-49C1-A90B-5C8D73064E41}" srcId="{5F4FC5B5-F628-4F69-BFB8-AF7DE2EDF913}" destId="{43E4EA6F-B635-451D-BC9B-746E6C234242}" srcOrd="0" destOrd="0" parTransId="{C7B6C8DF-2A52-4EB3-92A3-FAA97A6D9692}" sibTransId="{7431695A-2201-4E5B-95F1-368C9F02300A}"/>
    <dgm:cxn modelId="{61EB86E2-67F7-45A6-BD0E-FE57CC22E981}" srcId="{523F3769-07B4-41E9-9554-73ECAAA75E8D}" destId="{5F4FC5B5-F628-4F69-BFB8-AF7DE2EDF913}" srcOrd="2" destOrd="0" parTransId="{49893415-832F-4274-8577-4125C7C1BD46}" sibTransId="{F9E3B4ED-08AF-4496-B0CD-D47AEC0F3F17}"/>
    <dgm:cxn modelId="{D835B91E-BFC8-4CE2-B9D4-B7ED4270F8B2}" type="presOf" srcId="{323735FF-BC86-4AEE-97CD-0CA867379AB6}" destId="{4605BBCC-BEFE-4367-86EF-44702AF23BA5}" srcOrd="0" destOrd="1" presId="urn:microsoft.com/office/officeart/2005/8/layout/vList5"/>
    <dgm:cxn modelId="{B07D3135-A366-4838-9E4E-EFA2A2196881}" srcId="{248F4927-3152-498E-B63E-F7C59BEF16F0}" destId="{323735FF-BC86-4AEE-97CD-0CA867379AB6}" srcOrd="1" destOrd="0" parTransId="{B1A7A958-0AC5-48C2-A0E8-437192464362}" sibTransId="{3DA984BE-F84C-414D-AF7B-3C8AD460F849}"/>
    <dgm:cxn modelId="{52DE9845-3273-4656-80AA-698BAB0180DA}" type="presOf" srcId="{763C89E1-95B4-4BBE-B0DB-2673233A17AC}" destId="{6A1D5DDA-320E-42E4-AFB4-8DC725DBE14A}" srcOrd="0" destOrd="0" presId="urn:microsoft.com/office/officeart/2005/8/layout/vList5"/>
    <dgm:cxn modelId="{6270ADCE-8097-46EC-AB13-A54EEA7C3C75}" type="presOf" srcId="{3D8364E5-5844-4710-AA67-07D01D42E83E}" destId="{426D59F8-1978-4B21-B281-093238C0FE46}" srcOrd="0" destOrd="1" presId="urn:microsoft.com/office/officeart/2005/8/layout/vList5"/>
    <dgm:cxn modelId="{C3FD388F-E3D9-460B-AAD3-78E4E522F084}" type="presOf" srcId="{248F4927-3152-498E-B63E-F7C59BEF16F0}" destId="{B0D09CF4-C147-4692-9EC6-109AFC553275}" srcOrd="0" destOrd="0" presId="urn:microsoft.com/office/officeart/2005/8/layout/vList5"/>
    <dgm:cxn modelId="{B3D0C263-C471-44C9-9BD4-5C211F33CE3A}" type="presParOf" srcId="{80992891-A32B-4731-A924-1721A7FEDC7F}" destId="{09BFA365-C3F9-485B-B0A3-B4BC74C218A7}" srcOrd="0" destOrd="0" presId="urn:microsoft.com/office/officeart/2005/8/layout/vList5"/>
    <dgm:cxn modelId="{0DBE2926-9ABA-4EB4-AF43-5879D8A9F1C7}" type="presParOf" srcId="{09BFA365-C3F9-485B-B0A3-B4BC74C218A7}" destId="{B0D09CF4-C147-4692-9EC6-109AFC553275}" srcOrd="0" destOrd="0" presId="urn:microsoft.com/office/officeart/2005/8/layout/vList5"/>
    <dgm:cxn modelId="{3A1C7138-5EF0-4C61-9DDD-D02CCFADF7BC}" type="presParOf" srcId="{09BFA365-C3F9-485B-B0A3-B4BC74C218A7}" destId="{4605BBCC-BEFE-4367-86EF-44702AF23BA5}" srcOrd="1" destOrd="0" presId="urn:microsoft.com/office/officeart/2005/8/layout/vList5"/>
    <dgm:cxn modelId="{0BCA3B85-0A24-4265-82F3-196D5379BE66}" type="presParOf" srcId="{80992891-A32B-4731-A924-1721A7FEDC7F}" destId="{56CB1ADA-1614-4040-9CE0-4316390B4F8B}" srcOrd="1" destOrd="0" presId="urn:microsoft.com/office/officeart/2005/8/layout/vList5"/>
    <dgm:cxn modelId="{BE4900AA-1095-46AB-9697-C970BEB8D78D}" type="presParOf" srcId="{80992891-A32B-4731-A924-1721A7FEDC7F}" destId="{0AEBAD38-D91B-48A0-B839-C80592F78E08}" srcOrd="2" destOrd="0" presId="urn:microsoft.com/office/officeart/2005/8/layout/vList5"/>
    <dgm:cxn modelId="{1D2D2489-9FBD-47F7-95D0-0A03CB97521F}" type="presParOf" srcId="{0AEBAD38-D91B-48A0-B839-C80592F78E08}" destId="{B35BADFA-2242-4113-83A5-AFF98649A85A}" srcOrd="0" destOrd="0" presId="urn:microsoft.com/office/officeart/2005/8/layout/vList5"/>
    <dgm:cxn modelId="{1E780635-C96B-4840-BADE-C3F49B5C55F1}" type="presParOf" srcId="{0AEBAD38-D91B-48A0-B839-C80592F78E08}" destId="{441F680C-2972-4B13-A7B2-8782ABF84475}" srcOrd="1" destOrd="0" presId="urn:microsoft.com/office/officeart/2005/8/layout/vList5"/>
    <dgm:cxn modelId="{60BE3362-BA56-4AB8-A741-9A9E9DA41F13}" type="presParOf" srcId="{80992891-A32B-4731-A924-1721A7FEDC7F}" destId="{CD6C42CD-1801-4BEB-A626-90B97CF4C527}" srcOrd="3" destOrd="0" presId="urn:microsoft.com/office/officeart/2005/8/layout/vList5"/>
    <dgm:cxn modelId="{8D617D48-EFEF-46BE-B4EA-2DF99A4B8B36}" type="presParOf" srcId="{80992891-A32B-4731-A924-1721A7FEDC7F}" destId="{56C0A0CF-39B6-4154-BC46-F3732EEC447D}" srcOrd="4" destOrd="0" presId="urn:microsoft.com/office/officeart/2005/8/layout/vList5"/>
    <dgm:cxn modelId="{511B223F-7E8A-4F91-8E1E-FB817F190557}" type="presParOf" srcId="{56C0A0CF-39B6-4154-BC46-F3732EEC447D}" destId="{5D010674-FF8D-414C-BA8A-A0677FCE0CE5}" srcOrd="0" destOrd="0" presId="urn:microsoft.com/office/officeart/2005/8/layout/vList5"/>
    <dgm:cxn modelId="{D1F4D1BE-CAFB-46AC-B3C7-60E1F0DDE3E8}" type="presParOf" srcId="{56C0A0CF-39B6-4154-BC46-F3732EEC447D}" destId="{D4F6A058-2906-45BD-9B09-414CB067D94F}" srcOrd="1" destOrd="0" presId="urn:microsoft.com/office/officeart/2005/8/layout/vList5"/>
    <dgm:cxn modelId="{41E3C6C8-F313-4059-A99E-D2019C78A704}" type="presParOf" srcId="{80992891-A32B-4731-A924-1721A7FEDC7F}" destId="{394DB122-88F0-45E9-B189-A5F91AC0D67E}" srcOrd="5" destOrd="0" presId="urn:microsoft.com/office/officeart/2005/8/layout/vList5"/>
    <dgm:cxn modelId="{55428D78-D92D-4157-BF0E-6F72DAE86354}" type="presParOf" srcId="{80992891-A32B-4731-A924-1721A7FEDC7F}" destId="{9F341404-2AF7-4A02-A60B-1B8ACE16AF75}" srcOrd="6" destOrd="0" presId="urn:microsoft.com/office/officeart/2005/8/layout/vList5"/>
    <dgm:cxn modelId="{B1C370C5-E566-4D64-9574-4A87BF1B2A42}" type="presParOf" srcId="{9F341404-2AF7-4A02-A60B-1B8ACE16AF75}" destId="{6A1D5DDA-320E-42E4-AFB4-8DC725DBE14A}" srcOrd="0" destOrd="0" presId="urn:microsoft.com/office/officeart/2005/8/layout/vList5"/>
    <dgm:cxn modelId="{A86F6FD0-5EF4-46AC-850F-E406CDF796FB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dirty="0" smtClean="0"/>
            <a:t>4520 </a:t>
          </a:r>
        </a:p>
        <a:p>
          <a:r>
            <a:rPr lang="ru-RU" sz="1400" dirty="0" smtClean="0"/>
            <a:t>тыс. 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925</a:t>
          </a:r>
        </a:p>
        <a:p>
          <a:r>
            <a:rPr lang="ru-RU" sz="1400" dirty="0" smtClean="0"/>
            <a:t>тыс. 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CC0066"/>
              </a:solidFill>
            </a:rPr>
            <a:t>4 </a:t>
          </a:r>
        </a:p>
        <a:p>
          <a:r>
            <a:rPr lang="ru-RU" sz="1400" dirty="0" smtClean="0">
              <a:solidFill>
                <a:srgbClr val="CC0066"/>
              </a:solidFill>
            </a:rPr>
            <a:t>тыс. руб.</a:t>
          </a:r>
          <a:endParaRPr lang="ru-RU" sz="1400" dirty="0">
            <a:solidFill>
              <a:srgbClr val="CC0066"/>
            </a:solidFill>
          </a:endParaRPr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Штрафы, санкции, возмещение ущерба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dirty="0" smtClean="0"/>
            <a:t>70</a:t>
          </a:r>
        </a:p>
        <a:p>
          <a:r>
            <a:rPr lang="ru-RU" sz="1200" dirty="0" smtClean="0"/>
            <a:t> </a:t>
          </a:r>
          <a:r>
            <a:rPr lang="ru-RU" sz="1400" dirty="0" smtClean="0"/>
            <a:t>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Прочие неналоговые доходы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F9F28-055A-419E-B9F6-5EB7081E6920}" type="presOf" srcId="{0EABE584-9E78-4E18-9864-E9592589FB91}" destId="{F7F8F642-8586-4E0B-9704-421F74964D04}" srcOrd="0" destOrd="0" presId="urn:microsoft.com/office/officeart/2005/8/layout/vList5"/>
    <dgm:cxn modelId="{FB1E8B6C-0D12-48AE-A7B4-2CCAD3C6A8C0}" type="presOf" srcId="{28C85ADC-4466-47D2-B580-778124D72CC7}" destId="{0FA0A811-7BD1-4C63-9842-B69D2F4EB9E0}" srcOrd="0" destOrd="0" presId="urn:microsoft.com/office/officeart/2005/8/layout/vList5"/>
    <dgm:cxn modelId="{4A04375E-EB6C-4925-A54F-208ED0BFB105}" srcId="{29AD83A7-0736-4B95-95E1-1E0BBF38CF06}" destId="{5B4D6A96-F1A1-4B9C-A0CE-D3A0A6FF9E02}" srcOrd="3" destOrd="0" parTransId="{DB2DD333-E325-48ED-B03E-E218EA623C38}" sibTransId="{1B634DB4-4D41-4336-B311-6553A57B414A}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D01A1D53-60A9-4420-AF4E-126BD05614B2}" type="presOf" srcId="{5C4ABAD0-808E-4CDC-83FF-954AF1B3DD35}" destId="{22666B74-BAC6-48FB-A69E-77EFDF7A56F7}" srcOrd="0" destOrd="0" presId="urn:microsoft.com/office/officeart/2005/8/layout/vList5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D043119F-F013-4293-BFB1-CF2CBA64D930}" type="presOf" srcId="{BC4D2ACD-E11D-413E-8D8C-FCF07CDB54EB}" destId="{5EC4AC27-69A7-40F9-9503-19A07FF35F78}" srcOrd="0" destOrd="0" presId="urn:microsoft.com/office/officeart/2005/8/layout/vList5"/>
    <dgm:cxn modelId="{D4DACBAF-7114-44C5-9815-A87B5343ED76}" type="presOf" srcId="{9CF61C31-56D0-4D4C-8E55-B48A8E002098}" destId="{28FC7E3D-4632-4CC7-8C4F-2DADF80FD840}" srcOrd="0" destOrd="0" presId="urn:microsoft.com/office/officeart/2005/8/layout/vList5"/>
    <dgm:cxn modelId="{47DEE6A0-60F3-4941-8B32-BF0717442A10}" type="presOf" srcId="{3AC45ED1-FB78-430E-838C-5A52CF5E415B}" destId="{C2DF84D2-46CE-4315-AC9A-EC068F3D11B9}" srcOrd="0" destOrd="0" presId="urn:microsoft.com/office/officeart/2005/8/layout/vList5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CEB9F80F-3247-488A-8DE7-83570DB4FBEA}" type="presOf" srcId="{C3960CB4-56EB-4516-8D42-B2AFB7AF06FC}" destId="{C1558259-A118-41DA-B639-5F5874386B47}" srcOrd="0" destOrd="0" presId="urn:microsoft.com/office/officeart/2005/8/layout/vList5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1250EEF5-06E1-436D-8AC9-CCF2F9160931}" type="presOf" srcId="{29AD83A7-0736-4B95-95E1-1E0BBF38CF06}" destId="{8AB89983-0097-4064-A01D-A96B072D10D0}" srcOrd="0" destOrd="0" presId="urn:microsoft.com/office/officeart/2005/8/layout/vList5"/>
    <dgm:cxn modelId="{A6A62B8C-97C9-4B36-B3B8-FBD8C20E89D5}" type="presOf" srcId="{5B4D6A96-F1A1-4B9C-A0CE-D3A0A6FF9E02}" destId="{00F96E50-F615-478F-AD51-1BDBC3698A2D}" srcOrd="0" destOrd="0" presId="urn:microsoft.com/office/officeart/2005/8/layout/vList5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2A135251-BD68-4C9A-B592-C89B7BB1901C}" type="presParOf" srcId="{8AB89983-0097-4064-A01D-A96B072D10D0}" destId="{4730693C-802F-42C0-8BA9-CEA9B91036F5}" srcOrd="0" destOrd="0" presId="urn:microsoft.com/office/officeart/2005/8/layout/vList5"/>
    <dgm:cxn modelId="{884F10BF-3113-45E9-A63A-33D6435AA085}" type="presParOf" srcId="{4730693C-802F-42C0-8BA9-CEA9B91036F5}" destId="{F7F8F642-8586-4E0B-9704-421F74964D04}" srcOrd="0" destOrd="0" presId="urn:microsoft.com/office/officeart/2005/8/layout/vList5"/>
    <dgm:cxn modelId="{DDCB576C-93C6-4C6C-BAA2-68AC47390B39}" type="presParOf" srcId="{4730693C-802F-42C0-8BA9-CEA9B91036F5}" destId="{22666B74-BAC6-48FB-A69E-77EFDF7A56F7}" srcOrd="1" destOrd="0" presId="urn:microsoft.com/office/officeart/2005/8/layout/vList5"/>
    <dgm:cxn modelId="{6F84961F-E13F-46A4-9F52-AD4467D11499}" type="presParOf" srcId="{8AB89983-0097-4064-A01D-A96B072D10D0}" destId="{0E880166-B4C9-4822-80B4-8F44633A2AB5}" srcOrd="1" destOrd="0" presId="urn:microsoft.com/office/officeart/2005/8/layout/vList5"/>
    <dgm:cxn modelId="{69114E9B-DEE6-4E1F-854B-C24A34F7FAE8}" type="presParOf" srcId="{8AB89983-0097-4064-A01D-A96B072D10D0}" destId="{242AF810-05B3-4364-BF57-975870B27586}" srcOrd="2" destOrd="0" presId="urn:microsoft.com/office/officeart/2005/8/layout/vList5"/>
    <dgm:cxn modelId="{59E4BCCC-3A51-4FEC-B3D6-961BEDA3208E}" type="presParOf" srcId="{242AF810-05B3-4364-BF57-975870B27586}" destId="{C1558259-A118-41DA-B639-5F5874386B47}" srcOrd="0" destOrd="0" presId="urn:microsoft.com/office/officeart/2005/8/layout/vList5"/>
    <dgm:cxn modelId="{4C6C6F7D-5CEE-4FCC-8F62-C1A3245D237E}" type="presParOf" srcId="{242AF810-05B3-4364-BF57-975870B27586}" destId="{C2DF84D2-46CE-4315-AC9A-EC068F3D11B9}" srcOrd="1" destOrd="0" presId="urn:microsoft.com/office/officeart/2005/8/layout/vList5"/>
    <dgm:cxn modelId="{7B4F4FBD-D3CE-4C13-BA76-6F8AFCBD8509}" type="presParOf" srcId="{8AB89983-0097-4064-A01D-A96B072D10D0}" destId="{A85FB46D-979C-42EE-B2EA-72915A9E86A7}" srcOrd="3" destOrd="0" presId="urn:microsoft.com/office/officeart/2005/8/layout/vList5"/>
    <dgm:cxn modelId="{15ADAECC-DA1F-4A9C-9DF9-BE3BA458538D}" type="presParOf" srcId="{8AB89983-0097-4064-A01D-A96B072D10D0}" destId="{D3EBD3A9-8A02-44CD-9367-8806DFC72F74}" srcOrd="4" destOrd="0" presId="urn:microsoft.com/office/officeart/2005/8/layout/vList5"/>
    <dgm:cxn modelId="{6051D4D4-7DF5-49A7-AF47-926DDE309F37}" type="presParOf" srcId="{D3EBD3A9-8A02-44CD-9367-8806DFC72F74}" destId="{28FC7E3D-4632-4CC7-8C4F-2DADF80FD840}" srcOrd="0" destOrd="0" presId="urn:microsoft.com/office/officeart/2005/8/layout/vList5"/>
    <dgm:cxn modelId="{4AAB7D34-364C-4994-A26D-B8F7AFAB6783}" type="presParOf" srcId="{D3EBD3A9-8A02-44CD-9367-8806DFC72F74}" destId="{0FA0A811-7BD1-4C63-9842-B69D2F4EB9E0}" srcOrd="1" destOrd="0" presId="urn:microsoft.com/office/officeart/2005/8/layout/vList5"/>
    <dgm:cxn modelId="{3486BD14-81AD-4AFE-97D3-2B30B75202CE}" type="presParOf" srcId="{8AB89983-0097-4064-A01D-A96B072D10D0}" destId="{4FE7778A-0DC7-482A-B5A5-7B6D19F585D3}" srcOrd="5" destOrd="0" presId="urn:microsoft.com/office/officeart/2005/8/layout/vList5"/>
    <dgm:cxn modelId="{0DEA2D0D-CFBE-44AD-BE79-B02003B1FA66}" type="presParOf" srcId="{8AB89983-0097-4064-A01D-A96B072D10D0}" destId="{6268B943-58B1-4950-ABC4-2BCE4059A3D4}" srcOrd="6" destOrd="0" presId="urn:microsoft.com/office/officeart/2005/8/layout/vList5"/>
    <dgm:cxn modelId="{A211ECD0-1F43-486B-B3B7-3B181BF6878A}" type="presParOf" srcId="{6268B943-58B1-4950-ABC4-2BCE4059A3D4}" destId="{00F96E50-F615-478F-AD51-1BDBC3698A2D}" srcOrd="0" destOrd="0" presId="urn:microsoft.com/office/officeart/2005/8/layout/vList5"/>
    <dgm:cxn modelId="{4AE98B6C-AD23-47D4-B2C6-A1CD8E51EFD4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173B09F-3991-4418-A727-8DE6AFAF784B}">
      <dgm:prSet phldrT="[Текст]"/>
      <dgm:spPr/>
      <dgm:t>
        <a:bodyPr/>
        <a:lstStyle/>
        <a:p>
          <a:r>
            <a:rPr lang="ru-RU" dirty="0" smtClean="0"/>
            <a:t>5070</a:t>
          </a:r>
        </a:p>
        <a:p>
          <a:r>
            <a:rPr lang="ru-RU" dirty="0" smtClean="0"/>
            <a:t> тыс. руб.</a:t>
          </a:r>
          <a:endParaRPr lang="ru-RU" dirty="0"/>
        </a:p>
      </dgm:t>
    </dgm:pt>
    <dgm:pt modelId="{74676768-3D5C-41D0-AEA4-62DF08689699}" type="parTrans" cxnId="{587B81A7-F8B4-4381-8577-C89C32246CE3}">
      <dgm:prSet/>
      <dgm:spPr/>
      <dgm:t>
        <a:bodyPr/>
        <a:lstStyle/>
        <a:p>
          <a:endParaRPr lang="ru-RU"/>
        </a:p>
      </dgm:t>
    </dgm:pt>
    <dgm:pt modelId="{8AD06B06-004C-49B5-9844-DFAE8990D977}" type="sibTrans" cxnId="{587B81A7-F8B4-4381-8577-C89C32246CE3}">
      <dgm:prSet/>
      <dgm:spPr/>
      <dgm:t>
        <a:bodyPr/>
        <a:lstStyle/>
        <a:p>
          <a:endParaRPr lang="ru-RU"/>
        </a:p>
      </dgm:t>
    </dgm:pt>
    <dgm:pt modelId="{48DBF9D9-9238-4649-BF9F-1CDA97838807}">
      <dgm:prSet phldrT="[Текст]" custT="1"/>
      <dgm:spPr/>
      <dgm:t>
        <a:bodyPr/>
        <a:lstStyle/>
        <a:p>
          <a:r>
            <a:rPr lang="ru-RU" sz="8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dirty="0"/>
        </a:p>
      </dgm:t>
    </dgm:pt>
    <dgm:pt modelId="{0D0B7192-EA43-4D96-A779-942901F30FCD}" type="parTrans" cxnId="{4C34E9C2-E003-42CC-A4B6-A31261C80BC8}">
      <dgm:prSet/>
      <dgm:spPr/>
      <dgm:t>
        <a:bodyPr/>
        <a:lstStyle/>
        <a:p>
          <a:endParaRPr lang="ru-RU"/>
        </a:p>
      </dgm:t>
    </dgm:pt>
    <dgm:pt modelId="{42C485C0-FF9E-49A0-BC8E-1B94642535D1}" type="sibTrans" cxnId="{4C34E9C2-E003-42CC-A4B6-A31261C80BC8}">
      <dgm:prSet/>
      <dgm:spPr/>
      <dgm:t>
        <a:bodyPr/>
        <a:lstStyle/>
        <a:p>
          <a:endParaRPr lang="ru-RU"/>
        </a:p>
      </dgm:t>
    </dgm:pt>
    <dgm:pt modelId="{304CF4A9-D025-4450-B886-7390997F2DA5}">
      <dgm:prSet phldrT="[Текст]"/>
      <dgm:spPr/>
      <dgm:t>
        <a:bodyPr/>
        <a:lstStyle/>
        <a:p>
          <a:r>
            <a:rPr lang="ru-RU" dirty="0" smtClean="0"/>
            <a:t>925</a:t>
          </a:r>
        </a:p>
        <a:p>
          <a:r>
            <a:rPr lang="ru-RU" dirty="0" smtClean="0"/>
            <a:t> тыс. руб.</a:t>
          </a:r>
          <a:endParaRPr lang="ru-RU" dirty="0"/>
        </a:p>
      </dgm:t>
    </dgm:pt>
    <dgm:pt modelId="{43CFC978-8EE3-44BF-A6E1-6612E55B258C}" type="parTrans" cxnId="{A18F3D74-12B3-4733-A71C-E9AD7E4ACC0D}">
      <dgm:prSet/>
      <dgm:spPr/>
      <dgm:t>
        <a:bodyPr/>
        <a:lstStyle/>
        <a:p>
          <a:endParaRPr lang="ru-RU"/>
        </a:p>
      </dgm:t>
    </dgm:pt>
    <dgm:pt modelId="{B299F904-3708-44C0-BB70-794990317CED}" type="sibTrans" cxnId="{A18F3D74-12B3-4733-A71C-E9AD7E4ACC0D}">
      <dgm:prSet/>
      <dgm:spPr/>
      <dgm:t>
        <a:bodyPr/>
        <a:lstStyle/>
        <a:p>
          <a:endParaRPr lang="ru-RU"/>
        </a:p>
      </dgm:t>
    </dgm:pt>
    <dgm:pt modelId="{A8BFBA23-4A3F-4EC7-88E3-3D4464D30914}">
      <dgm:prSet phldrT="[Текст]" custT="1"/>
      <dgm:spPr/>
      <dgm:t>
        <a:bodyPr/>
        <a:lstStyle/>
        <a:p>
          <a:r>
            <a:rPr lang="ru-RU" sz="800" dirty="0" smtClean="0"/>
            <a:t>Доходы от продажи материальных и нематериальных активов</a:t>
          </a:r>
          <a:endParaRPr lang="ru-RU" sz="800" dirty="0"/>
        </a:p>
      </dgm:t>
    </dgm:pt>
    <dgm:pt modelId="{5751370C-2DB1-4233-B1E5-5ED16B8779AE}" type="parTrans" cxnId="{D961F438-BD1E-4821-8C70-239EE0CF09EA}">
      <dgm:prSet/>
      <dgm:spPr/>
      <dgm:t>
        <a:bodyPr/>
        <a:lstStyle/>
        <a:p>
          <a:endParaRPr lang="ru-RU"/>
        </a:p>
      </dgm:t>
    </dgm:pt>
    <dgm:pt modelId="{7AD708F9-3964-49AA-9F2C-69D757008CE2}" type="sibTrans" cxnId="{D961F438-BD1E-4821-8C70-239EE0CF09EA}">
      <dgm:prSet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dirty="0" smtClean="0"/>
            <a:t>4</a:t>
          </a:r>
        </a:p>
        <a:p>
          <a:r>
            <a:rPr lang="ru-RU" dirty="0" smtClean="0"/>
            <a:t>тыс. 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r>
            <a:rPr lang="ru-RU" dirty="0" smtClean="0"/>
            <a:t>Штрафы, санкции, возмещение ущерба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5DA95E96-3213-4B7D-8836-34655504DC3C}">
      <dgm:prSet phldrT="[Текст]"/>
      <dgm:spPr/>
      <dgm:t>
        <a:bodyPr/>
        <a:lstStyle/>
        <a:p>
          <a:r>
            <a:rPr lang="ru-RU" dirty="0" smtClean="0"/>
            <a:t>90 тыс.руб.</a:t>
          </a:r>
          <a:endParaRPr lang="ru-RU" dirty="0"/>
        </a:p>
      </dgm:t>
    </dgm:pt>
    <dgm:pt modelId="{15F325E3-29B5-4E50-A84C-2A829AA7A0C2}" type="parTrans" cxnId="{5F3DD28B-1033-40DF-B275-A83BE561FA44}">
      <dgm:prSet/>
      <dgm:spPr/>
      <dgm:t>
        <a:bodyPr/>
        <a:lstStyle/>
        <a:p>
          <a:endParaRPr lang="ru-RU"/>
        </a:p>
      </dgm:t>
    </dgm:pt>
    <dgm:pt modelId="{AB28214E-E238-4009-9F11-F7249E5944E6}" type="sibTrans" cxnId="{5F3DD28B-1033-40DF-B275-A83BE561FA44}">
      <dgm:prSet/>
      <dgm:spPr/>
      <dgm:t>
        <a:bodyPr/>
        <a:lstStyle/>
        <a:p>
          <a:endParaRPr lang="ru-RU"/>
        </a:p>
      </dgm:t>
    </dgm:pt>
    <dgm:pt modelId="{C2088161-51FD-4DC8-9D59-C21F01887797}">
      <dgm:prSet phldrT="[Текст]"/>
      <dgm:spPr/>
      <dgm:t>
        <a:bodyPr/>
        <a:lstStyle/>
        <a:p>
          <a:r>
            <a:rPr lang="ru-RU" dirty="0" smtClean="0"/>
            <a:t>Прочие неналоговые доходы</a:t>
          </a:r>
          <a:endParaRPr lang="ru-RU" dirty="0"/>
        </a:p>
      </dgm:t>
    </dgm:pt>
    <dgm:pt modelId="{B7C266F1-0724-403C-B92D-2AE6856A4F6C}" type="parTrans" cxnId="{8EBEE7B6-2B6D-4D09-A268-AB313BDE4C0B}">
      <dgm:prSet/>
      <dgm:spPr/>
      <dgm:t>
        <a:bodyPr/>
        <a:lstStyle/>
        <a:p>
          <a:endParaRPr lang="ru-RU"/>
        </a:p>
      </dgm:t>
    </dgm:pt>
    <dgm:pt modelId="{0E166D65-ED18-4802-ACDD-506CEBB50AB1}" type="sibTrans" cxnId="{8EBEE7B6-2B6D-4D09-A268-AB313BDE4C0B}">
      <dgm:prSet/>
      <dgm:spPr/>
      <dgm:t>
        <a:bodyPr/>
        <a:lstStyle/>
        <a:p>
          <a:endParaRPr lang="ru-RU"/>
        </a:p>
      </dgm:t>
    </dgm:pt>
    <dgm:pt modelId="{43DF42AD-44B5-42EB-8CFE-01626B62A6BB}">
      <dgm:prSet/>
      <dgm:spPr/>
      <dgm:t>
        <a:bodyPr/>
        <a:lstStyle/>
        <a:p>
          <a:endParaRPr lang="ru-RU" sz="600" dirty="0" smtClean="0"/>
        </a:p>
      </dgm:t>
    </dgm:pt>
    <dgm:pt modelId="{EBA9ABC3-D102-4B15-AB31-B8CD3CBD090D}" type="parTrans" cxnId="{24491E44-10DA-4C0B-A53A-56D0040A2824}">
      <dgm:prSet/>
      <dgm:spPr/>
      <dgm:t>
        <a:bodyPr/>
        <a:lstStyle/>
        <a:p>
          <a:endParaRPr lang="ru-RU"/>
        </a:p>
      </dgm:t>
    </dgm:pt>
    <dgm:pt modelId="{56FB4F6F-7912-4834-BD90-4EDDFB6D77A7}" type="sibTrans" cxnId="{24491E44-10DA-4C0B-A53A-56D0040A2824}">
      <dgm:prSet/>
      <dgm:spPr/>
      <dgm:t>
        <a:bodyPr/>
        <a:lstStyle/>
        <a:p>
          <a:endParaRPr lang="ru-RU"/>
        </a:p>
      </dgm:t>
    </dgm:pt>
    <dgm:pt modelId="{CFE72D45-FCCA-44A8-90FC-5EE29F0399CC}">
      <dgm:prSet/>
      <dgm:spPr/>
      <dgm:t>
        <a:bodyPr/>
        <a:lstStyle/>
        <a:p>
          <a:endParaRPr lang="ru-RU" sz="700" dirty="0" smtClean="0"/>
        </a:p>
      </dgm:t>
    </dgm:pt>
    <dgm:pt modelId="{D01A4388-B67C-4AC5-89EE-55A2F5A92522}" type="parTrans" cxnId="{9200F2D1-AB1A-4906-BC24-BC31D42B59E3}">
      <dgm:prSet/>
      <dgm:spPr/>
      <dgm:t>
        <a:bodyPr/>
        <a:lstStyle/>
        <a:p>
          <a:endParaRPr lang="ru-RU"/>
        </a:p>
      </dgm:t>
    </dgm:pt>
    <dgm:pt modelId="{B1727CA0-B44E-4CD0-8032-4D566E698B72}" type="sibTrans" cxnId="{9200F2D1-AB1A-4906-BC24-BC31D42B59E3}">
      <dgm:prSet/>
      <dgm:spPr/>
      <dgm:t>
        <a:bodyPr/>
        <a:lstStyle/>
        <a:p>
          <a:endParaRPr lang="ru-RU"/>
        </a:p>
      </dgm:t>
    </dgm:pt>
    <dgm:pt modelId="{2BDDCEB0-8465-4415-A96C-BEC74595099C}">
      <dgm:prSet/>
      <dgm:spPr/>
      <dgm:t>
        <a:bodyPr/>
        <a:lstStyle/>
        <a:p>
          <a:endParaRPr lang="ru-RU" dirty="0" smtClean="0"/>
        </a:p>
      </dgm:t>
    </dgm:pt>
    <dgm:pt modelId="{0432EB19-98DB-4739-85BC-C2DB2548AAF9}" type="parTrans" cxnId="{9FA040D9-48EF-47E6-BDD7-29A84C18708A}">
      <dgm:prSet/>
      <dgm:spPr/>
      <dgm:t>
        <a:bodyPr/>
        <a:lstStyle/>
        <a:p>
          <a:endParaRPr lang="ru-RU"/>
        </a:p>
      </dgm:t>
    </dgm:pt>
    <dgm:pt modelId="{2EB3449B-E210-4830-9A56-AF1868E4B165}" type="sibTrans" cxnId="{9FA040D9-48EF-47E6-BDD7-29A84C18708A}">
      <dgm:prSet/>
      <dgm:spPr/>
      <dgm:t>
        <a:bodyPr/>
        <a:lstStyle/>
        <a:p>
          <a:endParaRPr lang="ru-RU"/>
        </a:p>
      </dgm:t>
    </dgm:pt>
    <dgm:pt modelId="{5A4AABDD-286C-448C-8EFF-39F9B35C2FFA}">
      <dgm:prSet/>
      <dgm:spPr/>
      <dgm:t>
        <a:bodyPr/>
        <a:lstStyle/>
        <a:p>
          <a:endParaRPr lang="ru-RU" dirty="0" smtClean="0"/>
        </a:p>
      </dgm:t>
    </dgm:pt>
    <dgm:pt modelId="{40A71473-4E75-446B-9C1B-B8021F2CD8A6}" type="parTrans" cxnId="{94CCF542-00BA-452A-AF38-59D1A4A1EB97}">
      <dgm:prSet/>
      <dgm:spPr/>
      <dgm:t>
        <a:bodyPr/>
        <a:lstStyle/>
        <a:p>
          <a:endParaRPr lang="ru-RU"/>
        </a:p>
      </dgm:t>
    </dgm:pt>
    <dgm:pt modelId="{B2F0F7A8-E366-4D9C-BB8B-445340FA5D83}" type="sibTrans" cxnId="{94CCF542-00BA-452A-AF38-59D1A4A1EB97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2462E-8486-40C9-B6D7-E3732135F603}" type="pres">
      <dgm:prSet presAssocID="{9173B09F-3991-4418-A727-8DE6AFAF784B}" presName="linNode" presStyleCnt="0"/>
      <dgm:spPr/>
    </dgm:pt>
    <dgm:pt modelId="{EDCA5365-1BEB-4346-9209-9A75184A5A4B}" type="pres">
      <dgm:prSet presAssocID="{9173B09F-3991-4418-A727-8DE6AFAF78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498B-96EA-408E-8667-06C56778B4D5}" type="pres">
      <dgm:prSet presAssocID="{9173B09F-3991-4418-A727-8DE6AFAF784B}" presName="descendantText" presStyleLbl="alignAccFollowNode1" presStyleIdx="0" presStyleCnt="4" custScaleY="16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4FFE-4C1E-403C-8DA9-A63BA0C55A1B}" type="pres">
      <dgm:prSet presAssocID="{8AD06B06-004C-49B5-9844-DFAE8990D977}" presName="sp" presStyleCnt="0"/>
      <dgm:spPr/>
    </dgm:pt>
    <dgm:pt modelId="{1FA3D5CE-9EA9-4535-9239-0DDBD733DE5C}" type="pres">
      <dgm:prSet presAssocID="{304CF4A9-D025-4450-B886-7390997F2DA5}" presName="linNode" presStyleCnt="0"/>
      <dgm:spPr/>
    </dgm:pt>
    <dgm:pt modelId="{227313E7-3DA5-4AFE-8AA4-BD9A2FB65A97}" type="pres">
      <dgm:prSet presAssocID="{304CF4A9-D025-4450-B886-7390997F2D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55BA-ACEC-4210-B5CD-9F94BBA3F4DE}" type="pres">
      <dgm:prSet presAssocID="{304CF4A9-D025-4450-B886-7390997F2D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8C7D-96DA-4727-BA45-C3952BDF1171}" type="pres">
      <dgm:prSet presAssocID="{B299F904-3708-44C0-BB70-794990317CED}" presName="sp" presStyleCnt="0"/>
      <dgm:spPr/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2" presStyleCnt="4" custLinFactNeighborX="137" custLinFactNeighborY="3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732171CF-BE64-4E31-9F95-59D04DD0C138}" type="pres">
      <dgm:prSet presAssocID="{5DA95E96-3213-4B7D-8836-34655504DC3C}" presName="linNode" presStyleCnt="0"/>
      <dgm:spPr/>
    </dgm:pt>
    <dgm:pt modelId="{FC55F218-1815-4C85-B7E9-AA1518AFBA0B}" type="pres">
      <dgm:prSet presAssocID="{5DA95E96-3213-4B7D-8836-34655504DC3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91493-8451-498D-8ADC-F6A62B34A3C6}" type="pres">
      <dgm:prSet presAssocID="{5DA95E96-3213-4B7D-8836-34655504DC3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822E9-8F13-49A6-898F-24BCD74BFAB0}" type="presOf" srcId="{5A4AABDD-286C-448C-8EFF-39F9B35C2FFA}" destId="{71F91493-8451-498D-8ADC-F6A62B34A3C6}" srcOrd="0" destOrd="1" presId="urn:microsoft.com/office/officeart/2005/8/layout/vList5"/>
    <dgm:cxn modelId="{D961F438-BD1E-4821-8C70-239EE0CF09EA}" srcId="{304CF4A9-D025-4450-B886-7390997F2DA5}" destId="{A8BFBA23-4A3F-4EC7-88E3-3D4464D30914}" srcOrd="0" destOrd="0" parTransId="{5751370C-2DB1-4233-B1E5-5ED16B8779AE}" sibTransId="{7AD708F9-3964-49AA-9F2C-69D757008CE2}"/>
    <dgm:cxn modelId="{CF940538-3E7F-4CB3-A46C-E4D4F666A77F}" type="presOf" srcId="{A8BFBA23-4A3F-4EC7-88E3-3D4464D30914}" destId="{E68855BA-ACEC-4210-B5CD-9F94BBA3F4DE}" srcOrd="0" destOrd="0" presId="urn:microsoft.com/office/officeart/2005/8/layout/vList5"/>
    <dgm:cxn modelId="{801FF56B-4748-482C-8845-EACB8BF387FD}" type="presOf" srcId="{48DBF9D9-9238-4649-BF9F-1CDA97838807}" destId="{520B498B-96EA-408E-8667-06C56778B4D5}" srcOrd="0" destOrd="0" presId="urn:microsoft.com/office/officeart/2005/8/layout/vList5"/>
    <dgm:cxn modelId="{4C34E9C2-E003-42CC-A4B6-A31261C80BC8}" srcId="{9173B09F-3991-4418-A727-8DE6AFAF784B}" destId="{48DBF9D9-9238-4649-BF9F-1CDA97838807}" srcOrd="0" destOrd="0" parTransId="{0D0B7192-EA43-4D96-A779-942901F30FCD}" sibTransId="{42C485C0-FF9E-49A0-BC8E-1B94642535D1}"/>
    <dgm:cxn modelId="{94EF0D2F-C74E-4898-A1FE-EA9F64F5A442}" type="presOf" srcId="{304CF4A9-D025-4450-B886-7390997F2DA5}" destId="{227313E7-3DA5-4AFE-8AA4-BD9A2FB65A97}" srcOrd="0" destOrd="0" presId="urn:microsoft.com/office/officeart/2005/8/layout/vList5"/>
    <dgm:cxn modelId="{6B151EA4-4D0B-44D1-B513-2B06B0B5E9D7}" type="presOf" srcId="{9173B09F-3991-4418-A727-8DE6AFAF784B}" destId="{EDCA5365-1BEB-4346-9209-9A75184A5A4B}" srcOrd="0" destOrd="0" presId="urn:microsoft.com/office/officeart/2005/8/layout/vList5"/>
    <dgm:cxn modelId="{5D4F9431-DD5D-4E22-8964-863BF12C7621}" type="presOf" srcId="{CFE72D45-FCCA-44A8-90FC-5EE29F0399CC}" destId="{E68855BA-ACEC-4210-B5CD-9F94BBA3F4DE}" srcOrd="0" destOrd="1" presId="urn:microsoft.com/office/officeart/2005/8/layout/vList5"/>
    <dgm:cxn modelId="{E3A862F2-6A75-4036-9525-06789099640A}" type="presOf" srcId="{578C294A-F2D8-4FB4-831F-D4D456AED180}" destId="{6BC0BD39-BE2F-492B-A468-8C605A2C9025}" srcOrd="0" destOrd="0" presId="urn:microsoft.com/office/officeart/2005/8/layout/vList5"/>
    <dgm:cxn modelId="{8EBEE7B6-2B6D-4D09-A268-AB313BDE4C0B}" srcId="{5DA95E96-3213-4B7D-8836-34655504DC3C}" destId="{C2088161-51FD-4DC8-9D59-C21F01887797}" srcOrd="0" destOrd="0" parTransId="{B7C266F1-0724-403C-B92D-2AE6856A4F6C}" sibTransId="{0E166D65-ED18-4802-ACDD-506CEBB50AB1}"/>
    <dgm:cxn modelId="{7D91438A-E7A7-4A07-BB6C-A95AE59F3F5D}" type="presOf" srcId="{5DA95E96-3213-4B7D-8836-34655504DC3C}" destId="{FC55F218-1815-4C85-B7E9-AA1518AFBA0B}" srcOrd="0" destOrd="0" presId="urn:microsoft.com/office/officeart/2005/8/layout/vList5"/>
    <dgm:cxn modelId="{5F3DD28B-1033-40DF-B275-A83BE561FA44}" srcId="{0A3CE9F0-656A-4335-8518-3BF594ADFB8D}" destId="{5DA95E96-3213-4B7D-8836-34655504DC3C}" srcOrd="3" destOrd="0" parTransId="{15F325E3-29B5-4E50-A84C-2A829AA7A0C2}" sibTransId="{AB28214E-E238-4009-9F11-F7249E5944E6}"/>
    <dgm:cxn modelId="{9B2759D3-401D-4263-9E82-0C2BB916A2BC}" type="presOf" srcId="{43DF42AD-44B5-42EB-8CFE-01626B62A6BB}" destId="{520B498B-96EA-408E-8667-06C56778B4D5}" srcOrd="0" destOrd="1" presId="urn:microsoft.com/office/officeart/2005/8/layout/vList5"/>
    <dgm:cxn modelId="{24491E44-10DA-4C0B-A53A-56D0040A2824}" srcId="{9173B09F-3991-4418-A727-8DE6AFAF784B}" destId="{43DF42AD-44B5-42EB-8CFE-01626B62A6BB}" srcOrd="1" destOrd="0" parTransId="{EBA9ABC3-D102-4B15-AB31-B8CD3CBD090D}" sibTransId="{56FB4F6F-7912-4834-BD90-4EDDFB6D77A7}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9200F2D1-AB1A-4906-BC24-BC31D42B59E3}" srcId="{304CF4A9-D025-4450-B886-7390997F2DA5}" destId="{CFE72D45-FCCA-44A8-90FC-5EE29F0399CC}" srcOrd="1" destOrd="0" parTransId="{D01A4388-B67C-4AC5-89EE-55A2F5A92522}" sibTransId="{B1727CA0-B44E-4CD0-8032-4D566E698B72}"/>
    <dgm:cxn modelId="{94CCF542-00BA-452A-AF38-59D1A4A1EB97}" srcId="{5DA95E96-3213-4B7D-8836-34655504DC3C}" destId="{5A4AABDD-286C-448C-8EFF-39F9B35C2FFA}" srcOrd="1" destOrd="0" parTransId="{40A71473-4E75-446B-9C1B-B8021F2CD8A6}" sibTransId="{B2F0F7A8-E366-4D9C-BB8B-445340FA5D83}"/>
    <dgm:cxn modelId="{9FA040D9-48EF-47E6-BDD7-29A84C18708A}" srcId="{578C294A-F2D8-4FB4-831F-D4D456AED180}" destId="{2BDDCEB0-8465-4415-A96C-BEC74595099C}" srcOrd="1" destOrd="0" parTransId="{0432EB19-98DB-4739-85BC-C2DB2548AAF9}" sibTransId="{2EB3449B-E210-4830-9A56-AF1868E4B165}"/>
    <dgm:cxn modelId="{B35CC8AA-068E-4196-BBBA-6D0A96ED29F4}" srcId="{0A3CE9F0-656A-4335-8518-3BF594ADFB8D}" destId="{578C294A-F2D8-4FB4-831F-D4D456AED180}" srcOrd="2" destOrd="0" parTransId="{450F0CAB-C424-44CB-90AA-B92185229B5C}" sibTransId="{438FC21D-5F47-421C-81E7-26839EDB1025}"/>
    <dgm:cxn modelId="{71EB02AC-FD4C-4254-9CBB-9D09573BAB28}" type="presOf" srcId="{C2088161-51FD-4DC8-9D59-C21F01887797}" destId="{71F91493-8451-498D-8ADC-F6A62B34A3C6}" srcOrd="0" destOrd="0" presId="urn:microsoft.com/office/officeart/2005/8/layout/vList5"/>
    <dgm:cxn modelId="{587B81A7-F8B4-4381-8577-C89C32246CE3}" srcId="{0A3CE9F0-656A-4335-8518-3BF594ADFB8D}" destId="{9173B09F-3991-4418-A727-8DE6AFAF784B}" srcOrd="0" destOrd="0" parTransId="{74676768-3D5C-41D0-AEA4-62DF08689699}" sibTransId="{8AD06B06-004C-49B5-9844-DFAE8990D977}"/>
    <dgm:cxn modelId="{A18F3D74-12B3-4733-A71C-E9AD7E4ACC0D}" srcId="{0A3CE9F0-656A-4335-8518-3BF594ADFB8D}" destId="{304CF4A9-D025-4450-B886-7390997F2DA5}" srcOrd="1" destOrd="0" parTransId="{43CFC978-8EE3-44BF-A6E1-6612E55B258C}" sibTransId="{B299F904-3708-44C0-BB70-794990317CED}"/>
    <dgm:cxn modelId="{CBEFE6CE-B570-4792-973E-D6A1E45FB938}" type="presOf" srcId="{DBDA0654-B144-4C49-B1AD-B91955647F1A}" destId="{566271DF-14B0-4204-95FB-A93030E9C5C9}" srcOrd="0" destOrd="0" presId="urn:microsoft.com/office/officeart/2005/8/layout/vList5"/>
    <dgm:cxn modelId="{D4EF9672-C908-409B-9AA9-24EA0340F617}" type="presOf" srcId="{2BDDCEB0-8465-4415-A96C-BEC74595099C}" destId="{566271DF-14B0-4204-95FB-A93030E9C5C9}" srcOrd="0" destOrd="1" presId="urn:microsoft.com/office/officeart/2005/8/layout/vList5"/>
    <dgm:cxn modelId="{66B1605B-6DA7-42B9-8DEC-13321E8AD181}" type="presOf" srcId="{0A3CE9F0-656A-4335-8518-3BF594ADFB8D}" destId="{9EECEB09-48FA-4CC8-8716-B0383F5BE82F}" srcOrd="0" destOrd="0" presId="urn:microsoft.com/office/officeart/2005/8/layout/vList5"/>
    <dgm:cxn modelId="{69FA6B60-3D85-4964-BC03-CD849C3E9879}" type="presParOf" srcId="{9EECEB09-48FA-4CC8-8716-B0383F5BE82F}" destId="{AC12462E-8486-40C9-B6D7-E3732135F603}" srcOrd="0" destOrd="0" presId="urn:microsoft.com/office/officeart/2005/8/layout/vList5"/>
    <dgm:cxn modelId="{EC490F79-FD10-4C15-B8B2-A2FD3D621999}" type="presParOf" srcId="{AC12462E-8486-40C9-B6D7-E3732135F603}" destId="{EDCA5365-1BEB-4346-9209-9A75184A5A4B}" srcOrd="0" destOrd="0" presId="urn:microsoft.com/office/officeart/2005/8/layout/vList5"/>
    <dgm:cxn modelId="{51CD6A07-5EC7-4082-9875-7094AB3A3D37}" type="presParOf" srcId="{AC12462E-8486-40C9-B6D7-E3732135F603}" destId="{520B498B-96EA-408E-8667-06C56778B4D5}" srcOrd="1" destOrd="0" presId="urn:microsoft.com/office/officeart/2005/8/layout/vList5"/>
    <dgm:cxn modelId="{B757CA0F-A5DA-4431-AD15-EA42071C9E83}" type="presParOf" srcId="{9EECEB09-48FA-4CC8-8716-B0383F5BE82F}" destId="{D5084FFE-4C1E-403C-8DA9-A63BA0C55A1B}" srcOrd="1" destOrd="0" presId="urn:microsoft.com/office/officeart/2005/8/layout/vList5"/>
    <dgm:cxn modelId="{E80C8730-61D9-40B9-8C20-C904CCFE9E2F}" type="presParOf" srcId="{9EECEB09-48FA-4CC8-8716-B0383F5BE82F}" destId="{1FA3D5CE-9EA9-4535-9239-0DDBD733DE5C}" srcOrd="2" destOrd="0" presId="urn:microsoft.com/office/officeart/2005/8/layout/vList5"/>
    <dgm:cxn modelId="{A4BF43B3-D710-4110-AB78-A79BBAD749C6}" type="presParOf" srcId="{1FA3D5CE-9EA9-4535-9239-0DDBD733DE5C}" destId="{227313E7-3DA5-4AFE-8AA4-BD9A2FB65A97}" srcOrd="0" destOrd="0" presId="urn:microsoft.com/office/officeart/2005/8/layout/vList5"/>
    <dgm:cxn modelId="{8E53F361-BB9C-40C0-8058-3B251CF06FA6}" type="presParOf" srcId="{1FA3D5CE-9EA9-4535-9239-0DDBD733DE5C}" destId="{E68855BA-ACEC-4210-B5CD-9F94BBA3F4DE}" srcOrd="1" destOrd="0" presId="urn:microsoft.com/office/officeart/2005/8/layout/vList5"/>
    <dgm:cxn modelId="{F2E5E7BD-F7B9-47C4-B73D-021FE486BF03}" type="presParOf" srcId="{9EECEB09-48FA-4CC8-8716-B0383F5BE82F}" destId="{22BA8C7D-96DA-4727-BA45-C3952BDF1171}" srcOrd="3" destOrd="0" presId="urn:microsoft.com/office/officeart/2005/8/layout/vList5"/>
    <dgm:cxn modelId="{7B6277E2-DEA7-4FF9-9B16-ED3B4C0F2608}" type="presParOf" srcId="{9EECEB09-48FA-4CC8-8716-B0383F5BE82F}" destId="{00890747-7904-43C4-BEA5-A9BE5FE3CD3B}" srcOrd="4" destOrd="0" presId="urn:microsoft.com/office/officeart/2005/8/layout/vList5"/>
    <dgm:cxn modelId="{FE0BD6FF-5EB5-47B2-ADA2-88B4F09CCE86}" type="presParOf" srcId="{00890747-7904-43C4-BEA5-A9BE5FE3CD3B}" destId="{6BC0BD39-BE2F-492B-A468-8C605A2C9025}" srcOrd="0" destOrd="0" presId="urn:microsoft.com/office/officeart/2005/8/layout/vList5"/>
    <dgm:cxn modelId="{8EF301D4-A5F4-488C-A3DD-8792832E0793}" type="presParOf" srcId="{00890747-7904-43C4-BEA5-A9BE5FE3CD3B}" destId="{566271DF-14B0-4204-95FB-A93030E9C5C9}" srcOrd="1" destOrd="0" presId="urn:microsoft.com/office/officeart/2005/8/layout/vList5"/>
    <dgm:cxn modelId="{2CA9E07E-B453-4AE1-A3B8-2AF0674C741D}" type="presParOf" srcId="{9EECEB09-48FA-4CC8-8716-B0383F5BE82F}" destId="{AB8D75B8-ACF2-462B-BFAF-82CFBA4A17B7}" srcOrd="5" destOrd="0" presId="urn:microsoft.com/office/officeart/2005/8/layout/vList5"/>
    <dgm:cxn modelId="{8C007702-45E5-4830-9005-F4734753C133}" type="presParOf" srcId="{9EECEB09-48FA-4CC8-8716-B0383F5BE82F}" destId="{732171CF-BE64-4E31-9F95-59D04DD0C138}" srcOrd="6" destOrd="0" presId="urn:microsoft.com/office/officeart/2005/8/layout/vList5"/>
    <dgm:cxn modelId="{DB54DA30-BDCC-4CD7-B347-C4D1776BE586}" type="presParOf" srcId="{732171CF-BE64-4E31-9F95-59D04DD0C138}" destId="{FC55F218-1815-4C85-B7E9-AA1518AFBA0B}" srcOrd="0" destOrd="0" presId="urn:microsoft.com/office/officeart/2005/8/layout/vList5"/>
    <dgm:cxn modelId="{6C9C57A0-ECB4-4798-84CF-424F0D13609F}" type="presParOf" srcId="{732171CF-BE64-4E31-9F95-59D04DD0C138}" destId="{71F91493-8451-498D-8ADC-F6A62B34A3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3058FB-D7E4-42AC-AC47-EC9D2740D50F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7E63CAE-E07F-43B5-8B9A-D5F850D1131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</a:rPr>
            <a:t>24508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</a:rPr>
            <a:t> тыс.руб.</a:t>
          </a:r>
          <a:endParaRPr lang="ru-RU" sz="1800" b="1" dirty="0">
            <a:solidFill>
              <a:srgbClr val="002060"/>
            </a:solidFill>
          </a:endParaRPr>
        </a:p>
      </dgm:t>
    </dgm:pt>
    <dgm:pt modelId="{375DCA21-9E7E-40F6-948E-A053C477649F}" type="parTrans" cxnId="{2D2C0DA9-A653-42AC-B6EA-4721981C84DD}">
      <dgm:prSet/>
      <dgm:spPr/>
      <dgm:t>
        <a:bodyPr/>
        <a:lstStyle/>
        <a:p>
          <a:endParaRPr lang="ru-RU"/>
        </a:p>
      </dgm:t>
    </dgm:pt>
    <dgm:pt modelId="{43DE1715-4354-493F-A47C-A623A5CC279E}" type="sibTrans" cxnId="{2D2C0DA9-A653-42AC-B6EA-4721981C84DD}">
      <dgm:prSet/>
      <dgm:spPr/>
      <dgm:t>
        <a:bodyPr/>
        <a:lstStyle/>
        <a:p>
          <a:endParaRPr lang="ru-RU"/>
        </a:p>
      </dgm:t>
    </dgm:pt>
    <dgm:pt modelId="{F6574D3B-92FB-4DCB-B065-D50275DB829B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400" b="1" smtClean="0"/>
            <a:t>Дотаци</a:t>
          </a:r>
          <a:endParaRPr lang="ru-RU" sz="1400" b="1" dirty="0"/>
        </a:p>
      </dgm:t>
    </dgm:pt>
    <dgm:pt modelId="{46BC5F37-5023-4CBB-B312-34E61BCA88F6}" type="parTrans" cxnId="{46F2B67B-D789-4877-BC64-8E487CBF3F4A}">
      <dgm:prSet/>
      <dgm:spPr/>
      <dgm:t>
        <a:bodyPr/>
        <a:lstStyle/>
        <a:p>
          <a:endParaRPr lang="ru-RU"/>
        </a:p>
      </dgm:t>
    </dgm:pt>
    <dgm:pt modelId="{DEA99C84-6060-4C04-AE9D-7B3EE9731EED}" type="sibTrans" cxnId="{46F2B67B-D789-4877-BC64-8E487CBF3F4A}">
      <dgm:prSet/>
      <dgm:spPr/>
      <dgm:t>
        <a:bodyPr/>
        <a:lstStyle/>
        <a:p>
          <a:endParaRPr lang="ru-RU"/>
        </a:p>
      </dgm:t>
    </dgm:pt>
    <dgm:pt modelId="{76D4EB3A-2C6C-4C02-83C0-C250857A209F}" type="pres">
      <dgm:prSet presAssocID="{083058FB-D7E4-42AC-AC47-EC9D2740D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FF4BD-3B95-4BD9-AB03-9DE613AB4E67}" type="pres">
      <dgm:prSet presAssocID="{07E63CAE-E07F-43B5-8B9A-D5F850D11316}" presName="composite" presStyleCnt="0"/>
      <dgm:spPr/>
    </dgm:pt>
    <dgm:pt modelId="{4787B8AB-D47E-48D6-BAF8-198779755066}" type="pres">
      <dgm:prSet presAssocID="{07E63CAE-E07F-43B5-8B9A-D5F850D11316}" presName="parentText" presStyleLbl="alignNode1" presStyleIdx="0" presStyleCnt="1" custScaleX="114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CD664-9300-4249-B2F8-9749D7BED71E}" type="pres">
      <dgm:prSet presAssocID="{07E63CAE-E07F-43B5-8B9A-D5F850D1131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EAA87-913D-4349-86B0-2E209DC1A10D}" type="presOf" srcId="{07E63CAE-E07F-43B5-8B9A-D5F850D11316}" destId="{4787B8AB-D47E-48D6-BAF8-198779755066}" srcOrd="0" destOrd="0" presId="urn:microsoft.com/office/officeart/2005/8/layout/chevron2"/>
    <dgm:cxn modelId="{09658C4E-BB57-455E-B338-66FBFF668852}" type="presOf" srcId="{F6574D3B-92FB-4DCB-B065-D50275DB829B}" destId="{42ACD664-9300-4249-B2F8-9749D7BED71E}" srcOrd="0" destOrd="0" presId="urn:microsoft.com/office/officeart/2005/8/layout/chevron2"/>
    <dgm:cxn modelId="{2D2C0DA9-A653-42AC-B6EA-4721981C84DD}" srcId="{083058FB-D7E4-42AC-AC47-EC9D2740D50F}" destId="{07E63CAE-E07F-43B5-8B9A-D5F850D11316}" srcOrd="0" destOrd="0" parTransId="{375DCA21-9E7E-40F6-948E-A053C477649F}" sibTransId="{43DE1715-4354-493F-A47C-A623A5CC279E}"/>
    <dgm:cxn modelId="{7FF44548-1128-40FA-85A6-E1D68BE2B336}" type="presOf" srcId="{083058FB-D7E4-42AC-AC47-EC9D2740D50F}" destId="{76D4EB3A-2C6C-4C02-83C0-C250857A209F}" srcOrd="0" destOrd="0" presId="urn:microsoft.com/office/officeart/2005/8/layout/chevron2"/>
    <dgm:cxn modelId="{46F2B67B-D789-4877-BC64-8E487CBF3F4A}" srcId="{07E63CAE-E07F-43B5-8B9A-D5F850D11316}" destId="{F6574D3B-92FB-4DCB-B065-D50275DB829B}" srcOrd="0" destOrd="0" parTransId="{46BC5F37-5023-4CBB-B312-34E61BCA88F6}" sibTransId="{DEA99C84-6060-4C04-AE9D-7B3EE9731EED}"/>
    <dgm:cxn modelId="{44EF7AA0-3AFE-4622-B192-59D6309EC366}" type="presParOf" srcId="{76D4EB3A-2C6C-4C02-83C0-C250857A209F}" destId="{F20FF4BD-3B95-4BD9-AB03-9DE613AB4E67}" srcOrd="0" destOrd="0" presId="urn:microsoft.com/office/officeart/2005/8/layout/chevron2"/>
    <dgm:cxn modelId="{FC136BC3-2C80-4DFE-9456-3C1B8C33655D}" type="presParOf" srcId="{F20FF4BD-3B95-4BD9-AB03-9DE613AB4E67}" destId="{4787B8AB-D47E-48D6-BAF8-198779755066}" srcOrd="0" destOrd="0" presId="urn:microsoft.com/office/officeart/2005/8/layout/chevron2"/>
    <dgm:cxn modelId="{F752AB9E-1E4B-4DEB-8F7D-22D0F0A7162E}" type="presParOf" srcId="{F20FF4BD-3B95-4BD9-AB03-9DE613AB4E67}" destId="{42ACD664-9300-4249-B2F8-9749D7BED7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5BBCC-BEFE-4367-86EF-44702AF23BA5}">
      <dsp:nvSpPr>
        <dsp:cNvPr id="0" name=""/>
        <dsp:cNvSpPr/>
      </dsp:nvSpPr>
      <dsp:spPr>
        <a:xfrm rot="5400000">
          <a:off x="1646176" y="-567945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 на доходы физических лиц</a:t>
          </a:r>
          <a:endParaRPr lang="ru-RU" sz="1200" kern="1200" dirty="0"/>
        </a:p>
      </dsp:txBody>
      <dsp:txXfrm rot="-5400000">
        <a:off x="1010993" y="92962"/>
        <a:ext cx="1771595" cy="475504"/>
      </dsp:txXfrm>
    </dsp:sp>
    <dsp:sp modelId="{B0D09CF4-C147-4692-9EC6-109AFC553275}">
      <dsp:nvSpPr>
        <dsp:cNvPr id="0" name=""/>
        <dsp:cNvSpPr/>
      </dsp:nvSpPr>
      <dsp:spPr>
        <a:xfrm>
          <a:off x="0" y="136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22712 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155" y="33524"/>
        <a:ext cx="946682" cy="594380"/>
      </dsp:txXfrm>
    </dsp:sp>
    <dsp:sp modelId="{441F680C-2972-4B13-A7B2-8782ABF84475}">
      <dsp:nvSpPr>
        <dsp:cNvPr id="0" name=""/>
        <dsp:cNvSpPr/>
      </dsp:nvSpPr>
      <dsp:spPr>
        <a:xfrm rot="5400000">
          <a:off x="1646176" y="12367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6065678"/>
            <a:satOff val="-11693"/>
            <a:lumOff val="4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065678"/>
              <a:satOff val="-11693"/>
              <a:lumOff val="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Налоги на имущество</a:t>
          </a:r>
          <a:endParaRPr lang="ru-RU" sz="1200" kern="1200" dirty="0"/>
        </a:p>
      </dsp:txBody>
      <dsp:txXfrm rot="-5400000">
        <a:off x="1010993" y="784586"/>
        <a:ext cx="1771595" cy="475504"/>
      </dsp:txXfrm>
    </dsp:sp>
    <dsp:sp modelId="{B35BADFA-2242-4113-83A5-AFF98649A85A}">
      <dsp:nvSpPr>
        <dsp:cNvPr id="0" name=""/>
        <dsp:cNvSpPr/>
      </dsp:nvSpPr>
      <dsp:spPr>
        <a:xfrm>
          <a:off x="0" y="69299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10163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2155" y="725149"/>
        <a:ext cx="946682" cy="594380"/>
      </dsp:txXfrm>
    </dsp:sp>
    <dsp:sp modelId="{D4F6A058-2906-45BD-9B09-414CB067D94F}">
      <dsp:nvSpPr>
        <dsp:cNvPr id="0" name=""/>
        <dsp:cNvSpPr/>
      </dsp:nvSpPr>
      <dsp:spPr>
        <a:xfrm rot="5400000">
          <a:off x="1646176" y="815304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2131356"/>
            <a:satOff val="-23385"/>
            <a:lumOff val="9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31356"/>
              <a:satOff val="-23385"/>
              <a:lumOff val="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Акцизы по подакцизным товарам</a:t>
          </a:r>
          <a:endParaRPr lang="ru-RU" sz="1200" kern="1200" dirty="0"/>
        </a:p>
      </dsp:txBody>
      <dsp:txXfrm rot="-5400000">
        <a:off x="1010993" y="1476211"/>
        <a:ext cx="1771595" cy="475504"/>
      </dsp:txXfrm>
    </dsp:sp>
    <dsp:sp modelId="{5D010674-FF8D-414C-BA8A-A0677FCE0CE5}">
      <dsp:nvSpPr>
        <dsp:cNvPr id="0" name=""/>
        <dsp:cNvSpPr/>
      </dsp:nvSpPr>
      <dsp:spPr>
        <a:xfrm>
          <a:off x="0" y="138461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730229"/>
                <a:satOff val="-26725"/>
                <a:lumOff val="10720"/>
                <a:alphaOff val="0"/>
                <a:shade val="40000"/>
              </a:schemeClr>
              <a:schemeClr val="accent3">
                <a:hueOff val="11730229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3899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2155" y="1416774"/>
        <a:ext cx="946682" cy="594380"/>
      </dsp:txXfrm>
    </dsp:sp>
    <dsp:sp modelId="{426D59F8-1978-4B21-B281-093238C0FE46}">
      <dsp:nvSpPr>
        <dsp:cNvPr id="0" name=""/>
        <dsp:cNvSpPr/>
      </dsp:nvSpPr>
      <dsp:spPr>
        <a:xfrm rot="5400000">
          <a:off x="1646176" y="150692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Налоги на совокупный доход</a:t>
          </a:r>
          <a:endParaRPr lang="ru-RU" sz="1200" kern="1200" dirty="0"/>
        </a:p>
      </dsp:txBody>
      <dsp:txXfrm rot="-5400000">
        <a:off x="1010993" y="2167836"/>
        <a:ext cx="1771595" cy="475504"/>
      </dsp:txXfrm>
    </dsp:sp>
    <dsp:sp modelId="{6A1D5DDA-320E-42E4-AFB4-8DC725DBE14A}">
      <dsp:nvSpPr>
        <dsp:cNvPr id="0" name=""/>
        <dsp:cNvSpPr/>
      </dsp:nvSpPr>
      <dsp:spPr>
        <a:xfrm>
          <a:off x="0" y="207624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2"/>
                <a:satOff val="-40088"/>
                <a:lumOff val="16080"/>
                <a:alphaOff val="0"/>
                <a:shade val="40000"/>
              </a:schemeClr>
              <a:schemeClr val="accent3">
                <a:hueOff val="17595342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186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32155" y="2108399"/>
        <a:ext cx="946682" cy="594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6B74-BAC6-48FB-A69E-77EFDF7A56F7}">
      <dsp:nvSpPr>
        <dsp:cNvPr id="0" name=""/>
        <dsp:cNvSpPr/>
      </dsp:nvSpPr>
      <dsp:spPr>
        <a:xfrm rot="5400000">
          <a:off x="1793072" y="-637072"/>
          <a:ext cx="526952" cy="193557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Налог на доходы физических лиц</a:t>
          </a:r>
          <a:endParaRPr lang="ru-RU" sz="1300" kern="1200" dirty="0"/>
        </a:p>
      </dsp:txBody>
      <dsp:txXfrm rot="-5400000">
        <a:off x="1088761" y="92963"/>
        <a:ext cx="1909851" cy="475504"/>
      </dsp:txXfrm>
    </dsp:sp>
    <dsp:sp modelId="{F7F8F642-8586-4E0B-9704-421F74964D04}">
      <dsp:nvSpPr>
        <dsp:cNvPr id="0" name=""/>
        <dsp:cNvSpPr/>
      </dsp:nvSpPr>
      <dsp:spPr>
        <a:xfrm>
          <a:off x="0" y="1369"/>
          <a:ext cx="1088760" cy="658690"/>
        </a:xfrm>
        <a:prstGeom prst="round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21921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33524"/>
        <a:ext cx="1024450" cy="594380"/>
      </dsp:txXfrm>
    </dsp:sp>
    <dsp:sp modelId="{C2DF84D2-46CE-4315-AC9A-EC068F3D11B9}">
      <dsp:nvSpPr>
        <dsp:cNvPr id="0" name=""/>
        <dsp:cNvSpPr/>
      </dsp:nvSpPr>
      <dsp:spPr>
        <a:xfrm rot="5400000">
          <a:off x="1793072" y="54552"/>
          <a:ext cx="526952" cy="1935575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Налог на имущество</a:t>
          </a:r>
          <a:endParaRPr lang="ru-RU" sz="1300" kern="1200" dirty="0"/>
        </a:p>
      </dsp:txBody>
      <dsp:txXfrm rot="-5400000">
        <a:off x="1088761" y="784587"/>
        <a:ext cx="1909851" cy="475504"/>
      </dsp:txXfrm>
    </dsp:sp>
    <dsp:sp modelId="{C1558259-A118-41DA-B639-5F5874386B47}">
      <dsp:nvSpPr>
        <dsp:cNvPr id="0" name=""/>
        <dsp:cNvSpPr/>
      </dsp:nvSpPr>
      <dsp:spPr>
        <a:xfrm>
          <a:off x="0" y="692994"/>
          <a:ext cx="1088760" cy="65869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7813 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725149"/>
        <a:ext cx="1024450" cy="594380"/>
      </dsp:txXfrm>
    </dsp:sp>
    <dsp:sp modelId="{0FA0A811-7BD1-4C63-9842-B69D2F4EB9E0}">
      <dsp:nvSpPr>
        <dsp:cNvPr id="0" name=""/>
        <dsp:cNvSpPr/>
      </dsp:nvSpPr>
      <dsp:spPr>
        <a:xfrm rot="5400000">
          <a:off x="1793072" y="746176"/>
          <a:ext cx="526952" cy="193557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Акцизы по подакцизным товарам</a:t>
          </a:r>
          <a:endParaRPr lang="ru-RU" sz="1300" kern="1200" dirty="0"/>
        </a:p>
      </dsp:txBody>
      <dsp:txXfrm rot="-5400000">
        <a:off x="1088761" y="1476211"/>
        <a:ext cx="1909851" cy="475504"/>
      </dsp:txXfrm>
    </dsp:sp>
    <dsp:sp modelId="{28FC7E3D-4632-4CC7-8C4F-2DADF80FD840}">
      <dsp:nvSpPr>
        <dsp:cNvPr id="0" name=""/>
        <dsp:cNvSpPr/>
      </dsp:nvSpPr>
      <dsp:spPr>
        <a:xfrm>
          <a:off x="0" y="1384619"/>
          <a:ext cx="1088760" cy="6586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C0066"/>
              </a:solidFill>
            </a:rPr>
            <a:t>3961 тыс.руб.</a:t>
          </a:r>
          <a:endParaRPr lang="ru-RU" sz="1400" kern="1200" dirty="0">
            <a:solidFill>
              <a:srgbClr val="CC0066"/>
            </a:solidFill>
          </a:endParaRPr>
        </a:p>
      </dsp:txBody>
      <dsp:txXfrm>
        <a:off x="32155" y="1416774"/>
        <a:ext cx="1024450" cy="594380"/>
      </dsp:txXfrm>
    </dsp:sp>
    <dsp:sp modelId="{5EC4AC27-69A7-40F9-9503-19A07FF35F78}">
      <dsp:nvSpPr>
        <dsp:cNvPr id="0" name=""/>
        <dsp:cNvSpPr/>
      </dsp:nvSpPr>
      <dsp:spPr>
        <a:xfrm rot="5400000">
          <a:off x="1793072" y="1437801"/>
          <a:ext cx="526952" cy="193557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381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Налоги на совокупный доход</a:t>
          </a:r>
          <a:endParaRPr lang="ru-RU" sz="1300" kern="1200" dirty="0"/>
        </a:p>
      </dsp:txBody>
      <dsp:txXfrm rot="-5400000">
        <a:off x="1088761" y="2167836"/>
        <a:ext cx="1909851" cy="475504"/>
      </dsp:txXfrm>
    </dsp:sp>
    <dsp:sp modelId="{00F96E50-F615-478F-AD51-1BDBC3698A2D}">
      <dsp:nvSpPr>
        <dsp:cNvPr id="0" name=""/>
        <dsp:cNvSpPr/>
      </dsp:nvSpPr>
      <dsp:spPr>
        <a:xfrm>
          <a:off x="0" y="2076244"/>
          <a:ext cx="1088760" cy="658690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177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kern="1200" dirty="0" smtClean="0"/>
            <a:t>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2108399"/>
        <a:ext cx="1024450" cy="594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B498B-96EA-408E-8667-06C56778B4D5}">
      <dsp:nvSpPr>
        <dsp:cNvPr id="0" name=""/>
        <dsp:cNvSpPr/>
      </dsp:nvSpPr>
      <dsp:spPr>
        <a:xfrm rot="5400000">
          <a:off x="1506213" y="-507520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Налог на доходы физических лиц</a:t>
          </a:r>
          <a:endParaRPr lang="ru-RU" sz="1100" kern="1200" dirty="0"/>
        </a:p>
      </dsp:txBody>
      <dsp:txXfrm rot="-5400000">
        <a:off x="933224" y="90516"/>
        <a:ext cx="1634017" cy="462991"/>
      </dsp:txXfrm>
    </dsp:sp>
    <dsp:sp modelId="{EDCA5365-1BEB-4346-9209-9A75184A5A4B}">
      <dsp:nvSpPr>
        <dsp:cNvPr id="0" name=""/>
        <dsp:cNvSpPr/>
      </dsp:nvSpPr>
      <dsp:spPr>
        <a:xfrm>
          <a:off x="0" y="1333"/>
          <a:ext cx="933223" cy="641356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24420 тыс. руб.</a:t>
          </a:r>
          <a:endParaRPr lang="ru-RU" sz="1500" kern="1200" dirty="0"/>
        </a:p>
      </dsp:txBody>
      <dsp:txXfrm>
        <a:off x="31308" y="32641"/>
        <a:ext cx="870607" cy="578740"/>
      </dsp:txXfrm>
    </dsp:sp>
    <dsp:sp modelId="{E68855BA-ACEC-4210-B5CD-9F94BBA3F4DE}">
      <dsp:nvSpPr>
        <dsp:cNvPr id="0" name=""/>
        <dsp:cNvSpPr/>
      </dsp:nvSpPr>
      <dsp:spPr>
        <a:xfrm rot="5400000">
          <a:off x="1506213" y="165903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Налоги на имущество</a:t>
          </a:r>
          <a:endParaRPr lang="ru-RU" sz="1100" kern="1200" dirty="0"/>
        </a:p>
      </dsp:txBody>
      <dsp:txXfrm rot="-5400000">
        <a:off x="933224" y="763940"/>
        <a:ext cx="1634017" cy="462991"/>
      </dsp:txXfrm>
    </dsp:sp>
    <dsp:sp modelId="{227313E7-3DA5-4AFE-8AA4-BD9A2FB65A97}">
      <dsp:nvSpPr>
        <dsp:cNvPr id="0" name=""/>
        <dsp:cNvSpPr/>
      </dsp:nvSpPr>
      <dsp:spPr>
        <a:xfrm>
          <a:off x="0" y="674757"/>
          <a:ext cx="933223" cy="641356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10170 тыс.руб.</a:t>
          </a:r>
          <a:endParaRPr lang="ru-RU" sz="1500" kern="1200" dirty="0"/>
        </a:p>
      </dsp:txBody>
      <dsp:txXfrm>
        <a:off x="31308" y="706065"/>
        <a:ext cx="870607" cy="578740"/>
      </dsp:txXfrm>
    </dsp:sp>
    <dsp:sp modelId="{566271DF-14B0-4204-95FB-A93030E9C5C9}">
      <dsp:nvSpPr>
        <dsp:cNvPr id="0" name=""/>
        <dsp:cNvSpPr/>
      </dsp:nvSpPr>
      <dsp:spPr>
        <a:xfrm rot="5400000">
          <a:off x="1506213" y="839327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Акцизы по подакцизным товарам</a:t>
          </a:r>
          <a:endParaRPr lang="ru-RU" sz="1100" kern="1200" dirty="0"/>
        </a:p>
      </dsp:txBody>
      <dsp:txXfrm rot="-5400000">
        <a:off x="933224" y="1437364"/>
        <a:ext cx="1634017" cy="462991"/>
      </dsp:txXfrm>
    </dsp:sp>
    <dsp:sp modelId="{6BC0BD39-BE2F-492B-A468-8C605A2C9025}">
      <dsp:nvSpPr>
        <dsp:cNvPr id="0" name=""/>
        <dsp:cNvSpPr/>
      </dsp:nvSpPr>
      <dsp:spPr>
        <a:xfrm>
          <a:off x="0" y="1348181"/>
          <a:ext cx="933223" cy="641356"/>
        </a:xfrm>
        <a:prstGeom prst="roundRect">
          <a:avLst/>
        </a:prstGeom>
        <a:solidFill>
          <a:schemeClr val="accent6">
            <a:shade val="50000"/>
            <a:hueOff val="165276"/>
            <a:satOff val="8185"/>
            <a:lumOff val="369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4389 тыс. руб.</a:t>
          </a:r>
          <a:endParaRPr lang="ru-RU" sz="1500" kern="1200" dirty="0"/>
        </a:p>
      </dsp:txBody>
      <dsp:txXfrm>
        <a:off x="31308" y="1379489"/>
        <a:ext cx="870607" cy="578740"/>
      </dsp:txXfrm>
    </dsp:sp>
    <dsp:sp modelId="{71F91493-8451-498D-8ADC-F6A62B34A3C6}">
      <dsp:nvSpPr>
        <dsp:cNvPr id="0" name=""/>
        <dsp:cNvSpPr/>
      </dsp:nvSpPr>
      <dsp:spPr>
        <a:xfrm rot="5400000">
          <a:off x="1506213" y="1512752"/>
          <a:ext cx="513085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Налоги на совокупный доход</a:t>
          </a:r>
          <a:endParaRPr lang="ru-RU" sz="1100" kern="1200" dirty="0"/>
        </a:p>
      </dsp:txBody>
      <dsp:txXfrm rot="-5400000">
        <a:off x="933224" y="2110789"/>
        <a:ext cx="1634017" cy="462991"/>
      </dsp:txXfrm>
    </dsp:sp>
    <dsp:sp modelId="{FC55F218-1815-4C85-B7E9-AA1518AFBA0B}">
      <dsp:nvSpPr>
        <dsp:cNvPr id="0" name=""/>
        <dsp:cNvSpPr/>
      </dsp:nvSpPr>
      <dsp:spPr>
        <a:xfrm>
          <a:off x="0" y="2021606"/>
          <a:ext cx="933223" cy="641356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200 тыс.руб.</a:t>
          </a:r>
          <a:endParaRPr lang="ru-RU" sz="1500" kern="1200" dirty="0"/>
        </a:p>
      </dsp:txBody>
      <dsp:txXfrm>
        <a:off x="31308" y="2052914"/>
        <a:ext cx="870607" cy="57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5E63A-A089-4577-A807-6C5035013FFA}">
      <dsp:nvSpPr>
        <dsp:cNvPr id="0" name=""/>
        <dsp:cNvSpPr/>
      </dsp:nvSpPr>
      <dsp:spPr>
        <a:xfrm>
          <a:off x="49105" y="0"/>
          <a:ext cx="1679086" cy="951454"/>
        </a:xfrm>
        <a:prstGeom prst="rect">
          <a:avLst/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ДОХОДЫ,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ОБЛАГАЕМЫЕ НДФЛ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9105" y="0"/>
        <a:ext cx="1679086" cy="951454"/>
      </dsp:txXfrm>
    </dsp:sp>
    <dsp:sp modelId="{91FC467A-F677-4250-B0A7-F0525E5AF9B3}">
      <dsp:nvSpPr>
        <dsp:cNvPr id="0" name=""/>
        <dsp:cNvSpPr/>
      </dsp:nvSpPr>
      <dsp:spPr>
        <a:xfrm>
          <a:off x="72003" y="955012"/>
          <a:ext cx="1696878" cy="2846205"/>
        </a:xfrm>
        <a:prstGeom prst="rect">
          <a:avLst/>
        </a:prstGeom>
        <a:noFill/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вознаграждение за выполнение трудовых или иных обязанностей;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от продажи имущества, находившегося в собственности менее 3 лет;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от сдачи имущества в аренду;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доходы от источников за пределами Российской Федерации;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доходы в виде разного рода выигрышей;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иные доходы</a:t>
          </a:r>
          <a:endParaRPr lang="ru-RU" sz="1000" kern="1200" dirty="0"/>
        </a:p>
      </dsp:txBody>
      <dsp:txXfrm>
        <a:off x="72003" y="955012"/>
        <a:ext cx="1696878" cy="2846205"/>
      </dsp:txXfrm>
    </dsp:sp>
    <dsp:sp modelId="{E1973C18-A2AB-4A37-A4D9-02A3550A9AC1}">
      <dsp:nvSpPr>
        <dsp:cNvPr id="0" name=""/>
        <dsp:cNvSpPr/>
      </dsp:nvSpPr>
      <dsp:spPr>
        <a:xfrm>
          <a:off x="1867858" y="0"/>
          <a:ext cx="1653214" cy="440851"/>
        </a:xfrm>
        <a:prstGeom prst="rect">
          <a:avLst/>
        </a:pr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ДОХОДЫ, НЕ ОБЛАГАЕМЫЕ НДФЛ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867858" y="0"/>
        <a:ext cx="1653214" cy="440851"/>
      </dsp:txXfrm>
    </dsp:sp>
    <dsp:sp modelId="{F9D25EBA-BCCE-481B-B250-4A8CD639E42D}">
      <dsp:nvSpPr>
        <dsp:cNvPr id="0" name=""/>
        <dsp:cNvSpPr/>
      </dsp:nvSpPr>
      <dsp:spPr>
        <a:xfrm>
          <a:off x="1879798" y="884861"/>
          <a:ext cx="1675488" cy="3316140"/>
        </a:xfrm>
        <a:prstGeom prst="rect">
          <a:avLst/>
        </a:prstGeom>
        <a:noFill/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доходы от продажи имущества, находившегося в собственности более трех лет;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доходы, полученные в порядке наследования;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доходы, полученные по договору дарения от члена семьи и (или) близкого родственника в соответствии с СК РФ (от супруга, родителей и детей, в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иные доходы.</a:t>
          </a:r>
          <a:endParaRPr lang="ru-RU" sz="1000" kern="1200" dirty="0"/>
        </a:p>
      </dsp:txBody>
      <dsp:txXfrm>
        <a:off x="1879798" y="884861"/>
        <a:ext cx="1675488" cy="3316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3612-560B-4123-8F08-59F3BB1D9885}">
      <dsp:nvSpPr>
        <dsp:cNvPr id="0" name=""/>
        <dsp:cNvSpPr/>
      </dsp:nvSpPr>
      <dsp:spPr>
        <a:xfrm>
          <a:off x="2817" y="0"/>
          <a:ext cx="8710150" cy="2160240"/>
        </a:xfrm>
        <a:prstGeom prst="roundRect">
          <a:avLst>
            <a:gd name="adj" fmla="val 5000"/>
          </a:avLst>
        </a:prstGeom>
        <a:blipFill>
          <a:blip xmlns:r="http://schemas.openxmlformats.org/officeDocument/2006/relationships" r:embed="rId1">
            <a:duotone>
              <a:schemeClr val="accent4">
                <a:shade val="40000"/>
              </a:schemeClr>
              <a:schemeClr val="accent4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6200000">
        <a:off x="-11865" y="14683"/>
        <a:ext cx="1771396" cy="1742030"/>
      </dsp:txXfrm>
    </dsp:sp>
    <dsp:sp modelId="{2693A8D4-EF12-43B3-8165-897368FDC5F9}">
      <dsp:nvSpPr>
        <dsp:cNvPr id="0" name=""/>
        <dsp:cNvSpPr/>
      </dsp:nvSpPr>
      <dsp:spPr>
        <a:xfrm>
          <a:off x="1609337" y="0"/>
          <a:ext cx="6489062" cy="2160240"/>
        </a:xfrm>
        <a:prstGeom prst="rect">
          <a:avLst/>
        </a:prstGeom>
        <a:noFill/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Акциз</a:t>
          </a:r>
          <a:r>
            <a:rPr lang="ru-RU" sz="1600" i="1" kern="1200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вино - водочные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</dsp:txBody>
      <dsp:txXfrm>
        <a:off x="1609337" y="0"/>
        <a:ext cx="6489062" cy="2160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5BBCC-BEFE-4367-86EF-44702AF23BA5}">
      <dsp:nvSpPr>
        <dsp:cNvPr id="0" name=""/>
        <dsp:cNvSpPr/>
      </dsp:nvSpPr>
      <dsp:spPr>
        <a:xfrm rot="5400000">
          <a:off x="1646176" y="-567945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 smtClean="0"/>
        </a:p>
      </dsp:txBody>
      <dsp:txXfrm rot="-5400000">
        <a:off x="1010993" y="92962"/>
        <a:ext cx="1771595" cy="475504"/>
      </dsp:txXfrm>
    </dsp:sp>
    <dsp:sp modelId="{B0D09CF4-C147-4692-9EC6-109AFC553275}">
      <dsp:nvSpPr>
        <dsp:cNvPr id="0" name=""/>
        <dsp:cNvSpPr/>
      </dsp:nvSpPr>
      <dsp:spPr>
        <a:xfrm>
          <a:off x="0" y="136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4770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155" y="33524"/>
        <a:ext cx="946682" cy="594380"/>
      </dsp:txXfrm>
    </dsp:sp>
    <dsp:sp modelId="{441F680C-2972-4B13-A7B2-8782ABF84475}">
      <dsp:nvSpPr>
        <dsp:cNvPr id="0" name=""/>
        <dsp:cNvSpPr/>
      </dsp:nvSpPr>
      <dsp:spPr>
        <a:xfrm rot="5400000">
          <a:off x="1646176" y="12367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6065678"/>
            <a:satOff val="-11693"/>
            <a:lumOff val="4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065678"/>
              <a:satOff val="-11693"/>
              <a:lumOff val="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продажи материальных и нематериальных активов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1010993" y="784586"/>
        <a:ext cx="1771595" cy="475504"/>
      </dsp:txXfrm>
    </dsp:sp>
    <dsp:sp modelId="{B35BADFA-2242-4113-83A5-AFF98649A85A}">
      <dsp:nvSpPr>
        <dsp:cNvPr id="0" name=""/>
        <dsp:cNvSpPr/>
      </dsp:nvSpPr>
      <dsp:spPr>
        <a:xfrm>
          <a:off x="0" y="69299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925 тыс. руб.</a:t>
          </a:r>
          <a:endParaRPr lang="ru-RU" sz="1400" kern="1200" dirty="0"/>
        </a:p>
      </dsp:txBody>
      <dsp:txXfrm>
        <a:off x="32155" y="725149"/>
        <a:ext cx="946682" cy="594380"/>
      </dsp:txXfrm>
    </dsp:sp>
    <dsp:sp modelId="{D4F6A058-2906-45BD-9B09-414CB067D94F}">
      <dsp:nvSpPr>
        <dsp:cNvPr id="0" name=""/>
        <dsp:cNvSpPr/>
      </dsp:nvSpPr>
      <dsp:spPr>
        <a:xfrm rot="5400000">
          <a:off x="1646176" y="815304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2131356"/>
            <a:satOff val="-23385"/>
            <a:lumOff val="9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31356"/>
              <a:satOff val="-23385"/>
              <a:lumOff val="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Штрафы, санкции, возмещение ущерба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1010993" y="1476211"/>
        <a:ext cx="1771595" cy="475504"/>
      </dsp:txXfrm>
    </dsp:sp>
    <dsp:sp modelId="{5D010674-FF8D-414C-BA8A-A0677FCE0CE5}">
      <dsp:nvSpPr>
        <dsp:cNvPr id="0" name=""/>
        <dsp:cNvSpPr/>
      </dsp:nvSpPr>
      <dsp:spPr>
        <a:xfrm>
          <a:off x="0" y="1384619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730229"/>
                <a:satOff val="-26725"/>
                <a:lumOff val="10720"/>
                <a:alphaOff val="0"/>
                <a:shade val="40000"/>
              </a:schemeClr>
              <a:schemeClr val="accent3">
                <a:hueOff val="11730229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32155" y="1416774"/>
        <a:ext cx="946682" cy="594380"/>
      </dsp:txXfrm>
    </dsp:sp>
    <dsp:sp modelId="{426D59F8-1978-4B21-B281-093238C0FE46}">
      <dsp:nvSpPr>
        <dsp:cNvPr id="0" name=""/>
        <dsp:cNvSpPr/>
      </dsp:nvSpPr>
      <dsp:spPr>
        <a:xfrm rot="5400000">
          <a:off x="1646176" y="1506929"/>
          <a:ext cx="526952" cy="1797319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Прочие неналоговые доходы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1010993" y="2167836"/>
        <a:ext cx="1771595" cy="475504"/>
      </dsp:txXfrm>
    </dsp:sp>
    <dsp:sp modelId="{6A1D5DDA-320E-42E4-AFB4-8DC725DBE14A}">
      <dsp:nvSpPr>
        <dsp:cNvPr id="0" name=""/>
        <dsp:cNvSpPr/>
      </dsp:nvSpPr>
      <dsp:spPr>
        <a:xfrm>
          <a:off x="0" y="2076244"/>
          <a:ext cx="1010992" cy="658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2"/>
                <a:satOff val="-40088"/>
                <a:lumOff val="16080"/>
                <a:alphaOff val="0"/>
                <a:shade val="40000"/>
              </a:schemeClr>
              <a:schemeClr val="accent3">
                <a:hueOff val="17595342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32155" y="2108399"/>
        <a:ext cx="946682" cy="594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6B74-BAC6-48FB-A69E-77EFDF7A56F7}">
      <dsp:nvSpPr>
        <dsp:cNvPr id="0" name=""/>
        <dsp:cNvSpPr/>
      </dsp:nvSpPr>
      <dsp:spPr>
        <a:xfrm rot="5400000">
          <a:off x="1793072" y="-637072"/>
          <a:ext cx="526952" cy="193557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kern="1200" dirty="0"/>
        </a:p>
      </dsp:txBody>
      <dsp:txXfrm rot="-5400000">
        <a:off x="1088761" y="92963"/>
        <a:ext cx="1909851" cy="475504"/>
      </dsp:txXfrm>
    </dsp:sp>
    <dsp:sp modelId="{F7F8F642-8586-4E0B-9704-421F74964D04}">
      <dsp:nvSpPr>
        <dsp:cNvPr id="0" name=""/>
        <dsp:cNvSpPr/>
      </dsp:nvSpPr>
      <dsp:spPr>
        <a:xfrm>
          <a:off x="0" y="1369"/>
          <a:ext cx="1088760" cy="658690"/>
        </a:xfrm>
        <a:prstGeom prst="round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4520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33524"/>
        <a:ext cx="1024450" cy="594380"/>
      </dsp:txXfrm>
    </dsp:sp>
    <dsp:sp modelId="{C2DF84D2-46CE-4315-AC9A-EC068F3D11B9}">
      <dsp:nvSpPr>
        <dsp:cNvPr id="0" name=""/>
        <dsp:cNvSpPr/>
      </dsp:nvSpPr>
      <dsp:spPr>
        <a:xfrm rot="5400000">
          <a:off x="1793072" y="54552"/>
          <a:ext cx="526952" cy="1935575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продажи материальных и нематериальных активов</a:t>
          </a:r>
          <a:endParaRPr lang="ru-RU" sz="800" kern="1200" dirty="0"/>
        </a:p>
      </dsp:txBody>
      <dsp:txXfrm rot="-5400000">
        <a:off x="1088761" y="784587"/>
        <a:ext cx="1909851" cy="475504"/>
      </dsp:txXfrm>
    </dsp:sp>
    <dsp:sp modelId="{C1558259-A118-41DA-B639-5F5874386B47}">
      <dsp:nvSpPr>
        <dsp:cNvPr id="0" name=""/>
        <dsp:cNvSpPr/>
      </dsp:nvSpPr>
      <dsp:spPr>
        <a:xfrm>
          <a:off x="0" y="692994"/>
          <a:ext cx="1088760" cy="65869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925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725149"/>
        <a:ext cx="1024450" cy="594380"/>
      </dsp:txXfrm>
    </dsp:sp>
    <dsp:sp modelId="{0FA0A811-7BD1-4C63-9842-B69D2F4EB9E0}">
      <dsp:nvSpPr>
        <dsp:cNvPr id="0" name=""/>
        <dsp:cNvSpPr/>
      </dsp:nvSpPr>
      <dsp:spPr>
        <a:xfrm rot="5400000">
          <a:off x="1793072" y="746176"/>
          <a:ext cx="526952" cy="193557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Штрафы, санкции, возмещение ущерба</a:t>
          </a:r>
          <a:endParaRPr lang="ru-RU" sz="800" kern="1200" dirty="0"/>
        </a:p>
      </dsp:txBody>
      <dsp:txXfrm rot="-5400000">
        <a:off x="1088761" y="1476211"/>
        <a:ext cx="1909851" cy="475504"/>
      </dsp:txXfrm>
    </dsp:sp>
    <dsp:sp modelId="{28FC7E3D-4632-4CC7-8C4F-2DADF80FD840}">
      <dsp:nvSpPr>
        <dsp:cNvPr id="0" name=""/>
        <dsp:cNvSpPr/>
      </dsp:nvSpPr>
      <dsp:spPr>
        <a:xfrm>
          <a:off x="0" y="1384619"/>
          <a:ext cx="1088760" cy="6586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C0066"/>
              </a:solidFill>
            </a:rPr>
            <a:t>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C0066"/>
              </a:solidFill>
            </a:rPr>
            <a:t>тыс. руб.</a:t>
          </a:r>
          <a:endParaRPr lang="ru-RU" sz="1400" kern="1200" dirty="0">
            <a:solidFill>
              <a:srgbClr val="CC0066"/>
            </a:solidFill>
          </a:endParaRPr>
        </a:p>
      </dsp:txBody>
      <dsp:txXfrm>
        <a:off x="32155" y="1416774"/>
        <a:ext cx="1024450" cy="594380"/>
      </dsp:txXfrm>
    </dsp:sp>
    <dsp:sp modelId="{5EC4AC27-69A7-40F9-9503-19A07FF35F78}">
      <dsp:nvSpPr>
        <dsp:cNvPr id="0" name=""/>
        <dsp:cNvSpPr/>
      </dsp:nvSpPr>
      <dsp:spPr>
        <a:xfrm rot="5400000">
          <a:off x="1793072" y="1437801"/>
          <a:ext cx="526952" cy="193557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381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Прочие неналоговые доходы</a:t>
          </a:r>
          <a:endParaRPr lang="ru-RU" sz="800" kern="1200" dirty="0"/>
        </a:p>
      </dsp:txBody>
      <dsp:txXfrm rot="-5400000">
        <a:off x="1088761" y="2167836"/>
        <a:ext cx="1909851" cy="475504"/>
      </dsp:txXfrm>
    </dsp:sp>
    <dsp:sp modelId="{00F96E50-F615-478F-AD51-1BDBC3698A2D}">
      <dsp:nvSpPr>
        <dsp:cNvPr id="0" name=""/>
        <dsp:cNvSpPr/>
      </dsp:nvSpPr>
      <dsp:spPr>
        <a:xfrm>
          <a:off x="0" y="2076244"/>
          <a:ext cx="1088760" cy="658690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70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kern="1200" dirty="0" smtClean="0"/>
            <a:t>тыс.руб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155" y="2108399"/>
        <a:ext cx="1024450" cy="594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B498B-96EA-408E-8667-06C56778B4D5}">
      <dsp:nvSpPr>
        <dsp:cNvPr id="0" name=""/>
        <dsp:cNvSpPr/>
      </dsp:nvSpPr>
      <dsp:spPr>
        <a:xfrm rot="5400000">
          <a:off x="1365295" y="-433163"/>
          <a:ext cx="788038" cy="165582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 smtClean="0"/>
        </a:p>
      </dsp:txBody>
      <dsp:txXfrm rot="-5400000">
        <a:off x="931402" y="39199"/>
        <a:ext cx="1617356" cy="711100"/>
      </dsp:txXfrm>
    </dsp:sp>
    <dsp:sp modelId="{EDCA5365-1BEB-4346-9209-9A75184A5A4B}">
      <dsp:nvSpPr>
        <dsp:cNvPr id="0" name=""/>
        <dsp:cNvSpPr/>
      </dsp:nvSpPr>
      <dsp:spPr>
        <a:xfrm>
          <a:off x="0" y="97162"/>
          <a:ext cx="931401" cy="595173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5070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29054" y="126216"/>
        <a:ext cx="873293" cy="537065"/>
      </dsp:txXfrm>
    </dsp:sp>
    <dsp:sp modelId="{E68855BA-ACEC-4210-B5CD-9F94BBA3F4DE}">
      <dsp:nvSpPr>
        <dsp:cNvPr id="0" name=""/>
        <dsp:cNvSpPr/>
      </dsp:nvSpPr>
      <dsp:spPr>
        <a:xfrm rot="5400000">
          <a:off x="1524686" y="286582"/>
          <a:ext cx="476138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Доходы от продажи материальных и нематериальных активов</a:t>
          </a:r>
          <a:endParaRPr lang="ru-RU" sz="8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 smtClean="0"/>
        </a:p>
      </dsp:txBody>
      <dsp:txXfrm rot="-5400000">
        <a:off x="933224" y="901288"/>
        <a:ext cx="1635821" cy="429652"/>
      </dsp:txXfrm>
    </dsp:sp>
    <dsp:sp modelId="{227313E7-3DA5-4AFE-8AA4-BD9A2FB65A97}">
      <dsp:nvSpPr>
        <dsp:cNvPr id="0" name=""/>
        <dsp:cNvSpPr/>
      </dsp:nvSpPr>
      <dsp:spPr>
        <a:xfrm>
          <a:off x="0" y="818527"/>
          <a:ext cx="933223" cy="595173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925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29054" y="847581"/>
        <a:ext cx="875115" cy="537065"/>
      </dsp:txXfrm>
    </dsp:sp>
    <dsp:sp modelId="{566271DF-14B0-4204-95FB-A93030E9C5C9}">
      <dsp:nvSpPr>
        <dsp:cNvPr id="0" name=""/>
        <dsp:cNvSpPr/>
      </dsp:nvSpPr>
      <dsp:spPr>
        <a:xfrm rot="5400000">
          <a:off x="1524686" y="911514"/>
          <a:ext cx="476138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Штрафы, санкции, возмещение ущерба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933224" y="1526220"/>
        <a:ext cx="1635821" cy="429652"/>
      </dsp:txXfrm>
    </dsp:sp>
    <dsp:sp modelId="{6BC0BD39-BE2F-492B-A468-8C605A2C9025}">
      <dsp:nvSpPr>
        <dsp:cNvPr id="0" name=""/>
        <dsp:cNvSpPr/>
      </dsp:nvSpPr>
      <dsp:spPr>
        <a:xfrm>
          <a:off x="2272" y="1461993"/>
          <a:ext cx="933223" cy="595173"/>
        </a:xfrm>
        <a:prstGeom prst="roundRect">
          <a:avLst/>
        </a:prstGeom>
        <a:solidFill>
          <a:schemeClr val="accent6">
            <a:shade val="50000"/>
            <a:hueOff val="165276"/>
            <a:satOff val="8185"/>
            <a:lumOff val="369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1326" y="1491047"/>
        <a:ext cx="875115" cy="537065"/>
      </dsp:txXfrm>
    </dsp:sp>
    <dsp:sp modelId="{71F91493-8451-498D-8ADC-F6A62B34A3C6}">
      <dsp:nvSpPr>
        <dsp:cNvPr id="0" name=""/>
        <dsp:cNvSpPr/>
      </dsp:nvSpPr>
      <dsp:spPr>
        <a:xfrm rot="5400000">
          <a:off x="1524686" y="1536446"/>
          <a:ext cx="476138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Прочие неналоговые доходы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 rot="-5400000">
        <a:off x="933224" y="2151152"/>
        <a:ext cx="1635821" cy="429652"/>
      </dsp:txXfrm>
    </dsp:sp>
    <dsp:sp modelId="{FC55F218-1815-4C85-B7E9-AA1518AFBA0B}">
      <dsp:nvSpPr>
        <dsp:cNvPr id="0" name=""/>
        <dsp:cNvSpPr/>
      </dsp:nvSpPr>
      <dsp:spPr>
        <a:xfrm>
          <a:off x="0" y="2068391"/>
          <a:ext cx="933223" cy="595173"/>
        </a:xfrm>
        <a:prstGeom prst="roundRect">
          <a:avLst/>
        </a:prstGeom>
        <a:solidFill>
          <a:schemeClr val="accent6">
            <a:shade val="50000"/>
            <a:hueOff val="82638"/>
            <a:satOff val="4092"/>
            <a:lumOff val="18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90 тыс.руб.</a:t>
          </a:r>
          <a:endParaRPr lang="ru-RU" sz="1400" kern="1200" dirty="0"/>
        </a:p>
      </dsp:txBody>
      <dsp:txXfrm>
        <a:off x="29054" y="2097445"/>
        <a:ext cx="875115" cy="5370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0.14876</cdr:x>
      <cdr:y>0.84883</cdr:y>
    </cdr:from>
    <cdr:to>
      <cdr:x>0.3719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5134272"/>
          <a:ext cx="19442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0.13223</cdr:x>
      <cdr:y>0.42105</cdr:y>
    </cdr:from>
    <cdr:to>
      <cdr:x>0.2314</cdr:x>
      <cdr:y>0.55263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304256"/>
          <a:ext cx="86409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0.1157</cdr:x>
      <cdr:y>0.42105</cdr:y>
    </cdr:from>
    <cdr:to>
      <cdr:x>0.26446</cdr:x>
      <cdr:y>0.48684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2304256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0.23967</cdr:x>
      <cdr:y>0.47368</cdr:y>
    </cdr:from>
    <cdr:to>
      <cdr:x>0.38017</cdr:x>
      <cdr:y>0.55263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8232" y="2592288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0.49986</cdr:x>
      <cdr:y>0.16587</cdr:y>
    </cdr:from>
    <cdr:to>
      <cdr:x>0.71416</cdr:x>
      <cdr:y>0.2835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7790" y="334419"/>
          <a:ext cx="432048" cy="237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56 %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0.52943</cdr:x>
      <cdr:y>0</cdr:y>
    </cdr:from>
    <cdr:to>
      <cdr:x>1</cdr:x>
      <cdr:y>0.41242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9109" y="0"/>
          <a:ext cx="745067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0.31793</cdr:x>
      <cdr:y>0.77328</cdr:y>
    </cdr:from>
    <cdr:to>
      <cdr:x>0.98655</cdr:x>
      <cdr:y>0.99575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10584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2017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0.2971</cdr:x>
      <cdr:y>0.01512</cdr:y>
    </cdr:from>
    <cdr:to>
      <cdr:x>0.77344</cdr:x>
      <cdr:y>0.26162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723" y="32665"/>
          <a:ext cx="1234102" cy="532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2018 год 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0.39473</cdr:x>
      <cdr:y>0.41133</cdr:y>
    </cdr:from>
    <cdr:to>
      <cdr:x>0.45656</cdr:x>
      <cdr:y>0.53956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3327049">
          <a:off x="3142646" y="2611438"/>
          <a:ext cx="836374" cy="51436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0.64175</cdr:x>
      <cdr:y>0.53929</cdr:y>
    </cdr:from>
    <cdr:to>
      <cdr:x>0.71071</cdr:x>
      <cdr:y>0.61788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18928898">
          <a:off x="5360810" y="3379117"/>
          <a:ext cx="576053" cy="49243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BB20E2-34FE-4DA0-A4CA-53E84D134FCD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4C216-9761-4F0C-BFD3-1639B2852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4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C21D6-4371-45C1-8A79-52ED8F8E5477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31802F-BEFD-4659-97A9-8679EF039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EB3A1-3067-4B6B-9D6E-C7459AA9993E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195C2-EABD-4560-A0E2-07106AB65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640BD-B048-405F-A297-9EC509E47086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B50C-DE48-4006-854E-6418C9DCFD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DF50289-AE0E-4082-A197-05F67F22043B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47C738-AF54-4805-83AE-1FACD743E5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C9697-A9FE-46FE-93E7-AF6AFFFCC977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EB847-6690-4260-971F-28CF5E50F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D70AF-24FB-4D9D-9681-76A4D4D9FCE3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C333-0158-49B3-8497-F6001F25C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65CF8-99B9-442E-9280-2BA3D89A0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EEAA7-5CF4-4A85-AF6C-2CBD507C0C6C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7B900-8504-4E5C-9C94-D9399F5FC1B3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20DEC-EE29-47DC-AA8F-C67AB634A5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5BF8C-7711-41B5-9B9D-00AF42A39AAC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5A1F9-CA11-47B2-9648-B01291BC7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131A5B-2D71-4155-AA1B-BCDBAD99B61F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122C65-11D2-4E00-8D29-D22F7C44D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F699B-042D-4E5A-93D1-15E06104D71F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3B120-AD39-4BA6-A929-B6F28C0D03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FF65A1-71F2-477C-9A90-C91BE49245EA}" type="datetimeFigureOut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BA3649-9EFF-4899-BDA6-2C18FB3F5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openxmlformats.org/officeDocument/2006/relationships/diagramColors" Target="../diagrams/colors8.xml"/><Relationship Id="rId3" Type="http://schemas.openxmlformats.org/officeDocument/2006/relationships/chart" Target="../charts/chart21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QuickStyle" Target="../diagrams/quickStyle8.xml"/><Relationship Id="rId2" Type="http://schemas.openxmlformats.org/officeDocument/2006/relationships/chart" Target="../charts/chart20.xml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Data" Target="../diagrams/data8.xml"/><Relationship Id="rId10" Type="http://schemas.openxmlformats.org/officeDocument/2006/relationships/diagramLayout" Target="../diagrams/layout7.xml"/><Relationship Id="rId19" Type="http://schemas.microsoft.com/office/2007/relationships/diagramDrawing" Target="../diagrams/drawing8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chart" Target="../charts/chart31.xml"/><Relationship Id="rId16" Type="http://schemas.openxmlformats.org/officeDocument/2006/relationships/diagramLayout" Target="../diagrams/layou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diagramLayout" Target="../diagrams/layout9.xml"/><Relationship Id="rId9" Type="http://schemas.openxmlformats.org/officeDocument/2006/relationships/chart" Target="../charts/chart33.xml"/><Relationship Id="rId14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diagramLayout" Target="../diagrams/layout13.xml"/><Relationship Id="rId7" Type="http://schemas.openxmlformats.org/officeDocument/2006/relationships/chart" Target="../charts/chart39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chart" Target="../charts/char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" Type="http://schemas.openxmlformats.org/officeDocument/2006/relationships/chart" Target="../charts/chart4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chart" Target="../charts/chart8.xml"/><Relationship Id="rId7" Type="http://schemas.openxmlformats.org/officeDocument/2006/relationships/diagramLayout" Target="../diagrams/layout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chart" Target="../charts/chart10.xml"/><Relationship Id="rId10" Type="http://schemas.microsoft.com/office/2007/relationships/diagramDrawing" Target="../diagrams/drawing4.xml"/><Relationship Id="rId4" Type="http://schemas.openxmlformats.org/officeDocument/2006/relationships/chart" Target="../charts/chart9.xml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5" y="3717033"/>
            <a:ext cx="7825671" cy="1752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БЮДЖЕТ ПРОМЫШЛЕННОВСКОГО ГОРОДСКОГО ПОСЕЛЕНИЯ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2017 год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плановой период 2018 и 2019 годов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народных депутатов от 23.12.2016 №49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154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922"/>
            <a:ext cx="3166293" cy="215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0" y="-923"/>
            <a:ext cx="2975960" cy="2154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1" y="4957139"/>
            <a:ext cx="3218949" cy="1923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39" y="4898681"/>
            <a:ext cx="4078640" cy="1952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57139"/>
            <a:ext cx="1862191" cy="1885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" y="1700809"/>
            <a:ext cx="91388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20" y="334559"/>
            <a:ext cx="65992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Constantia" pitchFamily="18" charset="0"/>
              </a:rPr>
              <a:t>Объем </a:t>
            </a: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 неналоговых </a:t>
            </a:r>
            <a:r>
              <a:rPr lang="ru-RU" sz="2400" b="1" dirty="0">
                <a:solidFill>
                  <a:srgbClr val="7030A0"/>
                </a:solidFill>
                <a:latin typeface="Constantia" pitchFamily="18" charset="0"/>
              </a:rPr>
              <a:t>доходов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4610"/>
              </p:ext>
            </p:extLst>
          </p:nvPr>
        </p:nvGraphicFramePr>
        <p:xfrm>
          <a:off x="374650" y="1392238"/>
          <a:ext cx="2663825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92369" y="1556792"/>
            <a:ext cx="2783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5519</a:t>
            </a:r>
            <a:r>
              <a:rPr lang="ru-RU" altLang="ru-RU" sz="1400" dirty="0" smtClean="0"/>
              <a:t>тыс.руб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 smtClean="0"/>
              <a:t>неналоговых </a:t>
            </a:r>
            <a:r>
              <a:rPr lang="ru-RU" altLang="ru-RU" sz="1400" dirty="0"/>
              <a:t>доходов.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14 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endParaRPr lang="ru-RU" altLang="ru-RU" sz="1400" dirty="0"/>
          </a:p>
          <a:p>
            <a:pPr algn="ctr" eaLnBrk="1" hangingPunct="1"/>
            <a:r>
              <a:rPr lang="ru-RU" altLang="ru-RU" sz="1400" dirty="0"/>
              <a:t>в общем объеме доходов</a:t>
            </a:r>
            <a:r>
              <a:rPr lang="ru-RU" altLang="ru-RU" sz="11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743" y="908050"/>
            <a:ext cx="15827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2017 год</a:t>
            </a: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86593"/>
              </p:ext>
            </p:extLst>
          </p:nvPr>
        </p:nvGraphicFramePr>
        <p:xfrm>
          <a:off x="3275856" y="953551"/>
          <a:ext cx="25908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64006710"/>
              </p:ext>
            </p:extLst>
          </p:nvPr>
        </p:nvGraphicFramePr>
        <p:xfrm>
          <a:off x="3419872" y="3501008"/>
          <a:ext cx="28083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64562912"/>
              </p:ext>
            </p:extLst>
          </p:nvPr>
        </p:nvGraphicFramePr>
        <p:xfrm>
          <a:off x="251520" y="3501008"/>
          <a:ext cx="30243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961454"/>
              </p:ext>
            </p:extLst>
          </p:nvPr>
        </p:nvGraphicFramePr>
        <p:xfrm>
          <a:off x="5867400" y="836613"/>
          <a:ext cx="29527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07212" y="908050"/>
            <a:ext cx="103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2019 год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434347" y="1576240"/>
            <a:ext cx="2592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5779 </a:t>
            </a:r>
            <a:r>
              <a:rPr lang="ru-RU" altLang="ru-RU" sz="1400" dirty="0"/>
              <a:t>тыс</a:t>
            </a:r>
            <a:r>
              <a:rPr lang="ru-RU" altLang="ru-RU" sz="1400" dirty="0" smtClean="0"/>
              <a:t>. 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 smtClean="0"/>
              <a:t>неналоговых </a:t>
            </a:r>
            <a:r>
              <a:rPr lang="ru-RU" altLang="ru-RU" sz="1400" dirty="0"/>
              <a:t>доходов. </a:t>
            </a:r>
          </a:p>
          <a:p>
            <a:pPr algn="ctr" eaLnBrk="1" hangingPunct="1"/>
            <a:r>
              <a:rPr lang="ru-RU" altLang="ru-RU" sz="1400" dirty="0"/>
              <a:t>Это </a:t>
            </a:r>
            <a:r>
              <a:rPr lang="ru-RU" altLang="ru-RU" sz="1400" dirty="0" smtClean="0"/>
              <a:t>составляет14</a:t>
            </a:r>
            <a:r>
              <a:rPr lang="ru-RU" altLang="ru-RU" sz="1400" b="1" dirty="0" smtClean="0"/>
              <a:t>% </a:t>
            </a:r>
            <a:r>
              <a:rPr lang="ru-RU" altLang="ru-RU" sz="1400" dirty="0"/>
              <a:t>в общем объеме доходов.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70668138"/>
              </p:ext>
            </p:extLst>
          </p:nvPr>
        </p:nvGraphicFramePr>
        <p:xfrm>
          <a:off x="6372200" y="3573016"/>
          <a:ext cx="25922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6374473" y="1568475"/>
            <a:ext cx="238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6089</a:t>
            </a:r>
            <a:r>
              <a:rPr lang="ru-RU" altLang="ru-RU" sz="1400" dirty="0" smtClean="0"/>
              <a:t>тыс.руб</a:t>
            </a:r>
            <a:r>
              <a:rPr lang="ru-RU" altLang="ru-RU" sz="1400" dirty="0"/>
              <a:t>. – всего </a:t>
            </a:r>
            <a:endParaRPr lang="ru-RU" altLang="ru-RU" sz="1400" dirty="0" smtClean="0"/>
          </a:p>
          <a:p>
            <a:pPr algn="ctr" eaLnBrk="1" hangingPunct="1"/>
            <a:r>
              <a:rPr lang="ru-RU" altLang="ru-RU" sz="1400" dirty="0" smtClean="0"/>
              <a:t>неналоговых </a:t>
            </a:r>
            <a:r>
              <a:rPr lang="ru-RU" altLang="ru-RU" sz="1400" dirty="0"/>
              <a:t>доходов. 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13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 общем объеме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332393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56932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92D050"/>
                </a:solidFill>
                <a:latin typeface="Constantia" pitchFamily="18" charset="0"/>
              </a:rPr>
              <a:t>Доходы от использования имущества, находящегося в муниципальной собственности, </a:t>
            </a:r>
            <a:r>
              <a:rPr lang="ru-RU" sz="2000" dirty="0">
                <a:solidFill>
                  <a:srgbClr val="92D050"/>
                </a:solidFill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679702"/>
              </p:ext>
            </p:extLst>
          </p:nvPr>
        </p:nvGraphicFramePr>
        <p:xfrm>
          <a:off x="-180975" y="908050"/>
          <a:ext cx="9145588" cy="324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8311" y="4015641"/>
            <a:ext cx="4823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i="1" dirty="0"/>
              <a:t>Доля поступлений </a:t>
            </a:r>
            <a:r>
              <a:rPr lang="ru-RU" altLang="ru-RU" sz="1200" i="1" dirty="0" smtClean="0"/>
              <a:t>доходов от использования имущества, находящегося в муниципальной собственности  </a:t>
            </a:r>
            <a:r>
              <a:rPr lang="ru-RU" altLang="ru-RU" sz="1200" i="1" dirty="0"/>
              <a:t>бюджета </a:t>
            </a:r>
            <a:r>
              <a:rPr lang="ru-RU" altLang="ru-RU" sz="1200" i="1" dirty="0" smtClean="0"/>
              <a:t>поселка</a:t>
            </a:r>
            <a:endParaRPr lang="ru-RU" altLang="ru-RU" sz="1200" i="1" dirty="0"/>
          </a:p>
          <a:p>
            <a:pPr eaLnBrk="1" hangingPunct="1"/>
            <a:r>
              <a:rPr lang="ru-RU" altLang="ru-RU" sz="1200" i="1" dirty="0"/>
              <a:t>в 2017, 2018 и 2019 годах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99393"/>
              </p:ext>
            </p:extLst>
          </p:nvPr>
        </p:nvGraphicFramePr>
        <p:xfrm>
          <a:off x="0" y="4652963"/>
          <a:ext cx="1944688" cy="165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329531"/>
              </p:ext>
            </p:extLst>
          </p:nvPr>
        </p:nvGraphicFramePr>
        <p:xfrm>
          <a:off x="1524000" y="4724400"/>
          <a:ext cx="2400300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624987"/>
              </p:ext>
            </p:extLst>
          </p:nvPr>
        </p:nvGraphicFramePr>
        <p:xfrm>
          <a:off x="3276600" y="4724400"/>
          <a:ext cx="2232025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042988" y="4941888"/>
            <a:ext cx="982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11%</a:t>
            </a:r>
            <a:endParaRPr lang="ru-RU" altLang="ru-RU" b="1" dirty="0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2771775" y="4868863"/>
            <a:ext cx="982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11%</a:t>
            </a:r>
            <a:endParaRPr lang="ru-RU" altLang="ru-RU" b="1" dirty="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427538" y="4797425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11%</a:t>
            </a:r>
            <a:endParaRPr lang="ru-RU" alt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78" y="3933056"/>
            <a:ext cx="3529012" cy="27128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К доходам бюджета от использования имущества, находящегося в муниципальной собственности относится: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Доходы, получаемые в виде арендной или иной платы за передачу в  возмездное пользование муниципального имущества, земельных участков и иных объектов недвижимого имущества;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Другие, предусмотренные законодательством РФ, доходы от использования имущества, находящегося в муниципальной собственности</a:t>
            </a:r>
            <a:endParaRPr lang="ru-RU" sz="12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5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56932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Доходы от продажи материальных и нематериальных активов,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795907"/>
              </p:ext>
            </p:extLst>
          </p:nvPr>
        </p:nvGraphicFramePr>
        <p:xfrm>
          <a:off x="-180975" y="908050"/>
          <a:ext cx="9145588" cy="324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8311" y="4015641"/>
            <a:ext cx="4823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i="1" dirty="0"/>
              <a:t>Доля поступлений доходов от продажи материальных и нематериальных активов,   бюджета </a:t>
            </a:r>
            <a:r>
              <a:rPr lang="ru-RU" altLang="ru-RU" sz="1200" i="1" dirty="0" smtClean="0"/>
              <a:t>поселка</a:t>
            </a:r>
            <a:endParaRPr lang="ru-RU" altLang="ru-RU" sz="1200" i="1" dirty="0"/>
          </a:p>
          <a:p>
            <a:pPr eaLnBrk="1" hangingPunct="1"/>
            <a:r>
              <a:rPr lang="ru-RU" altLang="ru-RU" sz="1200" i="1" dirty="0"/>
              <a:t>в 2017, 2018 и 2019 годах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927990"/>
              </p:ext>
            </p:extLst>
          </p:nvPr>
        </p:nvGraphicFramePr>
        <p:xfrm>
          <a:off x="0" y="4652963"/>
          <a:ext cx="1944688" cy="165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409788"/>
              </p:ext>
            </p:extLst>
          </p:nvPr>
        </p:nvGraphicFramePr>
        <p:xfrm>
          <a:off x="2697321" y="4661972"/>
          <a:ext cx="2400300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76572"/>
              </p:ext>
            </p:extLst>
          </p:nvPr>
        </p:nvGraphicFramePr>
        <p:xfrm>
          <a:off x="5580112" y="4661972"/>
          <a:ext cx="2232025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042988" y="4941888"/>
            <a:ext cx="982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2%</a:t>
            </a:r>
            <a:endParaRPr lang="ru-RU" altLang="ru-RU" b="1" dirty="0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3923928" y="4797425"/>
            <a:ext cx="982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2%</a:t>
            </a:r>
            <a:endParaRPr lang="ru-RU" altLang="ru-RU" b="1" dirty="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6732240" y="4797425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2%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70071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258888" y="260350"/>
            <a:ext cx="709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C00000"/>
                </a:solidFill>
                <a:latin typeface="Constantia" pitchFamily="18" charset="0"/>
              </a:rPr>
              <a:t>Объем и структура безвозмездных поступлений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827088" y="11969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Овал 4"/>
          <p:cNvSpPr/>
          <p:nvPr/>
        </p:nvSpPr>
        <p:spPr>
          <a:xfrm>
            <a:off x="755650" y="836613"/>
            <a:ext cx="1728788" cy="2889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2017 год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3708400" y="836613"/>
            <a:ext cx="1727200" cy="2889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2018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6443663" y="836613"/>
            <a:ext cx="1728787" cy="2889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2019 год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280865"/>
              </p:ext>
            </p:extLst>
          </p:nvPr>
        </p:nvGraphicFramePr>
        <p:xfrm>
          <a:off x="323850" y="836613"/>
          <a:ext cx="2592388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70" name="TextBox 9"/>
          <p:cNvSpPr txBox="1">
            <a:spLocks noChangeArrowheads="1"/>
          </p:cNvSpPr>
          <p:nvPr/>
        </p:nvSpPr>
        <p:spPr bwMode="auto">
          <a:xfrm>
            <a:off x="395288" y="2636838"/>
            <a:ext cx="244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/>
              <a:t>24508 </a:t>
            </a:r>
            <a:r>
              <a:rPr lang="ru-RU" altLang="ru-RU" sz="1200" dirty="0"/>
              <a:t>тыс</a:t>
            </a:r>
            <a:r>
              <a:rPr lang="ru-RU" altLang="ru-RU" sz="1200" dirty="0" smtClean="0"/>
              <a:t>. рублей </a:t>
            </a:r>
            <a:r>
              <a:rPr lang="ru-RU" altLang="ru-RU" sz="1200" dirty="0"/>
              <a:t>– всего</a:t>
            </a:r>
          </a:p>
          <a:p>
            <a:pPr algn="ctr" eaLnBrk="1" hangingPunct="1"/>
            <a:r>
              <a:rPr lang="ru-RU" altLang="ru-RU" sz="1200" dirty="0"/>
              <a:t>безвозмездных поступлений.</a:t>
            </a:r>
          </a:p>
          <a:p>
            <a:pPr algn="ctr" eaLnBrk="1" hangingPunct="1"/>
            <a:r>
              <a:rPr lang="ru-RU" altLang="ru-RU" sz="1200" dirty="0"/>
              <a:t>Это составляет </a:t>
            </a:r>
            <a:r>
              <a:rPr lang="ru-RU" altLang="ru-RU" sz="1200" b="1" dirty="0" smtClean="0"/>
              <a:t>38 </a:t>
            </a:r>
            <a:r>
              <a:rPr lang="ru-RU" altLang="ru-RU" sz="1200" b="1" dirty="0"/>
              <a:t>%</a:t>
            </a:r>
            <a:r>
              <a:rPr lang="ru-RU" altLang="ru-RU" sz="1200" dirty="0"/>
              <a:t> в </a:t>
            </a:r>
          </a:p>
          <a:p>
            <a:pPr algn="ctr" eaLnBrk="1" hangingPunct="1"/>
            <a:r>
              <a:rPr lang="ru-RU" altLang="ru-RU" sz="1200" dirty="0"/>
              <a:t>общем объеме доходов.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59870743"/>
              </p:ext>
            </p:extLst>
          </p:nvPr>
        </p:nvGraphicFramePr>
        <p:xfrm>
          <a:off x="539552" y="3717032"/>
          <a:ext cx="23762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461794"/>
              </p:ext>
            </p:extLst>
          </p:nvPr>
        </p:nvGraphicFramePr>
        <p:xfrm>
          <a:off x="3203575" y="1196975"/>
          <a:ext cx="2736850" cy="143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473" name="TextBox 12"/>
          <p:cNvSpPr txBox="1">
            <a:spLocks noChangeArrowheads="1"/>
          </p:cNvSpPr>
          <p:nvPr/>
        </p:nvSpPr>
        <p:spPr bwMode="auto">
          <a:xfrm>
            <a:off x="3348038" y="2636838"/>
            <a:ext cx="273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/>
              <a:t>17687,3 </a:t>
            </a:r>
            <a:r>
              <a:rPr lang="ru-RU" altLang="ru-RU" sz="1200" dirty="0"/>
              <a:t>тыс</a:t>
            </a:r>
            <a:r>
              <a:rPr lang="ru-RU" altLang="ru-RU" sz="1200" dirty="0" smtClean="0"/>
              <a:t>. рублей </a:t>
            </a:r>
            <a:r>
              <a:rPr lang="ru-RU" altLang="ru-RU" sz="1200" dirty="0"/>
              <a:t>– всего</a:t>
            </a:r>
          </a:p>
          <a:p>
            <a:pPr algn="ctr" eaLnBrk="1" hangingPunct="1"/>
            <a:r>
              <a:rPr lang="ru-RU" altLang="ru-RU" sz="1200" dirty="0"/>
              <a:t>безвозмездных поступлений.</a:t>
            </a:r>
          </a:p>
          <a:p>
            <a:pPr algn="ctr" eaLnBrk="1" hangingPunct="1"/>
            <a:r>
              <a:rPr lang="ru-RU" altLang="ru-RU" sz="1200" dirty="0"/>
              <a:t>Это составляет </a:t>
            </a:r>
            <a:r>
              <a:rPr lang="ru-RU" altLang="ru-RU" sz="1200" b="1" dirty="0" smtClean="0"/>
              <a:t>29 </a:t>
            </a:r>
            <a:r>
              <a:rPr lang="ru-RU" altLang="ru-RU" sz="1200" b="1" dirty="0"/>
              <a:t>%</a:t>
            </a:r>
            <a:r>
              <a:rPr lang="ru-RU" altLang="ru-RU" sz="1200" dirty="0"/>
              <a:t> в </a:t>
            </a:r>
          </a:p>
          <a:p>
            <a:pPr algn="ctr" eaLnBrk="1" hangingPunct="1"/>
            <a:r>
              <a:rPr lang="ru-RU" altLang="ru-RU" sz="1200" dirty="0"/>
              <a:t>общем объеме доходов.</a:t>
            </a:r>
          </a:p>
        </p:txBody>
      </p:sp>
      <p:graphicFrame>
        <p:nvGraphicFramePr>
          <p:cNvPr id="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717450"/>
              </p:ext>
            </p:extLst>
          </p:nvPr>
        </p:nvGraphicFramePr>
        <p:xfrm>
          <a:off x="6227763" y="1125538"/>
          <a:ext cx="2447925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475" name="TextBox 14"/>
          <p:cNvSpPr txBox="1">
            <a:spLocks noChangeArrowheads="1"/>
          </p:cNvSpPr>
          <p:nvPr/>
        </p:nvSpPr>
        <p:spPr bwMode="auto">
          <a:xfrm>
            <a:off x="6372225" y="2565400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/>
              <a:t>117688,8 тыс. рублей </a:t>
            </a:r>
            <a:r>
              <a:rPr lang="ru-RU" altLang="ru-RU" sz="1200" dirty="0"/>
              <a:t>– всего</a:t>
            </a:r>
          </a:p>
          <a:p>
            <a:pPr algn="ctr" eaLnBrk="1" hangingPunct="1"/>
            <a:r>
              <a:rPr lang="ru-RU" altLang="ru-RU" sz="1200" dirty="0"/>
              <a:t>безвозмездных поступлений.</a:t>
            </a:r>
          </a:p>
          <a:p>
            <a:pPr algn="ctr" eaLnBrk="1" hangingPunct="1"/>
            <a:r>
              <a:rPr lang="ru-RU" altLang="ru-RU" sz="1200" dirty="0"/>
              <a:t>Это составляет </a:t>
            </a:r>
            <a:r>
              <a:rPr lang="ru-RU" altLang="ru-RU" sz="1200" b="1" dirty="0" smtClean="0"/>
              <a:t>28 </a:t>
            </a:r>
            <a:r>
              <a:rPr lang="ru-RU" altLang="ru-RU" sz="1200" b="1" dirty="0"/>
              <a:t>%</a:t>
            </a:r>
            <a:r>
              <a:rPr lang="ru-RU" altLang="ru-RU" sz="1200" dirty="0"/>
              <a:t> в </a:t>
            </a:r>
          </a:p>
          <a:p>
            <a:pPr algn="ctr" eaLnBrk="1" hangingPunct="1"/>
            <a:r>
              <a:rPr lang="ru-RU" altLang="ru-RU" sz="1200" dirty="0"/>
              <a:t>общем объеме доходов.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056516753"/>
              </p:ext>
            </p:extLst>
          </p:nvPr>
        </p:nvGraphicFramePr>
        <p:xfrm>
          <a:off x="3275856" y="3645024"/>
          <a:ext cx="25922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608993235"/>
              </p:ext>
            </p:extLst>
          </p:nvPr>
        </p:nvGraphicFramePr>
        <p:xfrm>
          <a:off x="6300192" y="3645024"/>
          <a:ext cx="2520280" cy="296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906886"/>
              </p:ext>
            </p:extLst>
          </p:nvPr>
        </p:nvGraphicFramePr>
        <p:xfrm>
          <a:off x="395288" y="115888"/>
          <a:ext cx="8353425" cy="626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86463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Объем и структура расходов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бюджета 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разделам на 2017 год, 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281143"/>
              </p:ext>
            </p:extLst>
          </p:nvPr>
        </p:nvGraphicFramePr>
        <p:xfrm>
          <a:off x="0" y="765175"/>
          <a:ext cx="9144000" cy="59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5599365"/>
              </p:ext>
            </p:extLst>
          </p:nvPr>
        </p:nvGraphicFramePr>
        <p:xfrm>
          <a:off x="107505" y="836712"/>
          <a:ext cx="828091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5" y="116632"/>
            <a:ext cx="88569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Расходы на реализацию муниципальной программы </a:t>
            </a:r>
            <a:r>
              <a:rPr lang="ru-RU" sz="1600" dirty="0" smtClean="0"/>
              <a:t>«Комплексное </a:t>
            </a:r>
            <a:r>
              <a:rPr lang="ru-RU" sz="1600" dirty="0"/>
              <a:t>обеспечение и  развитие </a:t>
            </a:r>
            <a:r>
              <a:rPr lang="ru-RU" sz="1600" dirty="0" smtClean="0"/>
              <a:t>жизнедеятельности Промышленновского городского поселения</a:t>
            </a:r>
            <a:r>
              <a:rPr lang="ru-RU" sz="1600" dirty="0"/>
              <a:t>"  на 2017 – 2019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1" y="332656"/>
            <a:ext cx="8640638" cy="83099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 smtClean="0">
                <a:ln/>
                <a:solidFill>
                  <a:sysClr val="windowText" lastClr="000000"/>
                </a:solidFill>
              </a:rPr>
              <a:t>Расходы в рамках подпрограммы</a:t>
            </a:r>
          </a:p>
          <a:p>
            <a:pPr algn="ctr">
              <a:defRPr/>
            </a:pPr>
            <a:r>
              <a:rPr lang="ru-RU" sz="1600" b="1" dirty="0" smtClean="0">
                <a:ln/>
                <a:solidFill>
                  <a:sysClr val="windowText" lastClr="000000"/>
                </a:solidFill>
              </a:rPr>
              <a:t> «Содержание и строительство автомобильных дорог и инженерных сооружений на них", тыс. рублей</a:t>
            </a:r>
            <a:endParaRPr lang="ru-RU" sz="1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850" y="1341438"/>
            <a:ext cx="3168650" cy="115145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Содержание и строительство автомобильных дорог</a:t>
            </a:r>
            <a:endParaRPr lang="ru-RU" sz="1200" dirty="0"/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504820"/>
              </p:ext>
            </p:extLst>
          </p:nvPr>
        </p:nvGraphicFramePr>
        <p:xfrm>
          <a:off x="3635375" y="1397000"/>
          <a:ext cx="5257800" cy="152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25027" y="3068960"/>
            <a:ext cx="295232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Реконструкция и ремонт автомобильных дорог </a:t>
            </a:r>
            <a:r>
              <a:rPr lang="ru-RU" sz="1400" b="1" dirty="0" err="1" smtClean="0"/>
              <a:t>пгт</a:t>
            </a:r>
            <a:r>
              <a:rPr lang="ru-RU" sz="1400" b="1" dirty="0" smtClean="0"/>
              <a:t>. Промышленная</a:t>
            </a:r>
            <a:endParaRPr lang="ru-RU" sz="1400" dirty="0"/>
          </a:p>
        </p:txBody>
      </p:sp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571276"/>
              </p:ext>
            </p:extLst>
          </p:nvPr>
        </p:nvGraphicFramePr>
        <p:xfrm>
          <a:off x="3494762" y="3068960"/>
          <a:ext cx="5327650" cy="17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54636"/>
            <a:ext cx="5327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54636"/>
            <a:ext cx="33782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90465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Расходы </a:t>
            </a:r>
            <a:r>
              <a:rPr lang="ru-RU" dirty="0" smtClean="0"/>
              <a:t>в </a:t>
            </a:r>
            <a:r>
              <a:rPr lang="ru-RU" dirty="0"/>
              <a:t>рамках подпрограммы «"Развитие физической культуры и </a:t>
            </a:r>
            <a:r>
              <a:rPr lang="ru-RU" dirty="0" smtClean="0"/>
              <a:t>спорта« тыс. рублей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011335"/>
              </p:ext>
            </p:extLst>
          </p:nvPr>
        </p:nvGraphicFramePr>
        <p:xfrm>
          <a:off x="1043608" y="1628800"/>
          <a:ext cx="6985000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411760" y="5517232"/>
            <a:ext cx="4968552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Организация и проведение спортивный мероприятий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8141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Расходы 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 рамках подпрограммы «Благоустройство», 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тыс.рублей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4051737"/>
              </p:ext>
            </p:extLst>
          </p:nvPr>
        </p:nvGraphicFramePr>
        <p:xfrm>
          <a:off x="395536" y="764704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105245"/>
              </p:ext>
            </p:extLst>
          </p:nvPr>
        </p:nvGraphicFramePr>
        <p:xfrm>
          <a:off x="467544" y="4797152"/>
          <a:ext cx="259080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167036"/>
              </p:ext>
            </p:extLst>
          </p:nvPr>
        </p:nvGraphicFramePr>
        <p:xfrm>
          <a:off x="3347864" y="4653136"/>
          <a:ext cx="2592387" cy="208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29212"/>
              </p:ext>
            </p:extLst>
          </p:nvPr>
        </p:nvGraphicFramePr>
        <p:xfrm>
          <a:off x="6156176" y="4797152"/>
          <a:ext cx="2808437" cy="194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035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68313" y="115888"/>
            <a:ext cx="854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onstantia" pitchFamily="18" charset="0"/>
              </a:rPr>
              <a:t>Основные характеристики </a:t>
            </a:r>
            <a:r>
              <a:rPr lang="ru-RU" altLang="ru-RU" sz="2400" dirty="0" smtClean="0">
                <a:latin typeface="Constantia" pitchFamily="18" charset="0"/>
              </a:rPr>
              <a:t>местного </a:t>
            </a:r>
            <a:r>
              <a:rPr lang="ru-RU" altLang="ru-RU" sz="2400" dirty="0">
                <a:latin typeface="Constantia" pitchFamily="18" charset="0"/>
              </a:rPr>
              <a:t>бюджета, тыс</a:t>
            </a:r>
            <a:r>
              <a:rPr lang="ru-RU" altLang="ru-RU" sz="2400" dirty="0" smtClean="0">
                <a:latin typeface="Constantia" pitchFamily="18" charset="0"/>
              </a:rPr>
              <a:t>. рублей</a:t>
            </a:r>
            <a:endParaRPr lang="ru-RU" altLang="ru-RU" sz="2400" dirty="0">
              <a:latin typeface="Constantia" pitchFamily="18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684958"/>
              </p:ext>
            </p:extLst>
          </p:nvPr>
        </p:nvGraphicFramePr>
        <p:xfrm>
          <a:off x="250825" y="620713"/>
          <a:ext cx="8713788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88640"/>
            <a:ext cx="8640960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dirty="0">
                <a:ln w="11430"/>
                <a:solidFill>
                  <a:schemeClr val="accent3"/>
                </a:solidFill>
              </a:rPr>
              <a:t>Расходы </a:t>
            </a:r>
            <a:r>
              <a:rPr lang="ru-RU" dirty="0" smtClean="0">
                <a:ln w="11430"/>
                <a:solidFill>
                  <a:schemeClr val="accent3"/>
                </a:solidFill>
              </a:rPr>
              <a:t>в рамках подпрограммы </a:t>
            </a:r>
          </a:p>
          <a:p>
            <a:pPr algn="ctr">
              <a:defRPr/>
            </a:pPr>
            <a:r>
              <a:rPr lang="ru-RU" dirty="0" smtClean="0">
                <a:ln w="11430"/>
                <a:solidFill>
                  <a:schemeClr val="accent3"/>
                </a:solidFill>
              </a:rPr>
              <a:t>«Совершенствование гражданской обороны, защита населения и территории от чрезвычайной ситуации природного и техногенного характера»  </a:t>
            </a:r>
            <a:r>
              <a:rPr lang="ru-RU" dirty="0">
                <a:ln w="11430"/>
                <a:solidFill>
                  <a:schemeClr val="accent3"/>
                </a:solidFill>
              </a:rPr>
              <a:t>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41906"/>
              </p:ext>
            </p:extLst>
          </p:nvPr>
        </p:nvGraphicFramePr>
        <p:xfrm>
          <a:off x="196549" y="1124744"/>
          <a:ext cx="5687317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940152" y="3501008"/>
            <a:ext cx="3025775" cy="208756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Обеспечение защиты населения и территорий от чрезвычайных ситуаций природного и техногенного характера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871250" y="1916832"/>
            <a:ext cx="3025775" cy="1501210"/>
          </a:xfrm>
          <a:prstGeom prst="round2Diag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Обеспечение первичной пожарной безопасности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336704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/>
              <a:t>Расходы </a:t>
            </a:r>
            <a:r>
              <a:rPr lang="ru-RU" sz="2000" dirty="0" smtClean="0"/>
              <a:t>в </a:t>
            </a:r>
            <a:r>
              <a:rPr lang="ru-RU" sz="2000" dirty="0"/>
              <a:t>рамках подпрограммы </a:t>
            </a:r>
            <a:r>
              <a:rPr lang="ru-RU" sz="2000" dirty="0" smtClean="0"/>
              <a:t>«Гарантии, предоставляемые муниципальным служащим»,</a:t>
            </a:r>
          </a:p>
          <a:p>
            <a:pPr algn="ctr">
              <a:defRPr/>
            </a:pPr>
            <a:r>
              <a:rPr lang="ru-RU" sz="2000" dirty="0" smtClean="0"/>
              <a:t> тыс. рублей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645024"/>
            <a:ext cx="2519362" cy="1584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Выплата дополнительной ежемесячной пенсии муниципальным служащим 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400527"/>
              </p:ext>
            </p:extLst>
          </p:nvPr>
        </p:nvGraphicFramePr>
        <p:xfrm>
          <a:off x="3492500" y="692150"/>
          <a:ext cx="5651500" cy="597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5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8488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FF"/>
                </a:solidFill>
              </a:rPr>
              <a:t>Расходы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FF"/>
                </a:solidFill>
              </a:rPr>
              <a:t>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FF"/>
                </a:solidFill>
              </a:rPr>
              <a:t>рамках подпрограммы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FF"/>
                </a:solidFill>
              </a:rPr>
              <a:t>«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FF"/>
                </a:solidFill>
              </a:rPr>
              <a:t>Функционирование органов местного самоуправления»  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805"/>
              </p:ext>
            </p:extLst>
          </p:nvPr>
        </p:nvGraphicFramePr>
        <p:xfrm>
          <a:off x="107950" y="1125538"/>
          <a:ext cx="5903913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904602" y="2780928"/>
            <a:ext cx="2771854" cy="244827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Расходы </a:t>
            </a:r>
            <a:r>
              <a:rPr lang="ru-RU" sz="1400" b="1" dirty="0">
                <a:solidFill>
                  <a:schemeClr val="tx1"/>
                </a:solidFill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400" b="1" dirty="0">
                <a:solidFill>
                  <a:schemeClr val="tx1"/>
                </a:solidFill>
              </a:rPr>
              <a:t>деятельности органов местного самоуправления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896578" y="5301208"/>
            <a:ext cx="2779878" cy="113750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Расходы на заработную плату Главы Титовского сельского поселения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2846" y="1700808"/>
            <a:ext cx="2786686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Выполнение других обязательств государства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336704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/>
              <a:t>Расходы </a:t>
            </a:r>
            <a:r>
              <a:rPr lang="ru-RU" sz="2000" dirty="0" smtClean="0"/>
              <a:t>в </a:t>
            </a:r>
            <a:r>
              <a:rPr lang="ru-RU" sz="2000" dirty="0"/>
              <a:t>рамках подпрограммы </a:t>
            </a:r>
            <a:r>
              <a:rPr lang="ru-RU" sz="2000" dirty="0" smtClean="0"/>
              <a:t>«Изыскательские работы по грунтовым водам </a:t>
            </a:r>
            <a:r>
              <a:rPr lang="ru-RU" sz="2000" dirty="0" err="1" smtClean="0"/>
              <a:t>пгт</a:t>
            </a:r>
            <a:r>
              <a:rPr lang="ru-RU" sz="2000" dirty="0" smtClean="0"/>
              <a:t>. Промышленная», тыс. рублей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645024"/>
            <a:ext cx="2519362" cy="20162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Изыскательские работы по определению уровня грунтовых вод и обоснования проекта мероприятий по водопонижению на территории Юго-Западной части </a:t>
            </a:r>
            <a:r>
              <a:rPr lang="ru-RU" sz="1400" b="1" dirty="0" err="1" smtClean="0">
                <a:solidFill>
                  <a:schemeClr val="tx1"/>
                </a:solidFill>
              </a:rPr>
              <a:t>пгт</a:t>
            </a:r>
            <a:r>
              <a:rPr lang="ru-RU" sz="1400" b="1" dirty="0" smtClean="0">
                <a:solidFill>
                  <a:schemeClr val="tx1"/>
                </a:solidFill>
              </a:rPr>
              <a:t>. Промышленная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543316"/>
              </p:ext>
            </p:extLst>
          </p:nvPr>
        </p:nvGraphicFramePr>
        <p:xfrm>
          <a:off x="3563888" y="1052736"/>
          <a:ext cx="5580112" cy="56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336704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/>
              <a:t>Расходы </a:t>
            </a:r>
            <a:r>
              <a:rPr lang="ru-RU" sz="2000" dirty="0" smtClean="0"/>
              <a:t>в </a:t>
            </a:r>
            <a:r>
              <a:rPr lang="ru-RU" sz="2000" dirty="0"/>
              <a:t>рамках подпрограммы </a:t>
            </a:r>
            <a:r>
              <a:rPr lang="ru-RU" sz="2000" dirty="0" smtClean="0"/>
              <a:t>«Инженерные, кадастровые работы по образованию земельных участков», тыс. рублей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645024"/>
            <a:ext cx="2519362" cy="1440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Изготовление технических паспортов и поставка на кадастровый учет объектов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28959"/>
              </p:ext>
            </p:extLst>
          </p:nvPr>
        </p:nvGraphicFramePr>
        <p:xfrm>
          <a:off x="3563888" y="1052736"/>
          <a:ext cx="5580112" cy="56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336704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/>
              <a:t>Расходы </a:t>
            </a:r>
            <a:r>
              <a:rPr lang="ru-RU" sz="2000" dirty="0" smtClean="0"/>
              <a:t>в </a:t>
            </a:r>
            <a:r>
              <a:rPr lang="ru-RU" sz="2000" dirty="0"/>
              <a:t>рамках подпрограммы </a:t>
            </a:r>
            <a:r>
              <a:rPr lang="ru-RU" sz="2000" dirty="0" smtClean="0"/>
              <a:t>«Разработка и внесение изменений в генеральный план и правил землепользования и застройки </a:t>
            </a:r>
            <a:r>
              <a:rPr lang="ru-RU" sz="2000" dirty="0" err="1" smtClean="0"/>
              <a:t>пгт</a:t>
            </a:r>
            <a:r>
              <a:rPr lang="ru-RU" sz="2000" dirty="0" smtClean="0"/>
              <a:t>. Промышленная», тыс. рублей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645024"/>
            <a:ext cx="2519362" cy="1440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Разработка проекта объемно-пространственной планировки территории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153375"/>
              </p:ext>
            </p:extLst>
          </p:nvPr>
        </p:nvGraphicFramePr>
        <p:xfrm>
          <a:off x="3563888" y="1052736"/>
          <a:ext cx="5580112" cy="56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8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848872" cy="7078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Расходы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рамках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непрограммного направления деятельности на 2017 год, тыс. рублей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36018"/>
              </p:ext>
            </p:extLst>
          </p:nvPr>
        </p:nvGraphicFramePr>
        <p:xfrm>
          <a:off x="179512" y="1138833"/>
          <a:ext cx="8496944" cy="529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0" y="620713"/>
            <a:ext cx="8388424" cy="5853112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Arial" charset="0"/>
              </a:rPr>
              <a:t>Контактная информация: 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Глава Промышленновского городского поселения </a:t>
            </a:r>
          </a:p>
          <a:p>
            <a:pPr algn="ctr"/>
            <a:r>
              <a:rPr lang="ru-RU" altLang="ru-RU" dirty="0" err="1" smtClean="0">
                <a:latin typeface="Arial" charset="0"/>
              </a:rPr>
              <a:t>Дробот</a:t>
            </a:r>
            <a:r>
              <a:rPr lang="ru-RU" altLang="ru-RU" dirty="0" smtClean="0">
                <a:latin typeface="Arial" charset="0"/>
              </a:rPr>
              <a:t> Дмитрий Александрович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График работы с 8-30 до 17-30, </a:t>
            </a:r>
          </a:p>
          <a:p>
            <a:pPr marL="0" indent="0" algn="ctr">
              <a:buNone/>
            </a:pPr>
            <a:r>
              <a:rPr lang="ru-RU" altLang="ru-RU" dirty="0" smtClean="0">
                <a:latin typeface="Arial" charset="0"/>
              </a:rPr>
              <a:t>перерыв с 13-00 до 14-00. 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Адрес: 652391, Кемеровская область, Промышленновский район,                                   </a:t>
            </a:r>
            <a:r>
              <a:rPr lang="ru-RU" altLang="ru-RU" dirty="0" err="1" smtClean="0">
                <a:latin typeface="Arial" charset="0"/>
              </a:rPr>
              <a:t>пгт</a:t>
            </a:r>
            <a:r>
              <a:rPr lang="ru-RU" altLang="ru-RU" dirty="0" smtClean="0">
                <a:latin typeface="Arial" charset="0"/>
              </a:rPr>
              <a:t>. Промышленная ул. Кооперативная, 2    Телефон (8 38442) 7-44-44, Факс: 7-42-84 </a:t>
            </a:r>
          </a:p>
          <a:p>
            <a:pPr algn="ctr"/>
            <a:r>
              <a:rPr lang="ru-RU" altLang="ru-RU" dirty="0" smtClean="0">
                <a:latin typeface="Arial" charset="0"/>
              </a:rPr>
              <a:t>Электронная почта: </a:t>
            </a:r>
            <a:r>
              <a:rPr lang="en-US" altLang="ru-RU" dirty="0" err="1" smtClean="0">
                <a:latin typeface="Arial" charset="0"/>
              </a:rPr>
              <a:t>Possovbuh</a:t>
            </a:r>
            <a:r>
              <a:rPr lang="ru-RU" altLang="ru-RU" dirty="0" smtClean="0">
                <a:latin typeface="Arial" charset="0"/>
              </a:rPr>
              <a:t>@yandex.ru</a:t>
            </a:r>
            <a:r>
              <a:rPr lang="ru-RU" altLang="ru-RU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756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75656" y="116632"/>
            <a:ext cx="6049962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Динамика собственных доходов </a:t>
            </a:r>
            <a:r>
              <a:rPr lang="ru-RU" dirty="0" smtClean="0"/>
              <a:t>местного бюджета тыс. рублей </a:t>
            </a:r>
            <a:endParaRPr lang="ru-RU" dirty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122339"/>
              </p:ext>
            </p:extLst>
          </p:nvPr>
        </p:nvGraphicFramePr>
        <p:xfrm>
          <a:off x="519113" y="765175"/>
          <a:ext cx="8250237" cy="604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50825" y="139934"/>
            <a:ext cx="8281988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Constantia" pitchFamily="18" charset="0"/>
              </a:rPr>
              <a:t>Доходы местного </a:t>
            </a:r>
            <a:r>
              <a:rPr lang="ru-RU" sz="2400" dirty="0" smtClean="0">
                <a:latin typeface="Constantia" pitchFamily="18" charset="0"/>
              </a:rPr>
              <a:t>бюджета</a:t>
            </a:r>
            <a:endParaRPr lang="ru-RU" sz="2400" dirty="0">
              <a:latin typeface="Constantia" pitchFamily="18" charset="0"/>
            </a:endParaRPr>
          </a:p>
          <a:p>
            <a:pPr>
              <a:defRPr/>
            </a:pPr>
            <a:r>
              <a:rPr lang="ru-RU" sz="2400" dirty="0" smtClean="0"/>
              <a:t>                  налоговые и неналоговые доходы  тыс. </a:t>
            </a:r>
            <a:r>
              <a:rPr lang="ru-RU" sz="2400" smtClean="0"/>
              <a:t>рублей</a:t>
            </a:r>
            <a:endParaRPr lang="ru-RU" sz="2400" dirty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243121"/>
              </p:ext>
            </p:extLst>
          </p:nvPr>
        </p:nvGraphicFramePr>
        <p:xfrm>
          <a:off x="101600" y="477043"/>
          <a:ext cx="9042400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403350" y="321310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/>
              <a:t> </a:t>
            </a:r>
            <a:endParaRPr lang="ru-RU" alt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20" y="334559"/>
            <a:ext cx="65992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Доходы местного бюджета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налоговые доходы</a:t>
            </a:r>
            <a:endParaRPr lang="ru-RU" sz="2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4324"/>
              </p:ext>
            </p:extLst>
          </p:nvPr>
        </p:nvGraphicFramePr>
        <p:xfrm>
          <a:off x="374650" y="1392238"/>
          <a:ext cx="2663825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92369" y="1556792"/>
            <a:ext cx="2783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33872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тыс</a:t>
            </a:r>
            <a:r>
              <a:rPr lang="ru-RU" altLang="ru-RU" sz="1400" dirty="0" smtClean="0"/>
              <a:t>. 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/>
              <a:t>налоговых доходов.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53 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endParaRPr lang="ru-RU" altLang="ru-RU" sz="1400" dirty="0"/>
          </a:p>
          <a:p>
            <a:pPr algn="ctr" eaLnBrk="1" hangingPunct="1"/>
            <a:r>
              <a:rPr lang="ru-RU" altLang="ru-RU" sz="1400" dirty="0"/>
              <a:t>в общем объеме доходов</a:t>
            </a:r>
            <a:r>
              <a:rPr lang="ru-RU" altLang="ru-RU" sz="11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743" y="908050"/>
            <a:ext cx="15827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2017 год</a:t>
            </a: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290913"/>
              </p:ext>
            </p:extLst>
          </p:nvPr>
        </p:nvGraphicFramePr>
        <p:xfrm>
          <a:off x="3275856" y="1216025"/>
          <a:ext cx="259080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90791870"/>
              </p:ext>
            </p:extLst>
          </p:nvPr>
        </p:nvGraphicFramePr>
        <p:xfrm>
          <a:off x="3419872" y="3501008"/>
          <a:ext cx="28083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42874787"/>
              </p:ext>
            </p:extLst>
          </p:nvPr>
        </p:nvGraphicFramePr>
        <p:xfrm>
          <a:off x="251520" y="3501008"/>
          <a:ext cx="30243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214543"/>
              </p:ext>
            </p:extLst>
          </p:nvPr>
        </p:nvGraphicFramePr>
        <p:xfrm>
          <a:off x="5867400" y="836613"/>
          <a:ext cx="29527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07212" y="908050"/>
            <a:ext cx="103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2019 год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434347" y="1576240"/>
            <a:ext cx="2592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36960 </a:t>
            </a:r>
            <a:r>
              <a:rPr lang="ru-RU" altLang="ru-RU" sz="1400" dirty="0"/>
              <a:t>тыс</a:t>
            </a:r>
            <a:r>
              <a:rPr lang="ru-RU" altLang="ru-RU" sz="1400" dirty="0" smtClean="0"/>
              <a:t>. руб</a:t>
            </a:r>
            <a:r>
              <a:rPr lang="ru-RU" altLang="ru-RU" sz="1400" dirty="0"/>
              <a:t>. – всего </a:t>
            </a:r>
          </a:p>
          <a:p>
            <a:pPr algn="ctr" eaLnBrk="1" hangingPunct="1"/>
            <a:r>
              <a:rPr lang="ru-RU" altLang="ru-RU" sz="1400" dirty="0"/>
              <a:t>налоговых доходов. 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b="1" dirty="0" smtClean="0"/>
              <a:t>61 </a:t>
            </a:r>
            <a:r>
              <a:rPr lang="ru-RU" altLang="ru-RU" sz="1400" b="1" dirty="0"/>
              <a:t>% </a:t>
            </a:r>
            <a:r>
              <a:rPr lang="ru-RU" altLang="ru-RU" sz="1400" dirty="0"/>
              <a:t>в общем объеме доходов.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65915659"/>
              </p:ext>
            </p:extLst>
          </p:nvPr>
        </p:nvGraphicFramePr>
        <p:xfrm>
          <a:off x="6372200" y="3573016"/>
          <a:ext cx="25922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6374473" y="1568475"/>
            <a:ext cx="238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39179</a:t>
            </a:r>
            <a:r>
              <a:rPr lang="ru-RU" altLang="ru-RU" sz="1400" dirty="0" smtClean="0"/>
              <a:t>тыс.руб</a:t>
            </a:r>
            <a:r>
              <a:rPr lang="ru-RU" altLang="ru-RU" sz="1400" dirty="0"/>
              <a:t>. – всего </a:t>
            </a:r>
            <a:endParaRPr lang="ru-RU" altLang="ru-RU" sz="1400" dirty="0" smtClean="0"/>
          </a:p>
          <a:p>
            <a:pPr algn="ctr" eaLnBrk="1" hangingPunct="1"/>
            <a:r>
              <a:rPr lang="ru-RU" altLang="ru-RU" sz="1400" dirty="0" smtClean="0"/>
              <a:t>налоговых </a:t>
            </a:r>
            <a:r>
              <a:rPr lang="ru-RU" altLang="ru-RU" sz="1400" dirty="0"/>
              <a:t>доходов. </a:t>
            </a:r>
          </a:p>
          <a:p>
            <a:pPr algn="ctr" eaLnBrk="1" hangingPunct="1"/>
            <a:r>
              <a:rPr lang="ru-RU" altLang="ru-RU" sz="1400" dirty="0"/>
              <a:t>Это составляет </a:t>
            </a:r>
            <a:r>
              <a:rPr lang="ru-RU" altLang="ru-RU" sz="1400" dirty="0" smtClean="0"/>
              <a:t>62</a:t>
            </a:r>
            <a:r>
              <a:rPr lang="ru-RU" altLang="ru-RU" sz="1400" b="1" dirty="0" smtClean="0"/>
              <a:t>%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 общем объеме доходов.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1070927"/>
            <a:ext cx="103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2018 год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88913"/>
            <a:ext cx="73231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Налог на доходы физических лиц, 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256655"/>
              </p:ext>
            </p:extLst>
          </p:nvPr>
        </p:nvGraphicFramePr>
        <p:xfrm>
          <a:off x="0" y="836613"/>
          <a:ext cx="52197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038561"/>
              </p:ext>
            </p:extLst>
          </p:nvPr>
        </p:nvGraphicFramePr>
        <p:xfrm>
          <a:off x="323850" y="4508500"/>
          <a:ext cx="2016125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55650" y="4076700"/>
            <a:ext cx="4248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 dirty="0"/>
              <a:t>Доля поступлений налога в общем объеме налоговых и неналоговых </a:t>
            </a:r>
            <a:r>
              <a:rPr lang="ru-RU" altLang="ru-RU" sz="1100" i="1" dirty="0" smtClean="0"/>
              <a:t>доходов бюджета поселка </a:t>
            </a:r>
            <a:endParaRPr lang="ru-RU" altLang="ru-RU" sz="1100" i="1" dirty="0"/>
          </a:p>
          <a:p>
            <a:pPr algn="ctr" eaLnBrk="1" hangingPunct="1"/>
            <a:r>
              <a:rPr lang="ru-RU" altLang="ru-RU" sz="1100" i="1" dirty="0"/>
              <a:t>в 2017, 2018 и 2019 годах</a:t>
            </a:r>
          </a:p>
        </p:txBody>
      </p:sp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728475"/>
              </p:ext>
            </p:extLst>
          </p:nvPr>
        </p:nvGraphicFramePr>
        <p:xfrm>
          <a:off x="1835696" y="4616450"/>
          <a:ext cx="1655763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2987824" y="4862280"/>
            <a:ext cx="503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smtClean="0"/>
              <a:t>53 %</a:t>
            </a:r>
            <a:endParaRPr lang="ru-RU" altLang="ru-RU" sz="1400" b="1" dirty="0"/>
          </a:p>
        </p:txBody>
      </p:sp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608497"/>
              </p:ext>
            </p:extLst>
          </p:nvPr>
        </p:nvGraphicFramePr>
        <p:xfrm>
          <a:off x="3491879" y="4652963"/>
          <a:ext cx="2232645" cy="172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3851920" y="4803849"/>
            <a:ext cx="692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400" b="1" dirty="0" smtClean="0"/>
              <a:t>54%</a:t>
            </a:r>
            <a:endParaRPr lang="ru-RU" altLang="ru-RU" sz="1400" b="1" dirty="0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5335588" y="650875"/>
            <a:ext cx="3384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i="1" dirty="0"/>
              <a:t>Налог на доходы физических лиц (НДФЛ) – основной вид прямых налогов. Исчисляется в процентах от совокупного дохода физических лиц за вычетом документально подтвержденных  расходов, в соответствии с действующим законодательством.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23137783"/>
              </p:ext>
            </p:extLst>
          </p:nvPr>
        </p:nvGraphicFramePr>
        <p:xfrm>
          <a:off x="5148064" y="2035870"/>
          <a:ext cx="3572074" cy="420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onstantia" pitchFamily="18" charset="0"/>
              </a:rPr>
              <a:t>Акцизы по подакцизным товарам (продукции), тыс.рублей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24807"/>
              </p:ext>
            </p:extLst>
          </p:nvPr>
        </p:nvGraphicFramePr>
        <p:xfrm>
          <a:off x="0" y="765175"/>
          <a:ext cx="91440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9658756"/>
              </p:ext>
            </p:extLst>
          </p:nvPr>
        </p:nvGraphicFramePr>
        <p:xfrm>
          <a:off x="179512" y="4293096"/>
          <a:ext cx="87129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15888"/>
            <a:ext cx="65420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Налоги на совокупный доход, 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42085"/>
              </p:ext>
            </p:extLst>
          </p:nvPr>
        </p:nvGraphicFramePr>
        <p:xfrm>
          <a:off x="468313" y="836613"/>
          <a:ext cx="1727200" cy="165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835207"/>
              </p:ext>
            </p:extLst>
          </p:nvPr>
        </p:nvGraphicFramePr>
        <p:xfrm>
          <a:off x="1908175" y="1052513"/>
          <a:ext cx="2159000" cy="108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276600" y="908050"/>
            <a:ext cx="141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449829"/>
              </p:ext>
            </p:extLst>
          </p:nvPr>
        </p:nvGraphicFramePr>
        <p:xfrm>
          <a:off x="3492500" y="981075"/>
          <a:ext cx="2303463" cy="115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787900" y="836613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700338" y="1989138"/>
            <a:ext cx="687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4356100" y="1989138"/>
            <a:ext cx="760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5651500" y="981075"/>
            <a:ext cx="324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i="1" dirty="0"/>
              <a:t>Доля поступлений налога на совокупный доходов о общем объеме налоговых и неналоговых доходов </a:t>
            </a:r>
            <a:r>
              <a:rPr lang="ru-RU" altLang="ru-RU" sz="1200" i="1" dirty="0" smtClean="0"/>
              <a:t>местного </a:t>
            </a:r>
            <a:r>
              <a:rPr lang="ru-RU" altLang="ru-RU" sz="1200" i="1" dirty="0"/>
              <a:t>бюджета в 2017, 2018 и 2019 годах</a:t>
            </a:r>
          </a:p>
        </p:txBody>
      </p:sp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528585"/>
              </p:ext>
            </p:extLst>
          </p:nvPr>
        </p:nvGraphicFramePr>
        <p:xfrm>
          <a:off x="0" y="2133600"/>
          <a:ext cx="91440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55650" y="5445125"/>
            <a:ext cx="7561263" cy="93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</a:t>
            </a:r>
            <a:r>
              <a:rPr lang="ru-RU" sz="1200" b="1" dirty="0" smtClean="0">
                <a:solidFill>
                  <a:schemeClr val="bg1"/>
                </a:solidFill>
              </a:rPr>
              <a:t>местный </a:t>
            </a:r>
            <a:r>
              <a:rPr lang="ru-RU" sz="1200" b="1" dirty="0">
                <a:solidFill>
                  <a:schemeClr val="bg1"/>
                </a:solidFill>
              </a:rPr>
              <a:t>бюджет поступают: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единый </a:t>
            </a:r>
            <a:r>
              <a:rPr lang="ru-RU" sz="1200" b="1" dirty="0">
                <a:solidFill>
                  <a:schemeClr val="bg1"/>
                </a:solidFill>
              </a:rPr>
              <a:t>сельскохозяйственный </a:t>
            </a:r>
            <a:r>
              <a:rPr lang="ru-RU" sz="1200" b="1" dirty="0" smtClean="0">
                <a:solidFill>
                  <a:schemeClr val="bg1"/>
                </a:solidFill>
              </a:rPr>
              <a:t>налог 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56932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99FF"/>
                </a:solidFill>
                <a:latin typeface="Constantia" pitchFamily="18" charset="0"/>
              </a:rPr>
              <a:t>Налог на имущество </a:t>
            </a:r>
            <a:r>
              <a:rPr lang="ru-RU" sz="2400" dirty="0" smtClean="0">
                <a:solidFill>
                  <a:srgbClr val="FF99FF"/>
                </a:solidFill>
                <a:latin typeface="Constantia" pitchFamily="18" charset="0"/>
              </a:rPr>
              <a:t>физических лиц, </a:t>
            </a:r>
            <a:r>
              <a:rPr lang="ru-RU" sz="2400" dirty="0">
                <a:solidFill>
                  <a:srgbClr val="FF99FF"/>
                </a:solidFill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355332"/>
              </p:ext>
            </p:extLst>
          </p:nvPr>
        </p:nvGraphicFramePr>
        <p:xfrm>
          <a:off x="-180975" y="908050"/>
          <a:ext cx="9145588" cy="324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8313" y="4149725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i="1" dirty="0"/>
              <a:t>Доля поступлений налогов на имущество в общем объеме</a:t>
            </a:r>
          </a:p>
          <a:p>
            <a:pPr eaLnBrk="1" hangingPunct="1"/>
            <a:r>
              <a:rPr lang="ru-RU" altLang="ru-RU" sz="1200" i="1" dirty="0"/>
              <a:t> налоговых и неналоговых доходов </a:t>
            </a:r>
            <a:r>
              <a:rPr lang="ru-RU" altLang="ru-RU" sz="1200" i="1" dirty="0" smtClean="0"/>
              <a:t> </a:t>
            </a:r>
            <a:r>
              <a:rPr lang="ru-RU" altLang="ru-RU" sz="1200" i="1" dirty="0"/>
              <a:t>бюджета </a:t>
            </a:r>
            <a:r>
              <a:rPr lang="ru-RU" altLang="ru-RU" sz="1200" i="1" dirty="0" smtClean="0"/>
              <a:t>поселка</a:t>
            </a:r>
            <a:endParaRPr lang="ru-RU" altLang="ru-RU" sz="1200" i="1" dirty="0"/>
          </a:p>
          <a:p>
            <a:pPr eaLnBrk="1" hangingPunct="1"/>
            <a:r>
              <a:rPr lang="ru-RU" altLang="ru-RU" sz="1200" i="1" dirty="0"/>
              <a:t>в 2017, 2018 и 2019 годах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781072"/>
              </p:ext>
            </p:extLst>
          </p:nvPr>
        </p:nvGraphicFramePr>
        <p:xfrm>
          <a:off x="0" y="4652963"/>
          <a:ext cx="1944688" cy="165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215238"/>
              </p:ext>
            </p:extLst>
          </p:nvPr>
        </p:nvGraphicFramePr>
        <p:xfrm>
          <a:off x="1524000" y="4724400"/>
          <a:ext cx="2400300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543196"/>
              </p:ext>
            </p:extLst>
          </p:nvPr>
        </p:nvGraphicFramePr>
        <p:xfrm>
          <a:off x="3276600" y="4724400"/>
          <a:ext cx="2232025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042988" y="4941888"/>
            <a:ext cx="982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20%</a:t>
            </a:r>
            <a:endParaRPr lang="ru-RU" altLang="ru-RU" b="1" dirty="0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2771775" y="4868863"/>
            <a:ext cx="982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24%</a:t>
            </a:r>
            <a:endParaRPr lang="ru-RU" altLang="ru-RU" b="1" dirty="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427538" y="4797425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22%</a:t>
            </a:r>
            <a:endParaRPr lang="ru-RU" alt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163" y="4149725"/>
            <a:ext cx="3529012" cy="25196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Constantia" pitchFamily="18" charset="0"/>
              </a:rPr>
              <a:t>Налог на имущество 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физических лиц</a:t>
            </a:r>
            <a:endParaRPr lang="ru-RU" sz="1200" b="1" dirty="0">
              <a:solidFill>
                <a:schemeClr val="tx1"/>
              </a:solidFill>
              <a:latin typeface="Constantia" pitchFamily="18" charset="0"/>
            </a:endParaRPr>
          </a:p>
          <a:p>
            <a:pPr>
              <a:defRPr/>
            </a:pPr>
            <a:endParaRPr lang="ru-RU" sz="1200" b="1" dirty="0">
              <a:solidFill>
                <a:schemeClr val="tx1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onstantia" pitchFamily="18" charset="0"/>
              </a:rPr>
              <a:t>Объектами налогообложения для </a:t>
            </a: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физических  лиц признается расположенное в пределах поселения следующие имущества:</a:t>
            </a:r>
          </a:p>
          <a:p>
            <a:pPr marL="342900" indent="-342900">
              <a:buAutoNum type="arabicPeriod"/>
              <a:defRPr/>
            </a:pP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Жилой дом</a:t>
            </a:r>
          </a:p>
          <a:p>
            <a:pPr marL="342900" indent="-342900">
              <a:buAutoNum type="arabicPeriod"/>
              <a:defRPr/>
            </a:pP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 Жилое помещение (квартира, комната)</a:t>
            </a:r>
          </a:p>
          <a:p>
            <a:pPr marL="342900" indent="-342900">
              <a:buAutoNum type="arabicPeriod"/>
              <a:defRPr/>
            </a:pP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Гараж</a:t>
            </a:r>
          </a:p>
          <a:p>
            <a:pPr marL="342900" indent="-342900">
              <a:buAutoNum type="arabicPeriod"/>
              <a:defRPr/>
            </a:pP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Объекты незавершенного строительства</a:t>
            </a:r>
          </a:p>
          <a:p>
            <a:pPr marL="342900" indent="-342900">
              <a:buAutoNum type="arabicPeriod"/>
              <a:defRPr/>
            </a:pPr>
            <a:r>
              <a:rPr lang="ru-RU" sz="1200" dirty="0" smtClean="0">
                <a:solidFill>
                  <a:schemeClr val="tx1"/>
                </a:solidFill>
                <a:latin typeface="Constantia" pitchFamily="18" charset="0"/>
              </a:rPr>
              <a:t>Иные здания, сооружения, помещения</a:t>
            </a:r>
            <a:endParaRPr lang="ru-RU" sz="12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4486</TotalTime>
  <Words>1718</Words>
  <Application>Microsoft Office PowerPoint</Application>
  <PresentationFormat>Экран (4:3)</PresentationFormat>
  <Paragraphs>283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Шкода</dc:creator>
  <cp:lastModifiedBy>Ольга Георгиевна</cp:lastModifiedBy>
  <cp:revision>438</cp:revision>
  <cp:lastPrinted>2014-01-24T05:49:03Z</cp:lastPrinted>
  <dcterms:created xsi:type="dcterms:W3CDTF">2014-01-21T08:42:27Z</dcterms:created>
  <dcterms:modified xsi:type="dcterms:W3CDTF">2018-02-01T02:31:25Z</dcterms:modified>
</cp:coreProperties>
</file>