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6"/>
  </p:notesMasterIdLst>
  <p:sldIdLst>
    <p:sldId id="256" r:id="rId2"/>
    <p:sldId id="317" r:id="rId3"/>
    <p:sldId id="305" r:id="rId4"/>
    <p:sldId id="321" r:id="rId5"/>
    <p:sldId id="307" r:id="rId6"/>
    <p:sldId id="286" r:id="rId7"/>
    <p:sldId id="274" r:id="rId8"/>
    <p:sldId id="288" r:id="rId9"/>
    <p:sldId id="289" r:id="rId10"/>
    <p:sldId id="294" r:id="rId11"/>
    <p:sldId id="270" r:id="rId12"/>
    <p:sldId id="323" r:id="rId13"/>
    <p:sldId id="320" r:id="rId14"/>
    <p:sldId id="319" r:id="rId15"/>
  </p:sldIdLst>
  <p:sldSz cx="12192000" cy="6858000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2E7"/>
    <a:srgbClr val="0A7423"/>
    <a:srgbClr val="FFFF00"/>
    <a:srgbClr val="660033"/>
    <a:srgbClr val="FF00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87" autoAdjust="0"/>
    <p:restoredTop sz="94664" autoAdjust="0"/>
  </p:normalViewPr>
  <p:slideViewPr>
    <p:cSldViewPr>
      <p:cViewPr>
        <p:scale>
          <a:sx n="50" d="100"/>
          <a:sy n="50" d="100"/>
        </p:scale>
        <p:origin x="-216" y="-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8E5E436-33A4-407F-9B90-25932125BEF7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4C25748-6999-49F5-9EBB-B52B2E685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21DD7-02DF-471F-B6ED-6E2D22AF1C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BDDB3-E0AE-46EF-BA1F-9F261A9ADF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8F93-34B9-435E-A9CD-D00B7C14F4E6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F371-5C05-4C2D-9C41-9CF76639C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94E8-1FEE-4CF6-931C-1263743FA020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702B-02E6-478C-8D2C-C229A7B33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E876-5733-4D92-9723-D107528430CF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F25F-5B9D-4F92-AF9F-1C67124D5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solidFill>
                  <a:schemeClr val="tx1"/>
                </a:solidFill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solidFill>
                  <a:schemeClr val="tx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7C19-5910-438B-B07E-431524E2D223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C1D8-B65E-4B88-8124-32DF727D6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9684-8F4A-44DD-947A-341589A02D90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8B64-A3CF-426B-BBF8-B785089D20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solidFill>
                  <a:schemeClr val="tx1"/>
                </a:solidFill>
                <a:latin typeface="+mn-lt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solidFill>
                  <a:schemeClr val="tx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97E1-E252-476D-A871-89FC07A7EC7F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7FEB-63E8-4E01-A333-FD59101168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E368-AF63-4884-91E1-4405FF6F3DB6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6390-8CA5-4E94-8C19-843795FA1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4015-2EC3-435B-BEA6-53184B6E8975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360D-4D4D-4293-86E8-B1C64511B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8590-A4EF-4600-9374-F6FAF6A8CEF9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44C2-BF6B-4ADF-8C82-81BFE36AB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4213" y="685800"/>
            <a:ext cx="8534400" cy="36147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07FC-4383-47C2-BA97-DA28FBF59665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528E-1C74-414D-90D5-9577C6000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4213" y="685800"/>
            <a:ext cx="8534400" cy="530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904413" y="617220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F80C-62AF-4BF7-98BD-ECAF9ABAA9C8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4213" y="6172200"/>
            <a:ext cx="7543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3000" cy="669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A6CD-CB56-4035-940F-8161D20D7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EC22-F279-47C1-B3FB-F57782A5AD5C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FF4D-7D2C-48F9-8448-92F2CDF23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2A1B-A7A7-4CBE-A562-40D0B00336D6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CB52-8348-48A2-AB07-A81DB1036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4514-05EE-4AD4-9A91-9AF868D222F2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6248-E02F-4E8E-AC18-908ABB37D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E8AB-4412-43C4-8F3A-9219575FB36D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2B8C-904E-41A8-9261-086EEC6AF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8795-DEEB-4DDC-8CAD-716616CE4F6A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99F3-6A5E-4900-8088-990E4F982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5D66-9514-43B2-B764-AAF9672F6DA0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81F9-C399-45ED-81CC-44241F255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E832-8612-4652-B784-21C71455DA03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1FB0C-144B-4BBA-B515-DA0D7D940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19C3-F6AE-4238-9935-54918D7D6F44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BFC4-E360-4A55-BCF1-1A77E3362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EF88EAA-803A-44C2-A174-B6C91B3EA2B6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0002C27-4295-42E1-9DF2-C8824541B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710" r:id="rId12"/>
    <p:sldLayoutId id="2147483697" r:id="rId13"/>
    <p:sldLayoutId id="2147483711" r:id="rId14"/>
    <p:sldLayoutId id="2147483696" r:id="rId15"/>
    <p:sldLayoutId id="2147483695" r:id="rId16"/>
    <p:sldLayoutId id="2147483694" r:id="rId17"/>
    <p:sldLayoutId id="2147483693" r:id="rId18"/>
    <p:sldLayoutId id="2147483708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4"/>
          <p:cNvSpPr>
            <a:spLocks noChangeArrowheads="1"/>
          </p:cNvSpPr>
          <p:nvPr/>
        </p:nvSpPr>
        <p:spPr bwMode="auto">
          <a:xfrm>
            <a:off x="203200" y="390525"/>
            <a:ext cx="11430000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i="1">
                <a:solidFill>
                  <a:srgbClr val="7030A0"/>
                </a:solidFill>
                <a:latin typeface="Arial" charset="0"/>
              </a:rPr>
              <a:t>Отчет об и</a:t>
            </a:r>
            <a:r>
              <a:rPr lang="ru-RU" sz="6000" i="1">
                <a:solidFill>
                  <a:srgbClr val="7030A0"/>
                </a:solidFill>
              </a:rPr>
              <a:t>сполнени</a:t>
            </a:r>
            <a:r>
              <a:rPr lang="ru-RU" sz="6000" i="1">
                <a:solidFill>
                  <a:srgbClr val="7030A0"/>
                </a:solidFill>
                <a:latin typeface="Arial" charset="0"/>
              </a:rPr>
              <a:t>и</a:t>
            </a:r>
            <a:r>
              <a:rPr lang="ru-RU" sz="6000" i="1">
                <a:solidFill>
                  <a:srgbClr val="7030A0"/>
                </a:solidFill>
              </a:rPr>
              <a:t> бюджета</a:t>
            </a:r>
            <a:r>
              <a:rPr lang="en-US" sz="6000" i="1">
                <a:solidFill>
                  <a:srgbClr val="7030A0"/>
                </a:solidFill>
              </a:rPr>
              <a:t> </a:t>
            </a:r>
            <a:r>
              <a:rPr lang="ru-RU" sz="6000" i="1">
                <a:solidFill>
                  <a:srgbClr val="7030A0"/>
                </a:solidFill>
                <a:latin typeface="Arial" charset="0"/>
              </a:rPr>
              <a:t>для граждан </a:t>
            </a:r>
            <a:r>
              <a:rPr lang="ru-RU" sz="6000" i="1">
                <a:solidFill>
                  <a:srgbClr val="7030A0"/>
                </a:solidFill>
              </a:rPr>
              <a:t>Падунского сельского поселения </a:t>
            </a:r>
          </a:p>
          <a:p>
            <a:pPr algn="ctr"/>
            <a:r>
              <a:rPr lang="ru-RU" sz="6000" i="1">
                <a:solidFill>
                  <a:srgbClr val="7030A0"/>
                </a:solidFill>
              </a:rPr>
              <a:t>за  </a:t>
            </a:r>
            <a:r>
              <a:rPr lang="ru-RU" sz="6000" i="1">
                <a:solidFill>
                  <a:srgbClr val="7030A0"/>
                </a:solidFill>
                <a:latin typeface="Arial" charset="0"/>
              </a:rPr>
              <a:t>1 квартал</a:t>
            </a:r>
            <a:r>
              <a:rPr lang="ru-RU" sz="6000" i="1">
                <a:solidFill>
                  <a:srgbClr val="7030A0"/>
                </a:solidFill>
              </a:rPr>
              <a:t> </a:t>
            </a:r>
            <a:r>
              <a:rPr lang="en-US" sz="6000" i="1">
                <a:solidFill>
                  <a:srgbClr val="7030A0"/>
                </a:solidFill>
              </a:rPr>
              <a:t>201</a:t>
            </a:r>
            <a:r>
              <a:rPr lang="ru-RU" sz="6000" i="1">
                <a:solidFill>
                  <a:srgbClr val="7030A0"/>
                </a:solidFill>
                <a:latin typeface="Arial" charset="0"/>
              </a:rPr>
              <a:t>8</a:t>
            </a:r>
            <a:r>
              <a:rPr lang="ru-RU" sz="6000" i="1">
                <a:solidFill>
                  <a:srgbClr val="7030A0"/>
                </a:solidFill>
              </a:rPr>
              <a:t> год</a:t>
            </a:r>
            <a:r>
              <a:rPr lang="ru-RU" sz="6000" i="1">
                <a:solidFill>
                  <a:srgbClr val="7030A0"/>
                </a:solidFill>
                <a:latin typeface="Arial" charset="0"/>
              </a:rPr>
              <a:t>а</a:t>
            </a:r>
          </a:p>
          <a:p>
            <a:pPr algn="ctr"/>
            <a:endParaRPr lang="ru-RU" sz="8800" i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2"/>
          <p:cNvSpPr>
            <a:spLocks noChangeArrowheads="1"/>
          </p:cNvSpPr>
          <p:nvPr/>
        </p:nvSpPr>
        <p:spPr bwMode="auto">
          <a:xfrm>
            <a:off x="165100" y="260350"/>
            <a:ext cx="12026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1 квартал 2018 года по разделам бюджетной классификации</a:t>
            </a:r>
          </a:p>
        </p:txBody>
      </p:sp>
      <p:sp>
        <p:nvSpPr>
          <p:cNvPr id="71682" name="Прямоугольник 6"/>
          <p:cNvSpPr>
            <a:spLocks noChangeArrowheads="1"/>
          </p:cNvSpPr>
          <p:nvPr/>
        </p:nvSpPr>
        <p:spPr bwMode="auto">
          <a:xfrm>
            <a:off x="1343025" y="1916113"/>
            <a:ext cx="88566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</a:rPr>
              <a:t>Социальная политика</a:t>
            </a:r>
          </a:p>
          <a:p>
            <a:pPr algn="ctr"/>
            <a:r>
              <a:rPr lang="ru-RU" sz="280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/>
            <a:r>
              <a:rPr lang="ru-RU" sz="2000">
                <a:solidFill>
                  <a:schemeClr val="tx1"/>
                </a:solidFill>
                <a:latin typeface="Arial" charset="0"/>
              </a:rPr>
              <a:t>Пенсии, выплачиваемые организациями сектора государственного управления</a:t>
            </a:r>
          </a:p>
          <a:p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lvl="1"/>
            <a:r>
              <a:rPr lang="ru-RU" sz="2000"/>
              <a:t>                 Утверждено на год  </a:t>
            </a:r>
            <a:r>
              <a:rPr lang="ru-RU" sz="2000">
                <a:latin typeface="Arial" charset="0"/>
              </a:rPr>
              <a:t>442,0</a:t>
            </a:r>
            <a:r>
              <a:rPr lang="ru-RU" sz="2000"/>
              <a:t> тыс. руб.</a:t>
            </a:r>
          </a:p>
          <a:p>
            <a:pPr lvl="1"/>
            <a:r>
              <a:rPr lang="ru-RU" sz="2000"/>
              <a:t>                Исполнение  за </a:t>
            </a:r>
            <a:r>
              <a:rPr lang="ru-RU" sz="2000">
                <a:latin typeface="Arial" charset="0"/>
              </a:rPr>
              <a:t>1</a:t>
            </a:r>
            <a:r>
              <a:rPr lang="ru-RU" sz="2000"/>
              <a:t> </a:t>
            </a:r>
            <a:r>
              <a:rPr lang="ru-RU" sz="2000">
                <a:latin typeface="Arial" charset="0"/>
              </a:rPr>
              <a:t>квартал</a:t>
            </a:r>
            <a:r>
              <a:rPr lang="ru-RU" sz="2000"/>
              <a:t> </a:t>
            </a:r>
            <a:r>
              <a:rPr lang="ru-RU" sz="2000">
                <a:latin typeface="Arial" charset="0"/>
              </a:rPr>
              <a:t>79,8</a:t>
            </a:r>
            <a:r>
              <a:rPr lang="ru-RU" sz="2000"/>
              <a:t>тыс. руб.</a:t>
            </a:r>
          </a:p>
          <a:p>
            <a:pPr lvl="1"/>
            <a:r>
              <a:rPr lang="ru-RU" sz="2000"/>
              <a:t>                    исполнения – </a:t>
            </a:r>
            <a:r>
              <a:rPr lang="ru-RU" sz="2000">
                <a:latin typeface="Arial" charset="0"/>
              </a:rPr>
              <a:t>18,1</a:t>
            </a:r>
            <a:r>
              <a:rPr lang="ru-RU" sz="200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58" name="Group 154"/>
          <p:cNvGraphicFramePr>
            <a:graphicFrameLocks noGrp="1"/>
          </p:cNvGraphicFramePr>
          <p:nvPr/>
        </p:nvGraphicFramePr>
        <p:xfrm>
          <a:off x="0" y="404813"/>
          <a:ext cx="12192000" cy="9729787"/>
        </p:xfrm>
        <a:graphic>
          <a:graphicData uri="http://schemas.openxmlformats.org/drawingml/2006/table">
            <a:tbl>
              <a:tblPr/>
              <a:tblGrid>
                <a:gridCol w="366713"/>
                <a:gridCol w="8343900"/>
                <a:gridCol w="1135062"/>
                <a:gridCol w="1019175"/>
                <a:gridCol w="13271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№ п/п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Годовой план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Исполнено за 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кв.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 Развитие инфраструктуры жизнеобеспечения Падунского сельского поселения" на 2018-2020 гг.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9178,7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3222,3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Подпрограмма  "Совершенствование гражданской обороны, защита населения и территории от чрезвычайных ситуаций природного и техногенного характера 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Организация и осуществление гражданской обороны, защиты населения и территории от чрезвычайных ситуаций природного и техногенного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Подпрограмма " Обеспечение первичных мер пожарной безопасности 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Организация и осуществление первичных мер пожарной безопасности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Подпрограмма "Строительство и содержание автомобильных дорог и инженерных сооружений на них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Содержание , текущий ремонт автомобильных дорог и инженерных сооружений на них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Подпрограмма: "Межевание земельного участка"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Кадастровые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Подпрограмма "Благоустройство территории"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258,6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Содержание и ремонт уличного освещения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258,6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Содержание мест захоронения и памятников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Прочие мероприятия в области благоустройства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Подпрограмма "Развитие физической культуры и спорта"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Организация и проведение спортивных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Подпрограмма "Социальная политика 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Доплаты к муниципальным пенсиям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Подпрограмма: "Функционирование органов местного самоуправления"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5554,0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2284,3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Глава Падунского сельского поселения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528,1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Обеспечение деятельности органов местного самоуправления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2605,6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566,9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2420,3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1635,4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</a:tbl>
          </a:graphicData>
        </a:graphic>
      </p:graphicFrame>
      <p:sp>
        <p:nvSpPr>
          <p:cNvPr id="72845" name="Заголовок 2"/>
          <p:cNvSpPr>
            <a:spLocks noGrp="1"/>
          </p:cNvSpPr>
          <p:nvPr>
            <p:ph type="title"/>
          </p:nvPr>
        </p:nvSpPr>
        <p:spPr bwMode="auto">
          <a:xfrm>
            <a:off x="550863" y="0"/>
            <a:ext cx="13200062" cy="508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</a:rPr>
              <a:t>          Исполнение муниципальной программы за 1 квартал 2018 года</a:t>
            </a:r>
          </a:p>
        </p:txBody>
      </p:sp>
      <p:sp>
        <p:nvSpPr>
          <p:cNvPr id="72846" name="AutoShape 251" descr="original_11-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271" name="Group 255"/>
          <p:cNvGraphicFramePr>
            <a:graphicFrameLocks noGrp="1"/>
          </p:cNvGraphicFramePr>
          <p:nvPr>
            <p:ph/>
          </p:nvPr>
        </p:nvGraphicFramePr>
        <p:xfrm>
          <a:off x="0" y="981075"/>
          <a:ext cx="12192000" cy="5686425"/>
        </p:xfrm>
        <a:graphic>
          <a:graphicData uri="http://schemas.openxmlformats.org/drawingml/2006/table">
            <a:tbl>
              <a:tblPr/>
              <a:tblGrid>
                <a:gridCol w="6096000"/>
                <a:gridCol w="2544763"/>
                <a:gridCol w="2344737"/>
                <a:gridCol w="1206500"/>
              </a:tblGrid>
              <a:tr h="1004888">
                <a:tc rowSpan="2">
                  <a:txBody>
                    <a:bodyPr/>
                    <a:lstStyle/>
                    <a:p>
                      <a:pPr marL="285750" marR="0" lvl="0" indent="-28575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Наименование расходов  бюджета по разделам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текущего финансового года,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отчетный период текущего финансового года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Расходы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9413,7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3279,3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01  Общегосударственные вопросы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5569,4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02  Национальная оборона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03  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 Национальная экономика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1916,7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05 Жилищно-коммунальное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Социальная политика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 Развитие физической культуры и спорта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2E7"/>
                    </a:solidFill>
                  </a:tcPr>
                </a:tc>
              </a:tr>
            </a:tbl>
          </a:graphicData>
        </a:graphic>
      </p:graphicFrame>
      <p:sp>
        <p:nvSpPr>
          <p:cNvPr id="86272" name="Rectangle 4"/>
          <p:cNvSpPr>
            <a:spLocks noRot="1" noChangeArrowheads="1"/>
          </p:cNvSpPr>
          <p:nvPr/>
        </p:nvSpPr>
        <p:spPr bwMode="auto">
          <a:xfrm>
            <a:off x="0" y="0"/>
            <a:ext cx="12192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>
                <a:latin typeface="Times New Roman" pitchFamily="18" charset="0"/>
              </a:rPr>
              <a:t>Исполнение расходов бюджета поселения за 1 квартал 2018 года, тыс. руб.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Диаграмма 4"/>
          <p:cNvGraphicFramePr>
            <a:graphicFrameLocks/>
          </p:cNvGraphicFramePr>
          <p:nvPr>
            <p:ph idx="1"/>
          </p:nvPr>
        </p:nvGraphicFramePr>
        <p:xfrm>
          <a:off x="1847850" y="981075"/>
          <a:ext cx="8774113" cy="6369050"/>
        </p:xfrm>
        <a:graphic>
          <a:graphicData uri="http://schemas.openxmlformats.org/presentationml/2006/ole">
            <p:oleObj spid="_x0000_s62468" name="Диаграмма" r:id="rId3" imgW="8410683" imgH="6105497" progId="Excel.Chart.8">
              <p:embed/>
            </p:oleObj>
          </a:graphicData>
        </a:graphic>
      </p:graphicFrame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0"/>
            <a:ext cx="11090275" cy="15065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indent="450850" algn="ctr" defTabSz="914400" eaLnBrk="1" hangingPunct="1"/>
            <a:r>
              <a:rPr lang="ru-RU" altLang="ru-RU" sz="2400" b="1" cap="none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</a:rPr>
              <a:t>Структура расходов бюджета Падунского сельского поселения</a:t>
            </a:r>
            <a:br>
              <a:rPr lang="ru-RU" altLang="ru-RU" sz="2400" b="1" cap="none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cap="none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</a:rPr>
              <a:t>за 1 квартал 2018 года по основным разделам, тыс.руб.</a:t>
            </a:r>
            <a:br>
              <a:rPr lang="ru-RU" altLang="ru-RU" sz="2400" b="1" cap="none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</a:rPr>
            </a:br>
            <a:endParaRPr lang="ru-RU" altLang="ru-RU" sz="2400" b="1" cap="none" smtClean="0">
              <a:ln>
                <a:noFill/>
              </a:ln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</a:endParaRPr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79" name="Picture 4" descr="В течение года бюджет Казани решением гордумы увеличивался несколько раз. Казань - Деловой квартал"/>
          <p:cNvPicPr>
            <a:picLocks noChangeAspect="1" noChangeArrowheads="1"/>
          </p:cNvPicPr>
          <p:nvPr/>
        </p:nvPicPr>
        <p:blipFill>
          <a:blip r:embed="rId2">
            <a:lum bright="28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0" y="1081088"/>
            <a:ext cx="1219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lang="en-US" altLang="ru-RU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400"/>
            <a:endParaRPr lang="ru-RU" altLang="ru-RU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Администрация Падунского сельского поселения</a:t>
            </a:r>
          </a:p>
          <a:p>
            <a:pPr algn="ctr" defTabSz="914400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8-30 до 17-30, </a:t>
            </a:r>
          </a:p>
          <a:p>
            <a:pPr algn="ctr" defTabSz="914400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перерыв с 13-00 до 14-00.</a:t>
            </a:r>
          </a:p>
          <a:p>
            <a:pPr algn="ctr" defTabSz="914400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652370,Кемеровская область,  Промышленновский район, п.ст. Падунская, ул. Комсомольская, д.20</a:t>
            </a:r>
          </a:p>
          <a:p>
            <a:pPr algn="ctr" defTabSz="914400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(8 384)42 6-39-85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6-39-86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Padunka28@yandex.ru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6"/>
          <p:cNvSpPr>
            <a:spLocks noChangeArrowheads="1"/>
          </p:cNvSpPr>
          <p:nvPr/>
        </p:nvSpPr>
        <p:spPr bwMode="auto">
          <a:xfrm>
            <a:off x="101600" y="260350"/>
            <a:ext cx="1209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Исполнение основных показателей Падунского сельского поселения</a:t>
            </a:r>
          </a:p>
          <a:p>
            <a:pPr algn="ctr"/>
            <a:r>
              <a:rPr lang="ru-RU" sz="2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за 1 квартал </a:t>
            </a:r>
            <a:r>
              <a:rPr lang="en-US" sz="2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8 года,  тыс. руб.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1087" y="2655039"/>
            <a:ext cx="1714906" cy="7787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ДОХОДЫ</a:t>
            </a:r>
          </a:p>
        </p:txBody>
      </p:sp>
      <p:sp>
        <p:nvSpPr>
          <p:cNvPr id="2" name="Скругленный прямоугольник 2"/>
          <p:cNvSpPr/>
          <p:nvPr/>
        </p:nvSpPr>
        <p:spPr>
          <a:xfrm>
            <a:off x="274550" y="3912339"/>
            <a:ext cx="1713364" cy="7787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РАСХОДЫ</a:t>
            </a:r>
          </a:p>
        </p:txBody>
      </p:sp>
      <p:sp>
        <p:nvSpPr>
          <p:cNvPr id="4" name="Скругленный прямоугольник 2"/>
          <p:cNvSpPr/>
          <p:nvPr/>
        </p:nvSpPr>
        <p:spPr>
          <a:xfrm>
            <a:off x="431737" y="5474438"/>
            <a:ext cx="1714906" cy="7787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Дефицит (-)</a:t>
            </a:r>
          </a:p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Профицит(+)</a:t>
            </a:r>
          </a:p>
        </p:txBody>
      </p:sp>
      <p:sp>
        <p:nvSpPr>
          <p:cNvPr id="5" name="Скругленный прямоугольник 2"/>
          <p:cNvSpPr/>
          <p:nvPr/>
        </p:nvSpPr>
        <p:spPr>
          <a:xfrm>
            <a:off x="2957929" y="1517708"/>
            <a:ext cx="2857661" cy="885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утверждено на 2018 год</a:t>
            </a:r>
          </a:p>
        </p:txBody>
      </p:sp>
      <p:sp>
        <p:nvSpPr>
          <p:cNvPr id="6" name="Скругленный прямоугольник 2"/>
          <p:cNvSpPr/>
          <p:nvPr/>
        </p:nvSpPr>
        <p:spPr>
          <a:xfrm>
            <a:off x="7098311" y="1479964"/>
            <a:ext cx="2768216" cy="9006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Исполнено за 1 квартал 2018 года</a:t>
            </a:r>
          </a:p>
        </p:txBody>
      </p:sp>
      <p:sp>
        <p:nvSpPr>
          <p:cNvPr id="8" name="Скругленный прямоугольник 2"/>
          <p:cNvSpPr/>
          <p:nvPr/>
        </p:nvSpPr>
        <p:spPr>
          <a:xfrm>
            <a:off x="3065141" y="2634401"/>
            <a:ext cx="2709613" cy="7787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9413,7</a:t>
            </a:r>
          </a:p>
        </p:txBody>
      </p:sp>
      <p:sp>
        <p:nvSpPr>
          <p:cNvPr id="9" name="Скругленный прямоугольник 2"/>
          <p:cNvSpPr/>
          <p:nvPr/>
        </p:nvSpPr>
        <p:spPr>
          <a:xfrm>
            <a:off x="7274600" y="2701076"/>
            <a:ext cx="2570816" cy="7787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3237,6</a:t>
            </a:r>
          </a:p>
        </p:txBody>
      </p:sp>
      <p:sp>
        <p:nvSpPr>
          <p:cNvPr id="10" name="Скругленный прямоугольник 2"/>
          <p:cNvSpPr/>
          <p:nvPr/>
        </p:nvSpPr>
        <p:spPr>
          <a:xfrm>
            <a:off x="3215169" y="3937739"/>
            <a:ext cx="2558479" cy="7787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9413,7</a:t>
            </a:r>
          </a:p>
        </p:txBody>
      </p:sp>
      <p:sp>
        <p:nvSpPr>
          <p:cNvPr id="11" name="Скругленный прямоугольник 2"/>
          <p:cNvSpPr/>
          <p:nvPr/>
        </p:nvSpPr>
        <p:spPr>
          <a:xfrm>
            <a:off x="7283883" y="3983776"/>
            <a:ext cx="2555394" cy="7787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3279,3</a:t>
            </a:r>
          </a:p>
        </p:txBody>
      </p:sp>
      <p:sp>
        <p:nvSpPr>
          <p:cNvPr id="13" name="Скругленный прямоугольник 2"/>
          <p:cNvSpPr/>
          <p:nvPr/>
        </p:nvSpPr>
        <p:spPr>
          <a:xfrm>
            <a:off x="5044758" y="5469676"/>
            <a:ext cx="2507586" cy="7787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-41,7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6"/>
          <p:cNvSpPr>
            <a:spLocks noGrp="1"/>
          </p:cNvSpPr>
          <p:nvPr>
            <p:ph type="ctrTitle"/>
          </p:nvPr>
        </p:nvSpPr>
        <p:spPr bwMode="auto">
          <a:xfrm>
            <a:off x="25400" y="0"/>
            <a:ext cx="12166600" cy="7651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           Выполнение плановых показателей по доходам Падунского сельского                  поселения</a:t>
            </a:r>
            <a:r>
              <a:rPr lang="ru-RU" sz="2400" b="1" cap="none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</a:rPr>
              <a:t>,  тыс. руб.</a:t>
            </a:r>
            <a:r>
              <a:rPr lang="ru-RU" sz="2800" b="1" cap="none" smtClean="0">
                <a:ln>
                  <a:noFill/>
                </a:ln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4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0F496F"/>
              </a:solidFill>
            </a:endParaRPr>
          </a:p>
        </p:txBody>
      </p:sp>
      <p:graphicFrame>
        <p:nvGraphicFramePr>
          <p:cNvPr id="23648" name="Group 96"/>
          <p:cNvGraphicFramePr>
            <a:graphicFrameLocks noGrp="1"/>
          </p:cNvGraphicFramePr>
          <p:nvPr>
            <p:ph idx="4294967295"/>
          </p:nvPr>
        </p:nvGraphicFramePr>
        <p:xfrm>
          <a:off x="0" y="836613"/>
          <a:ext cx="12192000" cy="6029325"/>
        </p:xfrm>
        <a:graphic>
          <a:graphicData uri="http://schemas.openxmlformats.org/drawingml/2006/table">
            <a:tbl>
              <a:tblPr/>
              <a:tblGrid>
                <a:gridCol w="4887913"/>
                <a:gridCol w="2154237"/>
                <a:gridCol w="2085975"/>
                <a:gridCol w="1287463"/>
                <a:gridCol w="1776412"/>
              </a:tblGrid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 доходов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 (решение Совета народных депутатов от 26.12.2017 №94)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исполнено на 01.04.2018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удельный вес,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исполнения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НДФЛ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Налоги на товары (акцизы)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Налог на имущество ф/л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Доходы, получаемые в виде арендной платы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сборы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 налоговых и неналоговых  доходов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2544,8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20" name="Object 58"/>
          <p:cNvGraphicFramePr>
            <a:graphicFrameLocks noChangeAspect="1"/>
          </p:cNvGraphicFramePr>
          <p:nvPr>
            <p:ph idx="4294967295"/>
          </p:nvPr>
        </p:nvGraphicFramePr>
        <p:xfrm>
          <a:off x="4448175" y="1055688"/>
          <a:ext cx="9186863" cy="5565775"/>
        </p:xfrm>
        <a:graphic>
          <a:graphicData uri="http://schemas.openxmlformats.org/presentationml/2006/ole">
            <p:oleObj spid="_x0000_s64520" name="Диаграмма" r:id="rId3" imgW="8410683" imgH="5095999" progId="Excel.Chart.8">
              <p:embed/>
            </p:oleObj>
          </a:graphicData>
        </a:graphic>
      </p:graphicFrame>
      <p:sp>
        <p:nvSpPr>
          <p:cNvPr id="64521" name="AutoShape 62"/>
          <p:cNvSpPr>
            <a:spLocks noChangeArrowheads="1"/>
          </p:cNvSpPr>
          <p:nvPr/>
        </p:nvSpPr>
        <p:spPr bwMode="auto">
          <a:xfrm>
            <a:off x="9264650" y="1700213"/>
            <a:ext cx="2087563" cy="7493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Дотации</a:t>
            </a:r>
          </a:p>
        </p:txBody>
      </p:sp>
      <p:sp>
        <p:nvSpPr>
          <p:cNvPr id="64522" name="AutoShape 63"/>
          <p:cNvSpPr>
            <a:spLocks noChangeArrowheads="1"/>
          </p:cNvSpPr>
          <p:nvPr/>
        </p:nvSpPr>
        <p:spPr bwMode="auto">
          <a:xfrm>
            <a:off x="9551988" y="2997200"/>
            <a:ext cx="1828800" cy="7921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Субвенции </a:t>
            </a:r>
          </a:p>
        </p:txBody>
      </p:sp>
      <p:sp>
        <p:nvSpPr>
          <p:cNvPr id="64523" name="AutoShape 64"/>
          <p:cNvSpPr>
            <a:spLocks noChangeArrowheads="1"/>
          </p:cNvSpPr>
          <p:nvPr/>
        </p:nvSpPr>
        <p:spPr bwMode="auto">
          <a:xfrm>
            <a:off x="9409113" y="4149725"/>
            <a:ext cx="234950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Иные межбюджетные </a:t>
            </a: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Трансферты</a:t>
            </a:r>
          </a:p>
        </p:txBody>
      </p:sp>
      <p:sp>
        <p:nvSpPr>
          <p:cNvPr id="64524" name="AutoShape 60"/>
          <p:cNvSpPr>
            <a:spLocks noChangeArrowheads="1"/>
          </p:cNvSpPr>
          <p:nvPr/>
        </p:nvSpPr>
        <p:spPr bwMode="auto">
          <a:xfrm>
            <a:off x="1271588" y="188913"/>
            <a:ext cx="9577387" cy="1066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2400">
                <a:latin typeface="Times New Roman" pitchFamily="18" charset="0"/>
              </a:rPr>
              <a:t>СТРУКТУРА ДОХОДОВ БЮДЖЕТА </a:t>
            </a:r>
            <a:br>
              <a:rPr lang="ru-RU" altLang="ru-RU" sz="2400">
                <a:latin typeface="Times New Roman" pitchFamily="18" charset="0"/>
              </a:rPr>
            </a:br>
            <a:r>
              <a:rPr lang="ru-RU" altLang="ru-RU" sz="2400">
                <a:latin typeface="Times New Roman" pitchFamily="18" charset="0"/>
              </a:rPr>
              <a:t>Падунского сельского поселения за 1 квартал 2018 года, тыс. руб.</a:t>
            </a:r>
          </a:p>
        </p:txBody>
      </p:sp>
      <p:sp>
        <p:nvSpPr>
          <p:cNvPr id="64525" name="AutoShape 70"/>
          <p:cNvSpPr>
            <a:spLocks noChangeArrowheads="1"/>
          </p:cNvSpPr>
          <p:nvPr/>
        </p:nvSpPr>
        <p:spPr bwMode="auto">
          <a:xfrm>
            <a:off x="152400" y="1295400"/>
            <a:ext cx="36576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endParaRPr lang="ru-RU" altLang="ru-RU" sz="1600" b="0">
              <a:solidFill>
                <a:schemeClr val="tx1"/>
              </a:solidFill>
              <a:latin typeface="Arial" charset="0"/>
            </a:endParaRP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Доходы от использования </a:t>
            </a: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имущества, находящегося в</a:t>
            </a: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 муниципальной собственности</a:t>
            </a:r>
          </a:p>
          <a:p>
            <a:pPr algn="ctr" defTabSz="914400" eaLnBrk="0" hangingPunct="0"/>
            <a:endParaRPr lang="ru-RU" altLang="ru-RU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>
            <a:off x="3935413" y="1557338"/>
            <a:ext cx="266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7" name="Line 16"/>
          <p:cNvSpPr>
            <a:spLocks noChangeShapeType="1"/>
          </p:cNvSpPr>
          <p:nvPr/>
        </p:nvSpPr>
        <p:spPr bwMode="auto">
          <a:xfrm flipH="1">
            <a:off x="8832850" y="2060575"/>
            <a:ext cx="3587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8" name="Line 17"/>
          <p:cNvSpPr>
            <a:spLocks noChangeShapeType="1"/>
          </p:cNvSpPr>
          <p:nvPr/>
        </p:nvSpPr>
        <p:spPr bwMode="auto">
          <a:xfrm flipH="1">
            <a:off x="9336088" y="3716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9" name="Line 18"/>
          <p:cNvSpPr>
            <a:spLocks noChangeShapeType="1"/>
          </p:cNvSpPr>
          <p:nvPr/>
        </p:nvSpPr>
        <p:spPr bwMode="auto">
          <a:xfrm flipH="1" flipV="1">
            <a:off x="8832850" y="4365625"/>
            <a:ext cx="50323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0" name="AutoShape 72"/>
          <p:cNvSpPr>
            <a:spLocks noChangeArrowheads="1"/>
          </p:cNvSpPr>
          <p:nvPr/>
        </p:nvSpPr>
        <p:spPr bwMode="auto">
          <a:xfrm>
            <a:off x="2351088" y="2205038"/>
            <a:ext cx="2743200" cy="60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Штрафы, санкции, </a:t>
            </a: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возмещение ущерба</a:t>
            </a:r>
          </a:p>
        </p:txBody>
      </p:sp>
      <p:sp>
        <p:nvSpPr>
          <p:cNvPr id="64531" name="Line 20"/>
          <p:cNvSpPr>
            <a:spLocks noChangeShapeType="1"/>
          </p:cNvSpPr>
          <p:nvPr/>
        </p:nvSpPr>
        <p:spPr bwMode="auto">
          <a:xfrm flipV="1">
            <a:off x="5087938" y="1484313"/>
            <a:ext cx="15128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2" name="AutoShape 65"/>
          <p:cNvSpPr>
            <a:spLocks noChangeArrowheads="1"/>
          </p:cNvSpPr>
          <p:nvPr/>
        </p:nvSpPr>
        <p:spPr bwMode="auto">
          <a:xfrm>
            <a:off x="766763" y="29972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rgbClr val="000000"/>
                </a:solidFill>
                <a:latin typeface="Arial" charset="0"/>
              </a:rPr>
              <a:t>Налог на доходы </a:t>
            </a:r>
          </a:p>
          <a:p>
            <a:pPr algn="ctr" defTabSz="914400" eaLnBrk="0" hangingPunct="0"/>
            <a:r>
              <a:rPr lang="ru-RU" altLang="ru-RU" sz="1600" b="0">
                <a:solidFill>
                  <a:srgbClr val="000000"/>
                </a:solidFill>
                <a:latin typeface="Arial" charset="0"/>
              </a:rPr>
              <a:t>физических лиц </a:t>
            </a:r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64533" name="AutoShape 66"/>
          <p:cNvSpPr>
            <a:spLocks noChangeArrowheads="1"/>
          </p:cNvSpPr>
          <p:nvPr/>
        </p:nvSpPr>
        <p:spPr bwMode="auto">
          <a:xfrm>
            <a:off x="839788" y="4292600"/>
            <a:ext cx="3024187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sz="1800" b="0">
                <a:solidFill>
                  <a:srgbClr val="000000"/>
                </a:solidFill>
                <a:latin typeface="Arial" charset="0"/>
              </a:rPr>
              <a:t>Земельный налог</a:t>
            </a:r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64534" name="AutoShape 66"/>
          <p:cNvSpPr>
            <a:spLocks noChangeArrowheads="1"/>
          </p:cNvSpPr>
          <p:nvPr/>
        </p:nvSpPr>
        <p:spPr bwMode="auto">
          <a:xfrm>
            <a:off x="4724400" y="6172200"/>
            <a:ext cx="3200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400" b="0">
                <a:solidFill>
                  <a:srgbClr val="000000"/>
                </a:solidFill>
                <a:latin typeface="Arial" charset="0"/>
              </a:rPr>
              <a:t>Единый </a:t>
            </a:r>
          </a:p>
          <a:p>
            <a:pPr algn="ctr" defTabSz="914400" eaLnBrk="0" hangingPunct="0"/>
            <a:r>
              <a:rPr lang="ru-RU" altLang="ru-RU" sz="1400" b="0">
                <a:solidFill>
                  <a:srgbClr val="000000"/>
                </a:solidFill>
                <a:latin typeface="Arial" charset="0"/>
              </a:rPr>
              <a:t>сельскохозяйственный налог </a:t>
            </a:r>
          </a:p>
        </p:txBody>
      </p:sp>
      <p:sp>
        <p:nvSpPr>
          <p:cNvPr id="64535" name="Line 24"/>
          <p:cNvSpPr>
            <a:spLocks noChangeShapeType="1"/>
          </p:cNvSpPr>
          <p:nvPr/>
        </p:nvSpPr>
        <p:spPr bwMode="auto">
          <a:xfrm flipV="1">
            <a:off x="3432175" y="3644900"/>
            <a:ext cx="14398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6" name="Line 25"/>
          <p:cNvSpPr>
            <a:spLocks noChangeShapeType="1"/>
          </p:cNvSpPr>
          <p:nvPr/>
        </p:nvSpPr>
        <p:spPr bwMode="auto">
          <a:xfrm flipV="1">
            <a:off x="3143250" y="3933825"/>
            <a:ext cx="17287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7" name="AutoShape 66"/>
          <p:cNvSpPr>
            <a:spLocks noChangeArrowheads="1"/>
          </p:cNvSpPr>
          <p:nvPr/>
        </p:nvSpPr>
        <p:spPr bwMode="auto">
          <a:xfrm>
            <a:off x="1127125" y="3644900"/>
            <a:ext cx="2116138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rgbClr val="000000"/>
                </a:solidFill>
                <a:latin typeface="Arial" charset="0"/>
              </a:rPr>
              <a:t>Акцизы</a:t>
            </a:r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64538" name="Line 27"/>
          <p:cNvSpPr>
            <a:spLocks noChangeShapeType="1"/>
          </p:cNvSpPr>
          <p:nvPr/>
        </p:nvSpPr>
        <p:spPr bwMode="auto">
          <a:xfrm flipV="1">
            <a:off x="4079875" y="4292600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9" name="AutoShape 65"/>
          <p:cNvSpPr>
            <a:spLocks noChangeArrowheads="1"/>
          </p:cNvSpPr>
          <p:nvPr/>
        </p:nvSpPr>
        <p:spPr bwMode="auto">
          <a:xfrm>
            <a:off x="1200150" y="4797425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>
              <a:lnSpc>
                <a:spcPct val="107000"/>
              </a:lnSpc>
            </a:pPr>
            <a:r>
              <a:rPr lang="ru-RU" sz="1800" b="0">
                <a:solidFill>
                  <a:srgbClr val="000000"/>
                </a:solidFill>
                <a:latin typeface="Arial" charset="0"/>
              </a:rPr>
              <a:t>Госпошлина</a:t>
            </a:r>
          </a:p>
          <a:p>
            <a:pPr algn="ctr" defTabSz="914400" eaLnBrk="0" hangingPunct="0"/>
            <a:endParaRPr lang="ru-RU" altLang="ru-RU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40" name="AutoShape 66"/>
          <p:cNvSpPr>
            <a:spLocks noChangeArrowheads="1"/>
          </p:cNvSpPr>
          <p:nvPr/>
        </p:nvSpPr>
        <p:spPr bwMode="auto">
          <a:xfrm>
            <a:off x="1055688" y="5445125"/>
            <a:ext cx="3024187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sz="1800" b="0">
                <a:solidFill>
                  <a:srgbClr val="000000"/>
                </a:solidFill>
                <a:latin typeface="Arial" charset="0"/>
              </a:rPr>
              <a:t>Налог на имущество ф/л</a:t>
            </a:r>
            <a:endParaRPr lang="ru-RU" altLang="ru-RU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541" name="AutoShape 65"/>
          <p:cNvSpPr>
            <a:spLocks noChangeArrowheads="1"/>
          </p:cNvSpPr>
          <p:nvPr/>
        </p:nvSpPr>
        <p:spPr bwMode="auto">
          <a:xfrm>
            <a:off x="1992313" y="594995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sz="1800" b="0">
                <a:solidFill>
                  <a:srgbClr val="000000"/>
                </a:solidFill>
                <a:latin typeface="Arial" charset="0"/>
              </a:rPr>
              <a:t>Транспортный налог</a:t>
            </a:r>
            <a:endParaRPr lang="ru-RU" altLang="ru-RU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542" name="Line 31"/>
          <p:cNvSpPr>
            <a:spLocks noChangeShapeType="1"/>
          </p:cNvSpPr>
          <p:nvPr/>
        </p:nvSpPr>
        <p:spPr bwMode="auto">
          <a:xfrm flipV="1">
            <a:off x="4583113" y="5013325"/>
            <a:ext cx="10080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43" name="Line 32"/>
          <p:cNvSpPr>
            <a:spLocks noChangeShapeType="1"/>
          </p:cNvSpPr>
          <p:nvPr/>
        </p:nvSpPr>
        <p:spPr bwMode="auto">
          <a:xfrm flipV="1">
            <a:off x="4008438" y="4724400"/>
            <a:ext cx="115093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44" name="Line 33"/>
          <p:cNvSpPr>
            <a:spLocks noChangeShapeType="1"/>
          </p:cNvSpPr>
          <p:nvPr/>
        </p:nvSpPr>
        <p:spPr bwMode="auto">
          <a:xfrm>
            <a:off x="3432175" y="3213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37" name="Заголовок 8"/>
          <p:cNvSpPr>
            <a:spLocks noGrp="1"/>
          </p:cNvSpPr>
          <p:nvPr>
            <p:ph type="title"/>
          </p:nvPr>
        </p:nvSpPr>
        <p:spPr bwMode="auto">
          <a:xfrm>
            <a:off x="695325" y="668338"/>
            <a:ext cx="6480175" cy="1752600"/>
          </a:xfrm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b="1" cap="none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ОБЩЕГОСУДАРСТВЕННЫЕ ВОПРОСЫ</a:t>
            </a:r>
            <a:r>
              <a:rPr lang="en-US" b="1" cap="none" smtClean="0">
                <a:ln>
                  <a:noFill/>
                </a:ln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b="1" cap="none" smtClean="0">
                <a:ln>
                  <a:noFill/>
                </a:ln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500" cap="none" smtClean="0">
                <a:ln>
                  <a:noFill/>
                </a:ln>
                <a:solidFill>
                  <a:srgbClr val="FFFF00"/>
                </a:solidFill>
              </a:rPr>
              <a:t/>
            </a:r>
            <a:br>
              <a:rPr lang="ru-RU" sz="2500" cap="none" smtClean="0">
                <a:ln>
                  <a:noFill/>
                </a:ln>
                <a:solidFill>
                  <a:srgbClr val="FFFF00"/>
                </a:solidFill>
              </a:rPr>
            </a:b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Утверждено на год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 5569,4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тыс.руб.</a:t>
            </a:r>
            <a:b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</a:b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Исполнено за 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1 квартал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2284,2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 тыс. руб.</a:t>
            </a:r>
            <a:b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</a:b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% исполнения – 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41,0</a:t>
            </a:r>
          </a:p>
        </p:txBody>
      </p:sp>
      <p:sp>
        <p:nvSpPr>
          <p:cNvPr id="65538" name="Прямоугольник 9"/>
          <p:cNvSpPr>
            <a:spLocks noChangeArrowheads="1"/>
          </p:cNvSpPr>
          <p:nvPr/>
        </p:nvSpPr>
        <p:spPr bwMode="auto">
          <a:xfrm>
            <a:off x="0" y="0"/>
            <a:ext cx="1219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1 квартал 2018 года по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 useBgFill="1">
        <p:nvSpPr>
          <p:cNvPr id="6" name="Заголовок 8"/>
          <p:cNvSpPr txBox="1">
            <a:spLocks/>
          </p:cNvSpPr>
          <p:nvPr/>
        </p:nvSpPr>
        <p:spPr>
          <a:xfrm>
            <a:off x="622300" y="5686425"/>
            <a:ext cx="4838700" cy="339725"/>
          </a:xfrm>
          <a:prstGeom prst="rect">
            <a:avLst/>
          </a:prstGeom>
          <a:effectLst/>
        </p:spPr>
        <p:txBody>
          <a:bodyPr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600" b="1" kern="0" dirty="0">
              <a:solidFill>
                <a:schemeClr val="bg1"/>
              </a:solidFill>
            </a:endParaRPr>
          </a:p>
        </p:txBody>
      </p:sp>
      <p:pic>
        <p:nvPicPr>
          <p:cNvPr id="65540" name="Picture 10" descr="i?id=bb0e59d0ac3c1be552b9719464cbbd2c&amp;n=33&amp;h=215&amp;w=4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2492375"/>
            <a:ext cx="100806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1219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1 квартал 2018 года по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67586" name="Прямоугольник 5"/>
          <p:cNvSpPr>
            <a:spLocks noChangeArrowheads="1"/>
          </p:cNvSpPr>
          <p:nvPr/>
        </p:nvSpPr>
        <p:spPr bwMode="auto">
          <a:xfrm>
            <a:off x="8202613" y="822325"/>
            <a:ext cx="37369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Национальная оборона</a:t>
            </a:r>
          </a:p>
          <a:p>
            <a:pPr algn="ctr"/>
            <a:endParaRPr lang="ru-RU" sz="2800" b="0">
              <a:solidFill>
                <a:srgbClr val="FFFF00"/>
              </a:solidFill>
            </a:endParaRPr>
          </a:p>
          <a:p>
            <a:pPr lvl="1"/>
            <a:r>
              <a:rPr lang="ru-RU" sz="2800"/>
              <a:t>Утверждено на год  </a:t>
            </a:r>
          </a:p>
          <a:p>
            <a:pPr lvl="1"/>
            <a:r>
              <a:rPr lang="ru-RU" sz="2800">
                <a:latin typeface="Arial" charset="0"/>
              </a:rPr>
              <a:t>219,6</a:t>
            </a:r>
            <a:r>
              <a:rPr lang="ru-RU" sz="2800"/>
              <a:t> тыс. руб.</a:t>
            </a:r>
            <a:endParaRPr lang="ru-RU" sz="2800" b="0"/>
          </a:p>
          <a:p>
            <a:pPr lvl="1"/>
            <a:r>
              <a:rPr lang="ru-RU" sz="2800"/>
              <a:t>Исполнено за </a:t>
            </a:r>
            <a:r>
              <a:rPr lang="ru-RU" sz="2800">
                <a:latin typeface="Arial" charset="0"/>
              </a:rPr>
              <a:t>1</a:t>
            </a:r>
            <a:r>
              <a:rPr lang="ru-RU" sz="2800"/>
              <a:t> </a:t>
            </a:r>
            <a:r>
              <a:rPr lang="ru-RU" sz="2800">
                <a:latin typeface="Arial" charset="0"/>
              </a:rPr>
              <a:t>квартал</a:t>
            </a:r>
            <a:r>
              <a:rPr lang="ru-RU" sz="2800"/>
              <a:t> -  </a:t>
            </a:r>
            <a:r>
              <a:rPr lang="ru-RU" sz="2800">
                <a:latin typeface="Arial" charset="0"/>
              </a:rPr>
              <a:t>57,0 </a:t>
            </a:r>
            <a:r>
              <a:rPr lang="ru-RU" sz="2800"/>
              <a:t>тыс. руб.</a:t>
            </a:r>
            <a:endParaRPr lang="ru-RU" sz="2800" b="0"/>
          </a:p>
          <a:p>
            <a:pPr lvl="1"/>
            <a:r>
              <a:rPr lang="ru-RU" sz="2800"/>
              <a:t>% исполнения – </a:t>
            </a:r>
            <a:r>
              <a:rPr lang="ru-RU" sz="2800">
                <a:latin typeface="Arial" charset="0"/>
              </a:rPr>
              <a:t>26,0</a:t>
            </a:r>
            <a:endParaRPr lang="ru-RU" sz="2800" b="0">
              <a:latin typeface="Arial" charset="0"/>
            </a:endParaRPr>
          </a:p>
        </p:txBody>
      </p:sp>
      <p:pic>
        <p:nvPicPr>
          <p:cNvPr id="67587" name="Picture 4" descr="E:\02 февраль\воины-интернационалисты\IMG_46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92200"/>
            <a:ext cx="7696200" cy="5481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219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 1 квартал 2018 года по разделам бюджетной классификации</a:t>
            </a:r>
          </a:p>
        </p:txBody>
      </p:sp>
      <p:sp>
        <p:nvSpPr>
          <p:cNvPr id="68610" name="Прямоугольник 8"/>
          <p:cNvSpPr>
            <a:spLocks noChangeArrowheads="1"/>
          </p:cNvSpPr>
          <p:nvPr/>
        </p:nvSpPr>
        <p:spPr bwMode="auto">
          <a:xfrm>
            <a:off x="6816725" y="3284538"/>
            <a:ext cx="49403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sz="2800"/>
              <a:t>Утверждено на год  49,1 тыс. руб.</a:t>
            </a:r>
          </a:p>
          <a:p>
            <a:pPr lvl="1" algn="ctr"/>
            <a:r>
              <a:rPr lang="ru-RU" sz="2800"/>
              <a:t>Исполнено за </a:t>
            </a:r>
            <a:r>
              <a:rPr lang="ru-RU" sz="2800">
                <a:latin typeface="Arial" charset="0"/>
              </a:rPr>
              <a:t>1</a:t>
            </a:r>
            <a:r>
              <a:rPr lang="ru-RU" sz="2800"/>
              <a:t> </a:t>
            </a:r>
            <a:r>
              <a:rPr lang="ru-RU" sz="2800">
                <a:latin typeface="Arial" charset="0"/>
              </a:rPr>
              <a:t>квартал</a:t>
            </a:r>
            <a:r>
              <a:rPr lang="ru-RU" sz="2800"/>
              <a:t>  </a:t>
            </a:r>
            <a:r>
              <a:rPr lang="ru-RU" sz="2800">
                <a:latin typeface="Arial" charset="0"/>
              </a:rPr>
              <a:t>1,6</a:t>
            </a:r>
            <a:r>
              <a:rPr lang="ru-RU" sz="2800"/>
              <a:t> тыс. руб.</a:t>
            </a:r>
          </a:p>
          <a:p>
            <a:pPr lvl="1" algn="ctr"/>
            <a:r>
              <a:rPr lang="ru-RU" sz="2800"/>
              <a:t>% исполнения – </a:t>
            </a:r>
            <a:r>
              <a:rPr lang="ru-RU" sz="2800">
                <a:latin typeface="Arial" charset="0"/>
              </a:rPr>
              <a:t>3,3</a:t>
            </a:r>
          </a:p>
        </p:txBody>
      </p:sp>
      <p:sp>
        <p:nvSpPr>
          <p:cNvPr id="68611" name="Прямоугольник 9"/>
          <p:cNvSpPr>
            <a:spLocks noChangeArrowheads="1"/>
          </p:cNvSpPr>
          <p:nvPr/>
        </p:nvSpPr>
        <p:spPr bwMode="auto">
          <a:xfrm>
            <a:off x="6273800" y="1312863"/>
            <a:ext cx="5372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Национальная безопасность и правоохранительная деятельность</a:t>
            </a:r>
            <a:endParaRPr lang="ru-RU" sz="2000"/>
          </a:p>
        </p:txBody>
      </p:sp>
      <p:pic>
        <p:nvPicPr>
          <p:cNvPr id="68612" name="Содержимое 5" descr="P10704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936625"/>
            <a:ext cx="61722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Прямоугольник 5"/>
          <p:cNvSpPr>
            <a:spLocks noChangeArrowheads="1"/>
          </p:cNvSpPr>
          <p:nvPr/>
        </p:nvSpPr>
        <p:spPr bwMode="auto">
          <a:xfrm>
            <a:off x="6096000" y="4005263"/>
            <a:ext cx="6096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</a:rPr>
              <a:t>Национальная</a:t>
            </a:r>
            <a:r>
              <a:rPr lang="ru-RU" sz="3200" b="0">
                <a:solidFill>
                  <a:srgbClr val="FFFF00"/>
                </a:solidFill>
              </a:rPr>
              <a:t> </a:t>
            </a:r>
            <a:r>
              <a:rPr lang="ru-RU" sz="3200">
                <a:solidFill>
                  <a:srgbClr val="FFFF00"/>
                </a:solidFill>
              </a:rPr>
              <a:t>экономика (1. Дорожное хозяйство</a:t>
            </a:r>
          </a:p>
          <a:p>
            <a:r>
              <a:rPr lang="ru-RU" sz="3200">
                <a:solidFill>
                  <a:srgbClr val="FFFF00"/>
                </a:solidFill>
              </a:rPr>
              <a:t>  2. Кадастровые работы)</a:t>
            </a:r>
          </a:p>
          <a:p>
            <a:r>
              <a:rPr lang="ru-RU" sz="2000"/>
              <a:t>Утверждено на год </a:t>
            </a:r>
            <a:r>
              <a:rPr lang="ru-RU" sz="2000">
                <a:latin typeface="Arial" charset="0"/>
              </a:rPr>
              <a:t>1916,7</a:t>
            </a:r>
            <a:r>
              <a:rPr lang="ru-RU" sz="2000"/>
              <a:t> тыс. руб.</a:t>
            </a:r>
          </a:p>
          <a:p>
            <a:pPr lvl="1"/>
            <a:r>
              <a:rPr lang="ru-RU" sz="2000"/>
              <a:t>Исполнено за </a:t>
            </a:r>
            <a:r>
              <a:rPr lang="ru-RU" sz="2000">
                <a:latin typeface="Arial" charset="0"/>
              </a:rPr>
              <a:t>1</a:t>
            </a:r>
            <a:r>
              <a:rPr lang="ru-RU" sz="2000"/>
              <a:t> </a:t>
            </a:r>
            <a:r>
              <a:rPr lang="ru-RU" sz="2000">
                <a:latin typeface="Arial" charset="0"/>
              </a:rPr>
              <a:t>квартал</a:t>
            </a:r>
            <a:r>
              <a:rPr lang="ru-RU" sz="2000"/>
              <a:t> </a:t>
            </a:r>
            <a:r>
              <a:rPr lang="ru-RU" sz="2000">
                <a:latin typeface="Arial" charset="0"/>
              </a:rPr>
              <a:t>598,0</a:t>
            </a:r>
            <a:r>
              <a:rPr lang="ru-RU" sz="2000"/>
              <a:t> тыс. руб.</a:t>
            </a:r>
          </a:p>
          <a:p>
            <a:pPr lvl="1"/>
            <a:r>
              <a:rPr lang="ru-RU" sz="2000"/>
              <a:t>% исполнения – </a:t>
            </a:r>
            <a:r>
              <a:rPr lang="ru-RU" sz="2000">
                <a:latin typeface="Arial" charset="0"/>
              </a:rPr>
              <a:t>31,2</a:t>
            </a:r>
          </a:p>
        </p:txBody>
      </p:sp>
      <p:sp>
        <p:nvSpPr>
          <p:cNvPr id="69634" name="Прямоугольник 1"/>
          <p:cNvSpPr>
            <a:spLocks noChangeArrowheads="1"/>
          </p:cNvSpPr>
          <p:nvPr/>
        </p:nvSpPr>
        <p:spPr bwMode="auto">
          <a:xfrm>
            <a:off x="101600" y="0"/>
            <a:ext cx="1209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 1 квартал 2018 года по разделам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69635" name="Объект 2"/>
          <p:cNvSpPr>
            <a:spLocks noGrp="1"/>
          </p:cNvSpPr>
          <p:nvPr>
            <p:ph sz="half" idx="1"/>
          </p:nvPr>
        </p:nvSpPr>
        <p:spPr>
          <a:xfrm>
            <a:off x="684213" y="685800"/>
            <a:ext cx="4937125" cy="36147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9636" name="Picture 3" descr="C:\Users\Администратор\Desktop\01 январь\Расчистка дорог\DSCN32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13443" b="21881"/>
          <a:stretch>
            <a:fillRect/>
          </a:stretch>
        </p:blipFill>
        <p:spPr>
          <a:xfrm>
            <a:off x="228600" y="1008063"/>
            <a:ext cx="5613400" cy="5303837"/>
          </a:xfrm>
        </p:spPr>
      </p:pic>
      <p:pic>
        <p:nvPicPr>
          <p:cNvPr id="69637" name="Picture 3" descr="C:\Users\Администратор\Desktop\03 Март\Очистка дорог Ляля\DSCN4662.JPG"/>
          <p:cNvPicPr>
            <a:picLocks noChangeAspect="1" noChangeArrowheads="1"/>
          </p:cNvPicPr>
          <p:nvPr/>
        </p:nvPicPr>
        <p:blipFill>
          <a:blip r:embed="rId3"/>
          <a:srcRect b="17165"/>
          <a:stretch>
            <a:fillRect/>
          </a:stretch>
        </p:blipFill>
        <p:spPr bwMode="auto">
          <a:xfrm>
            <a:off x="6424613" y="1008063"/>
            <a:ext cx="54943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1"/>
          <p:cNvSpPr>
            <a:spLocks noChangeArrowheads="1"/>
          </p:cNvSpPr>
          <p:nvPr/>
        </p:nvSpPr>
        <p:spPr bwMode="auto">
          <a:xfrm>
            <a:off x="0" y="173038"/>
            <a:ext cx="1219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 Падунского сельского поселения за 1 квартал 2018 года по разделам бюджетной классификации</a:t>
            </a:r>
          </a:p>
        </p:txBody>
      </p:sp>
      <p:sp>
        <p:nvSpPr>
          <p:cNvPr id="70658" name="Прямоугольник 3"/>
          <p:cNvSpPr>
            <a:spLocks noChangeArrowheads="1"/>
          </p:cNvSpPr>
          <p:nvPr/>
        </p:nvSpPr>
        <p:spPr bwMode="auto">
          <a:xfrm>
            <a:off x="5232400" y="1125538"/>
            <a:ext cx="71929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Жилищно-коммунальное хозяйство</a:t>
            </a:r>
          </a:p>
          <a:p>
            <a:pPr lvl="1"/>
            <a:r>
              <a:rPr lang="ru-RU" sz="2000"/>
              <a:t>Утверждено на год  </a:t>
            </a:r>
            <a:r>
              <a:rPr lang="ru-RU" sz="2000">
                <a:latin typeface="Arial" charset="0"/>
              </a:rPr>
              <a:t>1186,9</a:t>
            </a:r>
            <a:r>
              <a:rPr lang="ru-RU" sz="2000"/>
              <a:t> тыс. руб.</a:t>
            </a:r>
            <a:endParaRPr lang="ru-RU" sz="2000" b="0"/>
          </a:p>
          <a:p>
            <a:pPr lvl="1"/>
            <a:r>
              <a:rPr lang="ru-RU" sz="2000"/>
              <a:t>Исполнено за </a:t>
            </a:r>
            <a:r>
              <a:rPr lang="ru-RU" sz="2000">
                <a:latin typeface="Arial" charset="0"/>
              </a:rPr>
              <a:t>1 квартал</a:t>
            </a:r>
            <a:r>
              <a:rPr lang="ru-RU" sz="2000"/>
              <a:t>  </a:t>
            </a:r>
            <a:r>
              <a:rPr lang="ru-RU" sz="2000">
                <a:latin typeface="Arial" charset="0"/>
              </a:rPr>
              <a:t>258,6</a:t>
            </a:r>
            <a:r>
              <a:rPr lang="ru-RU" sz="2000"/>
              <a:t> тыс. руб.</a:t>
            </a:r>
            <a:endParaRPr lang="ru-RU" sz="2000" b="0"/>
          </a:p>
          <a:p>
            <a:pPr lvl="1"/>
            <a:r>
              <a:rPr lang="ru-RU" sz="2000"/>
              <a:t>% исполнения –</a:t>
            </a:r>
            <a:r>
              <a:rPr lang="ru-RU" sz="2000">
                <a:latin typeface="Arial" charset="0"/>
              </a:rPr>
              <a:t>21,8</a:t>
            </a:r>
          </a:p>
        </p:txBody>
      </p:sp>
      <p:pic>
        <p:nvPicPr>
          <p:cNvPr id="70659" name="Picture 9" descr="1345025112_uborka_mus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5448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11" descr="d80a49868543e9c53bfc679a20248c440e3446ce_6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2571750"/>
            <a:ext cx="6400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15" descr="1332851320_prechisto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6688"/>
            <a:ext cx="51593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7916</TotalTime>
  <Words>771</Words>
  <Application>Microsoft Office PowerPoint</Application>
  <PresentationFormat>Произвольный</PresentationFormat>
  <Paragraphs>292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Century Gothic</vt:lpstr>
      <vt:lpstr>Arial</vt:lpstr>
      <vt:lpstr>Wingdings 3</vt:lpstr>
      <vt:lpstr>Calibri</vt:lpstr>
      <vt:lpstr>Times New Roman</vt:lpstr>
      <vt:lpstr>Сектор</vt:lpstr>
      <vt:lpstr>Сектор</vt:lpstr>
      <vt:lpstr>Сектор</vt:lpstr>
      <vt:lpstr>Сектор</vt:lpstr>
      <vt:lpstr>Диаграмма</vt:lpstr>
      <vt:lpstr>Слайд 1</vt:lpstr>
      <vt:lpstr>Слайд 2</vt:lpstr>
      <vt:lpstr>           Выполнение плановых показателей по доходам Падунского сельского                  поселения,  тыс. руб. </vt:lpstr>
      <vt:lpstr>Слайд 4</vt:lpstr>
      <vt:lpstr>ОБЩЕГОСУДАРСТВЕННЫЕ ВОПРОСЫ  Утверждено на год 5569,4тыс.руб. Исполнено за 1 квартал 2284,2 тыс. руб. % исполнения – 41,0</vt:lpstr>
      <vt:lpstr>Слайд 6</vt:lpstr>
      <vt:lpstr>Слайд 7</vt:lpstr>
      <vt:lpstr>Слайд 8</vt:lpstr>
      <vt:lpstr>Слайд 9</vt:lpstr>
      <vt:lpstr>Слайд 10</vt:lpstr>
      <vt:lpstr>          Исполнение муниципальной программы за 1 квартал 2018 года</vt:lpstr>
      <vt:lpstr>Слайд 12</vt:lpstr>
      <vt:lpstr>Структура расходов бюджета Падунского сельского поселения за 1 квартал 2018 года по основным разделам, тыс.руб. </vt:lpstr>
      <vt:lpstr>Слайд 14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NFU02PC</dc:creator>
  <cp:lastModifiedBy>Admin</cp:lastModifiedBy>
  <cp:revision>302</cp:revision>
  <cp:lastPrinted>2017-04-04T06:30:40Z</cp:lastPrinted>
  <dcterms:created xsi:type="dcterms:W3CDTF">2016-04-14T09:06:10Z</dcterms:created>
  <dcterms:modified xsi:type="dcterms:W3CDTF">2018-04-18T09:06:55Z</dcterms:modified>
</cp:coreProperties>
</file>