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6"/>
  </p:notesMasterIdLst>
  <p:sldIdLst>
    <p:sldId id="256" r:id="rId2"/>
    <p:sldId id="317" r:id="rId3"/>
    <p:sldId id="305" r:id="rId4"/>
    <p:sldId id="321" r:id="rId5"/>
    <p:sldId id="307" r:id="rId6"/>
    <p:sldId id="286" r:id="rId7"/>
    <p:sldId id="274" r:id="rId8"/>
    <p:sldId id="288" r:id="rId9"/>
    <p:sldId id="289" r:id="rId10"/>
    <p:sldId id="294" r:id="rId11"/>
    <p:sldId id="270" r:id="rId12"/>
    <p:sldId id="318" r:id="rId13"/>
    <p:sldId id="320" r:id="rId14"/>
    <p:sldId id="319" r:id="rId15"/>
  </p:sldIdLst>
  <p:sldSz cx="12192000" cy="6858000"/>
  <p:notesSz cx="6761163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bg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7423"/>
    <a:srgbClr val="FFFF00"/>
    <a:srgbClr val="660033"/>
    <a:srgbClr val="FF00FF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60" d="100"/>
          <a:sy n="60" d="100"/>
        </p:scale>
        <p:origin x="-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0CCF74E-5991-46F3-8122-E3E24B0F7736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C1547F-BEF7-4CAE-832D-C2EE78FA7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C1CC3-E044-4EBD-8175-C246587138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7ACC89-3502-4664-92EE-198536B897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7D22-196D-4C24-A366-E54BF4E54AE0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4B29-FBF1-4D3E-B717-BE3D5D120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285E-EADE-4C0D-8584-45593A9749E9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8E4D-0D9D-45EF-8AC9-7B2F081D6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6D22-EE5F-4473-9980-D7B711F1707E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376FB-A0EC-463A-A77F-D7A2327BC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0" dirty="0">
                <a:solidFill>
                  <a:schemeClr val="tx1"/>
                </a:solidFill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0" dirty="0">
                <a:solidFill>
                  <a:schemeClr val="tx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A58EA-7B70-4094-AB59-631C2755B7C5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D3F4-68E5-4CFA-A667-C8CA6F5B09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7A3B-35D2-464C-8901-8D15FADABB89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0B9F-744C-472A-80F9-5D56AD489F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0" dirty="0">
                <a:solidFill>
                  <a:schemeClr val="tx1"/>
                </a:solidFill>
                <a:latin typeface="+mn-lt"/>
              </a:rPr>
              <a:t>“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0" dirty="0">
                <a:solidFill>
                  <a:schemeClr val="tx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D174-4632-43A8-B490-F93E5D09284A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84DD-6317-4FB4-AC26-2C52E2DBE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770EA-7B02-4830-AC8D-F82BA1B05BFC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2D01-FCCA-4EC5-B8FD-6F6ECAF3D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3D39-37BC-446A-94B7-724FDE93AE0D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A337-DA07-47F7-89F7-67F46C485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597E-0F03-498B-A5BB-0D93FDFDD5F9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86377-47DD-48F1-9328-6EE33DDDB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4213" y="685800"/>
            <a:ext cx="8534400" cy="36147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251C9-887D-4E9C-B2AF-95D4D1E4061C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5288-7843-43EF-B3E0-5B26621BE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E4A0-9DF9-460D-9815-48738C004DF5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4005-6500-440F-A8B2-D8A46EDD9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4766A-7161-4054-B970-E3ABE3EC6D74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651F-3D7E-42EF-86A5-7899C31B8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D3EA2-4303-4BD4-95BF-7CD59CD93EBA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8E266-BC49-4C6F-9D9B-81ED2E744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9224-5680-4AEE-9482-2EFDA0F4D23D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5E33-9664-432E-936B-48C58C535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04E7A-9B96-4989-88A9-1624420EFD32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D26A-9656-445D-9551-D608A992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1F1A-3C9E-4C69-BE12-F18ADA86F77C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9DDF-8120-4F05-8E83-0DAFB31522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3717-3B3E-4D57-8B8C-CAAF820E0811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05017-C818-417A-9F0F-C3F1E322E7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E3BB7-5012-402A-AFAC-F20BDB5C756A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6CC37-E43F-4C2D-AD0C-2E4E572BA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6610E84-6C33-4A86-91A8-D5DBB78C8EC4}" type="datetimeFigureOut">
              <a:rPr lang="en-US"/>
              <a:pPr>
                <a:defRPr/>
              </a:pPr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9A5B45B-C9BF-407E-9676-03C6E51710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709" r:id="rId12"/>
    <p:sldLayoutId id="2147483697" r:id="rId13"/>
    <p:sldLayoutId id="2147483710" r:id="rId14"/>
    <p:sldLayoutId id="2147483696" r:id="rId15"/>
    <p:sldLayoutId id="2147483695" r:id="rId16"/>
    <p:sldLayoutId id="2147483694" r:id="rId17"/>
    <p:sldLayoutId id="2147483693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4"/>
          <p:cNvSpPr>
            <a:spLocks noChangeArrowheads="1"/>
          </p:cNvSpPr>
          <p:nvPr/>
        </p:nvSpPr>
        <p:spPr bwMode="auto">
          <a:xfrm>
            <a:off x="203200" y="390525"/>
            <a:ext cx="114300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i="1">
                <a:solidFill>
                  <a:srgbClr val="7030A0"/>
                </a:solidFill>
              </a:rPr>
              <a:t>Исполнение бюджета</a:t>
            </a:r>
            <a:r>
              <a:rPr lang="en-US" sz="6000" i="1">
                <a:solidFill>
                  <a:srgbClr val="7030A0"/>
                </a:solidFill>
              </a:rPr>
              <a:t> </a:t>
            </a:r>
            <a:r>
              <a:rPr lang="ru-RU" sz="6000" i="1">
                <a:solidFill>
                  <a:srgbClr val="7030A0"/>
                </a:solidFill>
              </a:rPr>
              <a:t>Падунского сельского поселения </a:t>
            </a:r>
          </a:p>
          <a:p>
            <a:pPr algn="ctr"/>
            <a:r>
              <a:rPr lang="ru-RU" sz="6000" i="1">
                <a:solidFill>
                  <a:srgbClr val="7030A0"/>
                </a:solidFill>
              </a:rPr>
              <a:t>за  </a:t>
            </a:r>
            <a:r>
              <a:rPr lang="ru-RU" sz="6000" i="1">
                <a:solidFill>
                  <a:srgbClr val="7030A0"/>
                </a:solidFill>
                <a:latin typeface="Arial" charset="0"/>
              </a:rPr>
              <a:t>9 месяцев</a:t>
            </a:r>
            <a:r>
              <a:rPr lang="ru-RU" sz="6000" i="1">
                <a:solidFill>
                  <a:srgbClr val="7030A0"/>
                </a:solidFill>
              </a:rPr>
              <a:t> </a:t>
            </a:r>
            <a:r>
              <a:rPr lang="en-US" sz="6000" i="1">
                <a:solidFill>
                  <a:srgbClr val="7030A0"/>
                </a:solidFill>
              </a:rPr>
              <a:t>201</a:t>
            </a:r>
            <a:r>
              <a:rPr lang="ru-RU" sz="6000" i="1">
                <a:solidFill>
                  <a:srgbClr val="7030A0"/>
                </a:solidFill>
              </a:rPr>
              <a:t>7 год</a:t>
            </a:r>
            <a:r>
              <a:rPr lang="ru-RU" sz="6000" i="1">
                <a:solidFill>
                  <a:srgbClr val="7030A0"/>
                </a:solidFill>
                <a:latin typeface="Arial" charset="0"/>
              </a:rPr>
              <a:t>а</a:t>
            </a:r>
          </a:p>
          <a:p>
            <a:pPr algn="ctr"/>
            <a:endParaRPr lang="ru-RU" sz="8800" i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Прямоугольник 2"/>
          <p:cNvSpPr>
            <a:spLocks noChangeArrowheads="1"/>
          </p:cNvSpPr>
          <p:nvPr/>
        </p:nvSpPr>
        <p:spPr bwMode="auto">
          <a:xfrm>
            <a:off x="165100" y="260350"/>
            <a:ext cx="12026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Расходы бюджета Падунского сельского поселения за 9 месяцев 2017 года по разделам бюджетной классификации</a:t>
            </a:r>
          </a:p>
        </p:txBody>
      </p:sp>
      <p:sp>
        <p:nvSpPr>
          <p:cNvPr id="71682" name="Прямоугольник 6"/>
          <p:cNvSpPr>
            <a:spLocks noChangeArrowheads="1"/>
          </p:cNvSpPr>
          <p:nvPr/>
        </p:nvSpPr>
        <p:spPr bwMode="auto">
          <a:xfrm>
            <a:off x="1343025" y="1916113"/>
            <a:ext cx="88566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FF00"/>
                </a:solidFill>
              </a:rPr>
              <a:t>Социальная политика</a:t>
            </a:r>
          </a:p>
          <a:p>
            <a:pPr algn="ctr"/>
            <a:r>
              <a:rPr lang="ru-RU" sz="280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/>
            <a:r>
              <a:rPr lang="ru-RU" sz="2000">
                <a:solidFill>
                  <a:schemeClr val="tx1"/>
                </a:solidFill>
                <a:latin typeface="Arial" charset="0"/>
              </a:rPr>
              <a:t>Пенсии, выплачиваемые организациями сектора государственного управления</a:t>
            </a:r>
          </a:p>
          <a:p>
            <a:endParaRPr lang="ru-RU" sz="2000">
              <a:solidFill>
                <a:schemeClr val="tx1"/>
              </a:solidFill>
              <a:latin typeface="Arial" charset="0"/>
            </a:endParaRPr>
          </a:p>
          <a:p>
            <a:pPr lvl="1"/>
            <a:r>
              <a:rPr lang="ru-RU" sz="2000"/>
              <a:t>                 Утверждено на год  421,2 тыс. руб.</a:t>
            </a:r>
          </a:p>
          <a:p>
            <a:pPr lvl="1"/>
            <a:r>
              <a:rPr lang="ru-RU" sz="2000"/>
              <a:t>                Исполнение  за 9 месяцев 241,0тыс. руб.</a:t>
            </a:r>
          </a:p>
          <a:p>
            <a:pPr lvl="1"/>
            <a:r>
              <a:rPr lang="ru-RU" sz="2000"/>
              <a:t>                    исполнения – 57,2%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38" name="Group 134"/>
          <p:cNvGraphicFramePr>
            <a:graphicFrameLocks noGrp="1"/>
          </p:cNvGraphicFramePr>
          <p:nvPr/>
        </p:nvGraphicFramePr>
        <p:xfrm>
          <a:off x="192088" y="404813"/>
          <a:ext cx="11736387" cy="7573962"/>
        </p:xfrm>
        <a:graphic>
          <a:graphicData uri="http://schemas.openxmlformats.org/drawingml/2006/table">
            <a:tbl>
              <a:tblPr/>
              <a:tblGrid>
                <a:gridCol w="358775"/>
                <a:gridCol w="8180387"/>
                <a:gridCol w="1112838"/>
                <a:gridCol w="998537"/>
                <a:gridCol w="108585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№ п/п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Годовой 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Исполнено за 9 месяцев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%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496F"/>
                          </a:solidFill>
                          <a:effectLst/>
                          <a:latin typeface="Century Gothic" pitchFamily="34" charset="0"/>
                        </a:rPr>
                        <a:t>Муниципальная программа " Развитие инфраструктуры жизнеобеспечения Падунского сельского поселения" на 2017-2019 гг.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6324,9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4034,4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63,8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Подпрограмма  "Совершенствование гражданской обороны, защита населения и территории от чрезвычайных ситуаций природного и техногенного характера "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39,1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18,6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47,6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Организация и осуществление гражданской обороны, защиты населения и территории от чрезвычайных ситуаций природного и техногенного характера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Подпрограмма " Обеспечение первичных мер пожарной безопасности 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Организация и осуществление первичных мер пожарной безопасности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Подпрограмма "Строительство и содержание автомобильных дорог и инженерных сооружений на них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1655,0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1209,3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Содержание , текущий ремонт автомобильных дорог и инженерных сооружений на них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1655,0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1209,3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Подпрограмма "Благоустройство территории"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958,9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477,2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49,8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Содержание и ремонт уличного освещения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496F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820,0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Содержание мест захоронения и памятников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Прочие мероприятия в области благоустройства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Подпрограмма "Развитие физической культуры и спорта"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Организация и проведение спортивных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Подпрограмма "Социальная политика 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421,2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241,0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57,2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Доплаты к муниципальным пенсиям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421,2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Подпрограмма: "Функционирование органов местного самоуправления"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3231,7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2088,3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entury Gothic" pitchFamily="34" charset="0"/>
                        </a:rPr>
                        <a:t>64,6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Глава Падунского сельского поселения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507,8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Обеспечение деятельности органов местного самоуправления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F496F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2534,9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1679,2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66,2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189,0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sp>
        <p:nvSpPr>
          <p:cNvPr id="72833" name="Заголовок 2"/>
          <p:cNvSpPr>
            <a:spLocks noGrp="1"/>
          </p:cNvSpPr>
          <p:nvPr>
            <p:ph type="title"/>
          </p:nvPr>
        </p:nvSpPr>
        <p:spPr bwMode="auto">
          <a:xfrm>
            <a:off x="431800" y="0"/>
            <a:ext cx="11760200" cy="508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</a:rPr>
              <a:t>ИСПОЛНЕНИЕ МУНИЦИПАЛЬНОЙ ПРОГРАММЫ</a:t>
            </a:r>
            <a:r>
              <a:rPr lang="en-US" sz="2000" b="1" cap="none" smtClean="0">
                <a:ln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</a:rPr>
              <a:t>ЗА 9 месяцев 2017 ГОДА</a:t>
            </a:r>
          </a:p>
        </p:txBody>
      </p:sp>
      <p:sp>
        <p:nvSpPr>
          <p:cNvPr id="72834" name="AutoShape 251" descr="original_11-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055688" y="0"/>
            <a:ext cx="10225087" cy="11731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800" b="1" cap="none" smtClean="0">
                <a:ln>
                  <a:noFill/>
                </a:ln>
                <a:solidFill>
                  <a:srgbClr val="FFFF00"/>
                </a:solidFill>
                <a:latin typeface="Arial" charset="0"/>
              </a:rPr>
              <a:t>Исполнение расходов бюджета Падунского сельского поселения за 9 месяцев 2017 года (тыс. руб.)</a:t>
            </a:r>
          </a:p>
        </p:txBody>
      </p:sp>
      <p:graphicFrame>
        <p:nvGraphicFramePr>
          <p:cNvPr id="73825" name="Group 97"/>
          <p:cNvGraphicFramePr>
            <a:graphicFrameLocks noGrp="1"/>
          </p:cNvGraphicFramePr>
          <p:nvPr>
            <p:ph idx="1"/>
          </p:nvPr>
        </p:nvGraphicFramePr>
        <p:xfrm>
          <a:off x="263525" y="981075"/>
          <a:ext cx="11017250" cy="5638800"/>
        </p:xfrm>
        <a:graphic>
          <a:graphicData uri="http://schemas.openxmlformats.org/drawingml/2006/table">
            <a:tbl>
              <a:tblPr/>
              <a:tblGrid>
                <a:gridCol w="5045075"/>
                <a:gridCol w="2217738"/>
                <a:gridCol w="2051050"/>
                <a:gridCol w="1703387"/>
              </a:tblGrid>
              <a:tr h="1809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расходов  бюджета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План текущего финансового года, тыс.руб.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Исполнение за отчетный период текущего финансового года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Расходы всего</a:t>
                      </a:r>
                      <a:endParaRPr kumimoji="0" lang="ru-RU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7772,3</a:t>
                      </a:r>
                      <a:endParaRPr kumimoji="0" lang="ru-RU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4171,1</a:t>
                      </a:r>
                      <a:endParaRPr kumimoji="0" lang="ru-RU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53,7</a:t>
                      </a:r>
                      <a:endParaRPr kumimoji="0" lang="ru-RU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Глава Падунского сельского поселения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507,8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372,5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73,4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Центральный аппарат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2534,9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1679,2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Резервный фонд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Выполнение других обязательств государства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1114,7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36,6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Мобилизационная и воинская подготовка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182,1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136,7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Защита населения и территории от ЧС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47,6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1984,6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60,9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в. т.ч Дорожное хозяйство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1655,0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1209,3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73,1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Благоустройство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958,9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477,2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49,8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421,2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241,0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80000"/>
                        <a:buFont typeface="Arial" charset="0"/>
                        <a:buNone/>
                        <a:tabLst>
                          <a:tab pos="39544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Диаграмма 4"/>
          <p:cNvGraphicFramePr>
            <a:graphicFrameLocks/>
          </p:cNvGraphicFramePr>
          <p:nvPr>
            <p:ph idx="1"/>
          </p:nvPr>
        </p:nvGraphicFramePr>
        <p:xfrm>
          <a:off x="1752600" y="773113"/>
          <a:ext cx="8774113" cy="6369050"/>
        </p:xfrm>
        <a:graphic>
          <a:graphicData uri="http://schemas.openxmlformats.org/presentationml/2006/ole">
            <p:oleObj spid="_x0000_s62468" name="Диаграмма" r:id="rId3" imgW="8410683" imgH="6105497" progId="Excel.Chart.8">
              <p:embed/>
            </p:oleObj>
          </a:graphicData>
        </a:graphic>
      </p:graphicFrame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7488" y="0"/>
            <a:ext cx="8534400" cy="15065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indent="450850" algn="ctr" defTabSz="914400" eaLnBrk="1" hangingPunct="1"/>
            <a:r>
              <a:rPr lang="ru-RU" altLang="ru-RU" sz="2000" b="1" i="1" cap="none" smtClean="0">
                <a:ln>
                  <a:noFill/>
                </a:ln>
                <a:solidFill>
                  <a:schemeClr val="bg1"/>
                </a:solidFill>
              </a:rPr>
              <a:t>Структура расходов бюджета Падунского сельского поселения</a:t>
            </a:r>
            <a:br>
              <a:rPr lang="ru-RU" altLang="ru-RU" sz="2000" b="1" i="1" cap="none" smtClean="0">
                <a:ln>
                  <a:noFill/>
                </a:ln>
                <a:solidFill>
                  <a:schemeClr val="bg1"/>
                </a:solidFill>
              </a:rPr>
            </a:br>
            <a:r>
              <a:rPr lang="ru-RU" altLang="ru-RU" sz="2000" b="1" i="1" cap="none" smtClean="0">
                <a:ln>
                  <a:noFill/>
                </a:ln>
                <a:solidFill>
                  <a:schemeClr val="bg1"/>
                </a:solidFill>
              </a:rPr>
              <a:t>за 9 месяцев 2017 года по основным разделам, тыс.руб.</a:t>
            </a:r>
            <a:br>
              <a:rPr lang="ru-RU" altLang="ru-RU" sz="2000" b="1" i="1" cap="none" smtClean="0">
                <a:ln>
                  <a:noFill/>
                </a:ln>
                <a:solidFill>
                  <a:schemeClr val="bg1"/>
                </a:solidFill>
              </a:rPr>
            </a:br>
            <a:endParaRPr lang="ru-RU" altLang="ru-RU" sz="2000" b="1" i="1" cap="none" smtClean="0">
              <a:ln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</a:endParaRPr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5779" name="Picture 4" descr="В течение года бюджет Казани решением гордумы увеличивался несколько раз. Казань - Деловой квартал"/>
          <p:cNvPicPr>
            <a:picLocks noChangeAspect="1" noChangeArrowheads="1"/>
          </p:cNvPicPr>
          <p:nvPr/>
        </p:nvPicPr>
        <p:blipFill>
          <a:blip r:embed="rId2">
            <a:lum bright="28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1"/>
          <p:cNvSpPr>
            <a:spLocks noChangeArrowheads="1"/>
          </p:cNvSpPr>
          <p:nvPr/>
        </p:nvSpPr>
        <p:spPr bwMode="auto">
          <a:xfrm>
            <a:off x="0" y="1595438"/>
            <a:ext cx="12192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ru-RU" altLang="ru-RU" sz="1800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lang="en-US" altLang="ru-RU" sz="1800" i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914400"/>
            <a:endParaRPr lang="ru-RU" altLang="ru-RU" sz="1800" i="1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hangingPunct="0"/>
            <a:r>
              <a:rPr lang="ru-RU" altLang="ru-RU" sz="2000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Администрация Падунского сельского поселения</a:t>
            </a:r>
          </a:p>
          <a:p>
            <a:pPr algn="ctr" defTabSz="914400" eaLnBrk="0" hangingPunct="0"/>
            <a:r>
              <a:rPr lang="ru-RU" altLang="ru-RU" sz="1800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8-30 до 17-30, </a:t>
            </a:r>
          </a:p>
          <a:p>
            <a:pPr algn="ctr" defTabSz="914400" eaLnBrk="0" hangingPunct="0"/>
            <a:r>
              <a:rPr lang="ru-RU" altLang="ru-RU" sz="1800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перерыв с 13-00 до 14-00.</a:t>
            </a:r>
            <a:endParaRPr lang="ru-RU" altLang="ru-RU" sz="1800" i="1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hangingPunct="0"/>
            <a:r>
              <a:rPr lang="ru-RU" altLang="ru-RU" sz="1800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652370,Кемеровская область,  Промышленновский район, п.ст. Падунская, ул. Комсомольская, д.20</a:t>
            </a:r>
            <a:endParaRPr lang="ru-RU" altLang="ru-RU" sz="1800" i="1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hangingPunct="0"/>
            <a:r>
              <a:rPr lang="ru-RU" altLang="ru-RU" sz="1800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(8 384)42 6-39-85</a:t>
            </a:r>
            <a:r>
              <a:rPr lang="en-US" altLang="ru-RU" sz="1800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1800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6-39-86</a:t>
            </a:r>
            <a:r>
              <a:rPr lang="en-US" altLang="ru-RU" sz="1800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altLang="ru-RU" sz="1800" i="1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defTabSz="914400" eaLnBrk="0" hangingPunct="0"/>
            <a:r>
              <a:rPr lang="ru-RU" altLang="ru-RU" sz="1800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lang="en-US" altLang="ru-RU" sz="2000" i="1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Padunka28@yandex.ru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6"/>
          <p:cNvSpPr>
            <a:spLocks noChangeArrowheads="1"/>
          </p:cNvSpPr>
          <p:nvPr/>
        </p:nvSpPr>
        <p:spPr bwMode="auto">
          <a:xfrm>
            <a:off x="101600" y="260350"/>
            <a:ext cx="1209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Исполнение основных показателей Падунского сельского поселения</a:t>
            </a:r>
          </a:p>
          <a:p>
            <a:pPr algn="ctr"/>
            <a:r>
              <a:rPr lang="ru-RU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за 9 месяцев </a:t>
            </a:r>
            <a:r>
              <a:rPr lang="en-US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24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7 года, в тыс.руб.</a:t>
            </a:r>
          </a:p>
        </p:txBody>
      </p:sp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8832850" y="765175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(тыс.руб.)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1087" y="2655039"/>
            <a:ext cx="1714906" cy="7787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ДОХОДЫ</a:t>
            </a:r>
          </a:p>
        </p:txBody>
      </p:sp>
      <p:sp>
        <p:nvSpPr>
          <p:cNvPr id="2" name="Скругленный прямоугольник 2"/>
          <p:cNvSpPr/>
          <p:nvPr/>
        </p:nvSpPr>
        <p:spPr>
          <a:xfrm>
            <a:off x="274550" y="3912339"/>
            <a:ext cx="1713364" cy="7787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РАСХОДЫ</a:t>
            </a:r>
          </a:p>
        </p:txBody>
      </p:sp>
      <p:sp>
        <p:nvSpPr>
          <p:cNvPr id="4" name="Скругленный прямоугольник 2"/>
          <p:cNvSpPr/>
          <p:nvPr/>
        </p:nvSpPr>
        <p:spPr>
          <a:xfrm>
            <a:off x="431737" y="5474438"/>
            <a:ext cx="1714906" cy="7787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Дефицит (-)</a:t>
            </a:r>
          </a:p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Профицит(+)</a:t>
            </a:r>
          </a:p>
        </p:txBody>
      </p:sp>
      <p:sp>
        <p:nvSpPr>
          <p:cNvPr id="5" name="Скругленный прямоугольник 2"/>
          <p:cNvSpPr/>
          <p:nvPr/>
        </p:nvSpPr>
        <p:spPr>
          <a:xfrm>
            <a:off x="2957929" y="1517708"/>
            <a:ext cx="2857661" cy="885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утверждено на 2017 год</a:t>
            </a:r>
          </a:p>
        </p:txBody>
      </p:sp>
      <p:sp>
        <p:nvSpPr>
          <p:cNvPr id="6" name="Скругленный прямоугольник 2"/>
          <p:cNvSpPr/>
          <p:nvPr/>
        </p:nvSpPr>
        <p:spPr>
          <a:xfrm>
            <a:off x="7098311" y="1479964"/>
            <a:ext cx="2768216" cy="9006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Исполнено за 9 месяцев 2017 года</a:t>
            </a:r>
          </a:p>
        </p:txBody>
      </p:sp>
      <p:sp>
        <p:nvSpPr>
          <p:cNvPr id="8" name="Скругленный прямоугольник 2"/>
          <p:cNvSpPr/>
          <p:nvPr/>
        </p:nvSpPr>
        <p:spPr>
          <a:xfrm>
            <a:off x="3065141" y="2634401"/>
            <a:ext cx="2709613" cy="7787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7772,3</a:t>
            </a:r>
          </a:p>
        </p:txBody>
      </p:sp>
      <p:sp>
        <p:nvSpPr>
          <p:cNvPr id="9" name="Скругленный прямоугольник 2"/>
          <p:cNvSpPr/>
          <p:nvPr/>
        </p:nvSpPr>
        <p:spPr>
          <a:xfrm>
            <a:off x="7274600" y="2701076"/>
            <a:ext cx="2570816" cy="7787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4306,1</a:t>
            </a:r>
          </a:p>
        </p:txBody>
      </p:sp>
      <p:sp>
        <p:nvSpPr>
          <p:cNvPr id="10" name="Скругленный прямоугольник 2"/>
          <p:cNvSpPr/>
          <p:nvPr/>
        </p:nvSpPr>
        <p:spPr>
          <a:xfrm>
            <a:off x="3215169" y="3937739"/>
            <a:ext cx="2558479" cy="7787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7772,3</a:t>
            </a:r>
          </a:p>
        </p:txBody>
      </p:sp>
      <p:sp>
        <p:nvSpPr>
          <p:cNvPr id="11" name="Скругленный прямоугольник 2"/>
          <p:cNvSpPr/>
          <p:nvPr/>
        </p:nvSpPr>
        <p:spPr>
          <a:xfrm>
            <a:off x="7283883" y="3983776"/>
            <a:ext cx="2555394" cy="7787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4171,1</a:t>
            </a:r>
          </a:p>
        </p:txBody>
      </p:sp>
      <p:sp>
        <p:nvSpPr>
          <p:cNvPr id="13" name="Скругленный прямоугольник 2"/>
          <p:cNvSpPr/>
          <p:nvPr/>
        </p:nvSpPr>
        <p:spPr>
          <a:xfrm>
            <a:off x="5044758" y="5328389"/>
            <a:ext cx="2507586" cy="7787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600">
                <a:solidFill>
                  <a:schemeClr val="bg1"/>
                </a:solidFill>
                <a:latin typeface="Arial" charset="0"/>
              </a:rPr>
              <a:t>135,0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6"/>
          <p:cNvSpPr>
            <a:spLocks noGrp="1"/>
          </p:cNvSpPr>
          <p:nvPr>
            <p:ph type="ctrTitle"/>
          </p:nvPr>
        </p:nvSpPr>
        <p:spPr bwMode="auto">
          <a:xfrm>
            <a:off x="25400" y="0"/>
            <a:ext cx="12166600" cy="7651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           </a:t>
            </a:r>
            <a:r>
              <a:rPr lang="ru-RU" sz="2400" b="1" cap="none" smtClean="0">
                <a:ln>
                  <a:noFill/>
                </a:ln>
                <a:solidFill>
                  <a:schemeClr val="bg1"/>
                </a:solidFill>
              </a:rPr>
              <a:t>ВЫПОЛНЕНИЕ ПЛАНОВЫХ ПОКАЗАТЕЛЕЙ ПО ДОХОДАМ ПАДУНСКОГО </a:t>
            </a:r>
            <a:r>
              <a:rPr lang="ru-RU" sz="24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                           </a:t>
            </a:r>
            <a:r>
              <a:rPr lang="ru-RU" sz="2400" b="1" cap="none" smtClean="0">
                <a:ln>
                  <a:noFill/>
                </a:ln>
                <a:solidFill>
                  <a:schemeClr val="bg1"/>
                </a:solidFill>
              </a:rPr>
              <a:t>СЕЛЬСКОГО ПОСЕЛЕНИЯ , В ТЫС.РУБ.</a:t>
            </a:r>
            <a:r>
              <a:rPr lang="ru-RU" sz="2800" b="1" cap="none" smtClean="0">
                <a:ln>
                  <a:noFill/>
                </a:ln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554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84213" y="3843338"/>
            <a:ext cx="6400800" cy="1947862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0F496F"/>
              </a:solidFill>
            </a:endParaRPr>
          </a:p>
        </p:txBody>
      </p:sp>
      <p:graphicFrame>
        <p:nvGraphicFramePr>
          <p:cNvPr id="23648" name="Group 96"/>
          <p:cNvGraphicFramePr>
            <a:graphicFrameLocks noGrp="1"/>
          </p:cNvGraphicFramePr>
          <p:nvPr>
            <p:ph idx="4294967295"/>
          </p:nvPr>
        </p:nvGraphicFramePr>
        <p:xfrm>
          <a:off x="0" y="908050"/>
          <a:ext cx="12192000" cy="5957888"/>
        </p:xfrm>
        <a:graphic>
          <a:graphicData uri="http://schemas.openxmlformats.org/drawingml/2006/table">
            <a:tbl>
              <a:tblPr/>
              <a:tblGrid>
                <a:gridCol w="4887913"/>
                <a:gridCol w="2154237"/>
                <a:gridCol w="2085975"/>
                <a:gridCol w="1287463"/>
                <a:gridCol w="1776412"/>
              </a:tblGrid>
              <a:tr h="1216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 доходов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9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 (решение Совета народных депутатов от 22.12.2016 №53)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9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исполнено на 01.10.2017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9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удельный вес,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9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 исполнения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967C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НДФЛ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Налоги на товары (акцизы)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1567,0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1249,7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D7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Налог на имущество ф/л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1428,0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619,2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Доходы, получаемые в виде арендной платы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сборы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727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Итого налоговых и неналоговых  доходов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2304,1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20" name="Object 58"/>
          <p:cNvGraphicFramePr>
            <a:graphicFrameLocks noChangeAspect="1"/>
          </p:cNvGraphicFramePr>
          <p:nvPr>
            <p:ph idx="4294967295"/>
          </p:nvPr>
        </p:nvGraphicFramePr>
        <p:xfrm>
          <a:off x="4448175" y="1055688"/>
          <a:ext cx="9186863" cy="5565775"/>
        </p:xfrm>
        <a:graphic>
          <a:graphicData uri="http://schemas.openxmlformats.org/presentationml/2006/ole">
            <p:oleObj spid="_x0000_s64520" name="Диаграмма" r:id="rId3" imgW="8410683" imgH="5095999" progId="Excel.Chart.8">
              <p:embed/>
            </p:oleObj>
          </a:graphicData>
        </a:graphic>
      </p:graphicFrame>
      <p:sp>
        <p:nvSpPr>
          <p:cNvPr id="64521" name="AutoShape 62"/>
          <p:cNvSpPr>
            <a:spLocks noChangeArrowheads="1"/>
          </p:cNvSpPr>
          <p:nvPr/>
        </p:nvSpPr>
        <p:spPr bwMode="auto">
          <a:xfrm>
            <a:off x="9264650" y="1700213"/>
            <a:ext cx="2087563" cy="7493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Дотации</a:t>
            </a:r>
          </a:p>
        </p:txBody>
      </p:sp>
      <p:sp>
        <p:nvSpPr>
          <p:cNvPr id="64522" name="AutoShape 63"/>
          <p:cNvSpPr>
            <a:spLocks noChangeArrowheads="1"/>
          </p:cNvSpPr>
          <p:nvPr/>
        </p:nvSpPr>
        <p:spPr bwMode="auto">
          <a:xfrm>
            <a:off x="9551988" y="2997200"/>
            <a:ext cx="1828800" cy="7921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Субвенции </a:t>
            </a:r>
          </a:p>
        </p:txBody>
      </p:sp>
      <p:sp>
        <p:nvSpPr>
          <p:cNvPr id="64523" name="AutoShape 64"/>
          <p:cNvSpPr>
            <a:spLocks noChangeArrowheads="1"/>
          </p:cNvSpPr>
          <p:nvPr/>
        </p:nvSpPr>
        <p:spPr bwMode="auto">
          <a:xfrm>
            <a:off x="9409113" y="4149725"/>
            <a:ext cx="2349500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Иные межбюджетные </a:t>
            </a:r>
          </a:p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Трансферты</a:t>
            </a:r>
          </a:p>
        </p:txBody>
      </p:sp>
      <p:sp>
        <p:nvSpPr>
          <p:cNvPr id="64524" name="AutoShape 60"/>
          <p:cNvSpPr>
            <a:spLocks noChangeArrowheads="1"/>
          </p:cNvSpPr>
          <p:nvPr/>
        </p:nvSpPr>
        <p:spPr bwMode="auto">
          <a:xfrm>
            <a:off x="1774825" y="188913"/>
            <a:ext cx="9074150" cy="1066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altLang="ru-RU" sz="2000" i="1">
                <a:latin typeface="Arial" charset="0"/>
              </a:rPr>
              <a:t>СТРУКТУРА ДОХОДОВ БЮДЖЕТА </a:t>
            </a:r>
            <a:br>
              <a:rPr lang="ru-RU" altLang="ru-RU" sz="2000" i="1">
                <a:latin typeface="Arial" charset="0"/>
              </a:rPr>
            </a:br>
            <a:r>
              <a:rPr lang="ru-RU" altLang="ru-RU" sz="2000" i="1">
                <a:latin typeface="Arial" charset="0"/>
              </a:rPr>
              <a:t>Падунского сельского поселения за 9 месяцев 2017года в тыс.руб.</a:t>
            </a:r>
          </a:p>
        </p:txBody>
      </p:sp>
      <p:sp>
        <p:nvSpPr>
          <p:cNvPr id="64525" name="AutoShape 70"/>
          <p:cNvSpPr>
            <a:spLocks noChangeArrowheads="1"/>
          </p:cNvSpPr>
          <p:nvPr/>
        </p:nvSpPr>
        <p:spPr bwMode="auto">
          <a:xfrm>
            <a:off x="152400" y="1295400"/>
            <a:ext cx="3657600" cy="914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endParaRPr lang="ru-RU" altLang="ru-RU" sz="1600" b="0">
              <a:solidFill>
                <a:schemeClr val="tx1"/>
              </a:solidFill>
              <a:latin typeface="Arial" charset="0"/>
            </a:endParaRPr>
          </a:p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Доходы от использования </a:t>
            </a:r>
          </a:p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имущества, находящегося в</a:t>
            </a:r>
          </a:p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 муниципальной собственности</a:t>
            </a:r>
          </a:p>
          <a:p>
            <a:pPr algn="ctr" defTabSz="914400" eaLnBrk="0" hangingPunct="0"/>
            <a:endParaRPr lang="ru-RU" altLang="ru-RU" sz="1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526" name="Line 15"/>
          <p:cNvSpPr>
            <a:spLocks noChangeShapeType="1"/>
          </p:cNvSpPr>
          <p:nvPr/>
        </p:nvSpPr>
        <p:spPr bwMode="auto">
          <a:xfrm>
            <a:off x="3935413" y="1557338"/>
            <a:ext cx="266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27" name="Line 16"/>
          <p:cNvSpPr>
            <a:spLocks noChangeShapeType="1"/>
          </p:cNvSpPr>
          <p:nvPr/>
        </p:nvSpPr>
        <p:spPr bwMode="auto">
          <a:xfrm flipH="1">
            <a:off x="8832850" y="2060575"/>
            <a:ext cx="35877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28" name="Line 17"/>
          <p:cNvSpPr>
            <a:spLocks noChangeShapeType="1"/>
          </p:cNvSpPr>
          <p:nvPr/>
        </p:nvSpPr>
        <p:spPr bwMode="auto">
          <a:xfrm flipH="1">
            <a:off x="9336088" y="37163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29" name="Line 18"/>
          <p:cNvSpPr>
            <a:spLocks noChangeShapeType="1"/>
          </p:cNvSpPr>
          <p:nvPr/>
        </p:nvSpPr>
        <p:spPr bwMode="auto">
          <a:xfrm flipH="1" flipV="1">
            <a:off x="8832850" y="4365625"/>
            <a:ext cx="50323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30" name="AutoShape 72"/>
          <p:cNvSpPr>
            <a:spLocks noChangeArrowheads="1"/>
          </p:cNvSpPr>
          <p:nvPr/>
        </p:nvSpPr>
        <p:spPr bwMode="auto">
          <a:xfrm>
            <a:off x="2351088" y="2205038"/>
            <a:ext cx="2743200" cy="60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Штрафы, санкции, </a:t>
            </a:r>
          </a:p>
          <a:p>
            <a:pPr algn="ctr" defTabSz="914400" eaLnBrk="0" hangingPunct="0"/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возмещение ущерба</a:t>
            </a:r>
          </a:p>
        </p:txBody>
      </p:sp>
      <p:sp>
        <p:nvSpPr>
          <p:cNvPr id="64531" name="Line 20"/>
          <p:cNvSpPr>
            <a:spLocks noChangeShapeType="1"/>
          </p:cNvSpPr>
          <p:nvPr/>
        </p:nvSpPr>
        <p:spPr bwMode="auto">
          <a:xfrm flipV="1">
            <a:off x="5087938" y="1484313"/>
            <a:ext cx="15128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32" name="AutoShape 65"/>
          <p:cNvSpPr>
            <a:spLocks noChangeArrowheads="1"/>
          </p:cNvSpPr>
          <p:nvPr/>
        </p:nvSpPr>
        <p:spPr bwMode="auto">
          <a:xfrm>
            <a:off x="766763" y="29972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altLang="ru-RU" sz="1600" b="0">
                <a:solidFill>
                  <a:srgbClr val="000000"/>
                </a:solidFill>
                <a:latin typeface="Arial" charset="0"/>
              </a:rPr>
              <a:t>Налог на доходы </a:t>
            </a:r>
          </a:p>
          <a:p>
            <a:pPr algn="ctr" defTabSz="914400" eaLnBrk="0" hangingPunct="0"/>
            <a:r>
              <a:rPr lang="ru-RU" altLang="ru-RU" sz="1600" b="0">
                <a:solidFill>
                  <a:srgbClr val="000000"/>
                </a:solidFill>
                <a:latin typeface="Arial" charset="0"/>
              </a:rPr>
              <a:t>физических лиц </a:t>
            </a:r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64533" name="AutoShape 66"/>
          <p:cNvSpPr>
            <a:spLocks noChangeArrowheads="1"/>
          </p:cNvSpPr>
          <p:nvPr/>
        </p:nvSpPr>
        <p:spPr bwMode="auto">
          <a:xfrm>
            <a:off x="839788" y="4292600"/>
            <a:ext cx="3024187" cy="431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sz="1800" b="0">
                <a:solidFill>
                  <a:srgbClr val="000000"/>
                </a:solidFill>
                <a:latin typeface="Arial" charset="0"/>
              </a:rPr>
              <a:t>Земельный налог</a:t>
            </a:r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64534" name="AutoShape 66"/>
          <p:cNvSpPr>
            <a:spLocks noChangeArrowheads="1"/>
          </p:cNvSpPr>
          <p:nvPr/>
        </p:nvSpPr>
        <p:spPr bwMode="auto">
          <a:xfrm>
            <a:off x="4724400" y="6172200"/>
            <a:ext cx="32004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altLang="ru-RU" sz="1400" b="0">
                <a:solidFill>
                  <a:srgbClr val="000000"/>
                </a:solidFill>
                <a:latin typeface="Arial" charset="0"/>
              </a:rPr>
              <a:t>Единый </a:t>
            </a:r>
          </a:p>
          <a:p>
            <a:pPr algn="ctr" defTabSz="914400" eaLnBrk="0" hangingPunct="0"/>
            <a:r>
              <a:rPr lang="ru-RU" altLang="ru-RU" sz="1400" b="0">
                <a:solidFill>
                  <a:srgbClr val="000000"/>
                </a:solidFill>
                <a:latin typeface="Arial" charset="0"/>
              </a:rPr>
              <a:t>сельскохозяйственный налог </a:t>
            </a:r>
          </a:p>
        </p:txBody>
      </p:sp>
      <p:sp>
        <p:nvSpPr>
          <p:cNvPr id="64535" name="Line 24"/>
          <p:cNvSpPr>
            <a:spLocks noChangeShapeType="1"/>
          </p:cNvSpPr>
          <p:nvPr/>
        </p:nvSpPr>
        <p:spPr bwMode="auto">
          <a:xfrm flipV="1">
            <a:off x="3432175" y="3644900"/>
            <a:ext cx="14398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36" name="Line 25"/>
          <p:cNvSpPr>
            <a:spLocks noChangeShapeType="1"/>
          </p:cNvSpPr>
          <p:nvPr/>
        </p:nvSpPr>
        <p:spPr bwMode="auto">
          <a:xfrm flipV="1">
            <a:off x="3143250" y="3933825"/>
            <a:ext cx="172878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37" name="AutoShape 66"/>
          <p:cNvSpPr>
            <a:spLocks noChangeArrowheads="1"/>
          </p:cNvSpPr>
          <p:nvPr/>
        </p:nvSpPr>
        <p:spPr bwMode="auto">
          <a:xfrm>
            <a:off x="1127125" y="3644900"/>
            <a:ext cx="2116138" cy="57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altLang="ru-RU" sz="1600" b="0">
                <a:solidFill>
                  <a:srgbClr val="000000"/>
                </a:solidFill>
                <a:latin typeface="Arial" charset="0"/>
              </a:rPr>
              <a:t>Акцизы</a:t>
            </a:r>
            <a:r>
              <a:rPr lang="ru-RU" altLang="ru-RU" sz="1600" b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64538" name="Line 27"/>
          <p:cNvSpPr>
            <a:spLocks noChangeShapeType="1"/>
          </p:cNvSpPr>
          <p:nvPr/>
        </p:nvSpPr>
        <p:spPr bwMode="auto">
          <a:xfrm flipV="1">
            <a:off x="4079875" y="4292600"/>
            <a:ext cx="7921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39" name="AutoShape 65"/>
          <p:cNvSpPr>
            <a:spLocks noChangeArrowheads="1"/>
          </p:cNvSpPr>
          <p:nvPr/>
        </p:nvSpPr>
        <p:spPr bwMode="auto">
          <a:xfrm>
            <a:off x="1200150" y="4797425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>
              <a:lnSpc>
                <a:spcPct val="107000"/>
              </a:lnSpc>
            </a:pPr>
            <a:r>
              <a:rPr lang="ru-RU" sz="1800" b="0">
                <a:solidFill>
                  <a:srgbClr val="000000"/>
                </a:solidFill>
                <a:latin typeface="Arial" charset="0"/>
              </a:rPr>
              <a:t>Госпошлина</a:t>
            </a:r>
          </a:p>
          <a:p>
            <a:pPr algn="ctr" defTabSz="914400" eaLnBrk="0" hangingPunct="0"/>
            <a:endParaRPr lang="ru-RU" altLang="ru-RU" sz="1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540" name="AutoShape 66"/>
          <p:cNvSpPr>
            <a:spLocks noChangeArrowheads="1"/>
          </p:cNvSpPr>
          <p:nvPr/>
        </p:nvSpPr>
        <p:spPr bwMode="auto">
          <a:xfrm>
            <a:off x="1055688" y="5445125"/>
            <a:ext cx="3024187" cy="431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sz="1800" b="0">
                <a:solidFill>
                  <a:srgbClr val="000000"/>
                </a:solidFill>
                <a:latin typeface="Arial" charset="0"/>
              </a:rPr>
              <a:t>Налог на имущество ф/л</a:t>
            </a:r>
            <a:endParaRPr lang="ru-RU" altLang="ru-RU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541" name="AutoShape 65"/>
          <p:cNvSpPr>
            <a:spLocks noChangeArrowheads="1"/>
          </p:cNvSpPr>
          <p:nvPr/>
        </p:nvSpPr>
        <p:spPr bwMode="auto">
          <a:xfrm>
            <a:off x="1992313" y="594995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914400" eaLnBrk="0" hangingPunct="0"/>
            <a:r>
              <a:rPr lang="ru-RU" sz="1800" b="0">
                <a:solidFill>
                  <a:srgbClr val="000000"/>
                </a:solidFill>
                <a:latin typeface="Arial" charset="0"/>
              </a:rPr>
              <a:t>Транспортный налог</a:t>
            </a:r>
            <a:endParaRPr lang="ru-RU" altLang="ru-RU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542" name="Line 31"/>
          <p:cNvSpPr>
            <a:spLocks noChangeShapeType="1"/>
          </p:cNvSpPr>
          <p:nvPr/>
        </p:nvSpPr>
        <p:spPr bwMode="auto">
          <a:xfrm flipV="1">
            <a:off x="4583113" y="5013325"/>
            <a:ext cx="10080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43" name="Line 32"/>
          <p:cNvSpPr>
            <a:spLocks noChangeShapeType="1"/>
          </p:cNvSpPr>
          <p:nvPr/>
        </p:nvSpPr>
        <p:spPr bwMode="auto">
          <a:xfrm flipV="1">
            <a:off x="4008438" y="4724400"/>
            <a:ext cx="1150937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44" name="Line 33"/>
          <p:cNvSpPr>
            <a:spLocks noChangeShapeType="1"/>
          </p:cNvSpPr>
          <p:nvPr/>
        </p:nvSpPr>
        <p:spPr bwMode="auto">
          <a:xfrm>
            <a:off x="3432175" y="3213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537" name="Заголовок 8"/>
          <p:cNvSpPr>
            <a:spLocks noGrp="1"/>
          </p:cNvSpPr>
          <p:nvPr>
            <p:ph type="title"/>
          </p:nvPr>
        </p:nvSpPr>
        <p:spPr bwMode="auto">
          <a:xfrm>
            <a:off x="695325" y="668338"/>
            <a:ext cx="6480175" cy="1752600"/>
          </a:xfrm>
        </p:spPr>
        <p:txBody>
          <a:bodyPr wrap="square" numCol="1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ru-RU" b="1" cap="none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</a:rPr>
              <a:t>ОБЩЕГОСУДАРСТВЕННЫЕ ВОПРОСЫ</a:t>
            </a:r>
            <a:r>
              <a:rPr lang="en-US" b="1" cap="none" smtClean="0">
                <a:ln>
                  <a:noFill/>
                </a:ln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n-US" b="1" cap="none" smtClean="0">
                <a:ln>
                  <a:noFill/>
                </a:ln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500" cap="none" smtClean="0">
                <a:ln>
                  <a:noFill/>
                </a:ln>
                <a:solidFill>
                  <a:srgbClr val="FFFF00"/>
                </a:solidFill>
              </a:rPr>
              <a:t/>
            </a:r>
            <a:br>
              <a:rPr lang="ru-RU" sz="2500" cap="none" smtClean="0">
                <a:ln>
                  <a:noFill/>
                </a:ln>
                <a:solidFill>
                  <a:srgbClr val="FFFF00"/>
                </a:solidFill>
              </a:rPr>
            </a:b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</a:rPr>
              <a:t>Утверждено на год</a:t>
            </a: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 4167,4</a:t>
            </a: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</a:rPr>
              <a:t>тыс.руб.</a:t>
            </a:r>
            <a:br>
              <a:rPr lang="ru-RU" sz="2000" b="1" cap="none" smtClean="0">
                <a:ln>
                  <a:noFill/>
                </a:ln>
                <a:solidFill>
                  <a:schemeClr val="bg1"/>
                </a:solidFill>
              </a:rPr>
            </a:b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</a:rPr>
              <a:t>Исполнено за 9 месяцев 2088,3 тыс. руб.</a:t>
            </a:r>
            <a:br>
              <a:rPr lang="ru-RU" sz="2000" b="1" cap="none" smtClean="0">
                <a:ln>
                  <a:noFill/>
                </a:ln>
                <a:solidFill>
                  <a:schemeClr val="bg1"/>
                </a:solidFill>
              </a:rPr>
            </a:b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</a:rPr>
              <a:t>% исполнения – </a:t>
            </a:r>
            <a:r>
              <a:rPr lang="ru-RU" sz="2000" b="1" cap="none" smtClean="0">
                <a:ln>
                  <a:noFill/>
                </a:ln>
                <a:solidFill>
                  <a:schemeClr val="bg1"/>
                </a:solidFill>
                <a:latin typeface="Arial" charset="0"/>
              </a:rPr>
              <a:t>50,1</a:t>
            </a:r>
          </a:p>
        </p:txBody>
      </p:sp>
      <p:sp>
        <p:nvSpPr>
          <p:cNvPr id="65538" name="Прямоугольник 9"/>
          <p:cNvSpPr>
            <a:spLocks noChangeArrowheads="1"/>
          </p:cNvSpPr>
          <p:nvPr/>
        </p:nvSpPr>
        <p:spPr bwMode="auto">
          <a:xfrm>
            <a:off x="0" y="0"/>
            <a:ext cx="1219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Расходы бюджета Падунского сельского поселения за 9 месяцев 2017 года по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</a:p>
        </p:txBody>
      </p:sp>
      <p:sp useBgFill="1">
        <p:nvSpPr>
          <p:cNvPr id="6" name="Заголовок 8"/>
          <p:cNvSpPr txBox="1">
            <a:spLocks/>
          </p:cNvSpPr>
          <p:nvPr/>
        </p:nvSpPr>
        <p:spPr>
          <a:xfrm>
            <a:off x="622300" y="5686425"/>
            <a:ext cx="4838700" cy="339725"/>
          </a:xfrm>
          <a:prstGeom prst="rect">
            <a:avLst/>
          </a:prstGeom>
          <a:effectLst/>
        </p:spPr>
        <p:txBody>
          <a:bodyPr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600" b="1" kern="0" dirty="0">
              <a:solidFill>
                <a:schemeClr val="bg1"/>
              </a:solidFill>
            </a:endParaRPr>
          </a:p>
        </p:txBody>
      </p:sp>
      <p:pic>
        <p:nvPicPr>
          <p:cNvPr id="65540" name="Picture 10" descr="i?id=bb0e59d0ac3c1be552b9719464cbbd2c&amp;n=33&amp;h=215&amp;w=4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2492375"/>
            <a:ext cx="1008062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4"/>
          <p:cNvSpPr>
            <a:spLocks noChangeArrowheads="1"/>
          </p:cNvSpPr>
          <p:nvPr/>
        </p:nvSpPr>
        <p:spPr bwMode="auto">
          <a:xfrm>
            <a:off x="0" y="0"/>
            <a:ext cx="1219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Расходы бюджета Падунского сельского поселения за 9 месяцев 2017 года по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</a:p>
        </p:txBody>
      </p:sp>
      <p:sp>
        <p:nvSpPr>
          <p:cNvPr id="67586" name="Прямоугольник 5"/>
          <p:cNvSpPr>
            <a:spLocks noChangeArrowheads="1"/>
          </p:cNvSpPr>
          <p:nvPr/>
        </p:nvSpPr>
        <p:spPr bwMode="auto">
          <a:xfrm>
            <a:off x="8202613" y="822325"/>
            <a:ext cx="3736975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</a:rPr>
              <a:t>Национальная оборона</a:t>
            </a:r>
          </a:p>
          <a:p>
            <a:pPr algn="ctr"/>
            <a:endParaRPr lang="ru-RU" sz="2800" b="0">
              <a:solidFill>
                <a:srgbClr val="FFFF00"/>
              </a:solidFill>
            </a:endParaRPr>
          </a:p>
          <a:p>
            <a:pPr lvl="1"/>
            <a:r>
              <a:rPr lang="ru-RU" sz="2800"/>
              <a:t>Утверждено на год  </a:t>
            </a:r>
          </a:p>
          <a:p>
            <a:pPr lvl="1"/>
            <a:r>
              <a:rPr lang="ru-RU" sz="2800"/>
              <a:t>182,1 тыс. руб.</a:t>
            </a:r>
            <a:endParaRPr lang="ru-RU" sz="2800" b="0"/>
          </a:p>
          <a:p>
            <a:pPr lvl="1"/>
            <a:r>
              <a:rPr lang="ru-RU" sz="2800"/>
              <a:t>Исполнено за 9 месяцев -  136,7тыс. руб.</a:t>
            </a:r>
            <a:endParaRPr lang="ru-RU" sz="2800" b="0"/>
          </a:p>
          <a:p>
            <a:pPr lvl="1"/>
            <a:r>
              <a:rPr lang="ru-RU" sz="2800"/>
              <a:t>% исполнения – 75,1</a:t>
            </a:r>
            <a:endParaRPr lang="ru-RU" sz="2800" b="0"/>
          </a:p>
        </p:txBody>
      </p:sp>
      <p:pic>
        <p:nvPicPr>
          <p:cNvPr id="67587" name="Picture 4" descr="E:\02 февраль\воины-интернационалисты\IMG_46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92200"/>
            <a:ext cx="7696200" cy="5481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219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Расходы бюджета Падунского сельского поселения за  9 месяцев 2017 года по разделам бюджетной классификации</a:t>
            </a:r>
          </a:p>
        </p:txBody>
      </p:sp>
      <p:sp>
        <p:nvSpPr>
          <p:cNvPr id="68610" name="Прямоугольник 8"/>
          <p:cNvSpPr>
            <a:spLocks noChangeArrowheads="1"/>
          </p:cNvSpPr>
          <p:nvPr/>
        </p:nvSpPr>
        <p:spPr bwMode="auto">
          <a:xfrm>
            <a:off x="6816725" y="3284538"/>
            <a:ext cx="49403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ru-RU" sz="2800"/>
              <a:t>Утверждено на год  49,1 тыс. руб.</a:t>
            </a:r>
          </a:p>
          <a:p>
            <a:pPr lvl="1" algn="ctr"/>
            <a:r>
              <a:rPr lang="ru-RU" sz="2800"/>
              <a:t>Исполнено за 9 месяцев  18,6 тыс. руб.</a:t>
            </a:r>
          </a:p>
          <a:p>
            <a:pPr lvl="1" algn="ctr"/>
            <a:r>
              <a:rPr lang="ru-RU" sz="2800"/>
              <a:t>% исполнения – 37,9</a:t>
            </a:r>
          </a:p>
        </p:txBody>
      </p:sp>
      <p:sp>
        <p:nvSpPr>
          <p:cNvPr id="68611" name="Прямоугольник 9"/>
          <p:cNvSpPr>
            <a:spLocks noChangeArrowheads="1"/>
          </p:cNvSpPr>
          <p:nvPr/>
        </p:nvSpPr>
        <p:spPr bwMode="auto">
          <a:xfrm>
            <a:off x="6273800" y="1312863"/>
            <a:ext cx="5372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</a:rPr>
              <a:t>Национальная безопасность и правоохранительная деятельность</a:t>
            </a:r>
            <a:endParaRPr lang="ru-RU" sz="2000"/>
          </a:p>
        </p:txBody>
      </p:sp>
      <p:pic>
        <p:nvPicPr>
          <p:cNvPr id="68612" name="Содержимое 5" descr="P10704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936625"/>
            <a:ext cx="61722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Прямоугольник 5"/>
          <p:cNvSpPr>
            <a:spLocks noChangeArrowheads="1"/>
          </p:cNvSpPr>
          <p:nvPr/>
        </p:nvSpPr>
        <p:spPr bwMode="auto">
          <a:xfrm>
            <a:off x="6096000" y="4005263"/>
            <a:ext cx="60960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</a:rPr>
              <a:t>Национальная</a:t>
            </a:r>
            <a:r>
              <a:rPr lang="ru-RU" sz="3200" b="0">
                <a:solidFill>
                  <a:srgbClr val="FFFF00"/>
                </a:solidFill>
              </a:rPr>
              <a:t> </a:t>
            </a:r>
            <a:r>
              <a:rPr lang="ru-RU" sz="3200">
                <a:solidFill>
                  <a:srgbClr val="FFFF00"/>
                </a:solidFill>
              </a:rPr>
              <a:t>экономика (Дорожное хозяйство)</a:t>
            </a:r>
          </a:p>
          <a:p>
            <a:endParaRPr lang="ru-RU" sz="3200">
              <a:solidFill>
                <a:srgbClr val="FFFF00"/>
              </a:solidFill>
            </a:endParaRPr>
          </a:p>
          <a:p>
            <a:pPr lvl="1"/>
            <a:r>
              <a:rPr lang="ru-RU" sz="2000"/>
              <a:t>Утверждено на год 1655,0 тыс. руб.</a:t>
            </a:r>
          </a:p>
          <a:p>
            <a:pPr lvl="1"/>
            <a:r>
              <a:rPr lang="ru-RU" sz="2000"/>
              <a:t>Исполнено за 9 месяцев 1209,3 тыс. руб.</a:t>
            </a:r>
          </a:p>
          <a:p>
            <a:pPr lvl="1"/>
            <a:r>
              <a:rPr lang="ru-RU" sz="2000"/>
              <a:t>% исполнения – 73,1</a:t>
            </a:r>
          </a:p>
        </p:txBody>
      </p:sp>
      <p:sp>
        <p:nvSpPr>
          <p:cNvPr id="69634" name="Прямоугольник 1"/>
          <p:cNvSpPr>
            <a:spLocks noChangeArrowheads="1"/>
          </p:cNvSpPr>
          <p:nvPr/>
        </p:nvSpPr>
        <p:spPr bwMode="auto">
          <a:xfrm>
            <a:off x="101600" y="0"/>
            <a:ext cx="1209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Расходы бюджета Падунского сельского поселения за  9 месяцев 2017 года по разделам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бюджетной классификации</a:t>
            </a:r>
          </a:p>
        </p:txBody>
      </p:sp>
      <p:sp>
        <p:nvSpPr>
          <p:cNvPr id="69635" name="Объект 2"/>
          <p:cNvSpPr>
            <a:spLocks noGrp="1"/>
          </p:cNvSpPr>
          <p:nvPr>
            <p:ph sz="half" idx="1"/>
          </p:nvPr>
        </p:nvSpPr>
        <p:spPr>
          <a:xfrm>
            <a:off x="684213" y="685800"/>
            <a:ext cx="4937125" cy="36147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9636" name="Picture 3" descr="C:\Users\Администратор\Desktop\01 январь\Расчистка дорог\DSCN32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13443" b="21881"/>
          <a:stretch>
            <a:fillRect/>
          </a:stretch>
        </p:blipFill>
        <p:spPr>
          <a:xfrm>
            <a:off x="228600" y="1008063"/>
            <a:ext cx="5613400" cy="5303837"/>
          </a:xfrm>
        </p:spPr>
      </p:pic>
      <p:pic>
        <p:nvPicPr>
          <p:cNvPr id="69637" name="Picture 3" descr="C:\Users\Администратор\Desktop\03 Март\Очистка дорог Ляля\DSCN4662.JPG"/>
          <p:cNvPicPr>
            <a:picLocks noChangeAspect="1" noChangeArrowheads="1"/>
          </p:cNvPicPr>
          <p:nvPr/>
        </p:nvPicPr>
        <p:blipFill>
          <a:blip r:embed="rId3"/>
          <a:srcRect b="17165"/>
          <a:stretch>
            <a:fillRect/>
          </a:stretch>
        </p:blipFill>
        <p:spPr bwMode="auto">
          <a:xfrm>
            <a:off x="6424613" y="1008063"/>
            <a:ext cx="54943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Прямоугольник 1"/>
          <p:cNvSpPr>
            <a:spLocks noChangeArrowheads="1"/>
          </p:cNvSpPr>
          <p:nvPr/>
        </p:nvSpPr>
        <p:spPr bwMode="auto">
          <a:xfrm>
            <a:off x="0" y="173038"/>
            <a:ext cx="1219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Расходы бюджета  Падунского сельского поселения за 9 месяцев 2017 года по разделам бюджетной классификации</a:t>
            </a:r>
          </a:p>
        </p:txBody>
      </p:sp>
      <p:sp>
        <p:nvSpPr>
          <p:cNvPr id="70658" name="Прямоугольник 3"/>
          <p:cNvSpPr>
            <a:spLocks noChangeArrowheads="1"/>
          </p:cNvSpPr>
          <p:nvPr/>
        </p:nvSpPr>
        <p:spPr bwMode="auto">
          <a:xfrm>
            <a:off x="5232400" y="765175"/>
            <a:ext cx="71929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</a:rPr>
              <a:t>Жилищно-коммунальное хозяйство</a:t>
            </a:r>
          </a:p>
          <a:p>
            <a:endParaRPr lang="ru-RU" sz="2800" b="0">
              <a:solidFill>
                <a:srgbClr val="FFFF00"/>
              </a:solidFill>
            </a:endParaRPr>
          </a:p>
          <a:p>
            <a:pPr lvl="1"/>
            <a:r>
              <a:rPr lang="ru-RU" sz="2000"/>
              <a:t>Утверждено на год  958,9 тыс. руб.</a:t>
            </a:r>
            <a:endParaRPr lang="ru-RU" sz="2000" b="0"/>
          </a:p>
          <a:p>
            <a:pPr lvl="1"/>
            <a:r>
              <a:rPr lang="ru-RU" sz="2000"/>
              <a:t>Исполнено за 9 месяцев  477,2 тыс. руб.</a:t>
            </a:r>
            <a:endParaRPr lang="ru-RU" sz="2000" b="0"/>
          </a:p>
          <a:p>
            <a:pPr lvl="1"/>
            <a:r>
              <a:rPr lang="ru-RU" sz="2000"/>
              <a:t>% исполнения –49,8</a:t>
            </a:r>
          </a:p>
        </p:txBody>
      </p:sp>
      <p:pic>
        <p:nvPicPr>
          <p:cNvPr id="70659" name="Picture 9" descr="1345025112_uborka_muso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54483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11" descr="d80a49868543e9c53bfc679a20248c440e3446ce_6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8300" y="2571750"/>
            <a:ext cx="6400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15" descr="1332851320_prechisto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76688"/>
            <a:ext cx="51593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7708</TotalTime>
  <Words>772</Words>
  <Application>Microsoft Office PowerPoint</Application>
  <PresentationFormat>Произвольный</PresentationFormat>
  <Paragraphs>305</Paragraphs>
  <Slides>14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Century Gothic</vt:lpstr>
      <vt:lpstr>Arial</vt:lpstr>
      <vt:lpstr>Wingdings 3</vt:lpstr>
      <vt:lpstr>Calibri</vt:lpstr>
      <vt:lpstr>Times New Roman</vt:lpstr>
      <vt:lpstr>Сектор</vt:lpstr>
      <vt:lpstr>Сектор</vt:lpstr>
      <vt:lpstr>Сектор</vt:lpstr>
      <vt:lpstr>Сектор</vt:lpstr>
      <vt:lpstr>Диаграмма</vt:lpstr>
      <vt:lpstr>Слайд 1</vt:lpstr>
      <vt:lpstr>Слайд 2</vt:lpstr>
      <vt:lpstr>           ВЫПОЛНЕНИЕ ПЛАНОВЫХ ПОКАЗАТЕЛЕЙ ПО ДОХОДАМ ПАДУНСКОГО                            СЕЛЬСКОГО ПОСЕЛЕНИЯ , В ТЫС.РУБ. </vt:lpstr>
      <vt:lpstr>Слайд 4</vt:lpstr>
      <vt:lpstr>ОБЩЕГОСУДАРСТВЕННЫЕ ВОПРОСЫ  Утверждено на год 4167,4тыс.руб. Исполнено за 9 месяцев 2088,3 тыс. руб. % исполнения – 50,1</vt:lpstr>
      <vt:lpstr>Слайд 6</vt:lpstr>
      <vt:lpstr>Слайд 7</vt:lpstr>
      <vt:lpstr>Слайд 8</vt:lpstr>
      <vt:lpstr>Слайд 9</vt:lpstr>
      <vt:lpstr>Слайд 10</vt:lpstr>
      <vt:lpstr>ИСПОЛНЕНИЕ МУНИЦИПАЛЬНОЙ ПРОГРАММЫ ЗА 9 месяцев 2017 ГОДА</vt:lpstr>
      <vt:lpstr>Исполнение расходов бюджета Падунского сельского поселения за 9 месяцев 2017 года (тыс. руб.)</vt:lpstr>
      <vt:lpstr>Структура расходов бюджета Падунского сельского поселения за 9 месяцев 2017 года по основным разделам, тыс.руб. </vt:lpstr>
      <vt:lpstr>Слайд 14</vt:lpstr>
    </vt:vector>
  </TitlesOfParts>
  <Company>Финансовое 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NFU02PC</dc:creator>
  <cp:lastModifiedBy>Admin</cp:lastModifiedBy>
  <cp:revision>299</cp:revision>
  <cp:lastPrinted>2017-04-04T06:30:40Z</cp:lastPrinted>
  <dcterms:created xsi:type="dcterms:W3CDTF">2016-04-14T09:06:10Z</dcterms:created>
  <dcterms:modified xsi:type="dcterms:W3CDTF">2017-10-27T10:33:33Z</dcterms:modified>
</cp:coreProperties>
</file>