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9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0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13"/>
  </p:notesMasterIdLst>
  <p:sldIdLst>
    <p:sldId id="333" r:id="rId2"/>
    <p:sldId id="291" r:id="rId3"/>
    <p:sldId id="308" r:id="rId4"/>
    <p:sldId id="293" r:id="rId5"/>
    <p:sldId id="292" r:id="rId6"/>
    <p:sldId id="334" r:id="rId7"/>
    <p:sldId id="301" r:id="rId8"/>
    <p:sldId id="305" r:id="rId9"/>
    <p:sldId id="311" r:id="rId10"/>
    <p:sldId id="330" r:id="rId11"/>
    <p:sldId id="331" r:id="rId1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C1495"/>
    <a:srgbClr val="CC0099"/>
    <a:srgbClr val="00CCFF"/>
    <a:srgbClr val="66FF66"/>
    <a:srgbClr val="FF99FF"/>
    <a:srgbClr val="CC0066"/>
    <a:srgbClr val="3366FF"/>
    <a:srgbClr val="FFFF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3075" autoAdjust="0"/>
  </p:normalViewPr>
  <p:slideViewPr>
    <p:cSldViewPr>
      <p:cViewPr>
        <p:scale>
          <a:sx n="83" d="100"/>
          <a:sy n="83" d="100"/>
        </p:scale>
        <p:origin x="-2424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0"/>
      <c:perspective val="30"/>
    </c:view3D>
    <c:floor>
      <c:thickness val="0"/>
      <c:spPr>
        <a:noFill/>
        <a:ln w="12700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033572027350514E-2"/>
          <c:y val="1.2597806592918249E-2"/>
          <c:w val="0.81382830741488033"/>
          <c:h val="0.860234444850043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dLbls>
            <c:spPr>
              <a:noFill/>
              <a:ln w="2539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5185521167987783E-2"/>
                  <c:y val="8.2603339432046244E-2"/>
                </c:manualLayout>
              </c:layout>
              <c:spPr>
                <a:noFill/>
                <a:ln w="2539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200385871219214E-2"/>
                  <c:y val="0.10926075185483704"/>
                </c:manualLayout>
              </c:layout>
              <c:spPr>
                <a:noFill/>
                <a:ln w="2539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75974570318635E-3"/>
                  <c:y val="0.14734649736527208"/>
                </c:manualLayout>
              </c:layout>
              <c:spPr>
                <a:noFill/>
                <a:ln w="2539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575974570318635E-3"/>
                  <c:y val="0.17190424692615044"/>
                </c:manualLayout>
              </c:layout>
              <c:spPr>
                <a:noFill/>
                <a:ln w="2539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948766941414227E-2"/>
                  <c:y val="8.2603339432046244E-2"/>
                </c:manualLayout>
              </c:layout>
              <c:spPr>
                <a:noFill/>
                <a:ln w="2539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64956</c:v>
                </c:pt>
                <c:pt idx="1">
                  <c:v>65016.4</c:v>
                </c:pt>
                <c:pt idx="2">
                  <c:v>66359.899999999994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4.6643118625019513E-2"/>
                  <c:y val="6.6975680620578034E-3"/>
                </c:manualLayout>
              </c:layout>
              <c:spPr>
                <a:noFill/>
                <a:ln w="2539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64956</c:v>
                </c:pt>
                <c:pt idx="1">
                  <c:v>65016.4</c:v>
                </c:pt>
                <c:pt idx="2">
                  <c:v>66359.899999999994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4594944"/>
        <c:axId val="94596480"/>
        <c:axId val="0"/>
      </c:bar3DChart>
      <c:catAx>
        <c:axId val="9459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596480"/>
        <c:crosses val="autoZero"/>
        <c:auto val="1"/>
        <c:lblAlgn val="ctr"/>
        <c:lblOffset val="100"/>
        <c:noMultiLvlLbl val="0"/>
      </c:catAx>
      <c:valAx>
        <c:axId val="94596480"/>
        <c:scaling>
          <c:orientation val="minMax"/>
        </c:scaling>
        <c:delete val="1"/>
        <c:axPos val="l"/>
        <c:majorGridlines/>
        <c:numFmt formatCode="#,##0.000" sourceLinked="1"/>
        <c:majorTickMark val="out"/>
        <c:minorTickMark val="none"/>
        <c:tickLblPos val="nextTo"/>
        <c:crossAx val="94594944"/>
        <c:crosses val="autoZero"/>
        <c:crossBetween val="between"/>
      </c:valAx>
      <c:spPr>
        <a:noFill/>
        <a:ln w="25394">
          <a:noFill/>
        </a:ln>
      </c:spPr>
    </c:plotArea>
    <c:legend>
      <c:legendPos val="r"/>
      <c:layout>
        <c:manualLayout>
          <c:xMode val="edge"/>
          <c:yMode val="edge"/>
          <c:x val="0.83814523184601908"/>
          <c:y val="0.41361916771752838"/>
          <c:w val="0.14620874411909035"/>
          <c:h val="0.17483588567177136"/>
        </c:manualLayout>
      </c:layout>
      <c:overlay val="0"/>
      <c:spPr>
        <a:noFill/>
        <a:ln w="25394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97" b="1" dirty="0" smtClean="0"/>
                      <a:t>28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0,3%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997" b="1" smtClean="0"/>
                      <a:t>0</a:t>
                    </a:r>
                    <a:r>
                      <a:rPr lang="en-US" smtClean="0"/>
                      <a:t>,04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84">
                <a:noFill/>
              </a:ln>
            </c:spPr>
            <c:txPr>
              <a:bodyPr/>
              <a:lstStyle/>
              <a:p>
                <a:pPr>
                  <a:defRPr sz="997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pPr>
              <a:noFill/>
              <a:ln w="25377">
                <a:noFill/>
              </a:ln>
            </c:spPr>
            <c:txPr>
              <a:bodyPr/>
              <a:lstStyle/>
              <a:p>
                <a:pPr>
                  <a:defRPr sz="997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pPr>
              <a:noFill/>
              <a:ln w="25351">
                <a:noFill/>
              </a:ln>
            </c:spPr>
            <c:txPr>
              <a:bodyPr/>
              <a:lstStyle/>
              <a:p>
                <a:pPr>
                  <a:defRPr sz="994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1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Динамика РАСХОДОВ, тыс.рублей</a:t>
            </a:r>
          </a:p>
          <a:p>
            <a:pPr>
              <a:defRPr/>
            </a:pPr>
            <a:endParaRPr lang="ru-RU" dirty="0"/>
          </a:p>
        </c:rich>
      </c:tx>
      <c:layout/>
      <c:overlay val="0"/>
      <c:spPr>
        <a:noFill/>
        <a:ln w="25411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2700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683824402652617E-2"/>
                  <c:y val="-2.8306182714952111E-2"/>
                </c:manualLayout>
              </c:layout>
              <c:spPr>
                <a:noFill/>
                <a:ln w="25411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214872676982168E-2"/>
                  <c:y val="-3.0483581385333042E-2"/>
                </c:manualLayout>
              </c:layout>
              <c:spPr>
                <a:noFill/>
                <a:ln w="25411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174022809726132E-2"/>
                  <c:y val="-5.0906061523176907E-2"/>
                </c:manualLayout>
              </c:layout>
              <c:spPr>
                <a:noFill/>
                <a:ln w="25411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449348539817472E-2"/>
                  <c:y val="-5.4434966759523452E-2"/>
                </c:manualLayout>
              </c:layout>
              <c:spPr>
                <a:noFill/>
                <a:ln w="25411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642974535396562E-2"/>
                  <c:y val="-3.2660980055714002E-2"/>
                </c:manualLayout>
              </c:layout>
              <c:spPr>
                <a:noFill/>
                <a:ln w="25411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1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64956</c:v>
                </c:pt>
                <c:pt idx="1">
                  <c:v>65016.4</c:v>
                </c:pt>
                <c:pt idx="2">
                  <c:v>66359.899999999994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480768"/>
        <c:axId val="46486656"/>
        <c:axId val="0"/>
      </c:bar3DChart>
      <c:catAx>
        <c:axId val="4648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486656"/>
        <c:crosses val="autoZero"/>
        <c:auto val="1"/>
        <c:lblAlgn val="ctr"/>
        <c:lblOffset val="100"/>
        <c:noMultiLvlLbl val="0"/>
      </c:catAx>
      <c:valAx>
        <c:axId val="46486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480768"/>
        <c:crosses val="autoZero"/>
        <c:crossBetween val="between"/>
      </c:valAx>
      <c:spPr>
        <a:noFill/>
        <a:ln w="2541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3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40"/>
      <c:rAngAx val="0"/>
      <c:perspective val="60"/>
    </c:view3D>
    <c:floor>
      <c:thickness val="0"/>
    </c:floor>
    <c:sideWall>
      <c:thickness val="0"/>
      <c:spPr>
        <a:noFill/>
        <a:ln w="25376">
          <a:noFill/>
        </a:ln>
      </c:spPr>
    </c:sideWall>
    <c:backWall>
      <c:thickness val="0"/>
      <c:spPr>
        <a:noFill/>
        <a:ln w="25376">
          <a:noFill/>
        </a:ln>
      </c:spPr>
    </c:backWall>
    <c:plotArea>
      <c:layout>
        <c:manualLayout>
          <c:layoutTarget val="inner"/>
          <c:xMode val="edge"/>
          <c:yMode val="edge"/>
          <c:x val="0.1401150950865222"/>
          <c:y val="1.313162055209185E-2"/>
          <c:w val="0.46802407681154629"/>
          <c:h val="0.903451946733123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Резервный фонд администрации Промышленновского городского поселения </c:v>
                </c:pt>
              </c:strCache>
            </c:strRef>
          </c:tx>
          <c:invertIfNegative val="0"/>
          <c:dLbls>
            <c:spPr>
              <a:noFill/>
              <a:ln w="25376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Обеспечение деятельности дворцов культуры в соответствии с заключенными соглашениями о передачи части полномочий по решению вопросов местного значения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 w="25376">
                  <a:noFill/>
                </a:ln>
              </c:spPr>
              <c:txPr>
                <a:bodyPr/>
                <a:lstStyle/>
                <a:p>
                  <a:pPr>
                    <a:defRPr sz="160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40" baseline="0" smtClean="0"/>
                      <a:t>50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40" baseline="0" smtClean="0"/>
                      <a:t>50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76">
                <a:noFill/>
              </a:ln>
            </c:spPr>
            <c:txPr>
              <a:bodyPr/>
              <a:lstStyle/>
              <a:p>
                <a:pPr>
                  <a:defRPr sz="124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19323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Модернизация инженерной инфраструктуры и объектов ЖКХ в соответствии с заключенными соглашениями о передачи части полномочи по решению вопросов местного значения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604462836766056E-3"/>
                  <c:y val="-3.9878153575200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1115709191514E-3"/>
                  <c:y val="-3.7662700598800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906694255149086E-2"/>
                  <c:y val="-3.3231794646000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76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2525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Выдача разрешений по строительсту на ввод, реконструкцию объектов капитального строительства в соответствии с заключенными соглашениями о передач части полномочий по решению вопросов местного значения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25.8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Осуществление внутреннего муниципального финансового контроля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2018год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576256"/>
        <c:axId val="162577792"/>
        <c:axId val="142223552"/>
      </c:bar3DChart>
      <c:catAx>
        <c:axId val="16257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2577792"/>
        <c:crosses val="autoZero"/>
        <c:auto val="1"/>
        <c:lblAlgn val="ctr"/>
        <c:lblOffset val="100"/>
        <c:noMultiLvlLbl val="0"/>
      </c:catAx>
      <c:valAx>
        <c:axId val="162577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98"/>
            </a:pPr>
            <a:endParaRPr lang="ru-RU"/>
          </a:p>
        </c:txPr>
        <c:crossAx val="162576256"/>
        <c:crosses val="autoZero"/>
        <c:crossBetween val="between"/>
      </c:valAx>
      <c:serAx>
        <c:axId val="142223552"/>
        <c:scaling>
          <c:orientation val="minMax"/>
        </c:scaling>
        <c:delete val="0"/>
        <c:axPos val="b"/>
        <c:minorGridlines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2577792"/>
        <c:crosses val="autoZero"/>
      </c:ser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2700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 w="25393">
                <a:noFill/>
              </a:ln>
            </c:spPr>
            <c:txPr>
              <a:bodyPr/>
              <a:lstStyle/>
              <a:p>
                <a:pPr>
                  <a:defRPr sz="255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46746</c:v>
                </c:pt>
                <c:pt idx="1">
                  <c:v>49894</c:v>
                </c:pt>
                <c:pt idx="2">
                  <c:v>51232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02587008"/>
        <c:axId val="105582976"/>
        <c:axId val="0"/>
      </c:bar3DChart>
      <c:catAx>
        <c:axId val="10258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582976"/>
        <c:crosses val="autoZero"/>
        <c:auto val="1"/>
        <c:lblAlgn val="ctr"/>
        <c:lblOffset val="100"/>
        <c:noMultiLvlLbl val="0"/>
      </c:catAx>
      <c:valAx>
        <c:axId val="105582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587008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03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685393258426966E-2"/>
                  <c:y val="-0.11140120827183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5218тыс.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089887640449437E-3"/>
                  <c:y val="-4.40963116076002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5218тыс.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44943820224719E-3"/>
                  <c:y val="-5.80214626415792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5218 тыс.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5218</c:v>
                </c:pt>
                <c:pt idx="1">
                  <c:v>5218</c:v>
                </c:pt>
                <c:pt idx="2">
                  <c:v>5218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41528 тыс. руб.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44676 тыс. руб.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46014 тыс.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41528</c:v>
                </c:pt>
                <c:pt idx="1">
                  <c:v>44676</c:v>
                </c:pt>
                <c:pt idx="2">
                  <c:v>46014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2466304"/>
        <c:axId val="102467840"/>
        <c:axId val="115722432"/>
      </c:bar3DChart>
      <c:catAx>
        <c:axId val="10246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467840"/>
        <c:crosses val="autoZero"/>
        <c:auto val="1"/>
        <c:lblAlgn val="ctr"/>
        <c:lblOffset val="100"/>
        <c:noMultiLvlLbl val="0"/>
      </c:catAx>
      <c:valAx>
        <c:axId val="102467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466304"/>
        <c:crosses val="autoZero"/>
        <c:crossBetween val="between"/>
      </c:valAx>
      <c:serAx>
        <c:axId val="115722432"/>
        <c:scaling>
          <c:orientation val="minMax"/>
        </c:scaling>
        <c:delete val="1"/>
        <c:axPos val="b"/>
        <c:majorTickMark val="out"/>
        <c:minorTickMark val="none"/>
        <c:tickLblPos val="nextTo"/>
        <c:crossAx val="102467840"/>
        <c:crosses val="autoZero"/>
        <c:tickLblSkip val="1"/>
      </c:serAx>
    </c:plotArea>
    <c:legend>
      <c:legendPos val="r"/>
      <c:layout>
        <c:manualLayout>
          <c:xMode val="edge"/>
          <c:yMode val="edge"/>
          <c:x val="0.76306913996627324"/>
          <c:y val="0.44769874476987448"/>
          <c:w val="0.23693090330000885"/>
          <c:h val="0.38412620499613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3F3769-07B4-41E9-9554-73ECAAA75E8D}" type="doc">
      <dgm:prSet loTypeId="urn:microsoft.com/office/officeart/2005/8/layout/vList5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48F4927-3152-498E-B63E-F7C59BEF16F0}">
      <dgm:prSet phldrT="[Текст]" custT="1"/>
      <dgm:spPr/>
      <dgm:t>
        <a:bodyPr/>
        <a:lstStyle/>
        <a:p>
          <a:r>
            <a:rPr lang="ru-RU" sz="1400" dirty="0" smtClean="0"/>
            <a:t>24538тыс.руб</a:t>
          </a:r>
          <a:r>
            <a:rPr lang="ru-RU" sz="900" dirty="0" smtClean="0"/>
            <a:t>.</a:t>
          </a:r>
          <a:endParaRPr lang="ru-RU" sz="900" dirty="0"/>
        </a:p>
      </dgm:t>
    </dgm:pt>
    <dgm:pt modelId="{5556CD7C-DE70-446E-809C-C14CC33FF839}" type="parTrans" cxnId="{1E255530-1D32-44DD-991D-CF5D5B0C7A4C}">
      <dgm:prSet/>
      <dgm:spPr/>
      <dgm:t>
        <a:bodyPr/>
        <a:lstStyle/>
        <a:p>
          <a:endParaRPr lang="ru-RU"/>
        </a:p>
      </dgm:t>
    </dgm:pt>
    <dgm:pt modelId="{D86D4F54-ADC6-4D9E-AF43-45623E79B43A}" type="sibTrans" cxnId="{1E255530-1D32-44DD-991D-CF5D5B0C7A4C}">
      <dgm:prSet/>
      <dgm:spPr/>
      <dgm:t>
        <a:bodyPr/>
        <a:lstStyle/>
        <a:p>
          <a:endParaRPr lang="ru-RU"/>
        </a:p>
      </dgm:t>
    </dgm:pt>
    <dgm:pt modelId="{C296D4AE-94D8-4286-923F-4D61BF98EA80}">
      <dgm:prSet phldrT="[Текст]"/>
      <dgm:spPr/>
      <dgm:t>
        <a:bodyPr/>
        <a:lstStyle/>
        <a:p>
          <a:r>
            <a:rPr lang="ru-RU" dirty="0" smtClean="0"/>
            <a:t>Налог на доходы физических лиц</a:t>
          </a:r>
          <a:endParaRPr lang="ru-RU" dirty="0"/>
        </a:p>
      </dgm:t>
    </dgm:pt>
    <dgm:pt modelId="{D45DD932-EBE1-411E-937E-927A4DFAB067}" type="parTrans" cxnId="{544532FE-FF71-44F2-B6AC-8AC9BEBC26E0}">
      <dgm:prSet/>
      <dgm:spPr/>
      <dgm:t>
        <a:bodyPr/>
        <a:lstStyle/>
        <a:p>
          <a:endParaRPr lang="ru-RU"/>
        </a:p>
      </dgm:t>
    </dgm:pt>
    <dgm:pt modelId="{BA221FFB-2707-4DDF-BB3D-1B4AF8969B1F}" type="sibTrans" cxnId="{544532FE-FF71-44F2-B6AC-8AC9BEBC26E0}">
      <dgm:prSet/>
      <dgm:spPr/>
      <dgm:t>
        <a:bodyPr/>
        <a:lstStyle/>
        <a:p>
          <a:endParaRPr lang="ru-RU"/>
        </a:p>
      </dgm:t>
    </dgm:pt>
    <dgm:pt modelId="{35ECDBA0-9376-42EE-853F-3BF0154D6994}">
      <dgm:prSet phldrT="[Текст]"/>
      <dgm:spPr/>
      <dgm:t>
        <a:bodyPr/>
        <a:lstStyle/>
        <a:p>
          <a:r>
            <a:rPr lang="ru-RU" dirty="0" smtClean="0"/>
            <a:t>Налоги на имущество</a:t>
          </a:r>
          <a:endParaRPr lang="ru-RU" dirty="0"/>
        </a:p>
      </dgm:t>
    </dgm:pt>
    <dgm:pt modelId="{E31EFADA-3AEA-496D-9054-717E5E394D39}" type="parTrans" cxnId="{EAAD20D9-E883-49BB-A49A-AD24B3ED80E6}">
      <dgm:prSet/>
      <dgm:spPr/>
      <dgm:t>
        <a:bodyPr/>
        <a:lstStyle/>
        <a:p>
          <a:endParaRPr lang="ru-RU"/>
        </a:p>
      </dgm:t>
    </dgm:pt>
    <dgm:pt modelId="{AAEF9F89-358F-4E81-9B51-EBAA3AE21A6D}" type="sibTrans" cxnId="{EAAD20D9-E883-49BB-A49A-AD24B3ED80E6}">
      <dgm:prSet/>
      <dgm:spPr/>
      <dgm:t>
        <a:bodyPr/>
        <a:lstStyle/>
        <a:p>
          <a:endParaRPr lang="ru-RU"/>
        </a:p>
      </dgm:t>
    </dgm:pt>
    <dgm:pt modelId="{5F4FC5B5-F628-4F69-BFB8-AF7DE2EDF913}">
      <dgm:prSet phldrT="[Текст]" custT="1"/>
      <dgm:spPr/>
      <dgm:t>
        <a:bodyPr/>
        <a:lstStyle/>
        <a:p>
          <a:r>
            <a:rPr lang="ru-RU" sz="1400" dirty="0" smtClean="0"/>
            <a:t>4302</a:t>
          </a:r>
        </a:p>
        <a:p>
          <a:r>
            <a:rPr lang="ru-RU" sz="1400" dirty="0" smtClean="0"/>
            <a:t>тыс. руб.</a:t>
          </a:r>
          <a:endParaRPr lang="ru-RU" sz="1400" dirty="0"/>
        </a:p>
      </dgm:t>
    </dgm:pt>
    <dgm:pt modelId="{49893415-832F-4274-8577-4125C7C1BD46}" type="parTrans" cxnId="{61EB86E2-67F7-45A6-BD0E-FE57CC22E981}">
      <dgm:prSet/>
      <dgm:spPr/>
      <dgm:t>
        <a:bodyPr/>
        <a:lstStyle/>
        <a:p>
          <a:endParaRPr lang="ru-RU"/>
        </a:p>
      </dgm:t>
    </dgm:pt>
    <dgm:pt modelId="{F9E3B4ED-08AF-4496-B0CD-D47AEC0F3F17}" type="sibTrans" cxnId="{61EB86E2-67F7-45A6-BD0E-FE57CC22E981}">
      <dgm:prSet/>
      <dgm:spPr/>
      <dgm:t>
        <a:bodyPr/>
        <a:lstStyle/>
        <a:p>
          <a:endParaRPr lang="ru-RU"/>
        </a:p>
      </dgm:t>
    </dgm:pt>
    <dgm:pt modelId="{D0DB903F-2E00-43DB-83C0-D7A5843DBEC0}">
      <dgm:prSet phldrT="[Текст]" custT="1"/>
      <dgm:spPr/>
      <dgm:t>
        <a:bodyPr/>
        <a:lstStyle/>
        <a:p>
          <a:r>
            <a:rPr lang="ru-RU" sz="1400" dirty="0" smtClean="0"/>
            <a:t>15681 </a:t>
          </a:r>
        </a:p>
        <a:p>
          <a:r>
            <a:rPr lang="ru-RU" sz="1400" dirty="0" smtClean="0"/>
            <a:t>тыс. руб.</a:t>
          </a:r>
          <a:endParaRPr lang="ru-RU" sz="1400" dirty="0"/>
        </a:p>
      </dgm:t>
    </dgm:pt>
    <dgm:pt modelId="{86562F9F-5418-4E07-B73E-CF48AF641759}" type="sibTrans" cxnId="{6EC576AA-C84D-4F38-A067-01E7C7D55938}">
      <dgm:prSet/>
      <dgm:spPr/>
      <dgm:t>
        <a:bodyPr/>
        <a:lstStyle/>
        <a:p>
          <a:endParaRPr lang="ru-RU"/>
        </a:p>
      </dgm:t>
    </dgm:pt>
    <dgm:pt modelId="{F877337D-D718-4617-8166-8BC4B42AAFD5}" type="parTrans" cxnId="{6EC576AA-C84D-4F38-A067-01E7C7D55938}">
      <dgm:prSet/>
      <dgm:spPr/>
      <dgm:t>
        <a:bodyPr/>
        <a:lstStyle/>
        <a:p>
          <a:endParaRPr lang="ru-RU"/>
        </a:p>
      </dgm:t>
    </dgm:pt>
    <dgm:pt modelId="{43E4EA6F-B635-451D-BC9B-746E6C234242}">
      <dgm:prSet phldrT="[Текст]"/>
      <dgm:spPr/>
      <dgm:t>
        <a:bodyPr/>
        <a:lstStyle/>
        <a:p>
          <a:r>
            <a:rPr lang="ru-RU" dirty="0" smtClean="0"/>
            <a:t>Акцизы по подакцизным товарам</a:t>
          </a:r>
          <a:endParaRPr lang="ru-RU" dirty="0"/>
        </a:p>
      </dgm:t>
    </dgm:pt>
    <dgm:pt modelId="{C7B6C8DF-2A52-4EB3-92A3-FAA97A6D9692}" type="parTrans" cxnId="{B47196F0-70EE-49C1-A90B-5C8D73064E41}">
      <dgm:prSet/>
      <dgm:spPr/>
      <dgm:t>
        <a:bodyPr/>
        <a:lstStyle/>
        <a:p>
          <a:endParaRPr lang="ru-RU"/>
        </a:p>
      </dgm:t>
    </dgm:pt>
    <dgm:pt modelId="{7431695A-2201-4E5B-95F1-368C9F02300A}" type="sibTrans" cxnId="{B47196F0-70EE-49C1-A90B-5C8D73064E41}">
      <dgm:prSet/>
      <dgm:spPr/>
      <dgm:t>
        <a:bodyPr/>
        <a:lstStyle/>
        <a:p>
          <a:endParaRPr lang="ru-RU"/>
        </a:p>
      </dgm:t>
    </dgm:pt>
    <dgm:pt modelId="{763C89E1-95B4-4BBE-B0DB-2673233A17AC}">
      <dgm:prSet phldrT="[Текст]" custT="1"/>
      <dgm:spPr/>
      <dgm:t>
        <a:bodyPr/>
        <a:lstStyle/>
        <a:p>
          <a:r>
            <a:rPr lang="ru-RU" sz="1400" dirty="0" smtClean="0"/>
            <a:t>155 </a:t>
          </a:r>
        </a:p>
        <a:p>
          <a:r>
            <a:rPr lang="ru-RU" sz="1400" dirty="0" smtClean="0"/>
            <a:t>тыс. руб</a:t>
          </a:r>
          <a:r>
            <a:rPr lang="ru-RU" sz="800" dirty="0" smtClean="0"/>
            <a:t>.</a:t>
          </a:r>
          <a:endParaRPr lang="ru-RU" sz="800" dirty="0"/>
        </a:p>
      </dgm:t>
    </dgm:pt>
    <dgm:pt modelId="{7E349AA5-8A7B-44B5-B2CC-E2E41AECD7A2}" type="parTrans" cxnId="{B67563FD-7688-47A4-8B80-D96EA0EA472D}">
      <dgm:prSet/>
      <dgm:spPr/>
      <dgm:t>
        <a:bodyPr/>
        <a:lstStyle/>
        <a:p>
          <a:endParaRPr lang="ru-RU"/>
        </a:p>
      </dgm:t>
    </dgm:pt>
    <dgm:pt modelId="{31C228E1-C74C-4DE8-9E55-F82AD38243E0}" type="sibTrans" cxnId="{B67563FD-7688-47A4-8B80-D96EA0EA472D}">
      <dgm:prSet/>
      <dgm:spPr/>
      <dgm:t>
        <a:bodyPr/>
        <a:lstStyle/>
        <a:p>
          <a:endParaRPr lang="ru-RU"/>
        </a:p>
      </dgm:t>
    </dgm:pt>
    <dgm:pt modelId="{2D22C969-F870-428C-8E94-86FC1F7EE7F9}">
      <dgm:prSet phldrT="[Текст]"/>
      <dgm:spPr/>
      <dgm:t>
        <a:bodyPr/>
        <a:lstStyle/>
        <a:p>
          <a:r>
            <a:rPr lang="ru-RU" dirty="0" smtClean="0"/>
            <a:t>Налоги на совокупный доход</a:t>
          </a:r>
          <a:endParaRPr lang="ru-RU" dirty="0"/>
        </a:p>
      </dgm:t>
    </dgm:pt>
    <dgm:pt modelId="{F7056644-79C8-49F8-BEDA-5D608FBF688C}" type="parTrans" cxnId="{97D0D248-37D3-4D7D-AB2A-2155A1B7E907}">
      <dgm:prSet/>
      <dgm:spPr/>
      <dgm:t>
        <a:bodyPr/>
        <a:lstStyle/>
        <a:p>
          <a:endParaRPr lang="ru-RU"/>
        </a:p>
      </dgm:t>
    </dgm:pt>
    <dgm:pt modelId="{270AAA6D-FB2A-4A2D-A61F-990A2D453152}" type="sibTrans" cxnId="{97D0D248-37D3-4D7D-AB2A-2155A1B7E907}">
      <dgm:prSet/>
      <dgm:spPr/>
      <dgm:t>
        <a:bodyPr/>
        <a:lstStyle/>
        <a:p>
          <a:endParaRPr lang="ru-RU"/>
        </a:p>
      </dgm:t>
    </dgm:pt>
    <dgm:pt modelId="{80992891-A32B-4731-A924-1721A7FEDC7F}" type="pres">
      <dgm:prSet presAssocID="{523F3769-07B4-41E9-9554-73ECAAA75E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BFA365-C3F9-485B-B0A3-B4BC74C218A7}" type="pres">
      <dgm:prSet presAssocID="{248F4927-3152-498E-B63E-F7C59BEF16F0}" presName="linNode" presStyleCnt="0"/>
      <dgm:spPr/>
    </dgm:pt>
    <dgm:pt modelId="{B0D09CF4-C147-4692-9EC6-109AFC553275}" type="pres">
      <dgm:prSet presAssocID="{248F4927-3152-498E-B63E-F7C59BEF16F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5BBCC-BEFE-4367-86EF-44702AF23BA5}" type="pres">
      <dgm:prSet presAssocID="{248F4927-3152-498E-B63E-F7C59BEF16F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1ADA-1614-4040-9CE0-4316390B4F8B}" type="pres">
      <dgm:prSet presAssocID="{D86D4F54-ADC6-4D9E-AF43-45623E79B43A}" presName="sp" presStyleCnt="0"/>
      <dgm:spPr/>
    </dgm:pt>
    <dgm:pt modelId="{0AEBAD38-D91B-48A0-B839-C80592F78E08}" type="pres">
      <dgm:prSet presAssocID="{D0DB903F-2E00-43DB-83C0-D7A5843DBEC0}" presName="linNode" presStyleCnt="0"/>
      <dgm:spPr/>
    </dgm:pt>
    <dgm:pt modelId="{B35BADFA-2242-4113-83A5-AFF98649A85A}" type="pres">
      <dgm:prSet presAssocID="{D0DB903F-2E00-43DB-83C0-D7A5843DBEC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F680C-2972-4B13-A7B2-8782ABF84475}" type="pres">
      <dgm:prSet presAssocID="{D0DB903F-2E00-43DB-83C0-D7A5843DBEC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C42CD-1801-4BEB-A626-90B97CF4C527}" type="pres">
      <dgm:prSet presAssocID="{86562F9F-5418-4E07-B73E-CF48AF641759}" presName="sp" presStyleCnt="0"/>
      <dgm:spPr/>
    </dgm:pt>
    <dgm:pt modelId="{56C0A0CF-39B6-4154-BC46-F3732EEC447D}" type="pres">
      <dgm:prSet presAssocID="{5F4FC5B5-F628-4F69-BFB8-AF7DE2EDF913}" presName="linNode" presStyleCnt="0"/>
      <dgm:spPr/>
    </dgm:pt>
    <dgm:pt modelId="{5D010674-FF8D-414C-BA8A-A0677FCE0CE5}" type="pres">
      <dgm:prSet presAssocID="{5F4FC5B5-F628-4F69-BFB8-AF7DE2EDF91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6A058-2906-45BD-9B09-414CB067D94F}" type="pres">
      <dgm:prSet presAssocID="{5F4FC5B5-F628-4F69-BFB8-AF7DE2EDF91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DB122-88F0-45E9-B189-A5F91AC0D67E}" type="pres">
      <dgm:prSet presAssocID="{F9E3B4ED-08AF-4496-B0CD-D47AEC0F3F17}" presName="sp" presStyleCnt="0"/>
      <dgm:spPr/>
    </dgm:pt>
    <dgm:pt modelId="{9F341404-2AF7-4A02-A60B-1B8ACE16AF75}" type="pres">
      <dgm:prSet presAssocID="{763C89E1-95B4-4BBE-B0DB-2673233A17AC}" presName="linNode" presStyleCnt="0"/>
      <dgm:spPr/>
    </dgm:pt>
    <dgm:pt modelId="{6A1D5DDA-320E-42E4-AFB4-8DC725DBE14A}" type="pres">
      <dgm:prSet presAssocID="{763C89E1-95B4-4BBE-B0DB-2673233A17A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D59F8-1978-4B21-B281-093238C0FE46}" type="pres">
      <dgm:prSet presAssocID="{763C89E1-95B4-4BBE-B0DB-2673233A17A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255530-1D32-44DD-991D-CF5D5B0C7A4C}" srcId="{523F3769-07B4-41E9-9554-73ECAAA75E8D}" destId="{248F4927-3152-498E-B63E-F7C59BEF16F0}" srcOrd="0" destOrd="0" parTransId="{5556CD7C-DE70-446E-809C-C14CC33FF839}" sibTransId="{D86D4F54-ADC6-4D9E-AF43-45623E79B43A}"/>
    <dgm:cxn modelId="{35A4E02E-C0B4-4644-86CA-17ECA0B7463B}" type="presOf" srcId="{523F3769-07B4-41E9-9554-73ECAAA75E8D}" destId="{80992891-A32B-4731-A924-1721A7FEDC7F}" srcOrd="0" destOrd="0" presId="urn:microsoft.com/office/officeart/2005/8/layout/vList5"/>
    <dgm:cxn modelId="{EAAD20D9-E883-49BB-A49A-AD24B3ED80E6}" srcId="{D0DB903F-2E00-43DB-83C0-D7A5843DBEC0}" destId="{35ECDBA0-9376-42EE-853F-3BF0154D6994}" srcOrd="0" destOrd="0" parTransId="{E31EFADA-3AEA-496D-9054-717E5E394D39}" sibTransId="{AAEF9F89-358F-4E81-9B51-EBAA3AE21A6D}"/>
    <dgm:cxn modelId="{97D0D248-37D3-4D7D-AB2A-2155A1B7E907}" srcId="{763C89E1-95B4-4BBE-B0DB-2673233A17AC}" destId="{2D22C969-F870-428C-8E94-86FC1F7EE7F9}" srcOrd="0" destOrd="0" parTransId="{F7056644-79C8-49F8-BEDA-5D608FBF688C}" sibTransId="{270AAA6D-FB2A-4A2D-A61F-990A2D453152}"/>
    <dgm:cxn modelId="{B67563FD-7688-47A4-8B80-D96EA0EA472D}" srcId="{523F3769-07B4-41E9-9554-73ECAAA75E8D}" destId="{763C89E1-95B4-4BBE-B0DB-2673233A17AC}" srcOrd="3" destOrd="0" parTransId="{7E349AA5-8A7B-44B5-B2CC-E2E41AECD7A2}" sibTransId="{31C228E1-C74C-4DE8-9E55-F82AD38243E0}"/>
    <dgm:cxn modelId="{6EC576AA-C84D-4F38-A067-01E7C7D55938}" srcId="{523F3769-07B4-41E9-9554-73ECAAA75E8D}" destId="{D0DB903F-2E00-43DB-83C0-D7A5843DBEC0}" srcOrd="1" destOrd="0" parTransId="{F877337D-D718-4617-8166-8BC4B42AAFD5}" sibTransId="{86562F9F-5418-4E07-B73E-CF48AF641759}"/>
    <dgm:cxn modelId="{882B3F18-B4CF-40BF-BC51-900188C53909}" type="presOf" srcId="{43E4EA6F-B635-451D-BC9B-746E6C234242}" destId="{D4F6A058-2906-45BD-9B09-414CB067D94F}" srcOrd="0" destOrd="0" presId="urn:microsoft.com/office/officeart/2005/8/layout/vList5"/>
    <dgm:cxn modelId="{078248A7-6518-459F-83A9-4CDBA57F1284}" type="presOf" srcId="{763C89E1-95B4-4BBE-B0DB-2673233A17AC}" destId="{6A1D5DDA-320E-42E4-AFB4-8DC725DBE14A}" srcOrd="0" destOrd="0" presId="urn:microsoft.com/office/officeart/2005/8/layout/vList5"/>
    <dgm:cxn modelId="{544532FE-FF71-44F2-B6AC-8AC9BEBC26E0}" srcId="{248F4927-3152-498E-B63E-F7C59BEF16F0}" destId="{C296D4AE-94D8-4286-923F-4D61BF98EA80}" srcOrd="0" destOrd="0" parTransId="{D45DD932-EBE1-411E-937E-927A4DFAB067}" sibTransId="{BA221FFB-2707-4DDF-BB3D-1B4AF8969B1F}"/>
    <dgm:cxn modelId="{A1F35D2F-2BB6-4573-AB2F-5249281D70BC}" type="presOf" srcId="{2D22C969-F870-428C-8E94-86FC1F7EE7F9}" destId="{426D59F8-1978-4B21-B281-093238C0FE46}" srcOrd="0" destOrd="0" presId="urn:microsoft.com/office/officeart/2005/8/layout/vList5"/>
    <dgm:cxn modelId="{47A34D5B-C68A-4EB6-B5B1-BA51E8486A07}" type="presOf" srcId="{C296D4AE-94D8-4286-923F-4D61BF98EA80}" destId="{4605BBCC-BEFE-4367-86EF-44702AF23BA5}" srcOrd="0" destOrd="0" presId="urn:microsoft.com/office/officeart/2005/8/layout/vList5"/>
    <dgm:cxn modelId="{5B35AB95-FB5B-407F-9BDD-F74907B66795}" type="presOf" srcId="{35ECDBA0-9376-42EE-853F-3BF0154D6994}" destId="{441F680C-2972-4B13-A7B2-8782ABF84475}" srcOrd="0" destOrd="0" presId="urn:microsoft.com/office/officeart/2005/8/layout/vList5"/>
    <dgm:cxn modelId="{D9FF4262-678A-4C5D-BA5A-B6AE11D45BDA}" type="presOf" srcId="{248F4927-3152-498E-B63E-F7C59BEF16F0}" destId="{B0D09CF4-C147-4692-9EC6-109AFC553275}" srcOrd="0" destOrd="0" presId="urn:microsoft.com/office/officeart/2005/8/layout/vList5"/>
    <dgm:cxn modelId="{E0846E31-9174-477F-93E9-F8C2D3CAFBE5}" type="presOf" srcId="{D0DB903F-2E00-43DB-83C0-D7A5843DBEC0}" destId="{B35BADFA-2242-4113-83A5-AFF98649A85A}" srcOrd="0" destOrd="0" presId="urn:microsoft.com/office/officeart/2005/8/layout/vList5"/>
    <dgm:cxn modelId="{B47196F0-70EE-49C1-A90B-5C8D73064E41}" srcId="{5F4FC5B5-F628-4F69-BFB8-AF7DE2EDF913}" destId="{43E4EA6F-B635-451D-BC9B-746E6C234242}" srcOrd="0" destOrd="0" parTransId="{C7B6C8DF-2A52-4EB3-92A3-FAA97A6D9692}" sibTransId="{7431695A-2201-4E5B-95F1-368C9F02300A}"/>
    <dgm:cxn modelId="{422EEDCF-D937-4DFA-AD7D-055FBC3F6E21}" type="presOf" srcId="{5F4FC5B5-F628-4F69-BFB8-AF7DE2EDF913}" destId="{5D010674-FF8D-414C-BA8A-A0677FCE0CE5}" srcOrd="0" destOrd="0" presId="urn:microsoft.com/office/officeart/2005/8/layout/vList5"/>
    <dgm:cxn modelId="{61EB86E2-67F7-45A6-BD0E-FE57CC22E981}" srcId="{523F3769-07B4-41E9-9554-73ECAAA75E8D}" destId="{5F4FC5B5-F628-4F69-BFB8-AF7DE2EDF913}" srcOrd="2" destOrd="0" parTransId="{49893415-832F-4274-8577-4125C7C1BD46}" sibTransId="{F9E3B4ED-08AF-4496-B0CD-D47AEC0F3F17}"/>
    <dgm:cxn modelId="{03583C27-C21E-47E0-8EF2-8A85DD9D8752}" type="presParOf" srcId="{80992891-A32B-4731-A924-1721A7FEDC7F}" destId="{09BFA365-C3F9-485B-B0A3-B4BC74C218A7}" srcOrd="0" destOrd="0" presId="urn:microsoft.com/office/officeart/2005/8/layout/vList5"/>
    <dgm:cxn modelId="{8040F07D-DEDB-414E-A814-4907885AF971}" type="presParOf" srcId="{09BFA365-C3F9-485B-B0A3-B4BC74C218A7}" destId="{B0D09CF4-C147-4692-9EC6-109AFC553275}" srcOrd="0" destOrd="0" presId="urn:microsoft.com/office/officeart/2005/8/layout/vList5"/>
    <dgm:cxn modelId="{DE99C695-DA4F-4A05-A892-658C463C1FB5}" type="presParOf" srcId="{09BFA365-C3F9-485B-B0A3-B4BC74C218A7}" destId="{4605BBCC-BEFE-4367-86EF-44702AF23BA5}" srcOrd="1" destOrd="0" presId="urn:microsoft.com/office/officeart/2005/8/layout/vList5"/>
    <dgm:cxn modelId="{28480DF7-9BEC-4B93-9675-3E554A93E7CB}" type="presParOf" srcId="{80992891-A32B-4731-A924-1721A7FEDC7F}" destId="{56CB1ADA-1614-4040-9CE0-4316390B4F8B}" srcOrd="1" destOrd="0" presId="urn:microsoft.com/office/officeart/2005/8/layout/vList5"/>
    <dgm:cxn modelId="{2CB4FDBE-3FE9-4972-BC3E-7E0402B39428}" type="presParOf" srcId="{80992891-A32B-4731-A924-1721A7FEDC7F}" destId="{0AEBAD38-D91B-48A0-B839-C80592F78E08}" srcOrd="2" destOrd="0" presId="urn:microsoft.com/office/officeart/2005/8/layout/vList5"/>
    <dgm:cxn modelId="{CDC740BF-D0EB-4D43-BAB1-C950324C7F2B}" type="presParOf" srcId="{0AEBAD38-D91B-48A0-B839-C80592F78E08}" destId="{B35BADFA-2242-4113-83A5-AFF98649A85A}" srcOrd="0" destOrd="0" presId="urn:microsoft.com/office/officeart/2005/8/layout/vList5"/>
    <dgm:cxn modelId="{5B43CB39-C036-4F51-AAC5-4365840497F0}" type="presParOf" srcId="{0AEBAD38-D91B-48A0-B839-C80592F78E08}" destId="{441F680C-2972-4B13-A7B2-8782ABF84475}" srcOrd="1" destOrd="0" presId="urn:microsoft.com/office/officeart/2005/8/layout/vList5"/>
    <dgm:cxn modelId="{5BB0725F-FCD6-4C21-B019-FE6049733925}" type="presParOf" srcId="{80992891-A32B-4731-A924-1721A7FEDC7F}" destId="{CD6C42CD-1801-4BEB-A626-90B97CF4C527}" srcOrd="3" destOrd="0" presId="urn:microsoft.com/office/officeart/2005/8/layout/vList5"/>
    <dgm:cxn modelId="{A01A0AD4-809F-43EC-96FD-99520BEAC3D0}" type="presParOf" srcId="{80992891-A32B-4731-A924-1721A7FEDC7F}" destId="{56C0A0CF-39B6-4154-BC46-F3732EEC447D}" srcOrd="4" destOrd="0" presId="urn:microsoft.com/office/officeart/2005/8/layout/vList5"/>
    <dgm:cxn modelId="{D966A1FF-9264-4FC8-BF35-0EB66238EDFE}" type="presParOf" srcId="{56C0A0CF-39B6-4154-BC46-F3732EEC447D}" destId="{5D010674-FF8D-414C-BA8A-A0677FCE0CE5}" srcOrd="0" destOrd="0" presId="urn:microsoft.com/office/officeart/2005/8/layout/vList5"/>
    <dgm:cxn modelId="{E0C93628-723F-4415-B3C9-E37E98EC43FF}" type="presParOf" srcId="{56C0A0CF-39B6-4154-BC46-F3732EEC447D}" destId="{D4F6A058-2906-45BD-9B09-414CB067D94F}" srcOrd="1" destOrd="0" presId="urn:microsoft.com/office/officeart/2005/8/layout/vList5"/>
    <dgm:cxn modelId="{A5469C40-6868-477D-8895-E8FB94E503AA}" type="presParOf" srcId="{80992891-A32B-4731-A924-1721A7FEDC7F}" destId="{394DB122-88F0-45E9-B189-A5F91AC0D67E}" srcOrd="5" destOrd="0" presId="urn:microsoft.com/office/officeart/2005/8/layout/vList5"/>
    <dgm:cxn modelId="{68FEFB5D-411A-4D95-BD1D-1BD2F3A6BD15}" type="presParOf" srcId="{80992891-A32B-4731-A924-1721A7FEDC7F}" destId="{9F341404-2AF7-4A02-A60B-1B8ACE16AF75}" srcOrd="6" destOrd="0" presId="urn:microsoft.com/office/officeart/2005/8/layout/vList5"/>
    <dgm:cxn modelId="{0DB80B16-24A4-44F1-8826-8CEA7F688F28}" type="presParOf" srcId="{9F341404-2AF7-4A02-A60B-1B8ACE16AF75}" destId="{6A1D5DDA-320E-42E4-AFB4-8DC725DBE14A}" srcOrd="0" destOrd="0" presId="urn:microsoft.com/office/officeart/2005/8/layout/vList5"/>
    <dgm:cxn modelId="{FB10830B-FAEC-4BBC-8732-E1A7789B00AB}" type="presParOf" srcId="{9F341404-2AF7-4A02-A60B-1B8ACE16AF75}" destId="{426D59F8-1978-4B21-B281-093238C0FE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A38F6D-D28C-473D-BC53-1D9819048BCA}" type="doc">
      <dgm:prSet loTypeId="urn:microsoft.com/office/officeart/2005/8/layout/chevron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CCAA3CC-0267-4386-93D0-DDE95C5C2442}">
      <dgm:prSet phldrT="[Текст]"/>
      <dgm:spPr/>
      <dgm:t>
        <a:bodyPr/>
        <a:lstStyle/>
        <a:p>
          <a:r>
            <a:rPr lang="ru-RU" dirty="0" smtClean="0"/>
            <a:t>2018</a:t>
          </a:r>
          <a:endParaRPr lang="ru-RU" dirty="0"/>
        </a:p>
      </dgm:t>
    </dgm:pt>
    <dgm:pt modelId="{D1DB04FD-450A-4C02-A3BE-617EE129D3D5}" type="parTrans" cxnId="{8D8E8B01-944D-445A-87BF-C8329ED4144C}">
      <dgm:prSet/>
      <dgm:spPr/>
      <dgm:t>
        <a:bodyPr/>
        <a:lstStyle/>
        <a:p>
          <a:endParaRPr lang="ru-RU"/>
        </a:p>
      </dgm:t>
    </dgm:pt>
    <dgm:pt modelId="{E4D00A3C-BF81-45FD-835A-EF0FD0E8D6AE}" type="sibTrans" cxnId="{8D8E8B01-944D-445A-87BF-C8329ED4144C}">
      <dgm:prSet/>
      <dgm:spPr/>
      <dgm:t>
        <a:bodyPr/>
        <a:lstStyle/>
        <a:p>
          <a:endParaRPr lang="ru-RU"/>
        </a:p>
      </dgm:t>
    </dgm:pt>
    <dgm:pt modelId="{E551115F-79FA-4915-87B8-15020AC59688}">
      <dgm:prSet phldrT="[Текст]"/>
      <dgm:spPr/>
      <dgm:t>
        <a:bodyPr/>
        <a:lstStyle/>
        <a:p>
          <a:r>
            <a:rPr lang="ru-RU" dirty="0" smtClean="0"/>
            <a:t>Подпрограмма «Совершенствование гражданской обороны, защиты населения и территории от чрезвычайной ситуации природного и техногенного характера» 205 тыс. руб.</a:t>
          </a:r>
          <a:endParaRPr lang="ru-RU" dirty="0"/>
        </a:p>
      </dgm:t>
    </dgm:pt>
    <dgm:pt modelId="{C59045FF-98DF-420F-A3FF-BA5123E6EF9F}" type="parTrans" cxnId="{A152A888-961B-4BC3-8254-28D63D29F985}">
      <dgm:prSet/>
      <dgm:spPr/>
      <dgm:t>
        <a:bodyPr/>
        <a:lstStyle/>
        <a:p>
          <a:endParaRPr lang="ru-RU"/>
        </a:p>
      </dgm:t>
    </dgm:pt>
    <dgm:pt modelId="{7FB68471-01E8-4130-8E8F-EC9BDEF71878}" type="sibTrans" cxnId="{A152A888-961B-4BC3-8254-28D63D29F985}">
      <dgm:prSet/>
      <dgm:spPr/>
      <dgm:t>
        <a:bodyPr/>
        <a:lstStyle/>
        <a:p>
          <a:endParaRPr lang="ru-RU"/>
        </a:p>
      </dgm:t>
    </dgm:pt>
    <dgm:pt modelId="{89C3DFE3-67CC-4BE5-9F9D-EA7FDB22EE3F}">
      <dgm:prSet phldrT="[Текст]"/>
      <dgm:spPr/>
      <dgm:t>
        <a:bodyPr/>
        <a:lstStyle/>
        <a:p>
          <a:r>
            <a:rPr lang="ru-RU" dirty="0" smtClean="0"/>
            <a:t>2019</a:t>
          </a:r>
          <a:endParaRPr lang="ru-RU" dirty="0"/>
        </a:p>
      </dgm:t>
    </dgm:pt>
    <dgm:pt modelId="{ED67686B-4A08-4C51-BB20-6472BC2215F7}" type="parTrans" cxnId="{26E1E20A-786D-4694-BDBA-9238AE76E316}">
      <dgm:prSet/>
      <dgm:spPr/>
      <dgm:t>
        <a:bodyPr/>
        <a:lstStyle/>
        <a:p>
          <a:endParaRPr lang="ru-RU"/>
        </a:p>
      </dgm:t>
    </dgm:pt>
    <dgm:pt modelId="{6B9B378A-E17F-4A7B-9155-F0645B065D17}" type="sibTrans" cxnId="{26E1E20A-786D-4694-BDBA-9238AE76E316}">
      <dgm:prSet/>
      <dgm:spPr/>
      <dgm:t>
        <a:bodyPr/>
        <a:lstStyle/>
        <a:p>
          <a:endParaRPr lang="ru-RU"/>
        </a:p>
      </dgm:t>
    </dgm:pt>
    <dgm:pt modelId="{1B54E457-4B8C-44A7-955A-85A243A9A88D}">
      <dgm:prSet phldrT="[Текст]"/>
      <dgm:spPr/>
      <dgm:t>
        <a:bodyPr/>
        <a:lstStyle/>
        <a:p>
          <a:r>
            <a:rPr lang="ru-RU" dirty="0" smtClean="0"/>
            <a:t>Подпрограмма «Совершенствование гражданской обороны, защиты населения и территории от чрезвычайной ситуации природного и техногенного характера» 205 тыс. руб.</a:t>
          </a:r>
          <a:endParaRPr lang="ru-RU" dirty="0"/>
        </a:p>
      </dgm:t>
    </dgm:pt>
    <dgm:pt modelId="{33A6B22D-CFAD-481F-A6BD-E05625282F3D}" type="parTrans" cxnId="{253581B1-02EE-434D-951F-EC4F0BF091CE}">
      <dgm:prSet/>
      <dgm:spPr/>
      <dgm:t>
        <a:bodyPr/>
        <a:lstStyle/>
        <a:p>
          <a:endParaRPr lang="ru-RU"/>
        </a:p>
      </dgm:t>
    </dgm:pt>
    <dgm:pt modelId="{13F26645-DC29-4082-84A1-6CAC5BD4A2DD}" type="sibTrans" cxnId="{253581B1-02EE-434D-951F-EC4F0BF091CE}">
      <dgm:prSet/>
      <dgm:spPr/>
      <dgm:t>
        <a:bodyPr/>
        <a:lstStyle/>
        <a:p>
          <a:endParaRPr lang="ru-RU"/>
        </a:p>
      </dgm:t>
    </dgm:pt>
    <dgm:pt modelId="{9674CF02-F609-4875-B571-511452BB5701}">
      <dgm:prSet phldrT="[Текст]"/>
      <dgm:spPr/>
      <dgm:t>
        <a:bodyPr/>
        <a:lstStyle/>
        <a:p>
          <a:r>
            <a:rPr lang="ru-RU" dirty="0" smtClean="0"/>
            <a:t>2020</a:t>
          </a:r>
          <a:endParaRPr lang="ru-RU" dirty="0"/>
        </a:p>
      </dgm:t>
    </dgm:pt>
    <dgm:pt modelId="{33385A7F-CF0B-4CB9-B6A1-28C09F380DA4}" type="parTrans" cxnId="{CA3BB3FF-E4A0-4537-8EED-2051C748D294}">
      <dgm:prSet/>
      <dgm:spPr/>
      <dgm:t>
        <a:bodyPr/>
        <a:lstStyle/>
        <a:p>
          <a:endParaRPr lang="ru-RU"/>
        </a:p>
      </dgm:t>
    </dgm:pt>
    <dgm:pt modelId="{C6D14968-1209-4A7C-839F-233774A19872}" type="sibTrans" cxnId="{CA3BB3FF-E4A0-4537-8EED-2051C748D294}">
      <dgm:prSet/>
      <dgm:spPr/>
      <dgm:t>
        <a:bodyPr/>
        <a:lstStyle/>
        <a:p>
          <a:endParaRPr lang="ru-RU"/>
        </a:p>
      </dgm:t>
    </dgm:pt>
    <dgm:pt modelId="{F4DF8DD4-44BD-4B03-8BD5-AEABEAB38C63}">
      <dgm:prSet phldrT="[Текст]"/>
      <dgm:spPr/>
      <dgm:t>
        <a:bodyPr/>
        <a:lstStyle/>
        <a:p>
          <a:r>
            <a:rPr lang="ru-RU" dirty="0" smtClean="0"/>
            <a:t>Подпрограмма «Совершенствование гражданской обороны, защиты населения и территории от чрезвычайной ситуации природного и техногенного </a:t>
          </a:r>
          <a:r>
            <a:rPr lang="ru-RU" dirty="0" smtClean="0"/>
            <a:t>характера»205 тыс</a:t>
          </a:r>
          <a:r>
            <a:rPr lang="ru-RU" dirty="0" smtClean="0"/>
            <a:t>. руб.</a:t>
          </a:r>
          <a:endParaRPr lang="ru-RU" dirty="0"/>
        </a:p>
      </dgm:t>
    </dgm:pt>
    <dgm:pt modelId="{1383EA32-9BE4-4E4D-9A31-13695AB7102F}" type="parTrans" cxnId="{EA0D135E-4E3F-4D7B-B5DB-8DEE31895053}">
      <dgm:prSet/>
      <dgm:spPr/>
      <dgm:t>
        <a:bodyPr/>
        <a:lstStyle/>
        <a:p>
          <a:endParaRPr lang="ru-RU"/>
        </a:p>
      </dgm:t>
    </dgm:pt>
    <dgm:pt modelId="{AC89D000-2206-4957-8734-7BDE87E5D579}" type="sibTrans" cxnId="{EA0D135E-4E3F-4D7B-B5DB-8DEE31895053}">
      <dgm:prSet/>
      <dgm:spPr/>
      <dgm:t>
        <a:bodyPr/>
        <a:lstStyle/>
        <a:p>
          <a:endParaRPr lang="ru-RU"/>
        </a:p>
      </dgm:t>
    </dgm:pt>
    <dgm:pt modelId="{5F17E23C-2FB5-4FD0-A412-8D85C2755663}">
      <dgm:prSet phldrT="[Текст]"/>
      <dgm:spPr/>
      <dgm:t>
        <a:bodyPr/>
        <a:lstStyle/>
        <a:p>
          <a:r>
            <a:rPr lang="ru-RU" dirty="0" smtClean="0"/>
            <a:t>Подпрограмма «Инженерные, кадастровые работы по образованию земельных участков»  100 тыс. руб.</a:t>
          </a:r>
          <a:endParaRPr lang="ru-RU" dirty="0"/>
        </a:p>
      </dgm:t>
    </dgm:pt>
    <dgm:pt modelId="{A0965304-6046-47E4-858A-A4B10904DDA3}" type="sibTrans" cxnId="{DFD623DE-3BF7-4CD5-8490-62C6DFDAAB1E}">
      <dgm:prSet/>
      <dgm:spPr/>
      <dgm:t>
        <a:bodyPr/>
        <a:lstStyle/>
        <a:p>
          <a:endParaRPr lang="ru-RU"/>
        </a:p>
      </dgm:t>
    </dgm:pt>
    <dgm:pt modelId="{FFAB2DCB-0D1C-4A6F-BFD9-09CA05339CC5}" type="parTrans" cxnId="{DFD623DE-3BF7-4CD5-8490-62C6DFDAAB1E}">
      <dgm:prSet/>
      <dgm:spPr/>
      <dgm:t>
        <a:bodyPr/>
        <a:lstStyle/>
        <a:p>
          <a:endParaRPr lang="ru-RU"/>
        </a:p>
      </dgm:t>
    </dgm:pt>
    <dgm:pt modelId="{8BB899CA-BC5E-4D1C-8573-2D73BF8DC055}">
      <dgm:prSet phldrT="[Текст]"/>
      <dgm:spPr/>
      <dgm:t>
        <a:bodyPr/>
        <a:lstStyle/>
        <a:p>
          <a:r>
            <a:rPr lang="ru-RU" dirty="0" smtClean="0"/>
            <a:t>Подпрограмма «Функционирование органов местного самоуправления» 7486,7 тыс. руб.</a:t>
          </a:r>
          <a:endParaRPr lang="ru-RU" dirty="0"/>
        </a:p>
      </dgm:t>
    </dgm:pt>
    <dgm:pt modelId="{B400B2C3-CCBF-4A7A-AA19-B6C07E22F852}" type="sibTrans" cxnId="{571A290D-52B7-44FC-8C4F-51EC54D537C0}">
      <dgm:prSet/>
      <dgm:spPr/>
      <dgm:t>
        <a:bodyPr/>
        <a:lstStyle/>
        <a:p>
          <a:endParaRPr lang="ru-RU"/>
        </a:p>
      </dgm:t>
    </dgm:pt>
    <dgm:pt modelId="{C1CBE999-9BF0-4906-8AB3-BC665B648DAD}" type="parTrans" cxnId="{571A290D-52B7-44FC-8C4F-51EC54D537C0}">
      <dgm:prSet/>
      <dgm:spPr/>
      <dgm:t>
        <a:bodyPr/>
        <a:lstStyle/>
        <a:p>
          <a:endParaRPr lang="ru-RU"/>
        </a:p>
      </dgm:t>
    </dgm:pt>
    <dgm:pt modelId="{F16A9F0B-DF1D-4C88-BD54-F9E0886C4211}">
      <dgm:prSet phldrT="[Текст]"/>
      <dgm:spPr/>
      <dgm:t>
        <a:bodyPr/>
        <a:lstStyle/>
        <a:p>
          <a:r>
            <a:rPr lang="ru-RU" dirty="0" smtClean="0"/>
            <a:t>Подпрограмма «Гарантии, предоставляемые муниципальным служащим» 363тыс. руб.</a:t>
          </a:r>
          <a:endParaRPr lang="ru-RU" dirty="0"/>
        </a:p>
      </dgm:t>
    </dgm:pt>
    <dgm:pt modelId="{0BB11211-763A-46A4-87BD-483B64AAC6F1}" type="sibTrans" cxnId="{2B1BD5C6-3B53-49D3-ABAA-DD3069FCAFC4}">
      <dgm:prSet/>
      <dgm:spPr/>
      <dgm:t>
        <a:bodyPr/>
        <a:lstStyle/>
        <a:p>
          <a:endParaRPr lang="ru-RU"/>
        </a:p>
      </dgm:t>
    </dgm:pt>
    <dgm:pt modelId="{0249826A-557A-4073-B864-EABDF1A206CB}" type="parTrans" cxnId="{2B1BD5C6-3B53-49D3-ABAA-DD3069FCAFC4}">
      <dgm:prSet/>
      <dgm:spPr/>
      <dgm:t>
        <a:bodyPr/>
        <a:lstStyle/>
        <a:p>
          <a:endParaRPr lang="ru-RU"/>
        </a:p>
      </dgm:t>
    </dgm:pt>
    <dgm:pt modelId="{D839BE9B-2A72-47C6-9C1C-B9F2437DED18}">
      <dgm:prSet phldrT="[Текст]"/>
      <dgm:spPr/>
      <dgm:t>
        <a:bodyPr/>
        <a:lstStyle/>
        <a:p>
          <a:r>
            <a:rPr lang="ru-RU" dirty="0" smtClean="0"/>
            <a:t>Подпрограмма «Развитие физической культуры и спорта» 350 тыс. руб. </a:t>
          </a:r>
          <a:endParaRPr lang="ru-RU" dirty="0"/>
        </a:p>
      </dgm:t>
    </dgm:pt>
    <dgm:pt modelId="{46B8AA82-5BF9-4FB1-9F75-20A881D7668F}" type="sibTrans" cxnId="{93CC37B2-7C33-47ED-BA33-AAEF88DD357C}">
      <dgm:prSet/>
      <dgm:spPr/>
      <dgm:t>
        <a:bodyPr/>
        <a:lstStyle/>
        <a:p>
          <a:endParaRPr lang="ru-RU"/>
        </a:p>
      </dgm:t>
    </dgm:pt>
    <dgm:pt modelId="{3489AA89-DA06-40E1-BECC-6910C40C5EB2}" type="parTrans" cxnId="{93CC37B2-7C33-47ED-BA33-AAEF88DD357C}">
      <dgm:prSet/>
      <dgm:spPr/>
      <dgm:t>
        <a:bodyPr/>
        <a:lstStyle/>
        <a:p>
          <a:endParaRPr lang="ru-RU"/>
        </a:p>
      </dgm:t>
    </dgm:pt>
    <dgm:pt modelId="{28F8ACFE-A306-4B20-8BF2-0553EDA56E29}">
      <dgm:prSet phldrT="[Текст]"/>
      <dgm:spPr/>
      <dgm:t>
        <a:bodyPr/>
        <a:lstStyle/>
        <a:p>
          <a:r>
            <a:rPr lang="ru-RU" dirty="0" smtClean="0"/>
            <a:t>Подпрограмма «Благоустройство» 12200,5 тыс. руб. </a:t>
          </a:r>
          <a:endParaRPr lang="ru-RU" dirty="0"/>
        </a:p>
      </dgm:t>
    </dgm:pt>
    <dgm:pt modelId="{30166E41-BB2C-4E5F-BE50-6972C9AABD06}" type="sibTrans" cxnId="{3A6A8F81-B7F7-4123-8532-2A3E1AAF5123}">
      <dgm:prSet/>
      <dgm:spPr/>
      <dgm:t>
        <a:bodyPr/>
        <a:lstStyle/>
        <a:p>
          <a:endParaRPr lang="ru-RU"/>
        </a:p>
      </dgm:t>
    </dgm:pt>
    <dgm:pt modelId="{E6D6D7E0-DD06-489A-B5A4-716CE4662435}" type="parTrans" cxnId="{3A6A8F81-B7F7-4123-8532-2A3E1AAF5123}">
      <dgm:prSet/>
      <dgm:spPr/>
      <dgm:t>
        <a:bodyPr/>
        <a:lstStyle/>
        <a:p>
          <a:endParaRPr lang="ru-RU"/>
        </a:p>
      </dgm:t>
    </dgm:pt>
    <dgm:pt modelId="{51ABFECF-4DA7-4E4B-8547-7A73E58195D6}">
      <dgm:prSet phldrT="[Текст]"/>
      <dgm:spPr/>
      <dgm:t>
        <a:bodyPr/>
        <a:lstStyle/>
        <a:p>
          <a:r>
            <a:rPr lang="ru-RU" dirty="0" smtClean="0"/>
            <a:t>Подпрограмма «Содержание и строительство автомобильных дорог и инженерных сооружений на них»  222326,7тыс. руб.</a:t>
          </a:r>
          <a:endParaRPr lang="ru-RU" dirty="0"/>
        </a:p>
      </dgm:t>
    </dgm:pt>
    <dgm:pt modelId="{F8362561-4312-4EBD-A204-92CDB2B81747}" type="sibTrans" cxnId="{0B9C8A06-E1D3-4E92-8E9F-390D842A4125}">
      <dgm:prSet/>
      <dgm:spPr/>
      <dgm:t>
        <a:bodyPr/>
        <a:lstStyle/>
        <a:p>
          <a:endParaRPr lang="ru-RU"/>
        </a:p>
      </dgm:t>
    </dgm:pt>
    <dgm:pt modelId="{671D0C79-DADC-4F71-A720-09C449A72ECE}" type="parTrans" cxnId="{0B9C8A06-E1D3-4E92-8E9F-390D842A4125}">
      <dgm:prSet/>
      <dgm:spPr/>
      <dgm:t>
        <a:bodyPr/>
        <a:lstStyle/>
        <a:p>
          <a:endParaRPr lang="ru-RU"/>
        </a:p>
      </dgm:t>
    </dgm:pt>
    <dgm:pt modelId="{FB3F0E98-686F-4088-A7B3-859067299B62}">
      <dgm:prSet/>
      <dgm:spPr/>
      <dgm:t>
        <a:bodyPr/>
        <a:lstStyle/>
        <a:p>
          <a:r>
            <a:rPr lang="ru-RU" dirty="0" smtClean="0"/>
            <a:t>Подпрограмма «Содержание и строительство автомобильных дорог и инженерных сооружений на них»  41799,3 тыс. руб.</a:t>
          </a:r>
        </a:p>
      </dgm:t>
    </dgm:pt>
    <dgm:pt modelId="{29869E63-6645-478F-8631-8781EB203F26}" type="parTrans" cxnId="{CDC745CC-1310-4D3D-89DA-AB9A1F5E0593}">
      <dgm:prSet/>
      <dgm:spPr/>
      <dgm:t>
        <a:bodyPr/>
        <a:lstStyle/>
        <a:p>
          <a:endParaRPr lang="ru-RU"/>
        </a:p>
      </dgm:t>
    </dgm:pt>
    <dgm:pt modelId="{3CF70515-93ED-405D-944F-A4C1642BD425}" type="sibTrans" cxnId="{CDC745CC-1310-4D3D-89DA-AB9A1F5E0593}">
      <dgm:prSet/>
      <dgm:spPr/>
      <dgm:t>
        <a:bodyPr/>
        <a:lstStyle/>
        <a:p>
          <a:endParaRPr lang="ru-RU"/>
        </a:p>
      </dgm:t>
    </dgm:pt>
    <dgm:pt modelId="{F2FD55D3-D4F2-4BCD-9A3E-3DE827F8AB08}">
      <dgm:prSet/>
      <dgm:spPr/>
      <dgm:t>
        <a:bodyPr/>
        <a:lstStyle/>
        <a:p>
          <a:r>
            <a:rPr lang="ru-RU" dirty="0" smtClean="0"/>
            <a:t>Подпрограмма «Благоустройство» 12636,0 тыс.руб </a:t>
          </a:r>
        </a:p>
      </dgm:t>
    </dgm:pt>
    <dgm:pt modelId="{3783688B-B839-4409-B9C8-BC2DAD89953A}" type="parTrans" cxnId="{FA6BDEB4-3925-47BA-B846-A7F250938EFA}">
      <dgm:prSet/>
      <dgm:spPr/>
      <dgm:t>
        <a:bodyPr/>
        <a:lstStyle/>
        <a:p>
          <a:endParaRPr lang="ru-RU"/>
        </a:p>
      </dgm:t>
    </dgm:pt>
    <dgm:pt modelId="{AEC59614-7F40-425B-B9D6-74C2BC28493D}" type="sibTrans" cxnId="{FA6BDEB4-3925-47BA-B846-A7F250938EFA}">
      <dgm:prSet/>
      <dgm:spPr/>
      <dgm:t>
        <a:bodyPr/>
        <a:lstStyle/>
        <a:p>
          <a:endParaRPr lang="ru-RU"/>
        </a:p>
      </dgm:t>
    </dgm:pt>
    <dgm:pt modelId="{6D4D4D1A-3B58-4A53-BF5F-A626FA26FB70}">
      <dgm:prSet/>
      <dgm:spPr/>
      <dgm:t>
        <a:bodyPr/>
        <a:lstStyle/>
        <a:p>
          <a:r>
            <a:rPr lang="ru-RU" dirty="0" smtClean="0"/>
            <a:t>Подпрограмма «Развитие физической культуры и спорта» 370 тыс.руб. </a:t>
          </a:r>
        </a:p>
      </dgm:t>
    </dgm:pt>
    <dgm:pt modelId="{AFB568DD-80C0-427A-BB9C-4844DC3BC8C1}" type="parTrans" cxnId="{7C4616FD-7681-4F8D-BCEC-9520DAE8AD90}">
      <dgm:prSet/>
      <dgm:spPr/>
      <dgm:t>
        <a:bodyPr/>
        <a:lstStyle/>
        <a:p>
          <a:endParaRPr lang="ru-RU"/>
        </a:p>
      </dgm:t>
    </dgm:pt>
    <dgm:pt modelId="{8DBF8AD3-33F9-4304-AA42-6305CEFB22BE}" type="sibTrans" cxnId="{7C4616FD-7681-4F8D-BCEC-9520DAE8AD90}">
      <dgm:prSet/>
      <dgm:spPr/>
      <dgm:t>
        <a:bodyPr/>
        <a:lstStyle/>
        <a:p>
          <a:endParaRPr lang="ru-RU"/>
        </a:p>
      </dgm:t>
    </dgm:pt>
    <dgm:pt modelId="{DFE1E6A7-278F-46DB-9850-8505F42327C2}">
      <dgm:prSet/>
      <dgm:spPr/>
      <dgm:t>
        <a:bodyPr/>
        <a:lstStyle/>
        <a:p>
          <a:r>
            <a:rPr lang="ru-RU" dirty="0" smtClean="0"/>
            <a:t>Подпрограмма «Гарантии, предоставляемые муниципальным служащим»  363 тыс.руб</a:t>
          </a:r>
        </a:p>
      </dgm:t>
    </dgm:pt>
    <dgm:pt modelId="{5AABCE48-70B2-40D0-8359-1685336450EF}" type="parTrans" cxnId="{2BC44136-7E24-4DD3-A4E1-7DF72485FA1C}">
      <dgm:prSet/>
      <dgm:spPr/>
      <dgm:t>
        <a:bodyPr/>
        <a:lstStyle/>
        <a:p>
          <a:endParaRPr lang="ru-RU"/>
        </a:p>
      </dgm:t>
    </dgm:pt>
    <dgm:pt modelId="{4F11313B-3390-401E-91AD-5497D534111A}" type="sibTrans" cxnId="{2BC44136-7E24-4DD3-A4E1-7DF72485FA1C}">
      <dgm:prSet/>
      <dgm:spPr/>
      <dgm:t>
        <a:bodyPr/>
        <a:lstStyle/>
        <a:p>
          <a:endParaRPr lang="ru-RU"/>
        </a:p>
      </dgm:t>
    </dgm:pt>
    <dgm:pt modelId="{C99ABA36-F5E0-4337-B4BC-AD5CE6511BAA}">
      <dgm:prSet/>
      <dgm:spPr/>
      <dgm:t>
        <a:bodyPr/>
        <a:lstStyle/>
        <a:p>
          <a:r>
            <a:rPr lang="ru-RU" dirty="0" smtClean="0"/>
            <a:t>Подпрограмма «Функционирование органов местного самоуправления» 7867,7 тыс. руб.</a:t>
          </a:r>
        </a:p>
      </dgm:t>
    </dgm:pt>
    <dgm:pt modelId="{303F541F-5219-4319-90DE-F3A5074046F1}" type="parTrans" cxnId="{1861A2D8-49E4-4668-B430-3149B20A1D70}">
      <dgm:prSet/>
      <dgm:spPr/>
      <dgm:t>
        <a:bodyPr/>
        <a:lstStyle/>
        <a:p>
          <a:endParaRPr lang="ru-RU"/>
        </a:p>
      </dgm:t>
    </dgm:pt>
    <dgm:pt modelId="{753D1D6D-47B8-41B6-8A64-DFC7D6C06392}" type="sibTrans" cxnId="{1861A2D8-49E4-4668-B430-3149B20A1D70}">
      <dgm:prSet/>
      <dgm:spPr/>
      <dgm:t>
        <a:bodyPr/>
        <a:lstStyle/>
        <a:p>
          <a:endParaRPr lang="ru-RU"/>
        </a:p>
      </dgm:t>
    </dgm:pt>
    <dgm:pt modelId="{2F5925D3-5FB9-4ADC-A4AF-D5297ACCF592}">
      <dgm:prSet/>
      <dgm:spPr/>
      <dgm:t>
        <a:bodyPr/>
        <a:lstStyle/>
        <a:p>
          <a:r>
            <a:rPr lang="ru-RU" dirty="0" smtClean="0"/>
            <a:t>Подпрограмма «Содержание и строительство автомобильных дорог и инженерных сооружений на них»  </a:t>
          </a:r>
          <a:r>
            <a:rPr lang="ru-RU" dirty="0" smtClean="0"/>
            <a:t>340428,2тыс.руб</a:t>
          </a:r>
          <a:r>
            <a:rPr lang="ru-RU" dirty="0" smtClean="0"/>
            <a:t>.</a:t>
          </a:r>
        </a:p>
      </dgm:t>
    </dgm:pt>
    <dgm:pt modelId="{6A54E76F-074F-4D35-9971-E7F169504382}" type="parTrans" cxnId="{11CD66D6-3038-4879-A1FE-D55DD69C6403}">
      <dgm:prSet/>
      <dgm:spPr/>
      <dgm:t>
        <a:bodyPr/>
        <a:lstStyle/>
        <a:p>
          <a:endParaRPr lang="ru-RU"/>
        </a:p>
      </dgm:t>
    </dgm:pt>
    <dgm:pt modelId="{20E35E2B-61EE-43D1-A11C-F2D87B0B56CA}" type="sibTrans" cxnId="{11CD66D6-3038-4879-A1FE-D55DD69C6403}">
      <dgm:prSet/>
      <dgm:spPr/>
      <dgm:t>
        <a:bodyPr/>
        <a:lstStyle/>
        <a:p>
          <a:endParaRPr lang="ru-RU"/>
        </a:p>
      </dgm:t>
    </dgm:pt>
    <dgm:pt modelId="{07B18940-19C0-4F88-9C7F-4F167078839F}">
      <dgm:prSet/>
      <dgm:spPr/>
      <dgm:t>
        <a:bodyPr/>
        <a:lstStyle/>
        <a:p>
          <a:r>
            <a:rPr lang="ru-RU" dirty="0" smtClean="0"/>
            <a:t>Подпрограмма «</a:t>
          </a:r>
          <a:r>
            <a:rPr lang="ru-RU" dirty="0" smtClean="0"/>
            <a:t>Благоустройство»13146тыс.руб </a:t>
          </a:r>
          <a:endParaRPr lang="ru-RU" dirty="0" smtClean="0"/>
        </a:p>
      </dgm:t>
    </dgm:pt>
    <dgm:pt modelId="{0E7C37B5-15F8-4F0B-8C4A-79B8D4BF5C13}" type="parTrans" cxnId="{CA76E13B-AFF6-4C68-B818-1398CBC01092}">
      <dgm:prSet/>
      <dgm:spPr/>
      <dgm:t>
        <a:bodyPr/>
        <a:lstStyle/>
        <a:p>
          <a:endParaRPr lang="ru-RU"/>
        </a:p>
      </dgm:t>
    </dgm:pt>
    <dgm:pt modelId="{1CD569B5-110D-45D8-9868-1DBDC67C04AF}" type="sibTrans" cxnId="{CA76E13B-AFF6-4C68-B818-1398CBC01092}">
      <dgm:prSet/>
      <dgm:spPr/>
      <dgm:t>
        <a:bodyPr/>
        <a:lstStyle/>
        <a:p>
          <a:endParaRPr lang="ru-RU"/>
        </a:p>
      </dgm:t>
    </dgm:pt>
    <dgm:pt modelId="{1544E98F-0EB5-4FD3-AF2A-B15DC7194050}">
      <dgm:prSet/>
      <dgm:spPr/>
      <dgm:t>
        <a:bodyPr/>
        <a:lstStyle/>
        <a:p>
          <a:r>
            <a:rPr lang="ru-RU" dirty="0" smtClean="0"/>
            <a:t>Подпрограмма «Развитие физической культуры и спорта» 400тыс.руб. </a:t>
          </a:r>
        </a:p>
      </dgm:t>
    </dgm:pt>
    <dgm:pt modelId="{1DD105C0-83EC-49C1-8BE8-FF8B2E5983CB}" type="parTrans" cxnId="{0F50BA86-6C96-4C49-B693-908508CE923B}">
      <dgm:prSet/>
      <dgm:spPr/>
      <dgm:t>
        <a:bodyPr/>
        <a:lstStyle/>
        <a:p>
          <a:endParaRPr lang="ru-RU"/>
        </a:p>
      </dgm:t>
    </dgm:pt>
    <dgm:pt modelId="{59C444CF-0D38-48AC-A780-122CBA31279B}" type="sibTrans" cxnId="{0F50BA86-6C96-4C49-B693-908508CE923B}">
      <dgm:prSet/>
      <dgm:spPr/>
      <dgm:t>
        <a:bodyPr/>
        <a:lstStyle/>
        <a:p>
          <a:endParaRPr lang="ru-RU"/>
        </a:p>
      </dgm:t>
    </dgm:pt>
    <dgm:pt modelId="{DFB60475-B607-48F1-BF18-67FA1B99314E}">
      <dgm:prSet/>
      <dgm:spPr/>
      <dgm:t>
        <a:bodyPr/>
        <a:lstStyle/>
        <a:p>
          <a:r>
            <a:rPr lang="ru-RU" dirty="0" smtClean="0"/>
            <a:t>Подпрограмма «Гарантии, предоставляемые муниципальным служащим»  363 тыс. руб.</a:t>
          </a:r>
        </a:p>
      </dgm:t>
    </dgm:pt>
    <dgm:pt modelId="{A32270A1-FAE5-40F0-B1C8-E45CCF1C5652}" type="parTrans" cxnId="{E3248137-F8E7-4A5F-945E-3E2A35542BCE}">
      <dgm:prSet/>
      <dgm:spPr/>
      <dgm:t>
        <a:bodyPr/>
        <a:lstStyle/>
        <a:p>
          <a:endParaRPr lang="ru-RU"/>
        </a:p>
      </dgm:t>
    </dgm:pt>
    <dgm:pt modelId="{43A5BDEC-FFCE-4251-80EE-26649E340D53}" type="sibTrans" cxnId="{E3248137-F8E7-4A5F-945E-3E2A35542BCE}">
      <dgm:prSet/>
      <dgm:spPr/>
      <dgm:t>
        <a:bodyPr/>
        <a:lstStyle/>
        <a:p>
          <a:endParaRPr lang="ru-RU"/>
        </a:p>
      </dgm:t>
    </dgm:pt>
    <dgm:pt modelId="{4A527E96-C0EF-4DC4-BD50-F296F153AC5D}">
      <dgm:prSet/>
      <dgm:spPr/>
      <dgm:t>
        <a:bodyPr/>
        <a:lstStyle/>
        <a:p>
          <a:r>
            <a:rPr lang="ru-RU" dirty="0" smtClean="0"/>
            <a:t>Подпрограмма «Функционирование органов местного самоуправления» </a:t>
          </a:r>
          <a:r>
            <a:rPr lang="ru-RU" dirty="0" smtClean="0"/>
            <a:t>8349,9 </a:t>
          </a:r>
          <a:r>
            <a:rPr lang="ru-RU" dirty="0" smtClean="0"/>
            <a:t>тыс. руб.</a:t>
          </a:r>
        </a:p>
      </dgm:t>
    </dgm:pt>
    <dgm:pt modelId="{6F5438D8-7A38-44E6-BC13-0DD138B2F4D3}" type="parTrans" cxnId="{FAB5A1D3-1F79-429F-985D-4CC05DF5499F}">
      <dgm:prSet/>
      <dgm:spPr/>
      <dgm:t>
        <a:bodyPr/>
        <a:lstStyle/>
        <a:p>
          <a:endParaRPr lang="ru-RU"/>
        </a:p>
      </dgm:t>
    </dgm:pt>
    <dgm:pt modelId="{33A2859A-077F-4466-A1F9-3AEBF6D32CF4}" type="sibTrans" cxnId="{FAB5A1D3-1F79-429F-985D-4CC05DF5499F}">
      <dgm:prSet/>
      <dgm:spPr/>
      <dgm:t>
        <a:bodyPr/>
        <a:lstStyle/>
        <a:p>
          <a:endParaRPr lang="ru-RU"/>
        </a:p>
      </dgm:t>
    </dgm:pt>
    <dgm:pt modelId="{0F89F259-F273-496A-9AFC-7BAD1403E977}">
      <dgm:prSet/>
      <dgm:spPr/>
      <dgm:t>
        <a:bodyPr/>
        <a:lstStyle/>
        <a:p>
          <a:r>
            <a:rPr lang="ru-RU" dirty="0" smtClean="0"/>
            <a:t>Подпрограмма «Инженерные, кадастровые работы по образованию земельных участков»  100 тыс. руб.</a:t>
          </a:r>
        </a:p>
      </dgm:t>
    </dgm:pt>
    <dgm:pt modelId="{12345668-C008-4C2B-8193-F51E71414B94}" type="parTrans" cxnId="{6AFF9A50-8B5F-4B6F-B7CC-A69FDC1B5B76}">
      <dgm:prSet/>
      <dgm:spPr/>
      <dgm:t>
        <a:bodyPr/>
        <a:lstStyle/>
        <a:p>
          <a:endParaRPr lang="ru-RU"/>
        </a:p>
      </dgm:t>
    </dgm:pt>
    <dgm:pt modelId="{514AA769-851D-41FD-9A65-657793E31132}" type="sibTrans" cxnId="{6AFF9A50-8B5F-4B6F-B7CC-A69FDC1B5B76}">
      <dgm:prSet/>
      <dgm:spPr/>
      <dgm:t>
        <a:bodyPr/>
        <a:lstStyle/>
        <a:p>
          <a:endParaRPr lang="ru-RU"/>
        </a:p>
      </dgm:t>
    </dgm:pt>
    <dgm:pt modelId="{7EF67F9C-A99C-4F4A-B8B4-340152DA74A1}">
      <dgm:prSet/>
      <dgm:spPr/>
      <dgm:t>
        <a:bodyPr/>
        <a:lstStyle/>
        <a:p>
          <a:r>
            <a:rPr lang="ru-RU" dirty="0" smtClean="0"/>
            <a:t>Подпрограмма «Формирование комфортной городской среды»37,5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</a:p>
      </dgm:t>
    </dgm:pt>
    <dgm:pt modelId="{7B59201A-E2A4-4D2A-BC47-700425230596}" type="parTrans" cxnId="{DD45068B-4F0B-4025-A60F-287C5924A6B3}">
      <dgm:prSet/>
      <dgm:spPr/>
      <dgm:t>
        <a:bodyPr/>
        <a:lstStyle/>
        <a:p>
          <a:endParaRPr lang="ru-RU"/>
        </a:p>
      </dgm:t>
    </dgm:pt>
    <dgm:pt modelId="{C6ACFFFF-ED2C-43E8-AE69-50A46135BEB8}" type="sibTrans" cxnId="{DD45068B-4F0B-4025-A60F-287C5924A6B3}">
      <dgm:prSet/>
      <dgm:spPr/>
      <dgm:t>
        <a:bodyPr/>
        <a:lstStyle/>
        <a:p>
          <a:endParaRPr lang="ru-RU"/>
        </a:p>
      </dgm:t>
    </dgm:pt>
    <dgm:pt modelId="{0C53AA67-BCA9-43EC-9101-71FB1ECFF58A}">
      <dgm:prSet/>
      <dgm:spPr/>
      <dgm:t>
        <a:bodyPr/>
        <a:lstStyle/>
        <a:p>
          <a:r>
            <a:rPr lang="ru-RU" dirty="0" smtClean="0"/>
            <a:t>Подпрограмма «Инженерные, кадастровые работы по образованию земельных участков»  100 тыс. руб.</a:t>
          </a:r>
        </a:p>
      </dgm:t>
    </dgm:pt>
    <dgm:pt modelId="{07CE08C2-AE67-4043-B19C-E2AFA3EAB5F5}" type="parTrans" cxnId="{70E8E512-D051-4005-AD44-1B096D5AFBCC}">
      <dgm:prSet/>
      <dgm:spPr/>
      <dgm:t>
        <a:bodyPr/>
        <a:lstStyle/>
        <a:p>
          <a:endParaRPr lang="ru-RU"/>
        </a:p>
      </dgm:t>
    </dgm:pt>
    <dgm:pt modelId="{45BC253A-3DC2-4A87-8DD0-9070AC837137}" type="sibTrans" cxnId="{70E8E512-D051-4005-AD44-1B096D5AFBCC}">
      <dgm:prSet/>
      <dgm:spPr/>
      <dgm:t>
        <a:bodyPr/>
        <a:lstStyle/>
        <a:p>
          <a:endParaRPr lang="ru-RU"/>
        </a:p>
      </dgm:t>
    </dgm:pt>
    <dgm:pt modelId="{0404D66B-16F9-4DD9-9291-3CC1C31E8E3C}" type="pres">
      <dgm:prSet presAssocID="{39A38F6D-D28C-473D-BC53-1D9819048B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99EAB-F6DB-4348-99F8-7F5DBDEC1E5C}" type="pres">
      <dgm:prSet presAssocID="{CCCAA3CC-0267-4386-93D0-DDE95C5C2442}" presName="composite" presStyleCnt="0"/>
      <dgm:spPr/>
    </dgm:pt>
    <dgm:pt modelId="{CBF696A8-CABD-49BE-BAC5-C14F4E14F247}" type="pres">
      <dgm:prSet presAssocID="{CCCAA3CC-0267-4386-93D0-DDE95C5C244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00918-B473-432F-BB24-7631D9274347}" type="pres">
      <dgm:prSet presAssocID="{CCCAA3CC-0267-4386-93D0-DDE95C5C2442}" presName="descendantText" presStyleLbl="alignAcc1" presStyleIdx="0" presStyleCnt="3" custScaleY="100000" custLinFactNeighborX="2840" custLinFactNeighborY="-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E0715-BB8A-4956-862E-8B0EF1948208}" type="pres">
      <dgm:prSet presAssocID="{E4D00A3C-BF81-45FD-835A-EF0FD0E8D6AE}" presName="sp" presStyleCnt="0"/>
      <dgm:spPr/>
    </dgm:pt>
    <dgm:pt modelId="{A098A71D-9E25-4ABE-9741-ECC820EA9884}" type="pres">
      <dgm:prSet presAssocID="{89C3DFE3-67CC-4BE5-9F9D-EA7FDB22EE3F}" presName="composite" presStyleCnt="0"/>
      <dgm:spPr/>
    </dgm:pt>
    <dgm:pt modelId="{D35D489C-5C95-4EA5-B094-9E8F4DF3E8D7}" type="pres">
      <dgm:prSet presAssocID="{89C3DFE3-67CC-4BE5-9F9D-EA7FDB22EE3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230F2-A319-4442-8D59-1D0F12211A26}" type="pres">
      <dgm:prSet presAssocID="{89C3DFE3-67CC-4BE5-9F9D-EA7FDB22EE3F}" presName="descendantText" presStyleLbl="alignAcc1" presStyleIdx="1" presStyleCnt="3" custLinFactNeighborX="-883" custLinFactNeighborY="-3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60517-133B-40C9-BC87-B646A9DC3B38}" type="pres">
      <dgm:prSet presAssocID="{6B9B378A-E17F-4A7B-9155-F0645B065D17}" presName="sp" presStyleCnt="0"/>
      <dgm:spPr/>
    </dgm:pt>
    <dgm:pt modelId="{4E67D25A-3F69-4912-A48C-EB7F9746E266}" type="pres">
      <dgm:prSet presAssocID="{9674CF02-F609-4875-B571-511452BB5701}" presName="composite" presStyleCnt="0"/>
      <dgm:spPr/>
    </dgm:pt>
    <dgm:pt modelId="{2BC14005-B517-481D-A913-54E9AD7D9C63}" type="pres">
      <dgm:prSet presAssocID="{9674CF02-F609-4875-B571-511452BB570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20070-5835-4071-B0F3-8A69B8CF9473}" type="pres">
      <dgm:prSet presAssocID="{9674CF02-F609-4875-B571-511452BB570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944673-2F6F-47D9-BA07-51A35B399160}" type="presOf" srcId="{D839BE9B-2A72-47C6-9C1C-B9F2437DED18}" destId="{A3900918-B473-432F-BB24-7631D9274347}" srcOrd="0" destOrd="3" presId="urn:microsoft.com/office/officeart/2005/8/layout/chevron2"/>
    <dgm:cxn modelId="{1C61C0C4-0B37-4CBC-939D-062A16615605}" type="presOf" srcId="{F16A9F0B-DF1D-4C88-BD54-F9E0886C4211}" destId="{A3900918-B473-432F-BB24-7631D9274347}" srcOrd="0" destOrd="4" presId="urn:microsoft.com/office/officeart/2005/8/layout/chevron2"/>
    <dgm:cxn modelId="{DD45068B-4F0B-4025-A60F-287C5924A6B3}" srcId="{89C3DFE3-67CC-4BE5-9F9D-EA7FDB22EE3F}" destId="{7EF67F9C-A99C-4F4A-B8B4-340152DA74A1}" srcOrd="7" destOrd="0" parTransId="{7B59201A-E2A4-4D2A-BC47-700425230596}" sibTransId="{C6ACFFFF-ED2C-43E8-AE69-50A46135BEB8}"/>
    <dgm:cxn modelId="{CA844413-0DFB-4696-A937-2D1A5172285E}" type="presOf" srcId="{C99ABA36-F5E0-4337-B4BC-AD5CE6511BAA}" destId="{CFF230F2-A319-4442-8D59-1D0F12211A26}" srcOrd="0" destOrd="5" presId="urn:microsoft.com/office/officeart/2005/8/layout/chevron2"/>
    <dgm:cxn modelId="{2B1BD5C6-3B53-49D3-ABAA-DD3069FCAFC4}" srcId="{CCCAA3CC-0267-4386-93D0-DDE95C5C2442}" destId="{F16A9F0B-DF1D-4C88-BD54-F9E0886C4211}" srcOrd="4" destOrd="0" parTransId="{0249826A-557A-4073-B864-EABDF1A206CB}" sibTransId="{0BB11211-763A-46A4-87BD-483B64AAC6F1}"/>
    <dgm:cxn modelId="{3D90A09F-305B-420F-B07A-05641C1D17AD}" type="presOf" srcId="{E551115F-79FA-4915-87B8-15020AC59688}" destId="{A3900918-B473-432F-BB24-7631D9274347}" srcOrd="0" destOrd="0" presId="urn:microsoft.com/office/officeart/2005/8/layout/chevron2"/>
    <dgm:cxn modelId="{253581B1-02EE-434D-951F-EC4F0BF091CE}" srcId="{89C3DFE3-67CC-4BE5-9F9D-EA7FDB22EE3F}" destId="{1B54E457-4B8C-44A7-955A-85A243A9A88D}" srcOrd="0" destOrd="0" parTransId="{33A6B22D-CFAD-481F-A6BD-E05625282F3D}" sibTransId="{13F26645-DC29-4082-84A1-6CAC5BD4A2DD}"/>
    <dgm:cxn modelId="{3E256150-4B55-4AE1-B449-85E437EB1752}" type="presOf" srcId="{DFE1E6A7-278F-46DB-9850-8505F42327C2}" destId="{CFF230F2-A319-4442-8D59-1D0F12211A26}" srcOrd="0" destOrd="4" presId="urn:microsoft.com/office/officeart/2005/8/layout/chevron2"/>
    <dgm:cxn modelId="{CA76E13B-AFF6-4C68-B818-1398CBC01092}" srcId="{9674CF02-F609-4875-B571-511452BB5701}" destId="{07B18940-19C0-4F88-9C7F-4F167078839F}" srcOrd="2" destOrd="0" parTransId="{0E7C37B5-15F8-4F0B-8C4A-79B8D4BF5C13}" sibTransId="{1CD569B5-110D-45D8-9868-1DBDC67C04AF}"/>
    <dgm:cxn modelId="{7C4616FD-7681-4F8D-BCEC-9520DAE8AD90}" srcId="{89C3DFE3-67CC-4BE5-9F9D-EA7FDB22EE3F}" destId="{6D4D4D1A-3B58-4A53-BF5F-A626FA26FB70}" srcOrd="3" destOrd="0" parTransId="{AFB568DD-80C0-427A-BB9C-4844DC3BC8C1}" sibTransId="{8DBF8AD3-33F9-4304-AA42-6305CEFB22BE}"/>
    <dgm:cxn modelId="{0F50BA86-6C96-4C49-B693-908508CE923B}" srcId="{9674CF02-F609-4875-B571-511452BB5701}" destId="{1544E98F-0EB5-4FD3-AF2A-B15DC7194050}" srcOrd="3" destOrd="0" parTransId="{1DD105C0-83EC-49C1-8BE8-FF8B2E5983CB}" sibTransId="{59C444CF-0D38-48AC-A780-122CBA31279B}"/>
    <dgm:cxn modelId="{571A290D-52B7-44FC-8C4F-51EC54D537C0}" srcId="{CCCAA3CC-0267-4386-93D0-DDE95C5C2442}" destId="{8BB899CA-BC5E-4D1C-8573-2D73BF8DC055}" srcOrd="5" destOrd="0" parTransId="{C1CBE999-9BF0-4906-8AB3-BC665B648DAD}" sibTransId="{B400B2C3-CCBF-4A7A-AA19-B6C07E22F852}"/>
    <dgm:cxn modelId="{0B9C8A06-E1D3-4E92-8E9F-390D842A4125}" srcId="{CCCAA3CC-0267-4386-93D0-DDE95C5C2442}" destId="{51ABFECF-4DA7-4E4B-8547-7A73E58195D6}" srcOrd="1" destOrd="0" parTransId="{671D0C79-DADC-4F71-A720-09C449A72ECE}" sibTransId="{F8362561-4312-4EBD-A204-92CDB2B81747}"/>
    <dgm:cxn modelId="{70E8E512-D051-4005-AD44-1B096D5AFBCC}" srcId="{9674CF02-F609-4875-B571-511452BB5701}" destId="{0C53AA67-BCA9-43EC-9101-71FB1ECFF58A}" srcOrd="6" destOrd="0" parTransId="{07CE08C2-AE67-4043-B19C-E2AFA3EAB5F5}" sibTransId="{45BC253A-3DC2-4A87-8DD0-9070AC837137}"/>
    <dgm:cxn modelId="{CD8C89CD-A20E-46F4-B465-FC9C2959DF29}" type="presOf" srcId="{28F8ACFE-A306-4B20-8BF2-0553EDA56E29}" destId="{A3900918-B473-432F-BB24-7631D9274347}" srcOrd="0" destOrd="2" presId="urn:microsoft.com/office/officeart/2005/8/layout/chevron2"/>
    <dgm:cxn modelId="{B3C6E39D-C487-4369-B097-5857EDB3931A}" type="presOf" srcId="{0F89F259-F273-496A-9AFC-7BAD1403E977}" destId="{CFF230F2-A319-4442-8D59-1D0F12211A26}" srcOrd="0" destOrd="6" presId="urn:microsoft.com/office/officeart/2005/8/layout/chevron2"/>
    <dgm:cxn modelId="{A8F51FCF-02D0-4008-B4B7-564E6A34F7BA}" type="presOf" srcId="{9674CF02-F609-4875-B571-511452BB5701}" destId="{2BC14005-B517-481D-A913-54E9AD7D9C63}" srcOrd="0" destOrd="0" presId="urn:microsoft.com/office/officeart/2005/8/layout/chevron2"/>
    <dgm:cxn modelId="{3A6A8F81-B7F7-4123-8532-2A3E1AAF5123}" srcId="{CCCAA3CC-0267-4386-93D0-DDE95C5C2442}" destId="{28F8ACFE-A306-4B20-8BF2-0553EDA56E29}" srcOrd="2" destOrd="0" parTransId="{E6D6D7E0-DD06-489A-B5A4-716CE4662435}" sibTransId="{30166E41-BB2C-4E5F-BE50-6972C9AABD06}"/>
    <dgm:cxn modelId="{B47F1E34-8CF3-4926-9F1A-3AFDD376C662}" type="presOf" srcId="{DFB60475-B607-48F1-BF18-67FA1B99314E}" destId="{48920070-5835-4071-B0F3-8A69B8CF9473}" srcOrd="0" destOrd="4" presId="urn:microsoft.com/office/officeart/2005/8/layout/chevron2"/>
    <dgm:cxn modelId="{11CD66D6-3038-4879-A1FE-D55DD69C6403}" srcId="{9674CF02-F609-4875-B571-511452BB5701}" destId="{2F5925D3-5FB9-4ADC-A4AF-D5297ACCF592}" srcOrd="1" destOrd="0" parTransId="{6A54E76F-074F-4D35-9971-E7F169504382}" sibTransId="{20E35E2B-61EE-43D1-A11C-F2D87B0B56CA}"/>
    <dgm:cxn modelId="{BF0C711A-4F8F-4C73-A06B-5FCB3DE69E37}" type="presOf" srcId="{FB3F0E98-686F-4088-A7B3-859067299B62}" destId="{CFF230F2-A319-4442-8D59-1D0F12211A26}" srcOrd="0" destOrd="1" presId="urn:microsoft.com/office/officeart/2005/8/layout/chevron2"/>
    <dgm:cxn modelId="{FAB5A1D3-1F79-429F-985D-4CC05DF5499F}" srcId="{9674CF02-F609-4875-B571-511452BB5701}" destId="{4A527E96-C0EF-4DC4-BD50-F296F153AC5D}" srcOrd="5" destOrd="0" parTransId="{6F5438D8-7A38-44E6-BC13-0DD138B2F4D3}" sibTransId="{33A2859A-077F-4466-A1F9-3AEBF6D32CF4}"/>
    <dgm:cxn modelId="{8D8E8B01-944D-445A-87BF-C8329ED4144C}" srcId="{39A38F6D-D28C-473D-BC53-1D9819048BCA}" destId="{CCCAA3CC-0267-4386-93D0-DDE95C5C2442}" srcOrd="0" destOrd="0" parTransId="{D1DB04FD-450A-4C02-A3BE-617EE129D3D5}" sibTransId="{E4D00A3C-BF81-45FD-835A-EF0FD0E8D6AE}"/>
    <dgm:cxn modelId="{2D471B16-1949-44B5-8EF4-051BD90B6EAE}" type="presOf" srcId="{07B18940-19C0-4F88-9C7F-4F167078839F}" destId="{48920070-5835-4071-B0F3-8A69B8CF9473}" srcOrd="0" destOrd="2" presId="urn:microsoft.com/office/officeart/2005/8/layout/chevron2"/>
    <dgm:cxn modelId="{F9CE6E32-6DF9-497C-A81D-A2DE24DA7D2B}" type="presOf" srcId="{F2FD55D3-D4F2-4BCD-9A3E-3DE827F8AB08}" destId="{CFF230F2-A319-4442-8D59-1D0F12211A26}" srcOrd="0" destOrd="2" presId="urn:microsoft.com/office/officeart/2005/8/layout/chevron2"/>
    <dgm:cxn modelId="{6EF3BB50-829D-4F6D-B778-9F597FCD93BB}" type="presOf" srcId="{8BB899CA-BC5E-4D1C-8573-2D73BF8DC055}" destId="{A3900918-B473-432F-BB24-7631D9274347}" srcOrd="0" destOrd="5" presId="urn:microsoft.com/office/officeart/2005/8/layout/chevron2"/>
    <dgm:cxn modelId="{CA3BB3FF-E4A0-4537-8EED-2051C748D294}" srcId="{39A38F6D-D28C-473D-BC53-1D9819048BCA}" destId="{9674CF02-F609-4875-B571-511452BB5701}" srcOrd="2" destOrd="0" parTransId="{33385A7F-CF0B-4CB9-B6A1-28C09F380DA4}" sibTransId="{C6D14968-1209-4A7C-839F-233774A19872}"/>
    <dgm:cxn modelId="{93CC37B2-7C33-47ED-BA33-AAEF88DD357C}" srcId="{CCCAA3CC-0267-4386-93D0-DDE95C5C2442}" destId="{D839BE9B-2A72-47C6-9C1C-B9F2437DED18}" srcOrd="3" destOrd="0" parTransId="{3489AA89-DA06-40E1-BECC-6910C40C5EB2}" sibTransId="{46B8AA82-5BF9-4FB1-9F75-20A881D7668F}"/>
    <dgm:cxn modelId="{CDC745CC-1310-4D3D-89DA-AB9A1F5E0593}" srcId="{89C3DFE3-67CC-4BE5-9F9D-EA7FDB22EE3F}" destId="{FB3F0E98-686F-4088-A7B3-859067299B62}" srcOrd="1" destOrd="0" parTransId="{29869E63-6645-478F-8631-8781EB203F26}" sibTransId="{3CF70515-93ED-405D-944F-A4C1642BD425}"/>
    <dgm:cxn modelId="{2BC44136-7E24-4DD3-A4E1-7DF72485FA1C}" srcId="{89C3DFE3-67CC-4BE5-9F9D-EA7FDB22EE3F}" destId="{DFE1E6A7-278F-46DB-9850-8505F42327C2}" srcOrd="4" destOrd="0" parTransId="{5AABCE48-70B2-40D0-8359-1685336450EF}" sibTransId="{4F11313B-3390-401E-91AD-5497D534111A}"/>
    <dgm:cxn modelId="{EA0D135E-4E3F-4D7B-B5DB-8DEE31895053}" srcId="{9674CF02-F609-4875-B571-511452BB5701}" destId="{F4DF8DD4-44BD-4B03-8BD5-AEABEAB38C63}" srcOrd="0" destOrd="0" parTransId="{1383EA32-9BE4-4E4D-9A31-13695AB7102F}" sibTransId="{AC89D000-2206-4957-8734-7BDE87E5D579}"/>
    <dgm:cxn modelId="{DFD623DE-3BF7-4CD5-8490-62C6DFDAAB1E}" srcId="{CCCAA3CC-0267-4386-93D0-DDE95C5C2442}" destId="{5F17E23C-2FB5-4FD0-A412-8D85C2755663}" srcOrd="6" destOrd="0" parTransId="{FFAB2DCB-0D1C-4A6F-BFD9-09CA05339CC5}" sibTransId="{A0965304-6046-47E4-858A-A4B10904DDA3}"/>
    <dgm:cxn modelId="{26E1E20A-786D-4694-BDBA-9238AE76E316}" srcId="{39A38F6D-D28C-473D-BC53-1D9819048BCA}" destId="{89C3DFE3-67CC-4BE5-9F9D-EA7FDB22EE3F}" srcOrd="1" destOrd="0" parTransId="{ED67686B-4A08-4C51-BB20-6472BC2215F7}" sibTransId="{6B9B378A-E17F-4A7B-9155-F0645B065D17}"/>
    <dgm:cxn modelId="{B2B25DF0-0B9F-456C-BE02-AD7024AEDE4E}" type="presOf" srcId="{39A38F6D-D28C-473D-BC53-1D9819048BCA}" destId="{0404D66B-16F9-4DD9-9291-3CC1C31E8E3C}" srcOrd="0" destOrd="0" presId="urn:microsoft.com/office/officeart/2005/8/layout/chevron2"/>
    <dgm:cxn modelId="{A152A888-961B-4BC3-8254-28D63D29F985}" srcId="{CCCAA3CC-0267-4386-93D0-DDE95C5C2442}" destId="{E551115F-79FA-4915-87B8-15020AC59688}" srcOrd="0" destOrd="0" parTransId="{C59045FF-98DF-420F-A3FF-BA5123E6EF9F}" sibTransId="{7FB68471-01E8-4130-8E8F-EC9BDEF71878}"/>
    <dgm:cxn modelId="{EEFAACF8-C4B8-474F-A412-49046497A98C}" type="presOf" srcId="{1544E98F-0EB5-4FD3-AF2A-B15DC7194050}" destId="{48920070-5835-4071-B0F3-8A69B8CF9473}" srcOrd="0" destOrd="3" presId="urn:microsoft.com/office/officeart/2005/8/layout/chevron2"/>
    <dgm:cxn modelId="{8378535D-7079-499A-A90C-34E814C38CE9}" type="presOf" srcId="{5F17E23C-2FB5-4FD0-A412-8D85C2755663}" destId="{A3900918-B473-432F-BB24-7631D9274347}" srcOrd="0" destOrd="6" presId="urn:microsoft.com/office/officeart/2005/8/layout/chevron2"/>
    <dgm:cxn modelId="{F437B6C7-FC21-4C4C-83E3-BCAFEEE9F7F3}" type="presOf" srcId="{6D4D4D1A-3B58-4A53-BF5F-A626FA26FB70}" destId="{CFF230F2-A319-4442-8D59-1D0F12211A26}" srcOrd="0" destOrd="3" presId="urn:microsoft.com/office/officeart/2005/8/layout/chevron2"/>
    <dgm:cxn modelId="{21165F15-E7B5-4CB1-A955-2F8D2AB8A829}" type="presOf" srcId="{51ABFECF-4DA7-4E4B-8547-7A73E58195D6}" destId="{A3900918-B473-432F-BB24-7631D9274347}" srcOrd="0" destOrd="1" presId="urn:microsoft.com/office/officeart/2005/8/layout/chevron2"/>
    <dgm:cxn modelId="{FA6BDEB4-3925-47BA-B846-A7F250938EFA}" srcId="{89C3DFE3-67CC-4BE5-9F9D-EA7FDB22EE3F}" destId="{F2FD55D3-D4F2-4BCD-9A3E-3DE827F8AB08}" srcOrd="2" destOrd="0" parTransId="{3783688B-B839-4409-B9C8-BC2DAD89953A}" sibTransId="{AEC59614-7F40-425B-B9D6-74C2BC28493D}"/>
    <dgm:cxn modelId="{6AFF9A50-8B5F-4B6F-B7CC-A69FDC1B5B76}" srcId="{89C3DFE3-67CC-4BE5-9F9D-EA7FDB22EE3F}" destId="{0F89F259-F273-496A-9AFC-7BAD1403E977}" srcOrd="6" destOrd="0" parTransId="{12345668-C008-4C2B-8193-F51E71414B94}" sibTransId="{514AA769-851D-41FD-9A65-657793E31132}"/>
    <dgm:cxn modelId="{A85BA460-0890-416D-A1F3-7B04301A683D}" type="presOf" srcId="{4A527E96-C0EF-4DC4-BD50-F296F153AC5D}" destId="{48920070-5835-4071-B0F3-8A69B8CF9473}" srcOrd="0" destOrd="5" presId="urn:microsoft.com/office/officeart/2005/8/layout/chevron2"/>
    <dgm:cxn modelId="{17BF3DD4-8112-48A9-9C4B-95FD4A5626A0}" type="presOf" srcId="{CCCAA3CC-0267-4386-93D0-DDE95C5C2442}" destId="{CBF696A8-CABD-49BE-BAC5-C14F4E14F247}" srcOrd="0" destOrd="0" presId="urn:microsoft.com/office/officeart/2005/8/layout/chevron2"/>
    <dgm:cxn modelId="{0F5E4846-D92D-410B-B7DD-CD6D5614C5EA}" type="presOf" srcId="{1B54E457-4B8C-44A7-955A-85A243A9A88D}" destId="{CFF230F2-A319-4442-8D59-1D0F12211A26}" srcOrd="0" destOrd="0" presId="urn:microsoft.com/office/officeart/2005/8/layout/chevron2"/>
    <dgm:cxn modelId="{49ECA6C0-5818-4A36-A32E-77880B2D305F}" type="presOf" srcId="{2F5925D3-5FB9-4ADC-A4AF-D5297ACCF592}" destId="{48920070-5835-4071-B0F3-8A69B8CF9473}" srcOrd="0" destOrd="1" presId="urn:microsoft.com/office/officeart/2005/8/layout/chevron2"/>
    <dgm:cxn modelId="{94426C7C-1774-41F4-938B-2E3A5A389F7E}" type="presOf" srcId="{7EF67F9C-A99C-4F4A-B8B4-340152DA74A1}" destId="{CFF230F2-A319-4442-8D59-1D0F12211A26}" srcOrd="0" destOrd="7" presId="urn:microsoft.com/office/officeart/2005/8/layout/chevron2"/>
    <dgm:cxn modelId="{1861A2D8-49E4-4668-B430-3149B20A1D70}" srcId="{89C3DFE3-67CC-4BE5-9F9D-EA7FDB22EE3F}" destId="{C99ABA36-F5E0-4337-B4BC-AD5CE6511BAA}" srcOrd="5" destOrd="0" parTransId="{303F541F-5219-4319-90DE-F3A5074046F1}" sibTransId="{753D1D6D-47B8-41B6-8A64-DFC7D6C06392}"/>
    <dgm:cxn modelId="{E3248137-F8E7-4A5F-945E-3E2A35542BCE}" srcId="{9674CF02-F609-4875-B571-511452BB5701}" destId="{DFB60475-B607-48F1-BF18-67FA1B99314E}" srcOrd="4" destOrd="0" parTransId="{A32270A1-FAE5-40F0-B1C8-E45CCF1C5652}" sibTransId="{43A5BDEC-FFCE-4251-80EE-26649E340D53}"/>
    <dgm:cxn modelId="{E44F8726-D74E-4168-9AD5-8833DA5D1150}" type="presOf" srcId="{89C3DFE3-67CC-4BE5-9F9D-EA7FDB22EE3F}" destId="{D35D489C-5C95-4EA5-B094-9E8F4DF3E8D7}" srcOrd="0" destOrd="0" presId="urn:microsoft.com/office/officeart/2005/8/layout/chevron2"/>
    <dgm:cxn modelId="{781D83EE-E3CB-4C41-836E-02A2EB3541DB}" type="presOf" srcId="{F4DF8DD4-44BD-4B03-8BD5-AEABEAB38C63}" destId="{48920070-5835-4071-B0F3-8A69B8CF9473}" srcOrd="0" destOrd="0" presId="urn:microsoft.com/office/officeart/2005/8/layout/chevron2"/>
    <dgm:cxn modelId="{66D57EA5-D82B-454F-885F-62E12D5C4E7A}" type="presOf" srcId="{0C53AA67-BCA9-43EC-9101-71FB1ECFF58A}" destId="{48920070-5835-4071-B0F3-8A69B8CF9473}" srcOrd="0" destOrd="6" presId="urn:microsoft.com/office/officeart/2005/8/layout/chevron2"/>
    <dgm:cxn modelId="{85A888A4-F337-4CDF-B62F-30777D5B8AB1}" type="presParOf" srcId="{0404D66B-16F9-4DD9-9291-3CC1C31E8E3C}" destId="{86999EAB-F6DB-4348-99F8-7F5DBDEC1E5C}" srcOrd="0" destOrd="0" presId="urn:microsoft.com/office/officeart/2005/8/layout/chevron2"/>
    <dgm:cxn modelId="{D69550C0-657A-4795-97D5-688BEEB3EB0E}" type="presParOf" srcId="{86999EAB-F6DB-4348-99F8-7F5DBDEC1E5C}" destId="{CBF696A8-CABD-49BE-BAC5-C14F4E14F247}" srcOrd="0" destOrd="0" presId="urn:microsoft.com/office/officeart/2005/8/layout/chevron2"/>
    <dgm:cxn modelId="{1E9FB2ED-EFA5-4158-B6FB-8690E39785BE}" type="presParOf" srcId="{86999EAB-F6DB-4348-99F8-7F5DBDEC1E5C}" destId="{A3900918-B473-432F-BB24-7631D9274347}" srcOrd="1" destOrd="0" presId="urn:microsoft.com/office/officeart/2005/8/layout/chevron2"/>
    <dgm:cxn modelId="{8985D5CE-E716-4BF1-BD8E-5F8EBD86372F}" type="presParOf" srcId="{0404D66B-16F9-4DD9-9291-3CC1C31E8E3C}" destId="{517E0715-BB8A-4956-862E-8B0EF1948208}" srcOrd="1" destOrd="0" presId="urn:microsoft.com/office/officeart/2005/8/layout/chevron2"/>
    <dgm:cxn modelId="{0462265E-86AC-4C36-B75B-371EA6C5D8E3}" type="presParOf" srcId="{0404D66B-16F9-4DD9-9291-3CC1C31E8E3C}" destId="{A098A71D-9E25-4ABE-9741-ECC820EA9884}" srcOrd="2" destOrd="0" presId="urn:microsoft.com/office/officeart/2005/8/layout/chevron2"/>
    <dgm:cxn modelId="{163F3338-0EB5-4701-B759-9111EF6BF9DD}" type="presParOf" srcId="{A098A71D-9E25-4ABE-9741-ECC820EA9884}" destId="{D35D489C-5C95-4EA5-B094-9E8F4DF3E8D7}" srcOrd="0" destOrd="0" presId="urn:microsoft.com/office/officeart/2005/8/layout/chevron2"/>
    <dgm:cxn modelId="{1CE5CBA6-D5B3-4A51-B505-0FD25B57FBBA}" type="presParOf" srcId="{A098A71D-9E25-4ABE-9741-ECC820EA9884}" destId="{CFF230F2-A319-4442-8D59-1D0F12211A26}" srcOrd="1" destOrd="0" presId="urn:microsoft.com/office/officeart/2005/8/layout/chevron2"/>
    <dgm:cxn modelId="{AB0D48C2-2A64-41DC-8DE1-B55B70006189}" type="presParOf" srcId="{0404D66B-16F9-4DD9-9291-3CC1C31E8E3C}" destId="{ADF60517-133B-40C9-BC87-B646A9DC3B38}" srcOrd="3" destOrd="0" presId="urn:microsoft.com/office/officeart/2005/8/layout/chevron2"/>
    <dgm:cxn modelId="{C84BD72C-879D-4CBD-AAFE-D2E8ED6AC112}" type="presParOf" srcId="{0404D66B-16F9-4DD9-9291-3CC1C31E8E3C}" destId="{4E67D25A-3F69-4912-A48C-EB7F9746E266}" srcOrd="4" destOrd="0" presId="urn:microsoft.com/office/officeart/2005/8/layout/chevron2"/>
    <dgm:cxn modelId="{45CBA65F-B9F2-4260-A609-3FED73984937}" type="presParOf" srcId="{4E67D25A-3F69-4912-A48C-EB7F9746E266}" destId="{2BC14005-B517-481D-A913-54E9AD7D9C63}" srcOrd="0" destOrd="0" presId="urn:microsoft.com/office/officeart/2005/8/layout/chevron2"/>
    <dgm:cxn modelId="{5B477921-AF70-4EA0-B981-47FAC535A2A8}" type="presParOf" srcId="{4E67D25A-3F69-4912-A48C-EB7F9746E266}" destId="{48920070-5835-4071-B0F3-8A69B8CF9473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AD83A7-0736-4B95-95E1-1E0BBF38CF06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EABE584-9E78-4E18-9864-E9592589FB91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400" dirty="0" smtClean="0"/>
            <a:t>23062</a:t>
          </a:r>
        </a:p>
        <a:p>
          <a:r>
            <a:rPr lang="ru-RU" sz="1400" dirty="0" smtClean="0"/>
            <a:t>тыс. руб</a:t>
          </a:r>
          <a:r>
            <a:rPr lang="ru-RU" sz="1200" dirty="0" smtClean="0"/>
            <a:t>.</a:t>
          </a:r>
          <a:endParaRPr lang="ru-RU" sz="1200" dirty="0"/>
        </a:p>
      </dgm:t>
    </dgm:pt>
    <dgm:pt modelId="{B4BEE736-55B3-4BC9-B59C-06061C708B41}" type="parTrans" cxnId="{0C13950D-8B1E-4D47-9F35-4C145430DBC9}">
      <dgm:prSet/>
      <dgm:spPr/>
      <dgm:t>
        <a:bodyPr/>
        <a:lstStyle/>
        <a:p>
          <a:endParaRPr lang="ru-RU"/>
        </a:p>
      </dgm:t>
    </dgm:pt>
    <dgm:pt modelId="{AD030B3E-D469-4E1F-A9A2-89373C81891B}" type="sibTrans" cxnId="{0C13950D-8B1E-4D47-9F35-4C145430DBC9}">
      <dgm:prSet/>
      <dgm:spPr/>
      <dgm:t>
        <a:bodyPr/>
        <a:lstStyle/>
        <a:p>
          <a:endParaRPr lang="ru-RU"/>
        </a:p>
      </dgm:t>
    </dgm:pt>
    <dgm:pt modelId="{5C4ABAD0-808E-4CDC-83FF-954AF1B3DD35}">
      <dgm:prSet phldrT="[Текст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dirty="0" smtClean="0"/>
            <a:t>Налог на доходы физических лиц</a:t>
          </a:r>
          <a:endParaRPr lang="ru-RU" dirty="0"/>
        </a:p>
      </dgm:t>
    </dgm:pt>
    <dgm:pt modelId="{F2826EBF-C28D-4BC8-AF3E-830278B25FE2}" type="parTrans" cxnId="{B01DC443-F370-47AA-8DAB-D60E3A28E680}">
      <dgm:prSet/>
      <dgm:spPr/>
      <dgm:t>
        <a:bodyPr/>
        <a:lstStyle/>
        <a:p>
          <a:endParaRPr lang="ru-RU"/>
        </a:p>
      </dgm:t>
    </dgm:pt>
    <dgm:pt modelId="{DC6F2A29-E006-45D8-9082-E86C7FA125A5}" type="sibTrans" cxnId="{B01DC443-F370-47AA-8DAB-D60E3A28E680}">
      <dgm:prSet/>
      <dgm:spPr/>
      <dgm:t>
        <a:bodyPr/>
        <a:lstStyle/>
        <a:p>
          <a:endParaRPr lang="ru-RU"/>
        </a:p>
      </dgm:t>
    </dgm:pt>
    <dgm:pt modelId="{C3960CB4-56EB-4516-8D42-B2AFB7AF06FC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dirty="0" smtClean="0"/>
            <a:t>14262 тыс.руб</a:t>
          </a:r>
          <a:r>
            <a:rPr lang="ru-RU" sz="1200" dirty="0" smtClean="0"/>
            <a:t>.</a:t>
          </a:r>
          <a:endParaRPr lang="ru-RU" sz="1200" dirty="0"/>
        </a:p>
      </dgm:t>
    </dgm:pt>
    <dgm:pt modelId="{2EACC532-C3AF-4A94-9E08-048F2D69CE21}" type="parTrans" cxnId="{6220FC3C-8646-45D7-A574-F63572B700CF}">
      <dgm:prSet/>
      <dgm:spPr/>
      <dgm:t>
        <a:bodyPr/>
        <a:lstStyle/>
        <a:p>
          <a:endParaRPr lang="ru-RU"/>
        </a:p>
      </dgm:t>
    </dgm:pt>
    <dgm:pt modelId="{9B8C3139-A5E0-4F0F-A0EC-E68C96173B13}" type="sibTrans" cxnId="{6220FC3C-8646-45D7-A574-F63572B700CF}">
      <dgm:prSet/>
      <dgm:spPr/>
      <dgm:t>
        <a:bodyPr/>
        <a:lstStyle/>
        <a:p>
          <a:endParaRPr lang="ru-RU"/>
        </a:p>
      </dgm:t>
    </dgm:pt>
    <dgm:pt modelId="{3AC45ED1-FB78-430E-838C-5A52CF5E415B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Налог на имущество</a:t>
          </a:r>
          <a:endParaRPr lang="ru-RU" dirty="0"/>
        </a:p>
      </dgm:t>
    </dgm:pt>
    <dgm:pt modelId="{92070114-9D2E-44FE-B3D4-EADFD64F5F4E}" type="parTrans" cxnId="{81B18611-A660-4F65-9F4A-8CB6ADBB1C8F}">
      <dgm:prSet/>
      <dgm:spPr/>
      <dgm:t>
        <a:bodyPr/>
        <a:lstStyle/>
        <a:p>
          <a:endParaRPr lang="ru-RU"/>
        </a:p>
      </dgm:t>
    </dgm:pt>
    <dgm:pt modelId="{4741141C-A881-4B47-BE46-682E8EE07836}" type="sibTrans" cxnId="{81B18611-A660-4F65-9F4A-8CB6ADBB1C8F}">
      <dgm:prSet/>
      <dgm:spPr/>
      <dgm:t>
        <a:bodyPr/>
        <a:lstStyle/>
        <a:p>
          <a:endParaRPr lang="ru-RU"/>
        </a:p>
      </dgm:t>
    </dgm:pt>
    <dgm:pt modelId="{9CF61C31-56D0-4D4C-8E55-B48A8E002098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CC0066"/>
              </a:solidFill>
            </a:rPr>
            <a:t>4054тыс.руб.</a:t>
          </a:r>
          <a:endParaRPr lang="ru-RU" sz="1400" dirty="0">
            <a:solidFill>
              <a:srgbClr val="CC0066"/>
            </a:solidFill>
          </a:endParaRPr>
        </a:p>
      </dgm:t>
    </dgm:pt>
    <dgm:pt modelId="{4FEC084E-7A2E-42DC-9A53-843DBF3FE40F}" type="parTrans" cxnId="{8E2138E8-8117-4126-B6DA-39661E74F3D8}">
      <dgm:prSet/>
      <dgm:spPr/>
      <dgm:t>
        <a:bodyPr/>
        <a:lstStyle/>
        <a:p>
          <a:endParaRPr lang="ru-RU"/>
        </a:p>
      </dgm:t>
    </dgm:pt>
    <dgm:pt modelId="{F164B548-2076-4A66-9579-8D9F7F00CAEB}" type="sibTrans" cxnId="{8E2138E8-8117-4126-B6DA-39661E74F3D8}">
      <dgm:prSet/>
      <dgm:spPr/>
      <dgm:t>
        <a:bodyPr/>
        <a:lstStyle/>
        <a:p>
          <a:endParaRPr lang="ru-RU"/>
        </a:p>
      </dgm:t>
    </dgm:pt>
    <dgm:pt modelId="{28C85ADC-4466-47D2-B580-778124D72CC7}">
      <dgm:prSet phldrT="[Текст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Акцизы по подакцизным товарам</a:t>
          </a:r>
          <a:endParaRPr lang="ru-RU" dirty="0"/>
        </a:p>
      </dgm:t>
    </dgm:pt>
    <dgm:pt modelId="{6D24C344-335A-4464-AF07-57CCEFC5FA1B}" type="parTrans" cxnId="{63317AF9-8D9D-4119-A0C5-61520EBE147B}">
      <dgm:prSet/>
      <dgm:spPr/>
      <dgm:t>
        <a:bodyPr/>
        <a:lstStyle/>
        <a:p>
          <a:endParaRPr lang="ru-RU"/>
        </a:p>
      </dgm:t>
    </dgm:pt>
    <dgm:pt modelId="{0C3FA322-356F-498E-83F6-FB65542EDA45}" type="sibTrans" cxnId="{63317AF9-8D9D-4119-A0C5-61520EBE147B}">
      <dgm:prSet/>
      <dgm:spPr/>
      <dgm:t>
        <a:bodyPr/>
        <a:lstStyle/>
        <a:p>
          <a:endParaRPr lang="ru-RU"/>
        </a:p>
      </dgm:t>
    </dgm:pt>
    <dgm:pt modelId="{5B4D6A96-F1A1-4B9C-A0CE-D3A0A6FF9E02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200" dirty="0" smtClean="0"/>
            <a:t>150</a:t>
          </a:r>
        </a:p>
        <a:p>
          <a:r>
            <a:rPr lang="ru-RU" sz="1200" dirty="0" smtClean="0"/>
            <a:t> </a:t>
          </a:r>
          <a:r>
            <a:rPr lang="ru-RU" sz="1400" dirty="0" smtClean="0"/>
            <a:t>тыс.руб</a:t>
          </a:r>
          <a:r>
            <a:rPr lang="ru-RU" sz="1200" dirty="0" smtClean="0"/>
            <a:t>.</a:t>
          </a:r>
          <a:endParaRPr lang="ru-RU" sz="1200" dirty="0"/>
        </a:p>
      </dgm:t>
    </dgm:pt>
    <dgm:pt modelId="{DB2DD333-E325-48ED-B03E-E218EA623C38}" type="parTrans" cxnId="{4A04375E-EB6C-4925-A54F-208ED0BFB105}">
      <dgm:prSet/>
      <dgm:spPr/>
      <dgm:t>
        <a:bodyPr/>
        <a:lstStyle/>
        <a:p>
          <a:endParaRPr lang="ru-RU"/>
        </a:p>
      </dgm:t>
    </dgm:pt>
    <dgm:pt modelId="{1B634DB4-4D41-4336-B311-6553A57B414A}" type="sibTrans" cxnId="{4A04375E-EB6C-4925-A54F-208ED0BFB105}">
      <dgm:prSet/>
      <dgm:spPr/>
      <dgm:t>
        <a:bodyPr/>
        <a:lstStyle/>
        <a:p>
          <a:endParaRPr lang="ru-RU"/>
        </a:p>
      </dgm:t>
    </dgm:pt>
    <dgm:pt modelId="{BC4D2ACD-E11D-413E-8D8C-FCF07CDB54EB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Налоги на совокупный доход</a:t>
          </a:r>
          <a:endParaRPr lang="ru-RU" dirty="0"/>
        </a:p>
      </dgm:t>
    </dgm:pt>
    <dgm:pt modelId="{1DD281FF-4B9A-415E-9341-9382349E3457}" type="parTrans" cxnId="{D06BFF0E-5DF1-4EF1-AFA9-E952E8C69754}">
      <dgm:prSet/>
      <dgm:spPr/>
      <dgm:t>
        <a:bodyPr/>
        <a:lstStyle/>
        <a:p>
          <a:endParaRPr lang="ru-RU"/>
        </a:p>
      </dgm:t>
    </dgm:pt>
    <dgm:pt modelId="{AF1687E8-62E5-4743-841C-442E09E37E26}" type="sibTrans" cxnId="{D06BFF0E-5DF1-4EF1-AFA9-E952E8C69754}">
      <dgm:prSet/>
      <dgm:spPr/>
      <dgm:t>
        <a:bodyPr/>
        <a:lstStyle/>
        <a:p>
          <a:endParaRPr lang="ru-RU"/>
        </a:p>
      </dgm:t>
    </dgm:pt>
    <dgm:pt modelId="{8AB89983-0097-4064-A01D-A96B072D10D0}" type="pres">
      <dgm:prSet presAssocID="{29AD83A7-0736-4B95-95E1-1E0BBF38CF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0693C-802F-42C0-8BA9-CEA9B91036F5}" type="pres">
      <dgm:prSet presAssocID="{0EABE584-9E78-4E18-9864-E9592589FB91}" presName="linNode" presStyleCnt="0"/>
      <dgm:spPr/>
    </dgm:pt>
    <dgm:pt modelId="{F7F8F642-8586-4E0B-9704-421F74964D04}" type="pres">
      <dgm:prSet presAssocID="{0EABE584-9E78-4E18-9864-E9592589FB9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66B74-BAC6-48FB-A69E-77EFDF7A56F7}" type="pres">
      <dgm:prSet presAssocID="{0EABE584-9E78-4E18-9864-E9592589FB9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80166-B4C9-4822-80B4-8F44633A2AB5}" type="pres">
      <dgm:prSet presAssocID="{AD030B3E-D469-4E1F-A9A2-89373C81891B}" presName="sp" presStyleCnt="0"/>
      <dgm:spPr/>
    </dgm:pt>
    <dgm:pt modelId="{242AF810-05B3-4364-BF57-975870B27586}" type="pres">
      <dgm:prSet presAssocID="{C3960CB4-56EB-4516-8D42-B2AFB7AF06FC}" presName="linNode" presStyleCnt="0"/>
      <dgm:spPr/>
    </dgm:pt>
    <dgm:pt modelId="{C1558259-A118-41DA-B639-5F5874386B47}" type="pres">
      <dgm:prSet presAssocID="{C3960CB4-56EB-4516-8D42-B2AFB7AF06F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F84D2-46CE-4315-AC9A-EC068F3D11B9}" type="pres">
      <dgm:prSet presAssocID="{C3960CB4-56EB-4516-8D42-B2AFB7AF06F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FB46D-979C-42EE-B2EA-72915A9E86A7}" type="pres">
      <dgm:prSet presAssocID="{9B8C3139-A5E0-4F0F-A0EC-E68C96173B13}" presName="sp" presStyleCnt="0"/>
      <dgm:spPr/>
    </dgm:pt>
    <dgm:pt modelId="{D3EBD3A9-8A02-44CD-9367-8806DFC72F74}" type="pres">
      <dgm:prSet presAssocID="{9CF61C31-56D0-4D4C-8E55-B48A8E002098}" presName="linNode" presStyleCnt="0"/>
      <dgm:spPr/>
    </dgm:pt>
    <dgm:pt modelId="{28FC7E3D-4632-4CC7-8C4F-2DADF80FD840}" type="pres">
      <dgm:prSet presAssocID="{9CF61C31-56D0-4D4C-8E55-B48A8E00209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0A811-7BD1-4C63-9842-B69D2F4EB9E0}" type="pres">
      <dgm:prSet presAssocID="{9CF61C31-56D0-4D4C-8E55-B48A8E00209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7778A-0DC7-482A-B5A5-7B6D19F585D3}" type="pres">
      <dgm:prSet presAssocID="{F164B548-2076-4A66-9579-8D9F7F00CAEB}" presName="sp" presStyleCnt="0"/>
      <dgm:spPr/>
    </dgm:pt>
    <dgm:pt modelId="{6268B943-58B1-4950-ABC4-2BCE4059A3D4}" type="pres">
      <dgm:prSet presAssocID="{5B4D6A96-F1A1-4B9C-A0CE-D3A0A6FF9E02}" presName="linNode" presStyleCnt="0"/>
      <dgm:spPr/>
    </dgm:pt>
    <dgm:pt modelId="{00F96E50-F615-478F-AD51-1BDBC3698A2D}" type="pres">
      <dgm:prSet presAssocID="{5B4D6A96-F1A1-4B9C-A0CE-D3A0A6FF9E0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4AC27-69A7-40F9-9503-19A07FF35F78}" type="pres">
      <dgm:prSet presAssocID="{5B4D6A96-F1A1-4B9C-A0CE-D3A0A6FF9E02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B1711E-6F8D-4FEA-9246-7213FC764185}" type="presOf" srcId="{0EABE584-9E78-4E18-9864-E9592589FB91}" destId="{F7F8F642-8586-4E0B-9704-421F74964D04}" srcOrd="0" destOrd="0" presId="urn:microsoft.com/office/officeart/2005/8/layout/vList5"/>
    <dgm:cxn modelId="{8E2138E8-8117-4126-B6DA-39661E74F3D8}" srcId="{29AD83A7-0736-4B95-95E1-1E0BBF38CF06}" destId="{9CF61C31-56D0-4D4C-8E55-B48A8E002098}" srcOrd="2" destOrd="0" parTransId="{4FEC084E-7A2E-42DC-9A53-843DBF3FE40F}" sibTransId="{F164B548-2076-4A66-9579-8D9F7F00CAEB}"/>
    <dgm:cxn modelId="{63317AF9-8D9D-4119-A0C5-61520EBE147B}" srcId="{9CF61C31-56D0-4D4C-8E55-B48A8E002098}" destId="{28C85ADC-4466-47D2-B580-778124D72CC7}" srcOrd="0" destOrd="0" parTransId="{6D24C344-335A-4464-AF07-57CCEFC5FA1B}" sibTransId="{0C3FA322-356F-498E-83F6-FB65542EDA45}"/>
    <dgm:cxn modelId="{6220FC3C-8646-45D7-A574-F63572B700CF}" srcId="{29AD83A7-0736-4B95-95E1-1E0BBF38CF06}" destId="{C3960CB4-56EB-4516-8D42-B2AFB7AF06FC}" srcOrd="1" destOrd="0" parTransId="{2EACC532-C3AF-4A94-9E08-048F2D69CE21}" sibTransId="{9B8C3139-A5E0-4F0F-A0EC-E68C96173B13}"/>
    <dgm:cxn modelId="{37B20876-2F11-4889-94B7-BC7EA4B3E406}" type="presOf" srcId="{28C85ADC-4466-47D2-B580-778124D72CC7}" destId="{0FA0A811-7BD1-4C63-9842-B69D2F4EB9E0}" srcOrd="0" destOrd="0" presId="urn:microsoft.com/office/officeart/2005/8/layout/vList5"/>
    <dgm:cxn modelId="{B01DC443-F370-47AA-8DAB-D60E3A28E680}" srcId="{0EABE584-9E78-4E18-9864-E9592589FB91}" destId="{5C4ABAD0-808E-4CDC-83FF-954AF1B3DD35}" srcOrd="0" destOrd="0" parTransId="{F2826EBF-C28D-4BC8-AF3E-830278B25FE2}" sibTransId="{DC6F2A29-E006-45D8-9082-E86C7FA125A5}"/>
    <dgm:cxn modelId="{D06BFF0E-5DF1-4EF1-AFA9-E952E8C69754}" srcId="{5B4D6A96-F1A1-4B9C-A0CE-D3A0A6FF9E02}" destId="{BC4D2ACD-E11D-413E-8D8C-FCF07CDB54EB}" srcOrd="0" destOrd="0" parTransId="{1DD281FF-4B9A-415E-9341-9382349E3457}" sibTransId="{AF1687E8-62E5-4743-841C-442E09E37E26}"/>
    <dgm:cxn modelId="{D04FDD44-30FE-4E28-B62B-57D7C1BAA42C}" type="presOf" srcId="{5B4D6A96-F1A1-4B9C-A0CE-D3A0A6FF9E02}" destId="{00F96E50-F615-478F-AD51-1BDBC3698A2D}" srcOrd="0" destOrd="0" presId="urn:microsoft.com/office/officeart/2005/8/layout/vList5"/>
    <dgm:cxn modelId="{3429B036-FAA0-4D14-ACD5-2FC9BD7F209A}" type="presOf" srcId="{29AD83A7-0736-4B95-95E1-1E0BBF38CF06}" destId="{8AB89983-0097-4064-A01D-A96B072D10D0}" srcOrd="0" destOrd="0" presId="urn:microsoft.com/office/officeart/2005/8/layout/vList5"/>
    <dgm:cxn modelId="{D2CB6070-DFA2-4147-9214-FDD5751E5D8F}" type="presOf" srcId="{3AC45ED1-FB78-430E-838C-5A52CF5E415B}" destId="{C2DF84D2-46CE-4315-AC9A-EC068F3D11B9}" srcOrd="0" destOrd="0" presId="urn:microsoft.com/office/officeart/2005/8/layout/vList5"/>
    <dgm:cxn modelId="{1A0CF307-8A3D-485D-ABD2-46BBF2950873}" type="presOf" srcId="{BC4D2ACD-E11D-413E-8D8C-FCF07CDB54EB}" destId="{5EC4AC27-69A7-40F9-9503-19A07FF35F78}" srcOrd="0" destOrd="0" presId="urn:microsoft.com/office/officeart/2005/8/layout/vList5"/>
    <dgm:cxn modelId="{4A04375E-EB6C-4925-A54F-208ED0BFB105}" srcId="{29AD83A7-0736-4B95-95E1-1E0BBF38CF06}" destId="{5B4D6A96-F1A1-4B9C-A0CE-D3A0A6FF9E02}" srcOrd="3" destOrd="0" parTransId="{DB2DD333-E325-48ED-B03E-E218EA623C38}" sibTransId="{1B634DB4-4D41-4336-B311-6553A57B414A}"/>
    <dgm:cxn modelId="{81B18611-A660-4F65-9F4A-8CB6ADBB1C8F}" srcId="{C3960CB4-56EB-4516-8D42-B2AFB7AF06FC}" destId="{3AC45ED1-FB78-430E-838C-5A52CF5E415B}" srcOrd="0" destOrd="0" parTransId="{92070114-9D2E-44FE-B3D4-EADFD64F5F4E}" sibTransId="{4741141C-A881-4B47-BE46-682E8EE07836}"/>
    <dgm:cxn modelId="{EBB383FC-0505-4B12-B3A5-9A3567B36B1C}" type="presOf" srcId="{9CF61C31-56D0-4D4C-8E55-B48A8E002098}" destId="{28FC7E3D-4632-4CC7-8C4F-2DADF80FD840}" srcOrd="0" destOrd="0" presId="urn:microsoft.com/office/officeart/2005/8/layout/vList5"/>
    <dgm:cxn modelId="{0C13950D-8B1E-4D47-9F35-4C145430DBC9}" srcId="{29AD83A7-0736-4B95-95E1-1E0BBF38CF06}" destId="{0EABE584-9E78-4E18-9864-E9592589FB91}" srcOrd="0" destOrd="0" parTransId="{B4BEE736-55B3-4BC9-B59C-06061C708B41}" sibTransId="{AD030B3E-D469-4E1F-A9A2-89373C81891B}"/>
    <dgm:cxn modelId="{9467BE19-881E-4980-961B-5C70F345A999}" type="presOf" srcId="{C3960CB4-56EB-4516-8D42-B2AFB7AF06FC}" destId="{C1558259-A118-41DA-B639-5F5874386B47}" srcOrd="0" destOrd="0" presId="urn:microsoft.com/office/officeart/2005/8/layout/vList5"/>
    <dgm:cxn modelId="{03CCCD0E-4755-4285-BEF5-A9CF6BD81C64}" type="presOf" srcId="{5C4ABAD0-808E-4CDC-83FF-954AF1B3DD35}" destId="{22666B74-BAC6-48FB-A69E-77EFDF7A56F7}" srcOrd="0" destOrd="0" presId="urn:microsoft.com/office/officeart/2005/8/layout/vList5"/>
    <dgm:cxn modelId="{D8492D0B-0C5A-49E2-85F0-3AEF185EFF54}" type="presParOf" srcId="{8AB89983-0097-4064-A01D-A96B072D10D0}" destId="{4730693C-802F-42C0-8BA9-CEA9B91036F5}" srcOrd="0" destOrd="0" presId="urn:microsoft.com/office/officeart/2005/8/layout/vList5"/>
    <dgm:cxn modelId="{BE0AAAE8-757C-4E31-97AC-64E206E01D14}" type="presParOf" srcId="{4730693C-802F-42C0-8BA9-CEA9B91036F5}" destId="{F7F8F642-8586-4E0B-9704-421F74964D04}" srcOrd="0" destOrd="0" presId="urn:microsoft.com/office/officeart/2005/8/layout/vList5"/>
    <dgm:cxn modelId="{442F8866-6BEB-43C9-B3E7-2A87B027ACD7}" type="presParOf" srcId="{4730693C-802F-42C0-8BA9-CEA9B91036F5}" destId="{22666B74-BAC6-48FB-A69E-77EFDF7A56F7}" srcOrd="1" destOrd="0" presId="urn:microsoft.com/office/officeart/2005/8/layout/vList5"/>
    <dgm:cxn modelId="{AB07F545-E931-4CAA-8E20-CE7B03B0F52C}" type="presParOf" srcId="{8AB89983-0097-4064-A01D-A96B072D10D0}" destId="{0E880166-B4C9-4822-80B4-8F44633A2AB5}" srcOrd="1" destOrd="0" presId="urn:microsoft.com/office/officeart/2005/8/layout/vList5"/>
    <dgm:cxn modelId="{3831A0C5-A9B4-4496-A62B-F200CB901B3F}" type="presParOf" srcId="{8AB89983-0097-4064-A01D-A96B072D10D0}" destId="{242AF810-05B3-4364-BF57-975870B27586}" srcOrd="2" destOrd="0" presId="urn:microsoft.com/office/officeart/2005/8/layout/vList5"/>
    <dgm:cxn modelId="{2944BD9D-89B0-44AF-A3B7-F52270D84DAB}" type="presParOf" srcId="{242AF810-05B3-4364-BF57-975870B27586}" destId="{C1558259-A118-41DA-B639-5F5874386B47}" srcOrd="0" destOrd="0" presId="urn:microsoft.com/office/officeart/2005/8/layout/vList5"/>
    <dgm:cxn modelId="{ED4F226E-5516-4297-9B1A-3F228DBE5474}" type="presParOf" srcId="{242AF810-05B3-4364-BF57-975870B27586}" destId="{C2DF84D2-46CE-4315-AC9A-EC068F3D11B9}" srcOrd="1" destOrd="0" presId="urn:microsoft.com/office/officeart/2005/8/layout/vList5"/>
    <dgm:cxn modelId="{36E81EB0-01B0-4DFD-AFC1-4834168B1DE7}" type="presParOf" srcId="{8AB89983-0097-4064-A01D-A96B072D10D0}" destId="{A85FB46D-979C-42EE-B2EA-72915A9E86A7}" srcOrd="3" destOrd="0" presId="urn:microsoft.com/office/officeart/2005/8/layout/vList5"/>
    <dgm:cxn modelId="{FD482592-12B2-4F94-9C61-376D7CBF97A2}" type="presParOf" srcId="{8AB89983-0097-4064-A01D-A96B072D10D0}" destId="{D3EBD3A9-8A02-44CD-9367-8806DFC72F74}" srcOrd="4" destOrd="0" presId="urn:microsoft.com/office/officeart/2005/8/layout/vList5"/>
    <dgm:cxn modelId="{8AAE0BA8-1E15-431C-B699-DE429D6C14E8}" type="presParOf" srcId="{D3EBD3A9-8A02-44CD-9367-8806DFC72F74}" destId="{28FC7E3D-4632-4CC7-8C4F-2DADF80FD840}" srcOrd="0" destOrd="0" presId="urn:microsoft.com/office/officeart/2005/8/layout/vList5"/>
    <dgm:cxn modelId="{0A3AA690-4ECB-4DA2-8959-B019DB90FA53}" type="presParOf" srcId="{D3EBD3A9-8A02-44CD-9367-8806DFC72F74}" destId="{0FA0A811-7BD1-4C63-9842-B69D2F4EB9E0}" srcOrd="1" destOrd="0" presId="urn:microsoft.com/office/officeart/2005/8/layout/vList5"/>
    <dgm:cxn modelId="{A1C66C63-AB02-4AD5-AFB7-A628C8206BF6}" type="presParOf" srcId="{8AB89983-0097-4064-A01D-A96B072D10D0}" destId="{4FE7778A-0DC7-482A-B5A5-7B6D19F585D3}" srcOrd="5" destOrd="0" presId="urn:microsoft.com/office/officeart/2005/8/layout/vList5"/>
    <dgm:cxn modelId="{10ACD8B7-B5C7-4682-A385-9243B6409658}" type="presParOf" srcId="{8AB89983-0097-4064-A01D-A96B072D10D0}" destId="{6268B943-58B1-4950-ABC4-2BCE4059A3D4}" srcOrd="6" destOrd="0" presId="urn:microsoft.com/office/officeart/2005/8/layout/vList5"/>
    <dgm:cxn modelId="{3AADC7D0-2B1F-4204-8F52-109C1C991375}" type="presParOf" srcId="{6268B943-58B1-4950-ABC4-2BCE4059A3D4}" destId="{00F96E50-F615-478F-AD51-1BDBC3698A2D}" srcOrd="0" destOrd="0" presId="urn:microsoft.com/office/officeart/2005/8/layout/vList5"/>
    <dgm:cxn modelId="{3F33DC5A-DC6D-4282-A712-786062E00F68}" type="presParOf" srcId="{6268B943-58B1-4950-ABC4-2BCE4059A3D4}" destId="{5EC4AC27-69A7-40F9-9503-19A07FF35F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3CE9F0-656A-4335-8518-3BF594ADFB8D}" type="doc">
      <dgm:prSet loTypeId="urn:microsoft.com/office/officeart/2005/8/layout/vList5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9173B09F-3991-4418-A727-8DE6AFAF784B}">
      <dgm:prSet phldrT="[Текст]"/>
      <dgm:spPr/>
      <dgm:t>
        <a:bodyPr/>
        <a:lstStyle/>
        <a:p>
          <a:r>
            <a:rPr lang="ru-RU" dirty="0" smtClean="0"/>
            <a:t>25273 тыс. руб.</a:t>
          </a:r>
          <a:endParaRPr lang="ru-RU" dirty="0"/>
        </a:p>
      </dgm:t>
    </dgm:pt>
    <dgm:pt modelId="{74676768-3D5C-41D0-AEA4-62DF08689699}" type="parTrans" cxnId="{587B81A7-F8B4-4381-8577-C89C32246CE3}">
      <dgm:prSet/>
      <dgm:spPr/>
      <dgm:t>
        <a:bodyPr/>
        <a:lstStyle/>
        <a:p>
          <a:endParaRPr lang="ru-RU"/>
        </a:p>
      </dgm:t>
    </dgm:pt>
    <dgm:pt modelId="{8AD06B06-004C-49B5-9844-DFAE8990D977}" type="sibTrans" cxnId="{587B81A7-F8B4-4381-8577-C89C32246CE3}">
      <dgm:prSet/>
      <dgm:spPr/>
      <dgm:t>
        <a:bodyPr/>
        <a:lstStyle/>
        <a:p>
          <a:endParaRPr lang="ru-RU"/>
        </a:p>
      </dgm:t>
    </dgm:pt>
    <dgm:pt modelId="{48DBF9D9-9238-4649-BF9F-1CDA97838807}">
      <dgm:prSet phldrT="[Текст]"/>
      <dgm:spPr/>
      <dgm:t>
        <a:bodyPr/>
        <a:lstStyle/>
        <a:p>
          <a:r>
            <a:rPr lang="ru-RU" dirty="0" smtClean="0"/>
            <a:t>Налог на доходы физических лиц</a:t>
          </a:r>
          <a:endParaRPr lang="ru-RU" dirty="0"/>
        </a:p>
      </dgm:t>
    </dgm:pt>
    <dgm:pt modelId="{0D0B7192-EA43-4D96-A779-942901F30FCD}" type="parTrans" cxnId="{4C34E9C2-E003-42CC-A4B6-A31261C80BC8}">
      <dgm:prSet/>
      <dgm:spPr/>
      <dgm:t>
        <a:bodyPr/>
        <a:lstStyle/>
        <a:p>
          <a:endParaRPr lang="ru-RU"/>
        </a:p>
      </dgm:t>
    </dgm:pt>
    <dgm:pt modelId="{42C485C0-FF9E-49A0-BC8E-1B94642535D1}" type="sibTrans" cxnId="{4C34E9C2-E003-42CC-A4B6-A31261C80BC8}">
      <dgm:prSet/>
      <dgm:spPr/>
      <dgm:t>
        <a:bodyPr/>
        <a:lstStyle/>
        <a:p>
          <a:endParaRPr lang="ru-RU"/>
        </a:p>
      </dgm:t>
    </dgm:pt>
    <dgm:pt modelId="{304CF4A9-D025-4450-B886-7390997F2DA5}">
      <dgm:prSet phldrT="[Текст]"/>
      <dgm:spPr/>
      <dgm:t>
        <a:bodyPr/>
        <a:lstStyle/>
        <a:p>
          <a:r>
            <a:rPr lang="ru-RU" dirty="0" smtClean="0"/>
            <a:t>15908 тыс.руб.</a:t>
          </a:r>
          <a:endParaRPr lang="ru-RU" dirty="0"/>
        </a:p>
      </dgm:t>
    </dgm:pt>
    <dgm:pt modelId="{43CFC978-8EE3-44BF-A6E1-6612E55B258C}" type="parTrans" cxnId="{A18F3D74-12B3-4733-A71C-E9AD7E4ACC0D}">
      <dgm:prSet/>
      <dgm:spPr/>
      <dgm:t>
        <a:bodyPr/>
        <a:lstStyle/>
        <a:p>
          <a:endParaRPr lang="ru-RU"/>
        </a:p>
      </dgm:t>
    </dgm:pt>
    <dgm:pt modelId="{B299F904-3708-44C0-BB70-794990317CED}" type="sibTrans" cxnId="{A18F3D74-12B3-4733-A71C-E9AD7E4ACC0D}">
      <dgm:prSet/>
      <dgm:spPr/>
      <dgm:t>
        <a:bodyPr/>
        <a:lstStyle/>
        <a:p>
          <a:endParaRPr lang="ru-RU"/>
        </a:p>
      </dgm:t>
    </dgm:pt>
    <dgm:pt modelId="{A8BFBA23-4A3F-4EC7-88E3-3D4464D30914}">
      <dgm:prSet phldrT="[Текст]"/>
      <dgm:spPr/>
      <dgm:t>
        <a:bodyPr/>
        <a:lstStyle/>
        <a:p>
          <a:r>
            <a:rPr lang="ru-RU" dirty="0" smtClean="0"/>
            <a:t>Налоги на имущество</a:t>
          </a:r>
          <a:endParaRPr lang="ru-RU" dirty="0"/>
        </a:p>
      </dgm:t>
    </dgm:pt>
    <dgm:pt modelId="{5751370C-2DB1-4233-B1E5-5ED16B8779AE}" type="parTrans" cxnId="{D961F438-BD1E-4821-8C70-239EE0CF09EA}">
      <dgm:prSet/>
      <dgm:spPr/>
      <dgm:t>
        <a:bodyPr/>
        <a:lstStyle/>
        <a:p>
          <a:endParaRPr lang="ru-RU"/>
        </a:p>
      </dgm:t>
    </dgm:pt>
    <dgm:pt modelId="{7AD708F9-3964-49AA-9F2C-69D757008CE2}" type="sibTrans" cxnId="{D961F438-BD1E-4821-8C70-239EE0CF09EA}">
      <dgm:prSet/>
      <dgm:spPr/>
      <dgm:t>
        <a:bodyPr/>
        <a:lstStyle/>
        <a:p>
          <a:endParaRPr lang="ru-RU"/>
        </a:p>
      </dgm:t>
    </dgm:pt>
    <dgm:pt modelId="{578C294A-F2D8-4FB4-831F-D4D456AED180}">
      <dgm:prSet phldrT="[Текст]"/>
      <dgm:spPr/>
      <dgm:t>
        <a:bodyPr/>
        <a:lstStyle/>
        <a:p>
          <a:r>
            <a:rPr lang="ru-RU" dirty="0" smtClean="0"/>
            <a:t>4673 тыс. руб.</a:t>
          </a:r>
          <a:endParaRPr lang="ru-RU" dirty="0"/>
        </a:p>
      </dgm:t>
    </dgm:pt>
    <dgm:pt modelId="{450F0CAB-C424-44CB-90AA-B92185229B5C}" type="parTrans" cxnId="{B35CC8AA-068E-4196-BBBA-6D0A96ED29F4}">
      <dgm:prSet/>
      <dgm:spPr/>
      <dgm:t>
        <a:bodyPr/>
        <a:lstStyle/>
        <a:p>
          <a:endParaRPr lang="ru-RU"/>
        </a:p>
      </dgm:t>
    </dgm:pt>
    <dgm:pt modelId="{438FC21D-5F47-421C-81E7-26839EDB1025}" type="sibTrans" cxnId="{B35CC8AA-068E-4196-BBBA-6D0A96ED29F4}">
      <dgm:prSet/>
      <dgm:spPr/>
      <dgm:t>
        <a:bodyPr/>
        <a:lstStyle/>
        <a:p>
          <a:endParaRPr lang="ru-RU"/>
        </a:p>
      </dgm:t>
    </dgm:pt>
    <dgm:pt modelId="{DBDA0654-B144-4C49-B1AD-B91955647F1A}">
      <dgm:prSet phldrT="[Текст]"/>
      <dgm:spPr/>
      <dgm:t>
        <a:bodyPr/>
        <a:lstStyle/>
        <a:p>
          <a:r>
            <a:rPr lang="ru-RU" dirty="0" smtClean="0"/>
            <a:t>Акцизы по подакцизным товарам</a:t>
          </a:r>
          <a:endParaRPr lang="ru-RU" dirty="0"/>
        </a:p>
      </dgm:t>
    </dgm:pt>
    <dgm:pt modelId="{738EA40E-72B9-480B-B243-A33F30A8C18E}" type="parTrans" cxnId="{0D41A00E-A808-4486-9A19-1BE57E42F658}">
      <dgm:prSet/>
      <dgm:spPr/>
      <dgm:t>
        <a:bodyPr/>
        <a:lstStyle/>
        <a:p>
          <a:endParaRPr lang="ru-RU"/>
        </a:p>
      </dgm:t>
    </dgm:pt>
    <dgm:pt modelId="{AAEEA630-ADAA-44AA-BE0F-8051BFDB2D78}" type="sibTrans" cxnId="{0D41A00E-A808-4486-9A19-1BE57E42F658}">
      <dgm:prSet/>
      <dgm:spPr/>
      <dgm:t>
        <a:bodyPr/>
        <a:lstStyle/>
        <a:p>
          <a:endParaRPr lang="ru-RU"/>
        </a:p>
      </dgm:t>
    </dgm:pt>
    <dgm:pt modelId="{5DA95E96-3213-4B7D-8836-34655504DC3C}">
      <dgm:prSet phldrT="[Текст]"/>
      <dgm:spPr/>
      <dgm:t>
        <a:bodyPr/>
        <a:lstStyle/>
        <a:p>
          <a:r>
            <a:rPr lang="ru-RU" smtClean="0"/>
            <a:t>160 </a:t>
          </a:r>
          <a:r>
            <a:rPr lang="ru-RU" dirty="0" smtClean="0"/>
            <a:t>тыс.руб.</a:t>
          </a:r>
          <a:endParaRPr lang="ru-RU" dirty="0"/>
        </a:p>
      </dgm:t>
    </dgm:pt>
    <dgm:pt modelId="{15F325E3-29B5-4E50-A84C-2A829AA7A0C2}" type="parTrans" cxnId="{5F3DD28B-1033-40DF-B275-A83BE561FA44}">
      <dgm:prSet/>
      <dgm:spPr/>
      <dgm:t>
        <a:bodyPr/>
        <a:lstStyle/>
        <a:p>
          <a:endParaRPr lang="ru-RU"/>
        </a:p>
      </dgm:t>
    </dgm:pt>
    <dgm:pt modelId="{AB28214E-E238-4009-9F11-F7249E5944E6}" type="sibTrans" cxnId="{5F3DD28B-1033-40DF-B275-A83BE561FA44}">
      <dgm:prSet/>
      <dgm:spPr/>
      <dgm:t>
        <a:bodyPr/>
        <a:lstStyle/>
        <a:p>
          <a:endParaRPr lang="ru-RU"/>
        </a:p>
      </dgm:t>
    </dgm:pt>
    <dgm:pt modelId="{C2088161-51FD-4DC8-9D59-C21F01887797}">
      <dgm:prSet phldrT="[Текст]"/>
      <dgm:spPr/>
      <dgm:t>
        <a:bodyPr/>
        <a:lstStyle/>
        <a:p>
          <a:r>
            <a:rPr lang="ru-RU" dirty="0" smtClean="0"/>
            <a:t>Налоги на совокупный доход</a:t>
          </a:r>
          <a:endParaRPr lang="ru-RU" dirty="0"/>
        </a:p>
      </dgm:t>
    </dgm:pt>
    <dgm:pt modelId="{B7C266F1-0724-403C-B92D-2AE6856A4F6C}" type="parTrans" cxnId="{8EBEE7B6-2B6D-4D09-A268-AB313BDE4C0B}">
      <dgm:prSet/>
      <dgm:spPr/>
      <dgm:t>
        <a:bodyPr/>
        <a:lstStyle/>
        <a:p>
          <a:endParaRPr lang="ru-RU"/>
        </a:p>
      </dgm:t>
    </dgm:pt>
    <dgm:pt modelId="{0E166D65-ED18-4802-ACDD-506CEBB50AB1}" type="sibTrans" cxnId="{8EBEE7B6-2B6D-4D09-A268-AB313BDE4C0B}">
      <dgm:prSet/>
      <dgm:spPr/>
      <dgm:t>
        <a:bodyPr/>
        <a:lstStyle/>
        <a:p>
          <a:endParaRPr lang="ru-RU"/>
        </a:p>
      </dgm:t>
    </dgm:pt>
    <dgm:pt modelId="{9EECEB09-48FA-4CC8-8716-B0383F5BE82F}" type="pres">
      <dgm:prSet presAssocID="{0A3CE9F0-656A-4335-8518-3BF594ADFB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12462E-8486-40C9-B6D7-E3732135F603}" type="pres">
      <dgm:prSet presAssocID="{9173B09F-3991-4418-A727-8DE6AFAF784B}" presName="linNode" presStyleCnt="0"/>
      <dgm:spPr/>
    </dgm:pt>
    <dgm:pt modelId="{EDCA5365-1BEB-4346-9209-9A75184A5A4B}" type="pres">
      <dgm:prSet presAssocID="{9173B09F-3991-4418-A727-8DE6AFAF784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B498B-96EA-408E-8667-06C56778B4D5}" type="pres">
      <dgm:prSet presAssocID="{9173B09F-3991-4418-A727-8DE6AFAF784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84FFE-4C1E-403C-8DA9-A63BA0C55A1B}" type="pres">
      <dgm:prSet presAssocID="{8AD06B06-004C-49B5-9844-DFAE8990D977}" presName="sp" presStyleCnt="0"/>
      <dgm:spPr/>
    </dgm:pt>
    <dgm:pt modelId="{1FA3D5CE-9EA9-4535-9239-0DDBD733DE5C}" type="pres">
      <dgm:prSet presAssocID="{304CF4A9-D025-4450-B886-7390997F2DA5}" presName="linNode" presStyleCnt="0"/>
      <dgm:spPr/>
    </dgm:pt>
    <dgm:pt modelId="{227313E7-3DA5-4AFE-8AA4-BD9A2FB65A97}" type="pres">
      <dgm:prSet presAssocID="{304CF4A9-D025-4450-B886-7390997F2DA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855BA-ACEC-4210-B5CD-9F94BBA3F4DE}" type="pres">
      <dgm:prSet presAssocID="{304CF4A9-D025-4450-B886-7390997F2DA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A8C7D-96DA-4727-BA45-C3952BDF1171}" type="pres">
      <dgm:prSet presAssocID="{B299F904-3708-44C0-BB70-794990317CED}" presName="sp" presStyleCnt="0"/>
      <dgm:spPr/>
    </dgm:pt>
    <dgm:pt modelId="{00890747-7904-43C4-BEA5-A9BE5FE3CD3B}" type="pres">
      <dgm:prSet presAssocID="{578C294A-F2D8-4FB4-831F-D4D456AED180}" presName="linNode" presStyleCnt="0"/>
      <dgm:spPr/>
    </dgm:pt>
    <dgm:pt modelId="{6BC0BD39-BE2F-492B-A468-8C605A2C9025}" type="pres">
      <dgm:prSet presAssocID="{578C294A-F2D8-4FB4-831F-D4D456AED18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271DF-14B0-4204-95FB-A93030E9C5C9}" type="pres">
      <dgm:prSet presAssocID="{578C294A-F2D8-4FB4-831F-D4D456AED18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D75B8-ACF2-462B-BFAF-82CFBA4A17B7}" type="pres">
      <dgm:prSet presAssocID="{438FC21D-5F47-421C-81E7-26839EDB1025}" presName="sp" presStyleCnt="0"/>
      <dgm:spPr/>
    </dgm:pt>
    <dgm:pt modelId="{732171CF-BE64-4E31-9F95-59D04DD0C138}" type="pres">
      <dgm:prSet presAssocID="{5DA95E96-3213-4B7D-8836-34655504DC3C}" presName="linNode" presStyleCnt="0"/>
      <dgm:spPr/>
    </dgm:pt>
    <dgm:pt modelId="{FC55F218-1815-4C85-B7E9-AA1518AFBA0B}" type="pres">
      <dgm:prSet presAssocID="{5DA95E96-3213-4B7D-8836-34655504DC3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91493-8451-498D-8ADC-F6A62B34A3C6}" type="pres">
      <dgm:prSet presAssocID="{5DA95E96-3213-4B7D-8836-34655504DC3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8C232E-7D4B-4BCA-94C6-1E02483D9812}" type="presOf" srcId="{9173B09F-3991-4418-A727-8DE6AFAF784B}" destId="{EDCA5365-1BEB-4346-9209-9A75184A5A4B}" srcOrd="0" destOrd="0" presId="urn:microsoft.com/office/officeart/2005/8/layout/vList5"/>
    <dgm:cxn modelId="{CE1BCBB9-3F5C-4F73-90AD-7A1CBB4072D1}" type="presOf" srcId="{0A3CE9F0-656A-4335-8518-3BF594ADFB8D}" destId="{9EECEB09-48FA-4CC8-8716-B0383F5BE82F}" srcOrd="0" destOrd="0" presId="urn:microsoft.com/office/officeart/2005/8/layout/vList5"/>
    <dgm:cxn modelId="{A18F3D74-12B3-4733-A71C-E9AD7E4ACC0D}" srcId="{0A3CE9F0-656A-4335-8518-3BF594ADFB8D}" destId="{304CF4A9-D025-4450-B886-7390997F2DA5}" srcOrd="1" destOrd="0" parTransId="{43CFC978-8EE3-44BF-A6E1-6612E55B258C}" sibTransId="{B299F904-3708-44C0-BB70-794990317CED}"/>
    <dgm:cxn modelId="{D37DD6A4-9E72-4495-AB0B-9AFB688F19D8}" type="presOf" srcId="{C2088161-51FD-4DC8-9D59-C21F01887797}" destId="{71F91493-8451-498D-8ADC-F6A62B34A3C6}" srcOrd="0" destOrd="0" presId="urn:microsoft.com/office/officeart/2005/8/layout/vList5"/>
    <dgm:cxn modelId="{0679C460-2FDF-4233-9B7A-4E98A1EC705E}" type="presOf" srcId="{304CF4A9-D025-4450-B886-7390997F2DA5}" destId="{227313E7-3DA5-4AFE-8AA4-BD9A2FB65A97}" srcOrd="0" destOrd="0" presId="urn:microsoft.com/office/officeart/2005/8/layout/vList5"/>
    <dgm:cxn modelId="{4C34E9C2-E003-42CC-A4B6-A31261C80BC8}" srcId="{9173B09F-3991-4418-A727-8DE6AFAF784B}" destId="{48DBF9D9-9238-4649-BF9F-1CDA97838807}" srcOrd="0" destOrd="0" parTransId="{0D0B7192-EA43-4D96-A779-942901F30FCD}" sibTransId="{42C485C0-FF9E-49A0-BC8E-1B94642535D1}"/>
    <dgm:cxn modelId="{94BCFFE4-063B-44DA-81E8-AC643741AD82}" type="presOf" srcId="{5DA95E96-3213-4B7D-8836-34655504DC3C}" destId="{FC55F218-1815-4C85-B7E9-AA1518AFBA0B}" srcOrd="0" destOrd="0" presId="urn:microsoft.com/office/officeart/2005/8/layout/vList5"/>
    <dgm:cxn modelId="{F9D56D82-B736-4918-BD3D-498E8217FABD}" type="presOf" srcId="{48DBF9D9-9238-4649-BF9F-1CDA97838807}" destId="{520B498B-96EA-408E-8667-06C56778B4D5}" srcOrd="0" destOrd="0" presId="urn:microsoft.com/office/officeart/2005/8/layout/vList5"/>
    <dgm:cxn modelId="{5F3DD28B-1033-40DF-B275-A83BE561FA44}" srcId="{0A3CE9F0-656A-4335-8518-3BF594ADFB8D}" destId="{5DA95E96-3213-4B7D-8836-34655504DC3C}" srcOrd="3" destOrd="0" parTransId="{15F325E3-29B5-4E50-A84C-2A829AA7A0C2}" sibTransId="{AB28214E-E238-4009-9F11-F7249E5944E6}"/>
    <dgm:cxn modelId="{0D41A00E-A808-4486-9A19-1BE57E42F658}" srcId="{578C294A-F2D8-4FB4-831F-D4D456AED180}" destId="{DBDA0654-B144-4C49-B1AD-B91955647F1A}" srcOrd="0" destOrd="0" parTransId="{738EA40E-72B9-480B-B243-A33F30A8C18E}" sibTransId="{AAEEA630-ADAA-44AA-BE0F-8051BFDB2D78}"/>
    <dgm:cxn modelId="{D961F438-BD1E-4821-8C70-239EE0CF09EA}" srcId="{304CF4A9-D025-4450-B886-7390997F2DA5}" destId="{A8BFBA23-4A3F-4EC7-88E3-3D4464D30914}" srcOrd="0" destOrd="0" parTransId="{5751370C-2DB1-4233-B1E5-5ED16B8779AE}" sibTransId="{7AD708F9-3964-49AA-9F2C-69D757008CE2}"/>
    <dgm:cxn modelId="{9A8135A6-2861-4F45-858A-7E45C6EA4E3E}" type="presOf" srcId="{DBDA0654-B144-4C49-B1AD-B91955647F1A}" destId="{566271DF-14B0-4204-95FB-A93030E9C5C9}" srcOrd="0" destOrd="0" presId="urn:microsoft.com/office/officeart/2005/8/layout/vList5"/>
    <dgm:cxn modelId="{8EBEE7B6-2B6D-4D09-A268-AB313BDE4C0B}" srcId="{5DA95E96-3213-4B7D-8836-34655504DC3C}" destId="{C2088161-51FD-4DC8-9D59-C21F01887797}" srcOrd="0" destOrd="0" parTransId="{B7C266F1-0724-403C-B92D-2AE6856A4F6C}" sibTransId="{0E166D65-ED18-4802-ACDD-506CEBB50AB1}"/>
    <dgm:cxn modelId="{DE883A0B-CA54-42A6-B9D0-79221E486C5F}" type="presOf" srcId="{578C294A-F2D8-4FB4-831F-D4D456AED180}" destId="{6BC0BD39-BE2F-492B-A468-8C605A2C9025}" srcOrd="0" destOrd="0" presId="urn:microsoft.com/office/officeart/2005/8/layout/vList5"/>
    <dgm:cxn modelId="{B35CC8AA-068E-4196-BBBA-6D0A96ED29F4}" srcId="{0A3CE9F0-656A-4335-8518-3BF594ADFB8D}" destId="{578C294A-F2D8-4FB4-831F-D4D456AED180}" srcOrd="2" destOrd="0" parTransId="{450F0CAB-C424-44CB-90AA-B92185229B5C}" sibTransId="{438FC21D-5F47-421C-81E7-26839EDB1025}"/>
    <dgm:cxn modelId="{DCBC7DDF-8982-48FA-B120-7839A3B70268}" type="presOf" srcId="{A8BFBA23-4A3F-4EC7-88E3-3D4464D30914}" destId="{E68855BA-ACEC-4210-B5CD-9F94BBA3F4DE}" srcOrd="0" destOrd="0" presId="urn:microsoft.com/office/officeart/2005/8/layout/vList5"/>
    <dgm:cxn modelId="{587B81A7-F8B4-4381-8577-C89C32246CE3}" srcId="{0A3CE9F0-656A-4335-8518-3BF594ADFB8D}" destId="{9173B09F-3991-4418-A727-8DE6AFAF784B}" srcOrd="0" destOrd="0" parTransId="{74676768-3D5C-41D0-AEA4-62DF08689699}" sibTransId="{8AD06B06-004C-49B5-9844-DFAE8990D977}"/>
    <dgm:cxn modelId="{41D79E37-EEA0-4658-91E5-CB6D36D4C59D}" type="presParOf" srcId="{9EECEB09-48FA-4CC8-8716-B0383F5BE82F}" destId="{AC12462E-8486-40C9-B6D7-E3732135F603}" srcOrd="0" destOrd="0" presId="urn:microsoft.com/office/officeart/2005/8/layout/vList5"/>
    <dgm:cxn modelId="{0B938582-0976-475E-B510-646C64706129}" type="presParOf" srcId="{AC12462E-8486-40C9-B6D7-E3732135F603}" destId="{EDCA5365-1BEB-4346-9209-9A75184A5A4B}" srcOrd="0" destOrd="0" presId="urn:microsoft.com/office/officeart/2005/8/layout/vList5"/>
    <dgm:cxn modelId="{0727C276-8913-4407-8295-D157915E13BF}" type="presParOf" srcId="{AC12462E-8486-40C9-B6D7-E3732135F603}" destId="{520B498B-96EA-408E-8667-06C56778B4D5}" srcOrd="1" destOrd="0" presId="urn:microsoft.com/office/officeart/2005/8/layout/vList5"/>
    <dgm:cxn modelId="{0041F765-F44B-4DB7-8814-3598BBF97343}" type="presParOf" srcId="{9EECEB09-48FA-4CC8-8716-B0383F5BE82F}" destId="{D5084FFE-4C1E-403C-8DA9-A63BA0C55A1B}" srcOrd="1" destOrd="0" presId="urn:microsoft.com/office/officeart/2005/8/layout/vList5"/>
    <dgm:cxn modelId="{DD0231D8-DCCC-475E-AC5A-4E2AAA0C078B}" type="presParOf" srcId="{9EECEB09-48FA-4CC8-8716-B0383F5BE82F}" destId="{1FA3D5CE-9EA9-4535-9239-0DDBD733DE5C}" srcOrd="2" destOrd="0" presId="urn:microsoft.com/office/officeart/2005/8/layout/vList5"/>
    <dgm:cxn modelId="{FD33A1A3-A083-4597-848F-3D0E31ED082B}" type="presParOf" srcId="{1FA3D5CE-9EA9-4535-9239-0DDBD733DE5C}" destId="{227313E7-3DA5-4AFE-8AA4-BD9A2FB65A97}" srcOrd="0" destOrd="0" presId="urn:microsoft.com/office/officeart/2005/8/layout/vList5"/>
    <dgm:cxn modelId="{FCAA4A6B-6197-4873-AFA1-921C4AD2F0D9}" type="presParOf" srcId="{1FA3D5CE-9EA9-4535-9239-0DDBD733DE5C}" destId="{E68855BA-ACEC-4210-B5CD-9F94BBA3F4DE}" srcOrd="1" destOrd="0" presId="urn:microsoft.com/office/officeart/2005/8/layout/vList5"/>
    <dgm:cxn modelId="{BC70C94D-2F40-4AD0-BC1E-D604698890BD}" type="presParOf" srcId="{9EECEB09-48FA-4CC8-8716-B0383F5BE82F}" destId="{22BA8C7D-96DA-4727-BA45-C3952BDF1171}" srcOrd="3" destOrd="0" presId="urn:microsoft.com/office/officeart/2005/8/layout/vList5"/>
    <dgm:cxn modelId="{89818721-11DE-467E-B974-BBF19C087201}" type="presParOf" srcId="{9EECEB09-48FA-4CC8-8716-B0383F5BE82F}" destId="{00890747-7904-43C4-BEA5-A9BE5FE3CD3B}" srcOrd="4" destOrd="0" presId="urn:microsoft.com/office/officeart/2005/8/layout/vList5"/>
    <dgm:cxn modelId="{A7C2C209-EF17-4CF2-9B32-860053E649EF}" type="presParOf" srcId="{00890747-7904-43C4-BEA5-A9BE5FE3CD3B}" destId="{6BC0BD39-BE2F-492B-A468-8C605A2C9025}" srcOrd="0" destOrd="0" presId="urn:microsoft.com/office/officeart/2005/8/layout/vList5"/>
    <dgm:cxn modelId="{8F892E5A-B25A-40A7-98ED-B6D955F35691}" type="presParOf" srcId="{00890747-7904-43C4-BEA5-A9BE5FE3CD3B}" destId="{566271DF-14B0-4204-95FB-A93030E9C5C9}" srcOrd="1" destOrd="0" presId="urn:microsoft.com/office/officeart/2005/8/layout/vList5"/>
    <dgm:cxn modelId="{C1F16375-E495-4352-BCA2-9DDA8569A329}" type="presParOf" srcId="{9EECEB09-48FA-4CC8-8716-B0383F5BE82F}" destId="{AB8D75B8-ACF2-462B-BFAF-82CFBA4A17B7}" srcOrd="5" destOrd="0" presId="urn:microsoft.com/office/officeart/2005/8/layout/vList5"/>
    <dgm:cxn modelId="{C71F0F53-395F-4BCE-86D2-340B9EC4C84F}" type="presParOf" srcId="{9EECEB09-48FA-4CC8-8716-B0383F5BE82F}" destId="{732171CF-BE64-4E31-9F95-59D04DD0C138}" srcOrd="6" destOrd="0" presId="urn:microsoft.com/office/officeart/2005/8/layout/vList5"/>
    <dgm:cxn modelId="{BE536D80-F487-4123-ADCF-447E3D390E18}" type="presParOf" srcId="{732171CF-BE64-4E31-9F95-59D04DD0C138}" destId="{FC55F218-1815-4C85-B7E9-AA1518AFBA0B}" srcOrd="0" destOrd="0" presId="urn:microsoft.com/office/officeart/2005/8/layout/vList5"/>
    <dgm:cxn modelId="{A33B1811-C66B-41FE-AE5A-35886CB8C4AE}" type="presParOf" srcId="{732171CF-BE64-4E31-9F95-59D04DD0C138}" destId="{71F91493-8451-498D-8ADC-F6A62B34A3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3F3769-07B4-41E9-9554-73ECAAA75E8D}" type="doc">
      <dgm:prSet loTypeId="urn:microsoft.com/office/officeart/2005/8/layout/vList5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48F4927-3152-498E-B63E-F7C59BEF16F0}">
      <dgm:prSet phldrT="[Текст]" custT="1"/>
      <dgm:spPr/>
      <dgm:t>
        <a:bodyPr/>
        <a:lstStyle/>
        <a:p>
          <a:r>
            <a:rPr lang="ru-RU" sz="1400" dirty="0" smtClean="0"/>
            <a:t>4200</a:t>
          </a:r>
        </a:p>
        <a:p>
          <a:r>
            <a:rPr lang="ru-RU" sz="1400" dirty="0" smtClean="0"/>
            <a:t> тыс. руб</a:t>
          </a:r>
          <a:r>
            <a:rPr lang="ru-RU" sz="900" dirty="0" smtClean="0"/>
            <a:t>.</a:t>
          </a:r>
          <a:endParaRPr lang="ru-RU" sz="900" dirty="0"/>
        </a:p>
      </dgm:t>
    </dgm:pt>
    <dgm:pt modelId="{5556CD7C-DE70-446E-809C-C14CC33FF839}" type="parTrans" cxnId="{1E255530-1D32-44DD-991D-CF5D5B0C7A4C}">
      <dgm:prSet/>
      <dgm:spPr/>
      <dgm:t>
        <a:bodyPr/>
        <a:lstStyle/>
        <a:p>
          <a:endParaRPr lang="ru-RU"/>
        </a:p>
      </dgm:t>
    </dgm:pt>
    <dgm:pt modelId="{D86D4F54-ADC6-4D9E-AF43-45623E79B43A}" type="sibTrans" cxnId="{1E255530-1D32-44DD-991D-CF5D5B0C7A4C}">
      <dgm:prSet/>
      <dgm:spPr/>
      <dgm:t>
        <a:bodyPr/>
        <a:lstStyle/>
        <a:p>
          <a:endParaRPr lang="ru-RU"/>
        </a:p>
      </dgm:t>
    </dgm:pt>
    <dgm:pt modelId="{C296D4AE-94D8-4286-923F-4D61BF98EA80}">
      <dgm:prSet phldrT="[Текст]" custT="1"/>
      <dgm:spPr/>
      <dgm:t>
        <a:bodyPr/>
        <a:lstStyle/>
        <a:p>
          <a:r>
            <a:rPr lang="ru-RU" sz="800" dirty="0" smtClean="0"/>
            <a:t>Доходы от использования имущества, находящегося в государственной и муниципальной собственности</a:t>
          </a:r>
          <a:endParaRPr lang="ru-RU" sz="800" dirty="0"/>
        </a:p>
      </dgm:t>
    </dgm:pt>
    <dgm:pt modelId="{D45DD932-EBE1-411E-937E-927A4DFAB067}" type="parTrans" cxnId="{544532FE-FF71-44F2-B6AC-8AC9BEBC26E0}">
      <dgm:prSet/>
      <dgm:spPr/>
      <dgm:t>
        <a:bodyPr/>
        <a:lstStyle/>
        <a:p>
          <a:endParaRPr lang="ru-RU"/>
        </a:p>
      </dgm:t>
    </dgm:pt>
    <dgm:pt modelId="{BA221FFB-2707-4DDF-BB3D-1B4AF8969B1F}" type="sibTrans" cxnId="{544532FE-FF71-44F2-B6AC-8AC9BEBC26E0}">
      <dgm:prSet/>
      <dgm:spPr/>
      <dgm:t>
        <a:bodyPr/>
        <a:lstStyle/>
        <a:p>
          <a:endParaRPr lang="ru-RU"/>
        </a:p>
      </dgm:t>
    </dgm:pt>
    <dgm:pt modelId="{35ECDBA0-9376-42EE-853F-3BF0154D6994}">
      <dgm:prSet phldrT="[Текст]"/>
      <dgm:spPr/>
      <dgm:t>
        <a:bodyPr/>
        <a:lstStyle/>
        <a:p>
          <a:r>
            <a:rPr lang="ru-RU" dirty="0" smtClean="0"/>
            <a:t>Доходы от продажи материальных и нематериальных активов</a:t>
          </a:r>
          <a:endParaRPr lang="ru-RU" dirty="0"/>
        </a:p>
      </dgm:t>
    </dgm:pt>
    <dgm:pt modelId="{E31EFADA-3AEA-496D-9054-717E5E394D39}" type="parTrans" cxnId="{EAAD20D9-E883-49BB-A49A-AD24B3ED80E6}">
      <dgm:prSet/>
      <dgm:spPr/>
      <dgm:t>
        <a:bodyPr/>
        <a:lstStyle/>
        <a:p>
          <a:endParaRPr lang="ru-RU"/>
        </a:p>
      </dgm:t>
    </dgm:pt>
    <dgm:pt modelId="{AAEF9F89-358F-4E81-9B51-EBAA3AE21A6D}" type="sibTrans" cxnId="{EAAD20D9-E883-49BB-A49A-AD24B3ED80E6}">
      <dgm:prSet/>
      <dgm:spPr/>
      <dgm:t>
        <a:bodyPr/>
        <a:lstStyle/>
        <a:p>
          <a:endParaRPr lang="ru-RU"/>
        </a:p>
      </dgm:t>
    </dgm:pt>
    <dgm:pt modelId="{5F4FC5B5-F628-4F69-BFB8-AF7DE2EDF913}">
      <dgm:prSet phldrT="[Текст]" custT="1"/>
      <dgm:spPr/>
      <dgm:t>
        <a:bodyPr/>
        <a:lstStyle/>
        <a:p>
          <a:r>
            <a:rPr lang="ru-RU" sz="1400" dirty="0" smtClean="0"/>
            <a:t>3</a:t>
          </a:r>
        </a:p>
        <a:p>
          <a:r>
            <a:rPr lang="ru-RU" sz="1400" dirty="0" smtClean="0"/>
            <a:t> тыс. руб.</a:t>
          </a:r>
          <a:endParaRPr lang="ru-RU" sz="1400" dirty="0"/>
        </a:p>
      </dgm:t>
    </dgm:pt>
    <dgm:pt modelId="{49893415-832F-4274-8577-4125C7C1BD46}" type="parTrans" cxnId="{61EB86E2-67F7-45A6-BD0E-FE57CC22E981}">
      <dgm:prSet/>
      <dgm:spPr/>
      <dgm:t>
        <a:bodyPr/>
        <a:lstStyle/>
        <a:p>
          <a:endParaRPr lang="ru-RU"/>
        </a:p>
      </dgm:t>
    </dgm:pt>
    <dgm:pt modelId="{F9E3B4ED-08AF-4496-B0CD-D47AEC0F3F17}" type="sibTrans" cxnId="{61EB86E2-67F7-45A6-BD0E-FE57CC22E981}">
      <dgm:prSet/>
      <dgm:spPr/>
      <dgm:t>
        <a:bodyPr/>
        <a:lstStyle/>
        <a:p>
          <a:endParaRPr lang="ru-RU"/>
        </a:p>
      </dgm:t>
    </dgm:pt>
    <dgm:pt modelId="{D0DB903F-2E00-43DB-83C0-D7A5843DBEC0}">
      <dgm:prSet phldrT="[Текст]" custT="1"/>
      <dgm:spPr/>
      <dgm:t>
        <a:bodyPr/>
        <a:lstStyle/>
        <a:p>
          <a:r>
            <a:rPr lang="ru-RU" sz="1400" dirty="0" smtClean="0"/>
            <a:t>925 тыс. руб.</a:t>
          </a:r>
          <a:endParaRPr lang="ru-RU" sz="1400" dirty="0"/>
        </a:p>
      </dgm:t>
    </dgm:pt>
    <dgm:pt modelId="{86562F9F-5418-4E07-B73E-CF48AF641759}" type="sibTrans" cxnId="{6EC576AA-C84D-4F38-A067-01E7C7D55938}">
      <dgm:prSet/>
      <dgm:spPr/>
      <dgm:t>
        <a:bodyPr/>
        <a:lstStyle/>
        <a:p>
          <a:endParaRPr lang="ru-RU"/>
        </a:p>
      </dgm:t>
    </dgm:pt>
    <dgm:pt modelId="{F877337D-D718-4617-8166-8BC4B42AAFD5}" type="parTrans" cxnId="{6EC576AA-C84D-4F38-A067-01E7C7D55938}">
      <dgm:prSet/>
      <dgm:spPr/>
      <dgm:t>
        <a:bodyPr/>
        <a:lstStyle/>
        <a:p>
          <a:endParaRPr lang="ru-RU"/>
        </a:p>
      </dgm:t>
    </dgm:pt>
    <dgm:pt modelId="{43E4EA6F-B635-451D-BC9B-746E6C234242}">
      <dgm:prSet phldrT="[Текст]"/>
      <dgm:spPr/>
      <dgm:t>
        <a:bodyPr/>
        <a:lstStyle/>
        <a:p>
          <a:r>
            <a:rPr lang="ru-RU" dirty="0" smtClean="0"/>
            <a:t>Штрафы, санкции, возмещение ущерба</a:t>
          </a:r>
          <a:endParaRPr lang="ru-RU" dirty="0"/>
        </a:p>
      </dgm:t>
    </dgm:pt>
    <dgm:pt modelId="{C7B6C8DF-2A52-4EB3-92A3-FAA97A6D9692}" type="parTrans" cxnId="{B47196F0-70EE-49C1-A90B-5C8D73064E41}">
      <dgm:prSet/>
      <dgm:spPr/>
      <dgm:t>
        <a:bodyPr/>
        <a:lstStyle/>
        <a:p>
          <a:endParaRPr lang="ru-RU"/>
        </a:p>
      </dgm:t>
    </dgm:pt>
    <dgm:pt modelId="{7431695A-2201-4E5B-95F1-368C9F02300A}" type="sibTrans" cxnId="{B47196F0-70EE-49C1-A90B-5C8D73064E41}">
      <dgm:prSet/>
      <dgm:spPr/>
      <dgm:t>
        <a:bodyPr/>
        <a:lstStyle/>
        <a:p>
          <a:endParaRPr lang="ru-RU"/>
        </a:p>
      </dgm:t>
    </dgm:pt>
    <dgm:pt modelId="{763C89E1-95B4-4BBE-B0DB-2673233A17AC}">
      <dgm:prSet phldrT="[Текст]" custT="1"/>
      <dgm:spPr/>
      <dgm:t>
        <a:bodyPr/>
        <a:lstStyle/>
        <a:p>
          <a:r>
            <a:rPr lang="ru-RU" sz="1400" dirty="0" smtClean="0"/>
            <a:t>90 </a:t>
          </a:r>
        </a:p>
        <a:p>
          <a:r>
            <a:rPr lang="ru-RU" sz="1400" dirty="0" smtClean="0"/>
            <a:t>тыс. руб</a:t>
          </a:r>
          <a:r>
            <a:rPr lang="ru-RU" sz="800" dirty="0" smtClean="0"/>
            <a:t>.</a:t>
          </a:r>
          <a:endParaRPr lang="ru-RU" sz="800" dirty="0"/>
        </a:p>
      </dgm:t>
    </dgm:pt>
    <dgm:pt modelId="{7E349AA5-8A7B-44B5-B2CC-E2E41AECD7A2}" type="parTrans" cxnId="{B67563FD-7688-47A4-8B80-D96EA0EA472D}">
      <dgm:prSet/>
      <dgm:spPr/>
      <dgm:t>
        <a:bodyPr/>
        <a:lstStyle/>
        <a:p>
          <a:endParaRPr lang="ru-RU"/>
        </a:p>
      </dgm:t>
    </dgm:pt>
    <dgm:pt modelId="{31C228E1-C74C-4DE8-9E55-F82AD38243E0}" type="sibTrans" cxnId="{B67563FD-7688-47A4-8B80-D96EA0EA472D}">
      <dgm:prSet/>
      <dgm:spPr/>
      <dgm:t>
        <a:bodyPr/>
        <a:lstStyle/>
        <a:p>
          <a:endParaRPr lang="ru-RU"/>
        </a:p>
      </dgm:t>
    </dgm:pt>
    <dgm:pt modelId="{2D22C969-F870-428C-8E94-86FC1F7EE7F9}">
      <dgm:prSet phldrT="[Текст]"/>
      <dgm:spPr/>
      <dgm:t>
        <a:bodyPr/>
        <a:lstStyle/>
        <a:p>
          <a:r>
            <a:rPr lang="ru-RU" dirty="0" smtClean="0"/>
            <a:t>Прочие неналоговые доходы</a:t>
          </a:r>
          <a:endParaRPr lang="ru-RU" dirty="0"/>
        </a:p>
      </dgm:t>
    </dgm:pt>
    <dgm:pt modelId="{F7056644-79C8-49F8-BEDA-5D608FBF688C}" type="parTrans" cxnId="{97D0D248-37D3-4D7D-AB2A-2155A1B7E907}">
      <dgm:prSet/>
      <dgm:spPr/>
      <dgm:t>
        <a:bodyPr/>
        <a:lstStyle/>
        <a:p>
          <a:endParaRPr lang="ru-RU"/>
        </a:p>
      </dgm:t>
    </dgm:pt>
    <dgm:pt modelId="{270AAA6D-FB2A-4A2D-A61F-990A2D453152}" type="sibTrans" cxnId="{97D0D248-37D3-4D7D-AB2A-2155A1B7E907}">
      <dgm:prSet/>
      <dgm:spPr/>
      <dgm:t>
        <a:bodyPr/>
        <a:lstStyle/>
        <a:p>
          <a:endParaRPr lang="ru-RU"/>
        </a:p>
      </dgm:t>
    </dgm:pt>
    <dgm:pt modelId="{323735FF-BC86-4AEE-97CD-0CA867379AB6}">
      <dgm:prSet/>
      <dgm:spPr/>
      <dgm:t>
        <a:bodyPr/>
        <a:lstStyle/>
        <a:p>
          <a:endParaRPr lang="ru-RU" sz="700" dirty="0" smtClean="0"/>
        </a:p>
      </dgm:t>
    </dgm:pt>
    <dgm:pt modelId="{B1A7A958-0AC5-48C2-A0E8-437192464362}" type="parTrans" cxnId="{B07D3135-A366-4838-9E4E-EFA2A2196881}">
      <dgm:prSet/>
      <dgm:spPr/>
      <dgm:t>
        <a:bodyPr/>
        <a:lstStyle/>
        <a:p>
          <a:endParaRPr lang="ru-RU"/>
        </a:p>
      </dgm:t>
    </dgm:pt>
    <dgm:pt modelId="{3DA984BE-F84C-414D-AF7B-3C8AD460F849}" type="sibTrans" cxnId="{B07D3135-A366-4838-9E4E-EFA2A2196881}">
      <dgm:prSet/>
      <dgm:spPr/>
      <dgm:t>
        <a:bodyPr/>
        <a:lstStyle/>
        <a:p>
          <a:endParaRPr lang="ru-RU"/>
        </a:p>
      </dgm:t>
    </dgm:pt>
    <dgm:pt modelId="{BCD3D34B-308A-41B8-BC38-52404E3649E2}">
      <dgm:prSet/>
      <dgm:spPr/>
      <dgm:t>
        <a:bodyPr/>
        <a:lstStyle/>
        <a:p>
          <a:endParaRPr lang="ru-RU" dirty="0" smtClean="0"/>
        </a:p>
      </dgm:t>
    </dgm:pt>
    <dgm:pt modelId="{C195E099-9E69-49A1-B9C2-B8B3F917F14E}" type="parTrans" cxnId="{ECCD3E00-CF02-417C-AC3E-75275C009B4F}">
      <dgm:prSet/>
      <dgm:spPr/>
      <dgm:t>
        <a:bodyPr/>
        <a:lstStyle/>
        <a:p>
          <a:endParaRPr lang="ru-RU"/>
        </a:p>
      </dgm:t>
    </dgm:pt>
    <dgm:pt modelId="{E8CAE455-D7F2-48EF-96A4-683C88E6E0AC}" type="sibTrans" cxnId="{ECCD3E00-CF02-417C-AC3E-75275C009B4F}">
      <dgm:prSet/>
      <dgm:spPr/>
      <dgm:t>
        <a:bodyPr/>
        <a:lstStyle/>
        <a:p>
          <a:endParaRPr lang="ru-RU"/>
        </a:p>
      </dgm:t>
    </dgm:pt>
    <dgm:pt modelId="{6B903741-4C9E-4C41-B76F-82D14F995230}">
      <dgm:prSet/>
      <dgm:spPr/>
      <dgm:t>
        <a:bodyPr/>
        <a:lstStyle/>
        <a:p>
          <a:endParaRPr lang="ru-RU" dirty="0" smtClean="0"/>
        </a:p>
      </dgm:t>
    </dgm:pt>
    <dgm:pt modelId="{65529CF9-B8ED-45FE-9A1D-0605F3996396}" type="parTrans" cxnId="{48FDF3F1-268B-409B-AFEA-17CE0D53B5F0}">
      <dgm:prSet/>
      <dgm:spPr/>
      <dgm:t>
        <a:bodyPr/>
        <a:lstStyle/>
        <a:p>
          <a:endParaRPr lang="ru-RU"/>
        </a:p>
      </dgm:t>
    </dgm:pt>
    <dgm:pt modelId="{76FABA08-3496-48D2-891A-5704EDC5B8B8}" type="sibTrans" cxnId="{48FDF3F1-268B-409B-AFEA-17CE0D53B5F0}">
      <dgm:prSet/>
      <dgm:spPr/>
      <dgm:t>
        <a:bodyPr/>
        <a:lstStyle/>
        <a:p>
          <a:endParaRPr lang="ru-RU"/>
        </a:p>
      </dgm:t>
    </dgm:pt>
    <dgm:pt modelId="{3D8364E5-5844-4710-AA67-07D01D42E83E}">
      <dgm:prSet/>
      <dgm:spPr/>
      <dgm:t>
        <a:bodyPr/>
        <a:lstStyle/>
        <a:p>
          <a:endParaRPr lang="ru-RU" dirty="0" smtClean="0"/>
        </a:p>
      </dgm:t>
    </dgm:pt>
    <dgm:pt modelId="{67C87674-9C3A-4B85-8C50-9FE71C114F60}" type="parTrans" cxnId="{C2D6A2E0-EBF8-4EDA-B5B6-4AD810234182}">
      <dgm:prSet/>
      <dgm:spPr/>
      <dgm:t>
        <a:bodyPr/>
        <a:lstStyle/>
        <a:p>
          <a:endParaRPr lang="ru-RU"/>
        </a:p>
      </dgm:t>
    </dgm:pt>
    <dgm:pt modelId="{1E8E96B8-5BC2-4BE4-9C65-C8B9C65C0F5E}" type="sibTrans" cxnId="{C2D6A2E0-EBF8-4EDA-B5B6-4AD810234182}">
      <dgm:prSet/>
      <dgm:spPr/>
      <dgm:t>
        <a:bodyPr/>
        <a:lstStyle/>
        <a:p>
          <a:endParaRPr lang="ru-RU"/>
        </a:p>
      </dgm:t>
    </dgm:pt>
    <dgm:pt modelId="{80992891-A32B-4731-A924-1721A7FEDC7F}" type="pres">
      <dgm:prSet presAssocID="{523F3769-07B4-41E9-9554-73ECAAA75E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BFA365-C3F9-485B-B0A3-B4BC74C218A7}" type="pres">
      <dgm:prSet presAssocID="{248F4927-3152-498E-B63E-F7C59BEF16F0}" presName="linNode" presStyleCnt="0"/>
      <dgm:spPr/>
    </dgm:pt>
    <dgm:pt modelId="{B0D09CF4-C147-4692-9EC6-109AFC553275}" type="pres">
      <dgm:prSet presAssocID="{248F4927-3152-498E-B63E-F7C59BEF16F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5BBCC-BEFE-4367-86EF-44702AF23BA5}" type="pres">
      <dgm:prSet presAssocID="{248F4927-3152-498E-B63E-F7C59BEF16F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1ADA-1614-4040-9CE0-4316390B4F8B}" type="pres">
      <dgm:prSet presAssocID="{D86D4F54-ADC6-4D9E-AF43-45623E79B43A}" presName="sp" presStyleCnt="0"/>
      <dgm:spPr/>
    </dgm:pt>
    <dgm:pt modelId="{0AEBAD38-D91B-48A0-B839-C80592F78E08}" type="pres">
      <dgm:prSet presAssocID="{D0DB903F-2E00-43DB-83C0-D7A5843DBEC0}" presName="linNode" presStyleCnt="0"/>
      <dgm:spPr/>
    </dgm:pt>
    <dgm:pt modelId="{B35BADFA-2242-4113-83A5-AFF98649A85A}" type="pres">
      <dgm:prSet presAssocID="{D0DB903F-2E00-43DB-83C0-D7A5843DBEC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F680C-2972-4B13-A7B2-8782ABF84475}" type="pres">
      <dgm:prSet presAssocID="{D0DB903F-2E00-43DB-83C0-D7A5843DBEC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C42CD-1801-4BEB-A626-90B97CF4C527}" type="pres">
      <dgm:prSet presAssocID="{86562F9F-5418-4E07-B73E-CF48AF641759}" presName="sp" presStyleCnt="0"/>
      <dgm:spPr/>
    </dgm:pt>
    <dgm:pt modelId="{56C0A0CF-39B6-4154-BC46-F3732EEC447D}" type="pres">
      <dgm:prSet presAssocID="{5F4FC5B5-F628-4F69-BFB8-AF7DE2EDF913}" presName="linNode" presStyleCnt="0"/>
      <dgm:spPr/>
    </dgm:pt>
    <dgm:pt modelId="{5D010674-FF8D-414C-BA8A-A0677FCE0CE5}" type="pres">
      <dgm:prSet presAssocID="{5F4FC5B5-F628-4F69-BFB8-AF7DE2EDF91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6A058-2906-45BD-9B09-414CB067D94F}" type="pres">
      <dgm:prSet presAssocID="{5F4FC5B5-F628-4F69-BFB8-AF7DE2EDF91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DB122-88F0-45E9-B189-A5F91AC0D67E}" type="pres">
      <dgm:prSet presAssocID="{F9E3B4ED-08AF-4496-B0CD-D47AEC0F3F17}" presName="sp" presStyleCnt="0"/>
      <dgm:spPr/>
    </dgm:pt>
    <dgm:pt modelId="{9F341404-2AF7-4A02-A60B-1B8ACE16AF75}" type="pres">
      <dgm:prSet presAssocID="{763C89E1-95B4-4BBE-B0DB-2673233A17AC}" presName="linNode" presStyleCnt="0"/>
      <dgm:spPr/>
    </dgm:pt>
    <dgm:pt modelId="{6A1D5DDA-320E-42E4-AFB4-8DC725DBE14A}" type="pres">
      <dgm:prSet presAssocID="{763C89E1-95B4-4BBE-B0DB-2673233A17A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D59F8-1978-4B21-B281-093238C0FE46}" type="pres">
      <dgm:prSet presAssocID="{763C89E1-95B4-4BBE-B0DB-2673233A17A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94D64A-4CAF-47AF-98CA-6C52960EF72D}" type="presOf" srcId="{43E4EA6F-B635-451D-BC9B-746E6C234242}" destId="{D4F6A058-2906-45BD-9B09-414CB067D94F}" srcOrd="0" destOrd="0" presId="urn:microsoft.com/office/officeart/2005/8/layout/vList5"/>
    <dgm:cxn modelId="{ECDAEF21-98EE-48BC-ADED-CD920F0D94CD}" type="presOf" srcId="{C296D4AE-94D8-4286-923F-4D61BF98EA80}" destId="{4605BBCC-BEFE-4367-86EF-44702AF23BA5}" srcOrd="0" destOrd="0" presId="urn:microsoft.com/office/officeart/2005/8/layout/vList5"/>
    <dgm:cxn modelId="{1E255530-1D32-44DD-991D-CF5D5B0C7A4C}" srcId="{523F3769-07B4-41E9-9554-73ECAAA75E8D}" destId="{248F4927-3152-498E-B63E-F7C59BEF16F0}" srcOrd="0" destOrd="0" parTransId="{5556CD7C-DE70-446E-809C-C14CC33FF839}" sibTransId="{D86D4F54-ADC6-4D9E-AF43-45623E79B43A}"/>
    <dgm:cxn modelId="{9874BBB7-0376-4924-A884-11FA9BC97E5A}" type="presOf" srcId="{35ECDBA0-9376-42EE-853F-3BF0154D6994}" destId="{441F680C-2972-4B13-A7B2-8782ABF84475}" srcOrd="0" destOrd="0" presId="urn:microsoft.com/office/officeart/2005/8/layout/vList5"/>
    <dgm:cxn modelId="{EAAD20D9-E883-49BB-A49A-AD24B3ED80E6}" srcId="{D0DB903F-2E00-43DB-83C0-D7A5843DBEC0}" destId="{35ECDBA0-9376-42EE-853F-3BF0154D6994}" srcOrd="0" destOrd="0" parTransId="{E31EFADA-3AEA-496D-9054-717E5E394D39}" sibTransId="{AAEF9F89-358F-4E81-9B51-EBAA3AE21A6D}"/>
    <dgm:cxn modelId="{97D0D248-37D3-4D7D-AB2A-2155A1B7E907}" srcId="{763C89E1-95B4-4BBE-B0DB-2673233A17AC}" destId="{2D22C969-F870-428C-8E94-86FC1F7EE7F9}" srcOrd="0" destOrd="0" parTransId="{F7056644-79C8-49F8-BEDA-5D608FBF688C}" sibTransId="{270AAA6D-FB2A-4A2D-A61F-990A2D453152}"/>
    <dgm:cxn modelId="{53D8B2D3-6604-4101-B027-363854E8CE91}" type="presOf" srcId="{5F4FC5B5-F628-4F69-BFB8-AF7DE2EDF913}" destId="{5D010674-FF8D-414C-BA8A-A0677FCE0CE5}" srcOrd="0" destOrd="0" presId="urn:microsoft.com/office/officeart/2005/8/layout/vList5"/>
    <dgm:cxn modelId="{ECCD3E00-CF02-417C-AC3E-75275C009B4F}" srcId="{D0DB903F-2E00-43DB-83C0-D7A5843DBEC0}" destId="{BCD3D34B-308A-41B8-BC38-52404E3649E2}" srcOrd="1" destOrd="0" parTransId="{C195E099-9E69-49A1-B9C2-B8B3F917F14E}" sibTransId="{E8CAE455-D7F2-48EF-96A4-683C88E6E0AC}"/>
    <dgm:cxn modelId="{23EA5428-227C-49F9-A2B1-B87DC6E8E3A9}" type="presOf" srcId="{523F3769-07B4-41E9-9554-73ECAAA75E8D}" destId="{80992891-A32B-4731-A924-1721A7FEDC7F}" srcOrd="0" destOrd="0" presId="urn:microsoft.com/office/officeart/2005/8/layout/vList5"/>
    <dgm:cxn modelId="{B67563FD-7688-47A4-8B80-D96EA0EA472D}" srcId="{523F3769-07B4-41E9-9554-73ECAAA75E8D}" destId="{763C89E1-95B4-4BBE-B0DB-2673233A17AC}" srcOrd="3" destOrd="0" parTransId="{7E349AA5-8A7B-44B5-B2CC-E2E41AECD7A2}" sibTransId="{31C228E1-C74C-4DE8-9E55-F82AD38243E0}"/>
    <dgm:cxn modelId="{6EC576AA-C84D-4F38-A067-01E7C7D55938}" srcId="{523F3769-07B4-41E9-9554-73ECAAA75E8D}" destId="{D0DB903F-2E00-43DB-83C0-D7A5843DBEC0}" srcOrd="1" destOrd="0" parTransId="{F877337D-D718-4617-8166-8BC4B42AAFD5}" sibTransId="{86562F9F-5418-4E07-B73E-CF48AF641759}"/>
    <dgm:cxn modelId="{DFDF9123-58DF-47CA-90D9-DFA7E4F4F5ED}" type="presOf" srcId="{6B903741-4C9E-4C41-B76F-82D14F995230}" destId="{D4F6A058-2906-45BD-9B09-414CB067D94F}" srcOrd="0" destOrd="1" presId="urn:microsoft.com/office/officeart/2005/8/layout/vList5"/>
    <dgm:cxn modelId="{544532FE-FF71-44F2-B6AC-8AC9BEBC26E0}" srcId="{248F4927-3152-498E-B63E-F7C59BEF16F0}" destId="{C296D4AE-94D8-4286-923F-4D61BF98EA80}" srcOrd="0" destOrd="0" parTransId="{D45DD932-EBE1-411E-937E-927A4DFAB067}" sibTransId="{BA221FFB-2707-4DDF-BB3D-1B4AF8969B1F}"/>
    <dgm:cxn modelId="{48FDF3F1-268B-409B-AFEA-17CE0D53B5F0}" srcId="{5F4FC5B5-F628-4F69-BFB8-AF7DE2EDF913}" destId="{6B903741-4C9E-4C41-B76F-82D14F995230}" srcOrd="1" destOrd="0" parTransId="{65529CF9-B8ED-45FE-9A1D-0605F3996396}" sibTransId="{76FABA08-3496-48D2-891A-5704EDC5B8B8}"/>
    <dgm:cxn modelId="{2D248D2C-6243-4451-B7F1-CE45AAF9D3BF}" type="presOf" srcId="{BCD3D34B-308A-41B8-BC38-52404E3649E2}" destId="{441F680C-2972-4B13-A7B2-8782ABF84475}" srcOrd="0" destOrd="1" presId="urn:microsoft.com/office/officeart/2005/8/layout/vList5"/>
    <dgm:cxn modelId="{C2D6A2E0-EBF8-4EDA-B5B6-4AD810234182}" srcId="{763C89E1-95B4-4BBE-B0DB-2673233A17AC}" destId="{3D8364E5-5844-4710-AA67-07D01D42E83E}" srcOrd="1" destOrd="0" parTransId="{67C87674-9C3A-4B85-8C50-9FE71C114F60}" sibTransId="{1E8E96B8-5BC2-4BE4-9C65-C8B9C65C0F5E}"/>
    <dgm:cxn modelId="{53A42EA5-F2BE-4636-8161-03FBD9E59432}" type="presOf" srcId="{2D22C969-F870-428C-8E94-86FC1F7EE7F9}" destId="{426D59F8-1978-4B21-B281-093238C0FE46}" srcOrd="0" destOrd="0" presId="urn:microsoft.com/office/officeart/2005/8/layout/vList5"/>
    <dgm:cxn modelId="{797D31CD-95C4-4AF7-B9CB-09DB644CE68E}" type="presOf" srcId="{D0DB903F-2E00-43DB-83C0-D7A5843DBEC0}" destId="{B35BADFA-2242-4113-83A5-AFF98649A85A}" srcOrd="0" destOrd="0" presId="urn:microsoft.com/office/officeart/2005/8/layout/vList5"/>
    <dgm:cxn modelId="{B47196F0-70EE-49C1-A90B-5C8D73064E41}" srcId="{5F4FC5B5-F628-4F69-BFB8-AF7DE2EDF913}" destId="{43E4EA6F-B635-451D-BC9B-746E6C234242}" srcOrd="0" destOrd="0" parTransId="{C7B6C8DF-2A52-4EB3-92A3-FAA97A6D9692}" sibTransId="{7431695A-2201-4E5B-95F1-368C9F02300A}"/>
    <dgm:cxn modelId="{61EB86E2-67F7-45A6-BD0E-FE57CC22E981}" srcId="{523F3769-07B4-41E9-9554-73ECAAA75E8D}" destId="{5F4FC5B5-F628-4F69-BFB8-AF7DE2EDF913}" srcOrd="2" destOrd="0" parTransId="{49893415-832F-4274-8577-4125C7C1BD46}" sibTransId="{F9E3B4ED-08AF-4496-B0CD-D47AEC0F3F17}"/>
    <dgm:cxn modelId="{B07D3135-A366-4838-9E4E-EFA2A2196881}" srcId="{248F4927-3152-498E-B63E-F7C59BEF16F0}" destId="{323735FF-BC86-4AEE-97CD-0CA867379AB6}" srcOrd="1" destOrd="0" parTransId="{B1A7A958-0AC5-48C2-A0E8-437192464362}" sibTransId="{3DA984BE-F84C-414D-AF7B-3C8AD460F849}"/>
    <dgm:cxn modelId="{D835B91E-BFC8-4CE2-B9D4-B7ED4270F8B2}" type="presOf" srcId="{323735FF-BC86-4AEE-97CD-0CA867379AB6}" destId="{4605BBCC-BEFE-4367-86EF-44702AF23BA5}" srcOrd="0" destOrd="1" presId="urn:microsoft.com/office/officeart/2005/8/layout/vList5"/>
    <dgm:cxn modelId="{52DE9845-3273-4656-80AA-698BAB0180DA}" type="presOf" srcId="{763C89E1-95B4-4BBE-B0DB-2673233A17AC}" destId="{6A1D5DDA-320E-42E4-AFB4-8DC725DBE14A}" srcOrd="0" destOrd="0" presId="urn:microsoft.com/office/officeart/2005/8/layout/vList5"/>
    <dgm:cxn modelId="{6270ADCE-8097-46EC-AB13-A54EEA7C3C75}" type="presOf" srcId="{3D8364E5-5844-4710-AA67-07D01D42E83E}" destId="{426D59F8-1978-4B21-B281-093238C0FE46}" srcOrd="0" destOrd="1" presId="urn:microsoft.com/office/officeart/2005/8/layout/vList5"/>
    <dgm:cxn modelId="{C3FD388F-E3D9-460B-AAD3-78E4E522F084}" type="presOf" srcId="{248F4927-3152-498E-B63E-F7C59BEF16F0}" destId="{B0D09CF4-C147-4692-9EC6-109AFC553275}" srcOrd="0" destOrd="0" presId="urn:microsoft.com/office/officeart/2005/8/layout/vList5"/>
    <dgm:cxn modelId="{B3D0C263-C471-44C9-9BD4-5C211F33CE3A}" type="presParOf" srcId="{80992891-A32B-4731-A924-1721A7FEDC7F}" destId="{09BFA365-C3F9-485B-B0A3-B4BC74C218A7}" srcOrd="0" destOrd="0" presId="urn:microsoft.com/office/officeart/2005/8/layout/vList5"/>
    <dgm:cxn modelId="{0DBE2926-9ABA-4EB4-AF43-5879D8A9F1C7}" type="presParOf" srcId="{09BFA365-C3F9-485B-B0A3-B4BC74C218A7}" destId="{B0D09CF4-C147-4692-9EC6-109AFC553275}" srcOrd="0" destOrd="0" presId="urn:microsoft.com/office/officeart/2005/8/layout/vList5"/>
    <dgm:cxn modelId="{3A1C7138-5EF0-4C61-9DDD-D02CCFADF7BC}" type="presParOf" srcId="{09BFA365-C3F9-485B-B0A3-B4BC74C218A7}" destId="{4605BBCC-BEFE-4367-86EF-44702AF23BA5}" srcOrd="1" destOrd="0" presId="urn:microsoft.com/office/officeart/2005/8/layout/vList5"/>
    <dgm:cxn modelId="{0BCA3B85-0A24-4265-82F3-196D5379BE66}" type="presParOf" srcId="{80992891-A32B-4731-A924-1721A7FEDC7F}" destId="{56CB1ADA-1614-4040-9CE0-4316390B4F8B}" srcOrd="1" destOrd="0" presId="urn:microsoft.com/office/officeart/2005/8/layout/vList5"/>
    <dgm:cxn modelId="{BE4900AA-1095-46AB-9697-C970BEB8D78D}" type="presParOf" srcId="{80992891-A32B-4731-A924-1721A7FEDC7F}" destId="{0AEBAD38-D91B-48A0-B839-C80592F78E08}" srcOrd="2" destOrd="0" presId="urn:microsoft.com/office/officeart/2005/8/layout/vList5"/>
    <dgm:cxn modelId="{1D2D2489-9FBD-47F7-95D0-0A03CB97521F}" type="presParOf" srcId="{0AEBAD38-D91B-48A0-B839-C80592F78E08}" destId="{B35BADFA-2242-4113-83A5-AFF98649A85A}" srcOrd="0" destOrd="0" presId="urn:microsoft.com/office/officeart/2005/8/layout/vList5"/>
    <dgm:cxn modelId="{1E780635-C96B-4840-BADE-C3F49B5C55F1}" type="presParOf" srcId="{0AEBAD38-D91B-48A0-B839-C80592F78E08}" destId="{441F680C-2972-4B13-A7B2-8782ABF84475}" srcOrd="1" destOrd="0" presId="urn:microsoft.com/office/officeart/2005/8/layout/vList5"/>
    <dgm:cxn modelId="{60BE3362-BA56-4AB8-A741-9A9E9DA41F13}" type="presParOf" srcId="{80992891-A32B-4731-A924-1721A7FEDC7F}" destId="{CD6C42CD-1801-4BEB-A626-90B97CF4C527}" srcOrd="3" destOrd="0" presId="urn:microsoft.com/office/officeart/2005/8/layout/vList5"/>
    <dgm:cxn modelId="{8D617D48-EFEF-46BE-B4EA-2DF99A4B8B36}" type="presParOf" srcId="{80992891-A32B-4731-A924-1721A7FEDC7F}" destId="{56C0A0CF-39B6-4154-BC46-F3732EEC447D}" srcOrd="4" destOrd="0" presId="urn:microsoft.com/office/officeart/2005/8/layout/vList5"/>
    <dgm:cxn modelId="{511B223F-7E8A-4F91-8E1E-FB817F190557}" type="presParOf" srcId="{56C0A0CF-39B6-4154-BC46-F3732EEC447D}" destId="{5D010674-FF8D-414C-BA8A-A0677FCE0CE5}" srcOrd="0" destOrd="0" presId="urn:microsoft.com/office/officeart/2005/8/layout/vList5"/>
    <dgm:cxn modelId="{D1F4D1BE-CAFB-46AC-B3C7-60E1F0DDE3E8}" type="presParOf" srcId="{56C0A0CF-39B6-4154-BC46-F3732EEC447D}" destId="{D4F6A058-2906-45BD-9B09-414CB067D94F}" srcOrd="1" destOrd="0" presId="urn:microsoft.com/office/officeart/2005/8/layout/vList5"/>
    <dgm:cxn modelId="{41E3C6C8-F313-4059-A99E-D2019C78A704}" type="presParOf" srcId="{80992891-A32B-4731-A924-1721A7FEDC7F}" destId="{394DB122-88F0-45E9-B189-A5F91AC0D67E}" srcOrd="5" destOrd="0" presId="urn:microsoft.com/office/officeart/2005/8/layout/vList5"/>
    <dgm:cxn modelId="{55428D78-D92D-4157-BF0E-6F72DAE86354}" type="presParOf" srcId="{80992891-A32B-4731-A924-1721A7FEDC7F}" destId="{9F341404-2AF7-4A02-A60B-1B8ACE16AF75}" srcOrd="6" destOrd="0" presId="urn:microsoft.com/office/officeart/2005/8/layout/vList5"/>
    <dgm:cxn modelId="{B1C370C5-E566-4D64-9574-4A87BF1B2A42}" type="presParOf" srcId="{9F341404-2AF7-4A02-A60B-1B8ACE16AF75}" destId="{6A1D5DDA-320E-42E4-AFB4-8DC725DBE14A}" srcOrd="0" destOrd="0" presId="urn:microsoft.com/office/officeart/2005/8/layout/vList5"/>
    <dgm:cxn modelId="{A86F6FD0-5EF4-46AC-850F-E406CDF796FB}" type="presParOf" srcId="{9F341404-2AF7-4A02-A60B-1B8ACE16AF75}" destId="{426D59F8-1978-4B21-B281-093238C0FE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AD83A7-0736-4B95-95E1-1E0BBF38CF06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EABE584-9E78-4E18-9864-E9592589FB91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400" dirty="0" smtClean="0"/>
            <a:t>4200</a:t>
          </a:r>
        </a:p>
        <a:p>
          <a:r>
            <a:rPr lang="ru-RU" sz="1400" dirty="0" smtClean="0"/>
            <a:t>тыс. руб</a:t>
          </a:r>
          <a:r>
            <a:rPr lang="ru-RU" sz="1200" dirty="0" smtClean="0"/>
            <a:t>.</a:t>
          </a:r>
          <a:endParaRPr lang="ru-RU" sz="1200" dirty="0"/>
        </a:p>
      </dgm:t>
    </dgm:pt>
    <dgm:pt modelId="{B4BEE736-55B3-4BC9-B59C-06061C708B41}" type="parTrans" cxnId="{0C13950D-8B1E-4D47-9F35-4C145430DBC9}">
      <dgm:prSet/>
      <dgm:spPr/>
      <dgm:t>
        <a:bodyPr/>
        <a:lstStyle/>
        <a:p>
          <a:endParaRPr lang="ru-RU"/>
        </a:p>
      </dgm:t>
    </dgm:pt>
    <dgm:pt modelId="{AD030B3E-D469-4E1F-A9A2-89373C81891B}" type="sibTrans" cxnId="{0C13950D-8B1E-4D47-9F35-4C145430DBC9}">
      <dgm:prSet/>
      <dgm:spPr/>
      <dgm:t>
        <a:bodyPr/>
        <a:lstStyle/>
        <a:p>
          <a:endParaRPr lang="ru-RU"/>
        </a:p>
      </dgm:t>
    </dgm:pt>
    <dgm:pt modelId="{5C4ABAD0-808E-4CDC-83FF-954AF1B3DD35}">
      <dgm:prSet phldrT="[Текст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dirty="0" smtClean="0"/>
            <a:t>Доходы от использования имущества, находящегося в государственной и муниципальной собственности</a:t>
          </a:r>
          <a:endParaRPr lang="ru-RU" dirty="0"/>
        </a:p>
      </dgm:t>
    </dgm:pt>
    <dgm:pt modelId="{F2826EBF-C28D-4BC8-AF3E-830278B25FE2}" type="parTrans" cxnId="{B01DC443-F370-47AA-8DAB-D60E3A28E680}">
      <dgm:prSet/>
      <dgm:spPr/>
      <dgm:t>
        <a:bodyPr/>
        <a:lstStyle/>
        <a:p>
          <a:endParaRPr lang="ru-RU"/>
        </a:p>
      </dgm:t>
    </dgm:pt>
    <dgm:pt modelId="{DC6F2A29-E006-45D8-9082-E86C7FA125A5}" type="sibTrans" cxnId="{B01DC443-F370-47AA-8DAB-D60E3A28E680}">
      <dgm:prSet/>
      <dgm:spPr/>
      <dgm:t>
        <a:bodyPr/>
        <a:lstStyle/>
        <a:p>
          <a:endParaRPr lang="ru-RU"/>
        </a:p>
      </dgm:t>
    </dgm:pt>
    <dgm:pt modelId="{C3960CB4-56EB-4516-8D42-B2AFB7AF06FC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dirty="0" smtClean="0"/>
            <a:t>925</a:t>
          </a:r>
        </a:p>
        <a:p>
          <a:r>
            <a:rPr lang="ru-RU" sz="1400" dirty="0" smtClean="0"/>
            <a:t>тыс. руб</a:t>
          </a:r>
          <a:r>
            <a:rPr lang="ru-RU" sz="1200" dirty="0" smtClean="0"/>
            <a:t>.</a:t>
          </a:r>
          <a:endParaRPr lang="ru-RU" sz="1200" dirty="0"/>
        </a:p>
      </dgm:t>
    </dgm:pt>
    <dgm:pt modelId="{2EACC532-C3AF-4A94-9E08-048F2D69CE21}" type="parTrans" cxnId="{6220FC3C-8646-45D7-A574-F63572B700CF}">
      <dgm:prSet/>
      <dgm:spPr/>
      <dgm:t>
        <a:bodyPr/>
        <a:lstStyle/>
        <a:p>
          <a:endParaRPr lang="ru-RU"/>
        </a:p>
      </dgm:t>
    </dgm:pt>
    <dgm:pt modelId="{9B8C3139-A5E0-4F0F-A0EC-E68C96173B13}" type="sibTrans" cxnId="{6220FC3C-8646-45D7-A574-F63572B700CF}">
      <dgm:prSet/>
      <dgm:spPr/>
      <dgm:t>
        <a:bodyPr/>
        <a:lstStyle/>
        <a:p>
          <a:endParaRPr lang="ru-RU"/>
        </a:p>
      </dgm:t>
    </dgm:pt>
    <dgm:pt modelId="{3AC45ED1-FB78-430E-838C-5A52CF5E415B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Доходы от продажи материальных и нематериальных активов</a:t>
          </a:r>
          <a:endParaRPr lang="ru-RU" dirty="0"/>
        </a:p>
      </dgm:t>
    </dgm:pt>
    <dgm:pt modelId="{92070114-9D2E-44FE-B3D4-EADFD64F5F4E}" type="parTrans" cxnId="{81B18611-A660-4F65-9F4A-8CB6ADBB1C8F}">
      <dgm:prSet/>
      <dgm:spPr/>
      <dgm:t>
        <a:bodyPr/>
        <a:lstStyle/>
        <a:p>
          <a:endParaRPr lang="ru-RU"/>
        </a:p>
      </dgm:t>
    </dgm:pt>
    <dgm:pt modelId="{4741141C-A881-4B47-BE46-682E8EE07836}" type="sibTrans" cxnId="{81B18611-A660-4F65-9F4A-8CB6ADBB1C8F}">
      <dgm:prSet/>
      <dgm:spPr/>
      <dgm:t>
        <a:bodyPr/>
        <a:lstStyle/>
        <a:p>
          <a:endParaRPr lang="ru-RU"/>
        </a:p>
      </dgm:t>
    </dgm:pt>
    <dgm:pt modelId="{9CF61C31-56D0-4D4C-8E55-B48A8E002098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CC0066"/>
              </a:solidFill>
            </a:rPr>
            <a:t>3 </a:t>
          </a:r>
        </a:p>
        <a:p>
          <a:r>
            <a:rPr lang="ru-RU" sz="1400" dirty="0" smtClean="0">
              <a:solidFill>
                <a:srgbClr val="CC0066"/>
              </a:solidFill>
            </a:rPr>
            <a:t>тыс. руб.</a:t>
          </a:r>
          <a:endParaRPr lang="ru-RU" sz="1400" dirty="0">
            <a:solidFill>
              <a:srgbClr val="CC0066"/>
            </a:solidFill>
          </a:endParaRPr>
        </a:p>
      </dgm:t>
    </dgm:pt>
    <dgm:pt modelId="{4FEC084E-7A2E-42DC-9A53-843DBF3FE40F}" type="parTrans" cxnId="{8E2138E8-8117-4126-B6DA-39661E74F3D8}">
      <dgm:prSet/>
      <dgm:spPr/>
      <dgm:t>
        <a:bodyPr/>
        <a:lstStyle/>
        <a:p>
          <a:endParaRPr lang="ru-RU"/>
        </a:p>
      </dgm:t>
    </dgm:pt>
    <dgm:pt modelId="{F164B548-2076-4A66-9579-8D9F7F00CAEB}" type="sibTrans" cxnId="{8E2138E8-8117-4126-B6DA-39661E74F3D8}">
      <dgm:prSet/>
      <dgm:spPr/>
      <dgm:t>
        <a:bodyPr/>
        <a:lstStyle/>
        <a:p>
          <a:endParaRPr lang="ru-RU"/>
        </a:p>
      </dgm:t>
    </dgm:pt>
    <dgm:pt modelId="{28C85ADC-4466-47D2-B580-778124D72CC7}">
      <dgm:prSet phldrT="[Текст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Штрафы, санкции, возмещение ущерба</a:t>
          </a:r>
          <a:endParaRPr lang="ru-RU" dirty="0"/>
        </a:p>
      </dgm:t>
    </dgm:pt>
    <dgm:pt modelId="{6D24C344-335A-4464-AF07-57CCEFC5FA1B}" type="parTrans" cxnId="{63317AF9-8D9D-4119-A0C5-61520EBE147B}">
      <dgm:prSet/>
      <dgm:spPr/>
      <dgm:t>
        <a:bodyPr/>
        <a:lstStyle/>
        <a:p>
          <a:endParaRPr lang="ru-RU"/>
        </a:p>
      </dgm:t>
    </dgm:pt>
    <dgm:pt modelId="{0C3FA322-356F-498E-83F6-FB65542EDA45}" type="sibTrans" cxnId="{63317AF9-8D9D-4119-A0C5-61520EBE147B}">
      <dgm:prSet/>
      <dgm:spPr/>
      <dgm:t>
        <a:bodyPr/>
        <a:lstStyle/>
        <a:p>
          <a:endParaRPr lang="ru-RU"/>
        </a:p>
      </dgm:t>
    </dgm:pt>
    <dgm:pt modelId="{5B4D6A96-F1A1-4B9C-A0CE-D3A0A6FF9E02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200" dirty="0" smtClean="0"/>
            <a:t>90</a:t>
          </a:r>
        </a:p>
        <a:p>
          <a:r>
            <a:rPr lang="ru-RU" sz="1200" dirty="0" smtClean="0"/>
            <a:t> </a:t>
          </a:r>
          <a:r>
            <a:rPr lang="ru-RU" sz="1400" dirty="0" smtClean="0"/>
            <a:t>тыс.руб</a:t>
          </a:r>
          <a:r>
            <a:rPr lang="ru-RU" sz="1200" dirty="0" smtClean="0"/>
            <a:t>.</a:t>
          </a:r>
          <a:endParaRPr lang="ru-RU" sz="1200" dirty="0"/>
        </a:p>
      </dgm:t>
    </dgm:pt>
    <dgm:pt modelId="{DB2DD333-E325-48ED-B03E-E218EA623C38}" type="parTrans" cxnId="{4A04375E-EB6C-4925-A54F-208ED0BFB105}">
      <dgm:prSet/>
      <dgm:spPr/>
      <dgm:t>
        <a:bodyPr/>
        <a:lstStyle/>
        <a:p>
          <a:endParaRPr lang="ru-RU"/>
        </a:p>
      </dgm:t>
    </dgm:pt>
    <dgm:pt modelId="{1B634DB4-4D41-4336-B311-6553A57B414A}" type="sibTrans" cxnId="{4A04375E-EB6C-4925-A54F-208ED0BFB105}">
      <dgm:prSet/>
      <dgm:spPr/>
      <dgm:t>
        <a:bodyPr/>
        <a:lstStyle/>
        <a:p>
          <a:endParaRPr lang="ru-RU"/>
        </a:p>
      </dgm:t>
    </dgm:pt>
    <dgm:pt modelId="{BC4D2ACD-E11D-413E-8D8C-FCF07CDB54EB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Прочие неналоговые доходы</a:t>
          </a:r>
          <a:endParaRPr lang="ru-RU" dirty="0"/>
        </a:p>
      </dgm:t>
    </dgm:pt>
    <dgm:pt modelId="{1DD281FF-4B9A-415E-9341-9382349E3457}" type="parTrans" cxnId="{D06BFF0E-5DF1-4EF1-AFA9-E952E8C69754}">
      <dgm:prSet/>
      <dgm:spPr/>
      <dgm:t>
        <a:bodyPr/>
        <a:lstStyle/>
        <a:p>
          <a:endParaRPr lang="ru-RU"/>
        </a:p>
      </dgm:t>
    </dgm:pt>
    <dgm:pt modelId="{AF1687E8-62E5-4743-841C-442E09E37E26}" type="sibTrans" cxnId="{D06BFF0E-5DF1-4EF1-AFA9-E952E8C69754}">
      <dgm:prSet/>
      <dgm:spPr/>
      <dgm:t>
        <a:bodyPr/>
        <a:lstStyle/>
        <a:p>
          <a:endParaRPr lang="ru-RU"/>
        </a:p>
      </dgm:t>
    </dgm:pt>
    <dgm:pt modelId="{8AB89983-0097-4064-A01D-A96B072D10D0}" type="pres">
      <dgm:prSet presAssocID="{29AD83A7-0736-4B95-95E1-1E0BBF38CF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0693C-802F-42C0-8BA9-CEA9B91036F5}" type="pres">
      <dgm:prSet presAssocID="{0EABE584-9E78-4E18-9864-E9592589FB91}" presName="linNode" presStyleCnt="0"/>
      <dgm:spPr/>
    </dgm:pt>
    <dgm:pt modelId="{F7F8F642-8586-4E0B-9704-421F74964D04}" type="pres">
      <dgm:prSet presAssocID="{0EABE584-9E78-4E18-9864-E9592589FB9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66B74-BAC6-48FB-A69E-77EFDF7A56F7}" type="pres">
      <dgm:prSet presAssocID="{0EABE584-9E78-4E18-9864-E9592589FB9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80166-B4C9-4822-80B4-8F44633A2AB5}" type="pres">
      <dgm:prSet presAssocID="{AD030B3E-D469-4E1F-A9A2-89373C81891B}" presName="sp" presStyleCnt="0"/>
      <dgm:spPr/>
    </dgm:pt>
    <dgm:pt modelId="{242AF810-05B3-4364-BF57-975870B27586}" type="pres">
      <dgm:prSet presAssocID="{C3960CB4-56EB-4516-8D42-B2AFB7AF06FC}" presName="linNode" presStyleCnt="0"/>
      <dgm:spPr/>
    </dgm:pt>
    <dgm:pt modelId="{C1558259-A118-41DA-B639-5F5874386B47}" type="pres">
      <dgm:prSet presAssocID="{C3960CB4-56EB-4516-8D42-B2AFB7AF06F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F84D2-46CE-4315-AC9A-EC068F3D11B9}" type="pres">
      <dgm:prSet presAssocID="{C3960CB4-56EB-4516-8D42-B2AFB7AF06F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FB46D-979C-42EE-B2EA-72915A9E86A7}" type="pres">
      <dgm:prSet presAssocID="{9B8C3139-A5E0-4F0F-A0EC-E68C96173B13}" presName="sp" presStyleCnt="0"/>
      <dgm:spPr/>
    </dgm:pt>
    <dgm:pt modelId="{D3EBD3A9-8A02-44CD-9367-8806DFC72F74}" type="pres">
      <dgm:prSet presAssocID="{9CF61C31-56D0-4D4C-8E55-B48A8E002098}" presName="linNode" presStyleCnt="0"/>
      <dgm:spPr/>
    </dgm:pt>
    <dgm:pt modelId="{28FC7E3D-4632-4CC7-8C4F-2DADF80FD840}" type="pres">
      <dgm:prSet presAssocID="{9CF61C31-56D0-4D4C-8E55-B48A8E00209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0A811-7BD1-4C63-9842-B69D2F4EB9E0}" type="pres">
      <dgm:prSet presAssocID="{9CF61C31-56D0-4D4C-8E55-B48A8E00209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7778A-0DC7-482A-B5A5-7B6D19F585D3}" type="pres">
      <dgm:prSet presAssocID="{F164B548-2076-4A66-9579-8D9F7F00CAEB}" presName="sp" presStyleCnt="0"/>
      <dgm:spPr/>
    </dgm:pt>
    <dgm:pt modelId="{6268B943-58B1-4950-ABC4-2BCE4059A3D4}" type="pres">
      <dgm:prSet presAssocID="{5B4D6A96-F1A1-4B9C-A0CE-D3A0A6FF9E02}" presName="linNode" presStyleCnt="0"/>
      <dgm:spPr/>
    </dgm:pt>
    <dgm:pt modelId="{00F96E50-F615-478F-AD51-1BDBC3698A2D}" type="pres">
      <dgm:prSet presAssocID="{5B4D6A96-F1A1-4B9C-A0CE-D3A0A6FF9E0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4AC27-69A7-40F9-9503-19A07FF35F78}" type="pres">
      <dgm:prSet presAssocID="{5B4D6A96-F1A1-4B9C-A0CE-D3A0A6FF9E02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DF9F28-055A-419E-B9F6-5EB7081E6920}" type="presOf" srcId="{0EABE584-9E78-4E18-9864-E9592589FB91}" destId="{F7F8F642-8586-4E0B-9704-421F74964D04}" srcOrd="0" destOrd="0" presId="urn:microsoft.com/office/officeart/2005/8/layout/vList5"/>
    <dgm:cxn modelId="{FB1E8B6C-0D12-48AE-A7B4-2CCAD3C6A8C0}" type="presOf" srcId="{28C85ADC-4466-47D2-B580-778124D72CC7}" destId="{0FA0A811-7BD1-4C63-9842-B69D2F4EB9E0}" srcOrd="0" destOrd="0" presId="urn:microsoft.com/office/officeart/2005/8/layout/vList5"/>
    <dgm:cxn modelId="{4A04375E-EB6C-4925-A54F-208ED0BFB105}" srcId="{29AD83A7-0736-4B95-95E1-1E0BBF38CF06}" destId="{5B4D6A96-F1A1-4B9C-A0CE-D3A0A6FF9E02}" srcOrd="3" destOrd="0" parTransId="{DB2DD333-E325-48ED-B03E-E218EA623C38}" sibTransId="{1B634DB4-4D41-4336-B311-6553A57B414A}"/>
    <dgm:cxn modelId="{63317AF9-8D9D-4119-A0C5-61520EBE147B}" srcId="{9CF61C31-56D0-4D4C-8E55-B48A8E002098}" destId="{28C85ADC-4466-47D2-B580-778124D72CC7}" srcOrd="0" destOrd="0" parTransId="{6D24C344-335A-4464-AF07-57CCEFC5FA1B}" sibTransId="{0C3FA322-356F-498E-83F6-FB65542EDA45}"/>
    <dgm:cxn modelId="{D01A1D53-60A9-4420-AF4E-126BD05614B2}" type="presOf" srcId="{5C4ABAD0-808E-4CDC-83FF-954AF1B3DD35}" destId="{22666B74-BAC6-48FB-A69E-77EFDF7A56F7}" srcOrd="0" destOrd="0" presId="urn:microsoft.com/office/officeart/2005/8/layout/vList5"/>
    <dgm:cxn modelId="{B01DC443-F370-47AA-8DAB-D60E3A28E680}" srcId="{0EABE584-9E78-4E18-9864-E9592589FB91}" destId="{5C4ABAD0-808E-4CDC-83FF-954AF1B3DD35}" srcOrd="0" destOrd="0" parTransId="{F2826EBF-C28D-4BC8-AF3E-830278B25FE2}" sibTransId="{DC6F2A29-E006-45D8-9082-E86C7FA125A5}"/>
    <dgm:cxn modelId="{6220FC3C-8646-45D7-A574-F63572B700CF}" srcId="{29AD83A7-0736-4B95-95E1-1E0BBF38CF06}" destId="{C3960CB4-56EB-4516-8D42-B2AFB7AF06FC}" srcOrd="1" destOrd="0" parTransId="{2EACC532-C3AF-4A94-9E08-048F2D69CE21}" sibTransId="{9B8C3139-A5E0-4F0F-A0EC-E68C96173B13}"/>
    <dgm:cxn modelId="{8E2138E8-8117-4126-B6DA-39661E74F3D8}" srcId="{29AD83A7-0736-4B95-95E1-1E0BBF38CF06}" destId="{9CF61C31-56D0-4D4C-8E55-B48A8E002098}" srcOrd="2" destOrd="0" parTransId="{4FEC084E-7A2E-42DC-9A53-843DBF3FE40F}" sibTransId="{F164B548-2076-4A66-9579-8D9F7F00CAEB}"/>
    <dgm:cxn modelId="{D043119F-F013-4293-BFB1-CF2CBA64D930}" type="presOf" srcId="{BC4D2ACD-E11D-413E-8D8C-FCF07CDB54EB}" destId="{5EC4AC27-69A7-40F9-9503-19A07FF35F78}" srcOrd="0" destOrd="0" presId="urn:microsoft.com/office/officeart/2005/8/layout/vList5"/>
    <dgm:cxn modelId="{D4DACBAF-7114-44C5-9815-A87B5343ED76}" type="presOf" srcId="{9CF61C31-56D0-4D4C-8E55-B48A8E002098}" destId="{28FC7E3D-4632-4CC7-8C4F-2DADF80FD840}" srcOrd="0" destOrd="0" presId="urn:microsoft.com/office/officeart/2005/8/layout/vList5"/>
    <dgm:cxn modelId="{47DEE6A0-60F3-4941-8B32-BF0717442A10}" type="presOf" srcId="{3AC45ED1-FB78-430E-838C-5A52CF5E415B}" destId="{C2DF84D2-46CE-4315-AC9A-EC068F3D11B9}" srcOrd="0" destOrd="0" presId="urn:microsoft.com/office/officeart/2005/8/layout/vList5"/>
    <dgm:cxn modelId="{81B18611-A660-4F65-9F4A-8CB6ADBB1C8F}" srcId="{C3960CB4-56EB-4516-8D42-B2AFB7AF06FC}" destId="{3AC45ED1-FB78-430E-838C-5A52CF5E415B}" srcOrd="0" destOrd="0" parTransId="{92070114-9D2E-44FE-B3D4-EADFD64F5F4E}" sibTransId="{4741141C-A881-4B47-BE46-682E8EE07836}"/>
    <dgm:cxn modelId="{CEB9F80F-3247-488A-8DE7-83570DB4FBEA}" type="presOf" srcId="{C3960CB4-56EB-4516-8D42-B2AFB7AF06FC}" destId="{C1558259-A118-41DA-B639-5F5874386B47}" srcOrd="0" destOrd="0" presId="urn:microsoft.com/office/officeart/2005/8/layout/vList5"/>
    <dgm:cxn modelId="{D06BFF0E-5DF1-4EF1-AFA9-E952E8C69754}" srcId="{5B4D6A96-F1A1-4B9C-A0CE-D3A0A6FF9E02}" destId="{BC4D2ACD-E11D-413E-8D8C-FCF07CDB54EB}" srcOrd="0" destOrd="0" parTransId="{1DD281FF-4B9A-415E-9341-9382349E3457}" sibTransId="{AF1687E8-62E5-4743-841C-442E09E37E26}"/>
    <dgm:cxn modelId="{1250EEF5-06E1-436D-8AC9-CCF2F9160931}" type="presOf" srcId="{29AD83A7-0736-4B95-95E1-1E0BBF38CF06}" destId="{8AB89983-0097-4064-A01D-A96B072D10D0}" srcOrd="0" destOrd="0" presId="urn:microsoft.com/office/officeart/2005/8/layout/vList5"/>
    <dgm:cxn modelId="{A6A62B8C-97C9-4B36-B3B8-FBD8C20E89D5}" type="presOf" srcId="{5B4D6A96-F1A1-4B9C-A0CE-D3A0A6FF9E02}" destId="{00F96E50-F615-478F-AD51-1BDBC3698A2D}" srcOrd="0" destOrd="0" presId="urn:microsoft.com/office/officeart/2005/8/layout/vList5"/>
    <dgm:cxn modelId="{0C13950D-8B1E-4D47-9F35-4C145430DBC9}" srcId="{29AD83A7-0736-4B95-95E1-1E0BBF38CF06}" destId="{0EABE584-9E78-4E18-9864-E9592589FB91}" srcOrd="0" destOrd="0" parTransId="{B4BEE736-55B3-4BC9-B59C-06061C708B41}" sibTransId="{AD030B3E-D469-4E1F-A9A2-89373C81891B}"/>
    <dgm:cxn modelId="{2A135251-BD68-4C9A-B592-C89B7BB1901C}" type="presParOf" srcId="{8AB89983-0097-4064-A01D-A96B072D10D0}" destId="{4730693C-802F-42C0-8BA9-CEA9B91036F5}" srcOrd="0" destOrd="0" presId="urn:microsoft.com/office/officeart/2005/8/layout/vList5"/>
    <dgm:cxn modelId="{884F10BF-3113-45E9-A63A-33D6435AA085}" type="presParOf" srcId="{4730693C-802F-42C0-8BA9-CEA9B91036F5}" destId="{F7F8F642-8586-4E0B-9704-421F74964D04}" srcOrd="0" destOrd="0" presId="urn:microsoft.com/office/officeart/2005/8/layout/vList5"/>
    <dgm:cxn modelId="{DDCB576C-93C6-4C6C-BAA2-68AC47390B39}" type="presParOf" srcId="{4730693C-802F-42C0-8BA9-CEA9B91036F5}" destId="{22666B74-BAC6-48FB-A69E-77EFDF7A56F7}" srcOrd="1" destOrd="0" presId="urn:microsoft.com/office/officeart/2005/8/layout/vList5"/>
    <dgm:cxn modelId="{6F84961F-E13F-46A4-9F52-AD4467D11499}" type="presParOf" srcId="{8AB89983-0097-4064-A01D-A96B072D10D0}" destId="{0E880166-B4C9-4822-80B4-8F44633A2AB5}" srcOrd="1" destOrd="0" presId="urn:microsoft.com/office/officeart/2005/8/layout/vList5"/>
    <dgm:cxn modelId="{69114E9B-DEE6-4E1F-854B-C24A34F7FAE8}" type="presParOf" srcId="{8AB89983-0097-4064-A01D-A96B072D10D0}" destId="{242AF810-05B3-4364-BF57-975870B27586}" srcOrd="2" destOrd="0" presId="urn:microsoft.com/office/officeart/2005/8/layout/vList5"/>
    <dgm:cxn modelId="{59E4BCCC-3A51-4FEC-B3D6-961BEDA3208E}" type="presParOf" srcId="{242AF810-05B3-4364-BF57-975870B27586}" destId="{C1558259-A118-41DA-B639-5F5874386B47}" srcOrd="0" destOrd="0" presId="urn:microsoft.com/office/officeart/2005/8/layout/vList5"/>
    <dgm:cxn modelId="{4C6C6F7D-5CEE-4FCC-8F62-C1A3245D237E}" type="presParOf" srcId="{242AF810-05B3-4364-BF57-975870B27586}" destId="{C2DF84D2-46CE-4315-AC9A-EC068F3D11B9}" srcOrd="1" destOrd="0" presId="urn:microsoft.com/office/officeart/2005/8/layout/vList5"/>
    <dgm:cxn modelId="{7B4F4FBD-D3CE-4C13-BA76-6F8AFCBD8509}" type="presParOf" srcId="{8AB89983-0097-4064-A01D-A96B072D10D0}" destId="{A85FB46D-979C-42EE-B2EA-72915A9E86A7}" srcOrd="3" destOrd="0" presId="urn:microsoft.com/office/officeart/2005/8/layout/vList5"/>
    <dgm:cxn modelId="{15ADAECC-DA1F-4A9C-9DF9-BE3BA458538D}" type="presParOf" srcId="{8AB89983-0097-4064-A01D-A96B072D10D0}" destId="{D3EBD3A9-8A02-44CD-9367-8806DFC72F74}" srcOrd="4" destOrd="0" presId="urn:microsoft.com/office/officeart/2005/8/layout/vList5"/>
    <dgm:cxn modelId="{6051D4D4-7DF5-49A7-AF47-926DDE309F37}" type="presParOf" srcId="{D3EBD3A9-8A02-44CD-9367-8806DFC72F74}" destId="{28FC7E3D-4632-4CC7-8C4F-2DADF80FD840}" srcOrd="0" destOrd="0" presId="urn:microsoft.com/office/officeart/2005/8/layout/vList5"/>
    <dgm:cxn modelId="{4AAB7D34-364C-4994-A26D-B8F7AFAB6783}" type="presParOf" srcId="{D3EBD3A9-8A02-44CD-9367-8806DFC72F74}" destId="{0FA0A811-7BD1-4C63-9842-B69D2F4EB9E0}" srcOrd="1" destOrd="0" presId="urn:microsoft.com/office/officeart/2005/8/layout/vList5"/>
    <dgm:cxn modelId="{3486BD14-81AD-4AFE-97D3-2B30B75202CE}" type="presParOf" srcId="{8AB89983-0097-4064-A01D-A96B072D10D0}" destId="{4FE7778A-0DC7-482A-B5A5-7B6D19F585D3}" srcOrd="5" destOrd="0" presId="urn:microsoft.com/office/officeart/2005/8/layout/vList5"/>
    <dgm:cxn modelId="{0DEA2D0D-CFBE-44AD-BE79-B02003B1FA66}" type="presParOf" srcId="{8AB89983-0097-4064-A01D-A96B072D10D0}" destId="{6268B943-58B1-4950-ABC4-2BCE4059A3D4}" srcOrd="6" destOrd="0" presId="urn:microsoft.com/office/officeart/2005/8/layout/vList5"/>
    <dgm:cxn modelId="{A211ECD0-1F43-486B-B3B7-3B181BF6878A}" type="presParOf" srcId="{6268B943-58B1-4950-ABC4-2BCE4059A3D4}" destId="{00F96E50-F615-478F-AD51-1BDBC3698A2D}" srcOrd="0" destOrd="0" presId="urn:microsoft.com/office/officeart/2005/8/layout/vList5"/>
    <dgm:cxn modelId="{4AE98B6C-AD23-47D4-B2C6-A1CD8E51EFD4}" type="presParOf" srcId="{6268B943-58B1-4950-ABC4-2BCE4059A3D4}" destId="{5EC4AC27-69A7-40F9-9503-19A07FF35F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3CE9F0-656A-4335-8518-3BF594ADFB8D}" type="doc">
      <dgm:prSet loTypeId="urn:microsoft.com/office/officeart/2005/8/layout/vList5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9173B09F-3991-4418-A727-8DE6AFAF784B}">
      <dgm:prSet phldrT="[Текст]"/>
      <dgm:spPr/>
      <dgm:t>
        <a:bodyPr/>
        <a:lstStyle/>
        <a:p>
          <a:r>
            <a:rPr lang="ru-RU" dirty="0" smtClean="0"/>
            <a:t>4200</a:t>
          </a:r>
        </a:p>
        <a:p>
          <a:r>
            <a:rPr lang="ru-RU" dirty="0" smtClean="0"/>
            <a:t> тыс. руб.</a:t>
          </a:r>
          <a:endParaRPr lang="ru-RU" dirty="0"/>
        </a:p>
      </dgm:t>
    </dgm:pt>
    <dgm:pt modelId="{74676768-3D5C-41D0-AEA4-62DF08689699}" type="parTrans" cxnId="{587B81A7-F8B4-4381-8577-C89C32246CE3}">
      <dgm:prSet/>
      <dgm:spPr/>
      <dgm:t>
        <a:bodyPr/>
        <a:lstStyle/>
        <a:p>
          <a:endParaRPr lang="ru-RU"/>
        </a:p>
      </dgm:t>
    </dgm:pt>
    <dgm:pt modelId="{8AD06B06-004C-49B5-9844-DFAE8990D977}" type="sibTrans" cxnId="{587B81A7-F8B4-4381-8577-C89C32246CE3}">
      <dgm:prSet/>
      <dgm:spPr/>
      <dgm:t>
        <a:bodyPr/>
        <a:lstStyle/>
        <a:p>
          <a:endParaRPr lang="ru-RU"/>
        </a:p>
      </dgm:t>
    </dgm:pt>
    <dgm:pt modelId="{48DBF9D9-9238-4649-BF9F-1CDA97838807}">
      <dgm:prSet phldrT="[Текст]" custT="1"/>
      <dgm:spPr/>
      <dgm:t>
        <a:bodyPr/>
        <a:lstStyle/>
        <a:p>
          <a:r>
            <a:rPr lang="ru-RU" sz="800" dirty="0" smtClean="0"/>
            <a:t>Доходы от использования имущества, находящегося в государственной и муниципальной собственности</a:t>
          </a:r>
          <a:endParaRPr lang="ru-RU" sz="800" dirty="0"/>
        </a:p>
      </dgm:t>
    </dgm:pt>
    <dgm:pt modelId="{0D0B7192-EA43-4D96-A779-942901F30FCD}" type="parTrans" cxnId="{4C34E9C2-E003-42CC-A4B6-A31261C80BC8}">
      <dgm:prSet/>
      <dgm:spPr/>
      <dgm:t>
        <a:bodyPr/>
        <a:lstStyle/>
        <a:p>
          <a:endParaRPr lang="ru-RU"/>
        </a:p>
      </dgm:t>
    </dgm:pt>
    <dgm:pt modelId="{42C485C0-FF9E-49A0-BC8E-1B94642535D1}" type="sibTrans" cxnId="{4C34E9C2-E003-42CC-A4B6-A31261C80BC8}">
      <dgm:prSet/>
      <dgm:spPr/>
      <dgm:t>
        <a:bodyPr/>
        <a:lstStyle/>
        <a:p>
          <a:endParaRPr lang="ru-RU"/>
        </a:p>
      </dgm:t>
    </dgm:pt>
    <dgm:pt modelId="{304CF4A9-D025-4450-B886-7390997F2DA5}">
      <dgm:prSet phldrT="[Текст]"/>
      <dgm:spPr/>
      <dgm:t>
        <a:bodyPr/>
        <a:lstStyle/>
        <a:p>
          <a:r>
            <a:rPr lang="ru-RU" dirty="0" smtClean="0"/>
            <a:t>925</a:t>
          </a:r>
        </a:p>
        <a:p>
          <a:r>
            <a:rPr lang="ru-RU" dirty="0" smtClean="0"/>
            <a:t> тыс. руб.</a:t>
          </a:r>
          <a:endParaRPr lang="ru-RU" dirty="0"/>
        </a:p>
      </dgm:t>
    </dgm:pt>
    <dgm:pt modelId="{43CFC978-8EE3-44BF-A6E1-6612E55B258C}" type="parTrans" cxnId="{A18F3D74-12B3-4733-A71C-E9AD7E4ACC0D}">
      <dgm:prSet/>
      <dgm:spPr/>
      <dgm:t>
        <a:bodyPr/>
        <a:lstStyle/>
        <a:p>
          <a:endParaRPr lang="ru-RU"/>
        </a:p>
      </dgm:t>
    </dgm:pt>
    <dgm:pt modelId="{B299F904-3708-44C0-BB70-794990317CED}" type="sibTrans" cxnId="{A18F3D74-12B3-4733-A71C-E9AD7E4ACC0D}">
      <dgm:prSet/>
      <dgm:spPr/>
      <dgm:t>
        <a:bodyPr/>
        <a:lstStyle/>
        <a:p>
          <a:endParaRPr lang="ru-RU"/>
        </a:p>
      </dgm:t>
    </dgm:pt>
    <dgm:pt modelId="{A8BFBA23-4A3F-4EC7-88E3-3D4464D30914}">
      <dgm:prSet phldrT="[Текст]" custT="1"/>
      <dgm:spPr/>
      <dgm:t>
        <a:bodyPr/>
        <a:lstStyle/>
        <a:p>
          <a:r>
            <a:rPr lang="ru-RU" sz="800" dirty="0" smtClean="0"/>
            <a:t>Доходы от продажи материальных и нематериальных активов</a:t>
          </a:r>
          <a:endParaRPr lang="ru-RU" sz="800" dirty="0"/>
        </a:p>
      </dgm:t>
    </dgm:pt>
    <dgm:pt modelId="{5751370C-2DB1-4233-B1E5-5ED16B8779AE}" type="parTrans" cxnId="{D961F438-BD1E-4821-8C70-239EE0CF09EA}">
      <dgm:prSet/>
      <dgm:spPr/>
      <dgm:t>
        <a:bodyPr/>
        <a:lstStyle/>
        <a:p>
          <a:endParaRPr lang="ru-RU"/>
        </a:p>
      </dgm:t>
    </dgm:pt>
    <dgm:pt modelId="{7AD708F9-3964-49AA-9F2C-69D757008CE2}" type="sibTrans" cxnId="{D961F438-BD1E-4821-8C70-239EE0CF09EA}">
      <dgm:prSet/>
      <dgm:spPr/>
      <dgm:t>
        <a:bodyPr/>
        <a:lstStyle/>
        <a:p>
          <a:endParaRPr lang="ru-RU"/>
        </a:p>
      </dgm:t>
    </dgm:pt>
    <dgm:pt modelId="{578C294A-F2D8-4FB4-831F-D4D456AED180}">
      <dgm:prSet phldrT="[Текст]"/>
      <dgm:spPr/>
      <dgm:t>
        <a:bodyPr/>
        <a:lstStyle/>
        <a:p>
          <a:r>
            <a:rPr lang="ru-RU" smtClean="0"/>
            <a:t>3</a:t>
          </a:r>
          <a:endParaRPr lang="ru-RU" dirty="0" smtClean="0"/>
        </a:p>
        <a:p>
          <a:r>
            <a:rPr lang="ru-RU" dirty="0" smtClean="0"/>
            <a:t>тыс. руб.</a:t>
          </a:r>
          <a:endParaRPr lang="ru-RU" dirty="0"/>
        </a:p>
      </dgm:t>
    </dgm:pt>
    <dgm:pt modelId="{450F0CAB-C424-44CB-90AA-B92185229B5C}" type="parTrans" cxnId="{B35CC8AA-068E-4196-BBBA-6D0A96ED29F4}">
      <dgm:prSet/>
      <dgm:spPr/>
      <dgm:t>
        <a:bodyPr/>
        <a:lstStyle/>
        <a:p>
          <a:endParaRPr lang="ru-RU"/>
        </a:p>
      </dgm:t>
    </dgm:pt>
    <dgm:pt modelId="{438FC21D-5F47-421C-81E7-26839EDB1025}" type="sibTrans" cxnId="{B35CC8AA-068E-4196-BBBA-6D0A96ED29F4}">
      <dgm:prSet/>
      <dgm:spPr/>
      <dgm:t>
        <a:bodyPr/>
        <a:lstStyle/>
        <a:p>
          <a:endParaRPr lang="ru-RU"/>
        </a:p>
      </dgm:t>
    </dgm:pt>
    <dgm:pt modelId="{DBDA0654-B144-4C49-B1AD-B91955647F1A}">
      <dgm:prSet phldrT="[Текст]"/>
      <dgm:spPr/>
      <dgm:t>
        <a:bodyPr/>
        <a:lstStyle/>
        <a:p>
          <a:r>
            <a:rPr lang="ru-RU" dirty="0" smtClean="0"/>
            <a:t>Штрафы, санкции, возмещение ущерба</a:t>
          </a:r>
          <a:endParaRPr lang="ru-RU" dirty="0"/>
        </a:p>
      </dgm:t>
    </dgm:pt>
    <dgm:pt modelId="{738EA40E-72B9-480B-B243-A33F30A8C18E}" type="parTrans" cxnId="{0D41A00E-A808-4486-9A19-1BE57E42F658}">
      <dgm:prSet/>
      <dgm:spPr/>
      <dgm:t>
        <a:bodyPr/>
        <a:lstStyle/>
        <a:p>
          <a:endParaRPr lang="ru-RU"/>
        </a:p>
      </dgm:t>
    </dgm:pt>
    <dgm:pt modelId="{AAEEA630-ADAA-44AA-BE0F-8051BFDB2D78}" type="sibTrans" cxnId="{0D41A00E-A808-4486-9A19-1BE57E42F658}">
      <dgm:prSet/>
      <dgm:spPr/>
      <dgm:t>
        <a:bodyPr/>
        <a:lstStyle/>
        <a:p>
          <a:endParaRPr lang="ru-RU"/>
        </a:p>
      </dgm:t>
    </dgm:pt>
    <dgm:pt modelId="{5DA95E96-3213-4B7D-8836-34655504DC3C}">
      <dgm:prSet phldrT="[Текст]"/>
      <dgm:spPr/>
      <dgm:t>
        <a:bodyPr/>
        <a:lstStyle/>
        <a:p>
          <a:r>
            <a:rPr lang="ru-RU" dirty="0" smtClean="0"/>
            <a:t>90 тыс.руб.</a:t>
          </a:r>
          <a:endParaRPr lang="ru-RU" dirty="0"/>
        </a:p>
      </dgm:t>
    </dgm:pt>
    <dgm:pt modelId="{15F325E3-29B5-4E50-A84C-2A829AA7A0C2}" type="parTrans" cxnId="{5F3DD28B-1033-40DF-B275-A83BE561FA44}">
      <dgm:prSet/>
      <dgm:spPr/>
      <dgm:t>
        <a:bodyPr/>
        <a:lstStyle/>
        <a:p>
          <a:endParaRPr lang="ru-RU"/>
        </a:p>
      </dgm:t>
    </dgm:pt>
    <dgm:pt modelId="{AB28214E-E238-4009-9F11-F7249E5944E6}" type="sibTrans" cxnId="{5F3DD28B-1033-40DF-B275-A83BE561FA44}">
      <dgm:prSet/>
      <dgm:spPr/>
      <dgm:t>
        <a:bodyPr/>
        <a:lstStyle/>
        <a:p>
          <a:endParaRPr lang="ru-RU"/>
        </a:p>
      </dgm:t>
    </dgm:pt>
    <dgm:pt modelId="{C2088161-51FD-4DC8-9D59-C21F01887797}">
      <dgm:prSet phldrT="[Текст]"/>
      <dgm:spPr/>
      <dgm:t>
        <a:bodyPr/>
        <a:lstStyle/>
        <a:p>
          <a:r>
            <a:rPr lang="ru-RU" dirty="0" smtClean="0"/>
            <a:t>Прочие неналоговые доходы</a:t>
          </a:r>
          <a:endParaRPr lang="ru-RU" dirty="0"/>
        </a:p>
      </dgm:t>
    </dgm:pt>
    <dgm:pt modelId="{B7C266F1-0724-403C-B92D-2AE6856A4F6C}" type="parTrans" cxnId="{8EBEE7B6-2B6D-4D09-A268-AB313BDE4C0B}">
      <dgm:prSet/>
      <dgm:spPr/>
      <dgm:t>
        <a:bodyPr/>
        <a:lstStyle/>
        <a:p>
          <a:endParaRPr lang="ru-RU"/>
        </a:p>
      </dgm:t>
    </dgm:pt>
    <dgm:pt modelId="{0E166D65-ED18-4802-ACDD-506CEBB50AB1}" type="sibTrans" cxnId="{8EBEE7B6-2B6D-4D09-A268-AB313BDE4C0B}">
      <dgm:prSet/>
      <dgm:spPr/>
      <dgm:t>
        <a:bodyPr/>
        <a:lstStyle/>
        <a:p>
          <a:endParaRPr lang="ru-RU"/>
        </a:p>
      </dgm:t>
    </dgm:pt>
    <dgm:pt modelId="{43DF42AD-44B5-42EB-8CFE-01626B62A6BB}">
      <dgm:prSet/>
      <dgm:spPr/>
      <dgm:t>
        <a:bodyPr/>
        <a:lstStyle/>
        <a:p>
          <a:endParaRPr lang="ru-RU" sz="600" dirty="0" smtClean="0"/>
        </a:p>
      </dgm:t>
    </dgm:pt>
    <dgm:pt modelId="{EBA9ABC3-D102-4B15-AB31-B8CD3CBD090D}" type="parTrans" cxnId="{24491E44-10DA-4C0B-A53A-56D0040A2824}">
      <dgm:prSet/>
      <dgm:spPr/>
      <dgm:t>
        <a:bodyPr/>
        <a:lstStyle/>
        <a:p>
          <a:endParaRPr lang="ru-RU"/>
        </a:p>
      </dgm:t>
    </dgm:pt>
    <dgm:pt modelId="{56FB4F6F-7912-4834-BD90-4EDDFB6D77A7}" type="sibTrans" cxnId="{24491E44-10DA-4C0B-A53A-56D0040A2824}">
      <dgm:prSet/>
      <dgm:spPr/>
      <dgm:t>
        <a:bodyPr/>
        <a:lstStyle/>
        <a:p>
          <a:endParaRPr lang="ru-RU"/>
        </a:p>
      </dgm:t>
    </dgm:pt>
    <dgm:pt modelId="{CFE72D45-FCCA-44A8-90FC-5EE29F0399CC}">
      <dgm:prSet/>
      <dgm:spPr/>
      <dgm:t>
        <a:bodyPr/>
        <a:lstStyle/>
        <a:p>
          <a:endParaRPr lang="ru-RU" sz="700" dirty="0" smtClean="0"/>
        </a:p>
      </dgm:t>
    </dgm:pt>
    <dgm:pt modelId="{D01A4388-B67C-4AC5-89EE-55A2F5A92522}" type="parTrans" cxnId="{9200F2D1-AB1A-4906-BC24-BC31D42B59E3}">
      <dgm:prSet/>
      <dgm:spPr/>
      <dgm:t>
        <a:bodyPr/>
        <a:lstStyle/>
        <a:p>
          <a:endParaRPr lang="ru-RU"/>
        </a:p>
      </dgm:t>
    </dgm:pt>
    <dgm:pt modelId="{B1727CA0-B44E-4CD0-8032-4D566E698B72}" type="sibTrans" cxnId="{9200F2D1-AB1A-4906-BC24-BC31D42B59E3}">
      <dgm:prSet/>
      <dgm:spPr/>
      <dgm:t>
        <a:bodyPr/>
        <a:lstStyle/>
        <a:p>
          <a:endParaRPr lang="ru-RU"/>
        </a:p>
      </dgm:t>
    </dgm:pt>
    <dgm:pt modelId="{2BDDCEB0-8465-4415-A96C-BEC74595099C}">
      <dgm:prSet/>
      <dgm:spPr/>
      <dgm:t>
        <a:bodyPr/>
        <a:lstStyle/>
        <a:p>
          <a:endParaRPr lang="ru-RU" dirty="0" smtClean="0"/>
        </a:p>
      </dgm:t>
    </dgm:pt>
    <dgm:pt modelId="{0432EB19-98DB-4739-85BC-C2DB2548AAF9}" type="parTrans" cxnId="{9FA040D9-48EF-47E6-BDD7-29A84C18708A}">
      <dgm:prSet/>
      <dgm:spPr/>
      <dgm:t>
        <a:bodyPr/>
        <a:lstStyle/>
        <a:p>
          <a:endParaRPr lang="ru-RU"/>
        </a:p>
      </dgm:t>
    </dgm:pt>
    <dgm:pt modelId="{2EB3449B-E210-4830-9A56-AF1868E4B165}" type="sibTrans" cxnId="{9FA040D9-48EF-47E6-BDD7-29A84C18708A}">
      <dgm:prSet/>
      <dgm:spPr/>
      <dgm:t>
        <a:bodyPr/>
        <a:lstStyle/>
        <a:p>
          <a:endParaRPr lang="ru-RU"/>
        </a:p>
      </dgm:t>
    </dgm:pt>
    <dgm:pt modelId="{5A4AABDD-286C-448C-8EFF-39F9B35C2FFA}">
      <dgm:prSet/>
      <dgm:spPr/>
      <dgm:t>
        <a:bodyPr/>
        <a:lstStyle/>
        <a:p>
          <a:endParaRPr lang="ru-RU" dirty="0" smtClean="0"/>
        </a:p>
      </dgm:t>
    </dgm:pt>
    <dgm:pt modelId="{40A71473-4E75-446B-9C1B-B8021F2CD8A6}" type="parTrans" cxnId="{94CCF542-00BA-452A-AF38-59D1A4A1EB97}">
      <dgm:prSet/>
      <dgm:spPr/>
      <dgm:t>
        <a:bodyPr/>
        <a:lstStyle/>
        <a:p>
          <a:endParaRPr lang="ru-RU"/>
        </a:p>
      </dgm:t>
    </dgm:pt>
    <dgm:pt modelId="{B2F0F7A8-E366-4D9C-BB8B-445340FA5D83}" type="sibTrans" cxnId="{94CCF542-00BA-452A-AF38-59D1A4A1EB97}">
      <dgm:prSet/>
      <dgm:spPr/>
      <dgm:t>
        <a:bodyPr/>
        <a:lstStyle/>
        <a:p>
          <a:endParaRPr lang="ru-RU"/>
        </a:p>
      </dgm:t>
    </dgm:pt>
    <dgm:pt modelId="{9EECEB09-48FA-4CC8-8716-B0383F5BE82F}" type="pres">
      <dgm:prSet presAssocID="{0A3CE9F0-656A-4335-8518-3BF594ADFB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12462E-8486-40C9-B6D7-E3732135F603}" type="pres">
      <dgm:prSet presAssocID="{9173B09F-3991-4418-A727-8DE6AFAF784B}" presName="linNode" presStyleCnt="0"/>
      <dgm:spPr/>
    </dgm:pt>
    <dgm:pt modelId="{EDCA5365-1BEB-4346-9209-9A75184A5A4B}" type="pres">
      <dgm:prSet presAssocID="{9173B09F-3991-4418-A727-8DE6AFAF784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B498B-96EA-408E-8667-06C56778B4D5}" type="pres">
      <dgm:prSet presAssocID="{9173B09F-3991-4418-A727-8DE6AFAF784B}" presName="descendantText" presStyleLbl="alignAccFollowNode1" presStyleIdx="0" presStyleCnt="4" custScaleY="165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84FFE-4C1E-403C-8DA9-A63BA0C55A1B}" type="pres">
      <dgm:prSet presAssocID="{8AD06B06-004C-49B5-9844-DFAE8990D977}" presName="sp" presStyleCnt="0"/>
      <dgm:spPr/>
    </dgm:pt>
    <dgm:pt modelId="{1FA3D5CE-9EA9-4535-9239-0DDBD733DE5C}" type="pres">
      <dgm:prSet presAssocID="{304CF4A9-D025-4450-B886-7390997F2DA5}" presName="linNode" presStyleCnt="0"/>
      <dgm:spPr/>
    </dgm:pt>
    <dgm:pt modelId="{227313E7-3DA5-4AFE-8AA4-BD9A2FB65A97}" type="pres">
      <dgm:prSet presAssocID="{304CF4A9-D025-4450-B886-7390997F2DA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855BA-ACEC-4210-B5CD-9F94BBA3F4DE}" type="pres">
      <dgm:prSet presAssocID="{304CF4A9-D025-4450-B886-7390997F2DA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A8C7D-96DA-4727-BA45-C3952BDF1171}" type="pres">
      <dgm:prSet presAssocID="{B299F904-3708-44C0-BB70-794990317CED}" presName="sp" presStyleCnt="0"/>
      <dgm:spPr/>
    </dgm:pt>
    <dgm:pt modelId="{00890747-7904-43C4-BEA5-A9BE5FE3CD3B}" type="pres">
      <dgm:prSet presAssocID="{578C294A-F2D8-4FB4-831F-D4D456AED180}" presName="linNode" presStyleCnt="0"/>
      <dgm:spPr/>
    </dgm:pt>
    <dgm:pt modelId="{6BC0BD39-BE2F-492B-A468-8C605A2C9025}" type="pres">
      <dgm:prSet presAssocID="{578C294A-F2D8-4FB4-831F-D4D456AED180}" presName="parentText" presStyleLbl="node1" presStyleIdx="2" presStyleCnt="4" custLinFactNeighborX="137" custLinFactNeighborY="31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271DF-14B0-4204-95FB-A93030E9C5C9}" type="pres">
      <dgm:prSet presAssocID="{578C294A-F2D8-4FB4-831F-D4D456AED18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D75B8-ACF2-462B-BFAF-82CFBA4A17B7}" type="pres">
      <dgm:prSet presAssocID="{438FC21D-5F47-421C-81E7-26839EDB1025}" presName="sp" presStyleCnt="0"/>
      <dgm:spPr/>
    </dgm:pt>
    <dgm:pt modelId="{732171CF-BE64-4E31-9F95-59D04DD0C138}" type="pres">
      <dgm:prSet presAssocID="{5DA95E96-3213-4B7D-8836-34655504DC3C}" presName="linNode" presStyleCnt="0"/>
      <dgm:spPr/>
    </dgm:pt>
    <dgm:pt modelId="{FC55F218-1815-4C85-B7E9-AA1518AFBA0B}" type="pres">
      <dgm:prSet presAssocID="{5DA95E96-3213-4B7D-8836-34655504DC3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91493-8451-498D-8ADC-F6A62B34A3C6}" type="pres">
      <dgm:prSet presAssocID="{5DA95E96-3213-4B7D-8836-34655504DC3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E822E9-8F13-49A6-898F-24BCD74BFAB0}" type="presOf" srcId="{5A4AABDD-286C-448C-8EFF-39F9B35C2FFA}" destId="{71F91493-8451-498D-8ADC-F6A62B34A3C6}" srcOrd="0" destOrd="1" presId="urn:microsoft.com/office/officeart/2005/8/layout/vList5"/>
    <dgm:cxn modelId="{D961F438-BD1E-4821-8C70-239EE0CF09EA}" srcId="{304CF4A9-D025-4450-B886-7390997F2DA5}" destId="{A8BFBA23-4A3F-4EC7-88E3-3D4464D30914}" srcOrd="0" destOrd="0" parTransId="{5751370C-2DB1-4233-B1E5-5ED16B8779AE}" sibTransId="{7AD708F9-3964-49AA-9F2C-69D757008CE2}"/>
    <dgm:cxn modelId="{CF940538-3E7F-4CB3-A46C-E4D4F666A77F}" type="presOf" srcId="{A8BFBA23-4A3F-4EC7-88E3-3D4464D30914}" destId="{E68855BA-ACEC-4210-B5CD-9F94BBA3F4DE}" srcOrd="0" destOrd="0" presId="urn:microsoft.com/office/officeart/2005/8/layout/vList5"/>
    <dgm:cxn modelId="{801FF56B-4748-482C-8845-EACB8BF387FD}" type="presOf" srcId="{48DBF9D9-9238-4649-BF9F-1CDA97838807}" destId="{520B498B-96EA-408E-8667-06C56778B4D5}" srcOrd="0" destOrd="0" presId="urn:microsoft.com/office/officeart/2005/8/layout/vList5"/>
    <dgm:cxn modelId="{4C34E9C2-E003-42CC-A4B6-A31261C80BC8}" srcId="{9173B09F-3991-4418-A727-8DE6AFAF784B}" destId="{48DBF9D9-9238-4649-BF9F-1CDA97838807}" srcOrd="0" destOrd="0" parTransId="{0D0B7192-EA43-4D96-A779-942901F30FCD}" sibTransId="{42C485C0-FF9E-49A0-BC8E-1B94642535D1}"/>
    <dgm:cxn modelId="{94EF0D2F-C74E-4898-A1FE-EA9F64F5A442}" type="presOf" srcId="{304CF4A9-D025-4450-B886-7390997F2DA5}" destId="{227313E7-3DA5-4AFE-8AA4-BD9A2FB65A97}" srcOrd="0" destOrd="0" presId="urn:microsoft.com/office/officeart/2005/8/layout/vList5"/>
    <dgm:cxn modelId="{6B151EA4-4D0B-44D1-B513-2B06B0B5E9D7}" type="presOf" srcId="{9173B09F-3991-4418-A727-8DE6AFAF784B}" destId="{EDCA5365-1BEB-4346-9209-9A75184A5A4B}" srcOrd="0" destOrd="0" presId="urn:microsoft.com/office/officeart/2005/8/layout/vList5"/>
    <dgm:cxn modelId="{5D4F9431-DD5D-4E22-8964-863BF12C7621}" type="presOf" srcId="{CFE72D45-FCCA-44A8-90FC-5EE29F0399CC}" destId="{E68855BA-ACEC-4210-B5CD-9F94BBA3F4DE}" srcOrd="0" destOrd="1" presId="urn:microsoft.com/office/officeart/2005/8/layout/vList5"/>
    <dgm:cxn modelId="{E3A862F2-6A75-4036-9525-06789099640A}" type="presOf" srcId="{578C294A-F2D8-4FB4-831F-D4D456AED180}" destId="{6BC0BD39-BE2F-492B-A468-8C605A2C9025}" srcOrd="0" destOrd="0" presId="urn:microsoft.com/office/officeart/2005/8/layout/vList5"/>
    <dgm:cxn modelId="{8EBEE7B6-2B6D-4D09-A268-AB313BDE4C0B}" srcId="{5DA95E96-3213-4B7D-8836-34655504DC3C}" destId="{C2088161-51FD-4DC8-9D59-C21F01887797}" srcOrd="0" destOrd="0" parTransId="{B7C266F1-0724-403C-B92D-2AE6856A4F6C}" sibTransId="{0E166D65-ED18-4802-ACDD-506CEBB50AB1}"/>
    <dgm:cxn modelId="{7D91438A-E7A7-4A07-BB6C-A95AE59F3F5D}" type="presOf" srcId="{5DA95E96-3213-4B7D-8836-34655504DC3C}" destId="{FC55F218-1815-4C85-B7E9-AA1518AFBA0B}" srcOrd="0" destOrd="0" presId="urn:microsoft.com/office/officeart/2005/8/layout/vList5"/>
    <dgm:cxn modelId="{5F3DD28B-1033-40DF-B275-A83BE561FA44}" srcId="{0A3CE9F0-656A-4335-8518-3BF594ADFB8D}" destId="{5DA95E96-3213-4B7D-8836-34655504DC3C}" srcOrd="3" destOrd="0" parTransId="{15F325E3-29B5-4E50-A84C-2A829AA7A0C2}" sibTransId="{AB28214E-E238-4009-9F11-F7249E5944E6}"/>
    <dgm:cxn modelId="{9B2759D3-401D-4263-9E82-0C2BB916A2BC}" type="presOf" srcId="{43DF42AD-44B5-42EB-8CFE-01626B62A6BB}" destId="{520B498B-96EA-408E-8667-06C56778B4D5}" srcOrd="0" destOrd="1" presId="urn:microsoft.com/office/officeart/2005/8/layout/vList5"/>
    <dgm:cxn modelId="{24491E44-10DA-4C0B-A53A-56D0040A2824}" srcId="{9173B09F-3991-4418-A727-8DE6AFAF784B}" destId="{43DF42AD-44B5-42EB-8CFE-01626B62A6BB}" srcOrd="1" destOrd="0" parTransId="{EBA9ABC3-D102-4B15-AB31-B8CD3CBD090D}" sibTransId="{56FB4F6F-7912-4834-BD90-4EDDFB6D77A7}"/>
    <dgm:cxn modelId="{0D41A00E-A808-4486-9A19-1BE57E42F658}" srcId="{578C294A-F2D8-4FB4-831F-D4D456AED180}" destId="{DBDA0654-B144-4C49-B1AD-B91955647F1A}" srcOrd="0" destOrd="0" parTransId="{738EA40E-72B9-480B-B243-A33F30A8C18E}" sibTransId="{AAEEA630-ADAA-44AA-BE0F-8051BFDB2D78}"/>
    <dgm:cxn modelId="{9200F2D1-AB1A-4906-BC24-BC31D42B59E3}" srcId="{304CF4A9-D025-4450-B886-7390997F2DA5}" destId="{CFE72D45-FCCA-44A8-90FC-5EE29F0399CC}" srcOrd="1" destOrd="0" parTransId="{D01A4388-B67C-4AC5-89EE-55A2F5A92522}" sibTransId="{B1727CA0-B44E-4CD0-8032-4D566E698B72}"/>
    <dgm:cxn modelId="{94CCF542-00BA-452A-AF38-59D1A4A1EB97}" srcId="{5DA95E96-3213-4B7D-8836-34655504DC3C}" destId="{5A4AABDD-286C-448C-8EFF-39F9B35C2FFA}" srcOrd="1" destOrd="0" parTransId="{40A71473-4E75-446B-9C1B-B8021F2CD8A6}" sibTransId="{B2F0F7A8-E366-4D9C-BB8B-445340FA5D83}"/>
    <dgm:cxn modelId="{9FA040D9-48EF-47E6-BDD7-29A84C18708A}" srcId="{578C294A-F2D8-4FB4-831F-D4D456AED180}" destId="{2BDDCEB0-8465-4415-A96C-BEC74595099C}" srcOrd="1" destOrd="0" parTransId="{0432EB19-98DB-4739-85BC-C2DB2548AAF9}" sibTransId="{2EB3449B-E210-4830-9A56-AF1868E4B165}"/>
    <dgm:cxn modelId="{B35CC8AA-068E-4196-BBBA-6D0A96ED29F4}" srcId="{0A3CE9F0-656A-4335-8518-3BF594ADFB8D}" destId="{578C294A-F2D8-4FB4-831F-D4D456AED180}" srcOrd="2" destOrd="0" parTransId="{450F0CAB-C424-44CB-90AA-B92185229B5C}" sibTransId="{438FC21D-5F47-421C-81E7-26839EDB1025}"/>
    <dgm:cxn modelId="{71EB02AC-FD4C-4254-9CBB-9D09573BAB28}" type="presOf" srcId="{C2088161-51FD-4DC8-9D59-C21F01887797}" destId="{71F91493-8451-498D-8ADC-F6A62B34A3C6}" srcOrd="0" destOrd="0" presId="urn:microsoft.com/office/officeart/2005/8/layout/vList5"/>
    <dgm:cxn modelId="{587B81A7-F8B4-4381-8577-C89C32246CE3}" srcId="{0A3CE9F0-656A-4335-8518-3BF594ADFB8D}" destId="{9173B09F-3991-4418-A727-8DE6AFAF784B}" srcOrd="0" destOrd="0" parTransId="{74676768-3D5C-41D0-AEA4-62DF08689699}" sibTransId="{8AD06B06-004C-49B5-9844-DFAE8990D977}"/>
    <dgm:cxn modelId="{A18F3D74-12B3-4733-A71C-E9AD7E4ACC0D}" srcId="{0A3CE9F0-656A-4335-8518-3BF594ADFB8D}" destId="{304CF4A9-D025-4450-B886-7390997F2DA5}" srcOrd="1" destOrd="0" parTransId="{43CFC978-8EE3-44BF-A6E1-6612E55B258C}" sibTransId="{B299F904-3708-44C0-BB70-794990317CED}"/>
    <dgm:cxn modelId="{CBEFE6CE-B570-4792-973E-D6A1E45FB938}" type="presOf" srcId="{DBDA0654-B144-4C49-B1AD-B91955647F1A}" destId="{566271DF-14B0-4204-95FB-A93030E9C5C9}" srcOrd="0" destOrd="0" presId="urn:microsoft.com/office/officeart/2005/8/layout/vList5"/>
    <dgm:cxn modelId="{D4EF9672-C908-409B-9AA9-24EA0340F617}" type="presOf" srcId="{2BDDCEB0-8465-4415-A96C-BEC74595099C}" destId="{566271DF-14B0-4204-95FB-A93030E9C5C9}" srcOrd="0" destOrd="1" presId="urn:microsoft.com/office/officeart/2005/8/layout/vList5"/>
    <dgm:cxn modelId="{66B1605B-6DA7-42B9-8DEC-13321E8AD181}" type="presOf" srcId="{0A3CE9F0-656A-4335-8518-3BF594ADFB8D}" destId="{9EECEB09-48FA-4CC8-8716-B0383F5BE82F}" srcOrd="0" destOrd="0" presId="urn:microsoft.com/office/officeart/2005/8/layout/vList5"/>
    <dgm:cxn modelId="{69FA6B60-3D85-4964-BC03-CD849C3E9879}" type="presParOf" srcId="{9EECEB09-48FA-4CC8-8716-B0383F5BE82F}" destId="{AC12462E-8486-40C9-B6D7-E3732135F603}" srcOrd="0" destOrd="0" presId="urn:microsoft.com/office/officeart/2005/8/layout/vList5"/>
    <dgm:cxn modelId="{EC490F79-FD10-4C15-B8B2-A2FD3D621999}" type="presParOf" srcId="{AC12462E-8486-40C9-B6D7-E3732135F603}" destId="{EDCA5365-1BEB-4346-9209-9A75184A5A4B}" srcOrd="0" destOrd="0" presId="urn:microsoft.com/office/officeart/2005/8/layout/vList5"/>
    <dgm:cxn modelId="{51CD6A07-5EC7-4082-9875-7094AB3A3D37}" type="presParOf" srcId="{AC12462E-8486-40C9-B6D7-E3732135F603}" destId="{520B498B-96EA-408E-8667-06C56778B4D5}" srcOrd="1" destOrd="0" presId="urn:microsoft.com/office/officeart/2005/8/layout/vList5"/>
    <dgm:cxn modelId="{B757CA0F-A5DA-4431-AD15-EA42071C9E83}" type="presParOf" srcId="{9EECEB09-48FA-4CC8-8716-B0383F5BE82F}" destId="{D5084FFE-4C1E-403C-8DA9-A63BA0C55A1B}" srcOrd="1" destOrd="0" presId="urn:microsoft.com/office/officeart/2005/8/layout/vList5"/>
    <dgm:cxn modelId="{E80C8730-61D9-40B9-8C20-C904CCFE9E2F}" type="presParOf" srcId="{9EECEB09-48FA-4CC8-8716-B0383F5BE82F}" destId="{1FA3D5CE-9EA9-4535-9239-0DDBD733DE5C}" srcOrd="2" destOrd="0" presId="urn:microsoft.com/office/officeart/2005/8/layout/vList5"/>
    <dgm:cxn modelId="{A4BF43B3-D710-4110-AB78-A79BBAD749C6}" type="presParOf" srcId="{1FA3D5CE-9EA9-4535-9239-0DDBD733DE5C}" destId="{227313E7-3DA5-4AFE-8AA4-BD9A2FB65A97}" srcOrd="0" destOrd="0" presId="urn:microsoft.com/office/officeart/2005/8/layout/vList5"/>
    <dgm:cxn modelId="{8E53F361-BB9C-40C0-8058-3B251CF06FA6}" type="presParOf" srcId="{1FA3D5CE-9EA9-4535-9239-0DDBD733DE5C}" destId="{E68855BA-ACEC-4210-B5CD-9F94BBA3F4DE}" srcOrd="1" destOrd="0" presId="urn:microsoft.com/office/officeart/2005/8/layout/vList5"/>
    <dgm:cxn modelId="{F2E5E7BD-F7B9-47C4-B73D-021FE486BF03}" type="presParOf" srcId="{9EECEB09-48FA-4CC8-8716-B0383F5BE82F}" destId="{22BA8C7D-96DA-4727-BA45-C3952BDF1171}" srcOrd="3" destOrd="0" presId="urn:microsoft.com/office/officeart/2005/8/layout/vList5"/>
    <dgm:cxn modelId="{7B6277E2-DEA7-4FF9-9B16-ED3B4C0F2608}" type="presParOf" srcId="{9EECEB09-48FA-4CC8-8716-B0383F5BE82F}" destId="{00890747-7904-43C4-BEA5-A9BE5FE3CD3B}" srcOrd="4" destOrd="0" presId="urn:microsoft.com/office/officeart/2005/8/layout/vList5"/>
    <dgm:cxn modelId="{FE0BD6FF-5EB5-47B2-ADA2-88B4F09CCE86}" type="presParOf" srcId="{00890747-7904-43C4-BEA5-A9BE5FE3CD3B}" destId="{6BC0BD39-BE2F-492B-A468-8C605A2C9025}" srcOrd="0" destOrd="0" presId="urn:microsoft.com/office/officeart/2005/8/layout/vList5"/>
    <dgm:cxn modelId="{8EF301D4-A5F4-488C-A3DD-8792832E0793}" type="presParOf" srcId="{00890747-7904-43C4-BEA5-A9BE5FE3CD3B}" destId="{566271DF-14B0-4204-95FB-A93030E9C5C9}" srcOrd="1" destOrd="0" presId="urn:microsoft.com/office/officeart/2005/8/layout/vList5"/>
    <dgm:cxn modelId="{2CA9E07E-B453-4AE1-A3B8-2AF0674C741D}" type="presParOf" srcId="{9EECEB09-48FA-4CC8-8716-B0383F5BE82F}" destId="{AB8D75B8-ACF2-462B-BFAF-82CFBA4A17B7}" srcOrd="5" destOrd="0" presId="urn:microsoft.com/office/officeart/2005/8/layout/vList5"/>
    <dgm:cxn modelId="{8C007702-45E5-4830-9005-F4734753C133}" type="presParOf" srcId="{9EECEB09-48FA-4CC8-8716-B0383F5BE82F}" destId="{732171CF-BE64-4E31-9F95-59D04DD0C138}" srcOrd="6" destOrd="0" presId="urn:microsoft.com/office/officeart/2005/8/layout/vList5"/>
    <dgm:cxn modelId="{DB54DA30-BDCC-4CD7-B347-C4D1776BE586}" type="presParOf" srcId="{732171CF-BE64-4E31-9F95-59D04DD0C138}" destId="{FC55F218-1815-4C85-B7E9-AA1518AFBA0B}" srcOrd="0" destOrd="0" presId="urn:microsoft.com/office/officeart/2005/8/layout/vList5"/>
    <dgm:cxn modelId="{6C9C57A0-ECB4-4798-84CF-424F0D13609F}" type="presParOf" srcId="{732171CF-BE64-4E31-9F95-59D04DD0C138}" destId="{71F91493-8451-498D-8ADC-F6A62B34A3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3058FB-D7E4-42AC-AC47-EC9D2740D50F}" type="doc">
      <dgm:prSet loTypeId="urn:microsoft.com/office/officeart/2005/8/layout/chevron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07E63CAE-E07F-43B5-8B9A-D5F850D11316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</a:rPr>
            <a:t>182101</a:t>
          </a:r>
        </a:p>
        <a:p>
          <a:pPr algn="ctr"/>
          <a:r>
            <a:rPr lang="ru-RU" sz="1800" b="1" dirty="0" smtClean="0">
              <a:solidFill>
                <a:srgbClr val="002060"/>
              </a:solidFill>
            </a:rPr>
            <a:t> тыс.руб.</a:t>
          </a:r>
          <a:endParaRPr lang="ru-RU" sz="1800" b="1" dirty="0">
            <a:solidFill>
              <a:srgbClr val="002060"/>
            </a:solidFill>
          </a:endParaRPr>
        </a:p>
      </dgm:t>
    </dgm:pt>
    <dgm:pt modelId="{375DCA21-9E7E-40F6-948E-A053C477649F}" type="parTrans" cxnId="{2D2C0DA9-A653-42AC-B6EA-4721981C84DD}">
      <dgm:prSet/>
      <dgm:spPr/>
      <dgm:t>
        <a:bodyPr/>
        <a:lstStyle/>
        <a:p>
          <a:endParaRPr lang="ru-RU"/>
        </a:p>
      </dgm:t>
    </dgm:pt>
    <dgm:pt modelId="{43DE1715-4354-493F-A47C-A623A5CC279E}" type="sibTrans" cxnId="{2D2C0DA9-A653-42AC-B6EA-4721981C84DD}">
      <dgm:prSet/>
      <dgm:spPr/>
      <dgm:t>
        <a:bodyPr/>
        <a:lstStyle/>
        <a:p>
          <a:endParaRPr lang="ru-RU"/>
        </a:p>
      </dgm:t>
    </dgm:pt>
    <dgm:pt modelId="{C12CA43F-E5DE-4D56-AE85-D7619B08D370}">
      <dgm:prSet custT="1"/>
      <dgm:spPr>
        <a:solidFill>
          <a:schemeClr val="accent1">
            <a:lumMod val="75000"/>
            <a:alpha val="90000"/>
          </a:schemeClr>
        </a:solidFill>
        <a:ln>
          <a:solidFill>
            <a:srgbClr val="FF9900"/>
          </a:solidFill>
        </a:ln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Межбюджетные трансферты 187,1</a:t>
          </a:r>
          <a:endParaRPr lang="ru-RU" sz="1200" dirty="0">
            <a:solidFill>
              <a:schemeClr val="bg1"/>
            </a:solidFill>
          </a:endParaRPr>
        </a:p>
      </dgm:t>
    </dgm:pt>
    <dgm:pt modelId="{BE3302F4-48FC-408D-8DB4-3EC7E4289D02}" type="parTrans" cxnId="{C092DD82-1542-482A-88DC-D2486D60DB11}">
      <dgm:prSet/>
      <dgm:spPr/>
      <dgm:t>
        <a:bodyPr/>
        <a:lstStyle/>
        <a:p>
          <a:endParaRPr lang="ru-RU"/>
        </a:p>
      </dgm:t>
    </dgm:pt>
    <dgm:pt modelId="{0A4C534E-E608-41FC-A06B-F822B92D3D7D}" type="sibTrans" cxnId="{C092DD82-1542-482A-88DC-D2486D60DB11}">
      <dgm:prSet/>
      <dgm:spPr/>
      <dgm:t>
        <a:bodyPr/>
        <a:lstStyle/>
        <a:p>
          <a:endParaRPr lang="ru-RU"/>
        </a:p>
      </dgm:t>
    </dgm:pt>
    <dgm:pt modelId="{76D4EB3A-2C6C-4C02-83C0-C250857A209F}" type="pres">
      <dgm:prSet presAssocID="{083058FB-D7E4-42AC-AC47-EC9D2740D5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0FF4BD-3B95-4BD9-AB03-9DE613AB4E67}" type="pres">
      <dgm:prSet presAssocID="{07E63CAE-E07F-43B5-8B9A-D5F850D11316}" presName="composite" presStyleCnt="0"/>
      <dgm:spPr/>
    </dgm:pt>
    <dgm:pt modelId="{4787B8AB-D47E-48D6-BAF8-198779755066}" type="pres">
      <dgm:prSet presAssocID="{07E63CAE-E07F-43B5-8B9A-D5F850D11316}" presName="parentText" presStyleLbl="alignNode1" presStyleIdx="0" presStyleCnt="1" custScaleX="1144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CD664-9300-4249-B2F8-9749D7BED71E}" type="pres">
      <dgm:prSet presAssocID="{07E63CAE-E07F-43B5-8B9A-D5F850D11316}" presName="descendantText" presStyleLbl="alignAcc1" presStyleIdx="0" presStyleCnt="1" custScaleY="54449" custLinFactX="98601" custLinFactNeighborX="100000" custLinFactNeighborY="25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7EAA87-913D-4349-86B0-2E209DC1A10D}" type="presOf" srcId="{07E63CAE-E07F-43B5-8B9A-D5F850D11316}" destId="{4787B8AB-D47E-48D6-BAF8-198779755066}" srcOrd="0" destOrd="0" presId="urn:microsoft.com/office/officeart/2005/8/layout/chevron2"/>
    <dgm:cxn modelId="{C092DD82-1542-482A-88DC-D2486D60DB11}" srcId="{07E63CAE-E07F-43B5-8B9A-D5F850D11316}" destId="{C12CA43F-E5DE-4D56-AE85-D7619B08D370}" srcOrd="0" destOrd="0" parTransId="{BE3302F4-48FC-408D-8DB4-3EC7E4289D02}" sibTransId="{0A4C534E-E608-41FC-A06B-F822B92D3D7D}"/>
    <dgm:cxn modelId="{2D2C0DA9-A653-42AC-B6EA-4721981C84DD}" srcId="{083058FB-D7E4-42AC-AC47-EC9D2740D50F}" destId="{07E63CAE-E07F-43B5-8B9A-D5F850D11316}" srcOrd="0" destOrd="0" parTransId="{375DCA21-9E7E-40F6-948E-A053C477649F}" sibTransId="{43DE1715-4354-493F-A47C-A623A5CC279E}"/>
    <dgm:cxn modelId="{D588A497-5361-4FA9-9E00-DE7181F30A83}" type="presOf" srcId="{C12CA43F-E5DE-4D56-AE85-D7619B08D370}" destId="{42ACD664-9300-4249-B2F8-9749D7BED71E}" srcOrd="0" destOrd="0" presId="urn:microsoft.com/office/officeart/2005/8/layout/chevron2"/>
    <dgm:cxn modelId="{7FF44548-1128-40FA-85A6-E1D68BE2B336}" type="presOf" srcId="{083058FB-D7E4-42AC-AC47-EC9D2740D50F}" destId="{76D4EB3A-2C6C-4C02-83C0-C250857A209F}" srcOrd="0" destOrd="0" presId="urn:microsoft.com/office/officeart/2005/8/layout/chevron2"/>
    <dgm:cxn modelId="{44EF7AA0-3AFE-4622-B192-59D6309EC366}" type="presParOf" srcId="{76D4EB3A-2C6C-4C02-83C0-C250857A209F}" destId="{F20FF4BD-3B95-4BD9-AB03-9DE613AB4E67}" srcOrd="0" destOrd="0" presId="urn:microsoft.com/office/officeart/2005/8/layout/chevron2"/>
    <dgm:cxn modelId="{FC136BC3-2C80-4DFE-9456-3C1B8C33655D}" type="presParOf" srcId="{F20FF4BD-3B95-4BD9-AB03-9DE613AB4E67}" destId="{4787B8AB-D47E-48D6-BAF8-198779755066}" srcOrd="0" destOrd="0" presId="urn:microsoft.com/office/officeart/2005/8/layout/chevron2"/>
    <dgm:cxn modelId="{F752AB9E-1E4B-4DEB-8F7D-22D0F0A7162E}" type="presParOf" srcId="{F20FF4BD-3B95-4BD9-AB03-9DE613AB4E67}" destId="{42ACD664-9300-4249-B2F8-9749D7BED7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3058FB-D7E4-42AC-AC47-EC9D2740D50F}" type="doc">
      <dgm:prSet loTypeId="urn:microsoft.com/office/officeart/2005/8/layout/chevron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07E63CAE-E07F-43B5-8B9A-D5F850D11316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</a:rPr>
            <a:t>15122,4</a:t>
          </a:r>
        </a:p>
        <a:p>
          <a:pPr algn="ctr"/>
          <a:r>
            <a:rPr lang="ru-RU" sz="1800" b="1" dirty="0" smtClean="0">
              <a:solidFill>
                <a:srgbClr val="002060"/>
              </a:solidFill>
            </a:rPr>
            <a:t> тыс.руб</a:t>
          </a:r>
          <a:r>
            <a:rPr lang="ru-RU" sz="1000" b="1" dirty="0" smtClean="0">
              <a:solidFill>
                <a:schemeClr val="tx1"/>
              </a:solidFill>
            </a:rPr>
            <a:t>.</a:t>
          </a:r>
          <a:endParaRPr lang="ru-RU" sz="1000" b="1" dirty="0">
            <a:solidFill>
              <a:schemeClr val="tx1"/>
            </a:solidFill>
          </a:endParaRPr>
        </a:p>
      </dgm:t>
    </dgm:pt>
    <dgm:pt modelId="{375DCA21-9E7E-40F6-948E-A053C477649F}" type="parTrans" cxnId="{2D2C0DA9-A653-42AC-B6EA-4721981C84DD}">
      <dgm:prSet/>
      <dgm:spPr/>
      <dgm:t>
        <a:bodyPr/>
        <a:lstStyle/>
        <a:p>
          <a:endParaRPr lang="ru-RU"/>
        </a:p>
      </dgm:t>
    </dgm:pt>
    <dgm:pt modelId="{43DE1715-4354-493F-A47C-A623A5CC279E}" type="sibTrans" cxnId="{2D2C0DA9-A653-42AC-B6EA-4721981C84DD}">
      <dgm:prSet/>
      <dgm:spPr/>
      <dgm:t>
        <a:bodyPr/>
        <a:lstStyle/>
        <a:p>
          <a:endParaRPr lang="ru-RU"/>
        </a:p>
      </dgm:t>
    </dgm:pt>
    <dgm:pt modelId="{F6574D3B-92FB-4DCB-B065-D50275DB829B}">
      <dgm:prSet phldrT="[Текст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Дотации 15122,4</a:t>
          </a:r>
          <a:endParaRPr lang="ru-RU" sz="1400" b="1" dirty="0">
            <a:solidFill>
              <a:schemeClr val="bg1"/>
            </a:solidFill>
          </a:endParaRPr>
        </a:p>
      </dgm:t>
    </dgm:pt>
    <dgm:pt modelId="{46BC5F37-5023-4CBB-B312-34E61BCA88F6}" type="parTrans" cxnId="{46F2B67B-D789-4877-BC64-8E487CBF3F4A}">
      <dgm:prSet/>
      <dgm:spPr/>
      <dgm:t>
        <a:bodyPr/>
        <a:lstStyle/>
        <a:p>
          <a:endParaRPr lang="ru-RU"/>
        </a:p>
      </dgm:t>
    </dgm:pt>
    <dgm:pt modelId="{DEA99C84-6060-4C04-AE9D-7B3EE9731EED}" type="sibTrans" cxnId="{46F2B67B-D789-4877-BC64-8E487CBF3F4A}">
      <dgm:prSet/>
      <dgm:spPr/>
      <dgm:t>
        <a:bodyPr/>
        <a:lstStyle/>
        <a:p>
          <a:endParaRPr lang="ru-RU"/>
        </a:p>
      </dgm:t>
    </dgm:pt>
    <dgm:pt modelId="{76D4EB3A-2C6C-4C02-83C0-C250857A209F}" type="pres">
      <dgm:prSet presAssocID="{083058FB-D7E4-42AC-AC47-EC9D2740D5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0FF4BD-3B95-4BD9-AB03-9DE613AB4E67}" type="pres">
      <dgm:prSet presAssocID="{07E63CAE-E07F-43B5-8B9A-D5F850D11316}" presName="composite" presStyleCnt="0"/>
      <dgm:spPr/>
    </dgm:pt>
    <dgm:pt modelId="{4787B8AB-D47E-48D6-BAF8-198779755066}" type="pres">
      <dgm:prSet presAssocID="{07E63CAE-E07F-43B5-8B9A-D5F850D11316}" presName="parentText" presStyleLbl="alignNode1" presStyleIdx="0" presStyleCnt="1" custScaleX="114454" custLinFactNeighborX="-8911" custLinFactNeighborY="44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CD664-9300-4249-B2F8-9749D7BED71E}" type="pres">
      <dgm:prSet presAssocID="{07E63CAE-E07F-43B5-8B9A-D5F850D11316}" presName="descendantText" presStyleLbl="alignAcc1" presStyleIdx="0" presStyleCnt="1" custScaleX="85087" custScaleY="51066" custLinFactNeighborX="-7481" custLinFactNeighborY="-22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BA7273-EF57-411E-8E69-5237170304B7}" type="presOf" srcId="{07E63CAE-E07F-43B5-8B9A-D5F850D11316}" destId="{4787B8AB-D47E-48D6-BAF8-198779755066}" srcOrd="0" destOrd="0" presId="urn:microsoft.com/office/officeart/2005/8/layout/chevron2"/>
    <dgm:cxn modelId="{C925B1C9-A013-436A-8A40-100F1C4B1AB1}" type="presOf" srcId="{083058FB-D7E4-42AC-AC47-EC9D2740D50F}" destId="{76D4EB3A-2C6C-4C02-83C0-C250857A209F}" srcOrd="0" destOrd="0" presId="urn:microsoft.com/office/officeart/2005/8/layout/chevron2"/>
    <dgm:cxn modelId="{2D2C0DA9-A653-42AC-B6EA-4721981C84DD}" srcId="{083058FB-D7E4-42AC-AC47-EC9D2740D50F}" destId="{07E63CAE-E07F-43B5-8B9A-D5F850D11316}" srcOrd="0" destOrd="0" parTransId="{375DCA21-9E7E-40F6-948E-A053C477649F}" sibTransId="{43DE1715-4354-493F-A47C-A623A5CC279E}"/>
    <dgm:cxn modelId="{46F2B67B-D789-4877-BC64-8E487CBF3F4A}" srcId="{07E63CAE-E07F-43B5-8B9A-D5F850D11316}" destId="{F6574D3B-92FB-4DCB-B065-D50275DB829B}" srcOrd="0" destOrd="0" parTransId="{46BC5F37-5023-4CBB-B312-34E61BCA88F6}" sibTransId="{DEA99C84-6060-4C04-AE9D-7B3EE9731EED}"/>
    <dgm:cxn modelId="{6A238ACA-45FC-4B82-8FEC-7EEDD4D728DD}" type="presOf" srcId="{F6574D3B-92FB-4DCB-B065-D50275DB829B}" destId="{42ACD664-9300-4249-B2F8-9749D7BED71E}" srcOrd="0" destOrd="0" presId="urn:microsoft.com/office/officeart/2005/8/layout/chevron2"/>
    <dgm:cxn modelId="{4AB1D4C8-6E45-4609-8B15-8A9D47B3E5ED}" type="presParOf" srcId="{76D4EB3A-2C6C-4C02-83C0-C250857A209F}" destId="{F20FF4BD-3B95-4BD9-AB03-9DE613AB4E67}" srcOrd="0" destOrd="0" presId="urn:microsoft.com/office/officeart/2005/8/layout/chevron2"/>
    <dgm:cxn modelId="{E371F995-202F-4F8B-BD2A-A2AA63B306CE}" type="presParOf" srcId="{F20FF4BD-3B95-4BD9-AB03-9DE613AB4E67}" destId="{4787B8AB-D47E-48D6-BAF8-198779755066}" srcOrd="0" destOrd="0" presId="urn:microsoft.com/office/officeart/2005/8/layout/chevron2"/>
    <dgm:cxn modelId="{273E761A-0116-40B7-B846-A26A004C115A}" type="presParOf" srcId="{F20FF4BD-3B95-4BD9-AB03-9DE613AB4E67}" destId="{42ACD664-9300-4249-B2F8-9749D7BED7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3058FB-D7E4-42AC-AC47-EC9D2740D50F}" type="doc">
      <dgm:prSet loTypeId="urn:microsoft.com/office/officeart/2005/8/layout/chevron2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07E63CAE-E07F-43B5-8B9A-D5F850D11316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</a:rPr>
            <a:t>15127,9</a:t>
          </a:r>
        </a:p>
        <a:p>
          <a:pPr algn="ctr"/>
          <a:r>
            <a:rPr lang="ru-RU" sz="1600" b="1" dirty="0" smtClean="0">
              <a:solidFill>
                <a:srgbClr val="002060"/>
              </a:solidFill>
            </a:rPr>
            <a:t> тыс.руб</a:t>
          </a:r>
          <a:r>
            <a:rPr lang="ru-RU" sz="1000" b="1" dirty="0" smtClean="0">
              <a:solidFill>
                <a:srgbClr val="002060"/>
              </a:solidFill>
            </a:rPr>
            <a:t>.</a:t>
          </a:r>
          <a:endParaRPr lang="ru-RU" sz="1000" b="1" dirty="0">
            <a:solidFill>
              <a:srgbClr val="002060"/>
            </a:solidFill>
          </a:endParaRPr>
        </a:p>
      </dgm:t>
    </dgm:pt>
    <dgm:pt modelId="{375DCA21-9E7E-40F6-948E-A053C477649F}" type="parTrans" cxnId="{2D2C0DA9-A653-42AC-B6EA-4721981C84DD}">
      <dgm:prSet/>
      <dgm:spPr/>
      <dgm:t>
        <a:bodyPr/>
        <a:lstStyle/>
        <a:p>
          <a:endParaRPr lang="ru-RU"/>
        </a:p>
      </dgm:t>
    </dgm:pt>
    <dgm:pt modelId="{43DE1715-4354-493F-A47C-A623A5CC279E}" type="sibTrans" cxnId="{2D2C0DA9-A653-42AC-B6EA-4721981C84DD}">
      <dgm:prSet/>
      <dgm:spPr/>
      <dgm:t>
        <a:bodyPr/>
        <a:lstStyle/>
        <a:p>
          <a:endParaRPr lang="ru-RU"/>
        </a:p>
      </dgm:t>
    </dgm:pt>
    <dgm:pt modelId="{F6574D3B-92FB-4DCB-B065-D50275DB829B}">
      <dgm:prSet phldrT="[Текст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ru-RU" sz="1400" b="1" dirty="0" smtClean="0"/>
            <a:t>Дотации</a:t>
          </a:r>
          <a:endParaRPr lang="ru-RU" sz="1400" b="1" dirty="0"/>
        </a:p>
      </dgm:t>
    </dgm:pt>
    <dgm:pt modelId="{46BC5F37-5023-4CBB-B312-34E61BCA88F6}" type="parTrans" cxnId="{46F2B67B-D789-4877-BC64-8E487CBF3F4A}">
      <dgm:prSet/>
      <dgm:spPr/>
      <dgm:t>
        <a:bodyPr/>
        <a:lstStyle/>
        <a:p>
          <a:endParaRPr lang="ru-RU"/>
        </a:p>
      </dgm:t>
    </dgm:pt>
    <dgm:pt modelId="{DEA99C84-6060-4C04-AE9D-7B3EE9731EED}" type="sibTrans" cxnId="{46F2B67B-D789-4877-BC64-8E487CBF3F4A}">
      <dgm:prSet/>
      <dgm:spPr/>
      <dgm:t>
        <a:bodyPr/>
        <a:lstStyle/>
        <a:p>
          <a:endParaRPr lang="ru-RU"/>
        </a:p>
      </dgm:t>
    </dgm:pt>
    <dgm:pt modelId="{76D4EB3A-2C6C-4C02-83C0-C250857A209F}" type="pres">
      <dgm:prSet presAssocID="{083058FB-D7E4-42AC-AC47-EC9D2740D5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0FF4BD-3B95-4BD9-AB03-9DE613AB4E67}" type="pres">
      <dgm:prSet presAssocID="{07E63CAE-E07F-43B5-8B9A-D5F850D11316}" presName="composite" presStyleCnt="0"/>
      <dgm:spPr/>
    </dgm:pt>
    <dgm:pt modelId="{4787B8AB-D47E-48D6-BAF8-198779755066}" type="pres">
      <dgm:prSet presAssocID="{07E63CAE-E07F-43B5-8B9A-D5F850D11316}" presName="parentText" presStyleLbl="alignNode1" presStyleIdx="0" presStyleCnt="1" custScaleX="1144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CD664-9300-4249-B2F8-9749D7BED71E}" type="pres">
      <dgm:prSet presAssocID="{07E63CAE-E07F-43B5-8B9A-D5F850D11316}" presName="descendantText" presStyleLbl="alignAcc1" presStyleIdx="0" presStyleCnt="1" custLinFactNeighborX="-2430" custLinFactNeighborY="-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2C0DA9-A653-42AC-B6EA-4721981C84DD}" srcId="{083058FB-D7E4-42AC-AC47-EC9D2740D50F}" destId="{07E63CAE-E07F-43B5-8B9A-D5F850D11316}" srcOrd="0" destOrd="0" parTransId="{375DCA21-9E7E-40F6-948E-A053C477649F}" sibTransId="{43DE1715-4354-493F-A47C-A623A5CC279E}"/>
    <dgm:cxn modelId="{B68896BE-B8FC-4340-B2D8-BA80427C31FB}" type="presOf" srcId="{07E63CAE-E07F-43B5-8B9A-D5F850D11316}" destId="{4787B8AB-D47E-48D6-BAF8-198779755066}" srcOrd="0" destOrd="0" presId="urn:microsoft.com/office/officeart/2005/8/layout/chevron2"/>
    <dgm:cxn modelId="{46F2B67B-D789-4877-BC64-8E487CBF3F4A}" srcId="{07E63CAE-E07F-43B5-8B9A-D5F850D11316}" destId="{F6574D3B-92FB-4DCB-B065-D50275DB829B}" srcOrd="0" destOrd="0" parTransId="{46BC5F37-5023-4CBB-B312-34E61BCA88F6}" sibTransId="{DEA99C84-6060-4C04-AE9D-7B3EE9731EED}"/>
    <dgm:cxn modelId="{AD3B8635-7A70-46B4-B14A-94308A519810}" type="presOf" srcId="{F6574D3B-92FB-4DCB-B065-D50275DB829B}" destId="{42ACD664-9300-4249-B2F8-9749D7BED71E}" srcOrd="0" destOrd="0" presId="urn:microsoft.com/office/officeart/2005/8/layout/chevron2"/>
    <dgm:cxn modelId="{01151329-F1E0-445F-85CA-A4D17BD71B21}" type="presOf" srcId="{083058FB-D7E4-42AC-AC47-EC9D2740D50F}" destId="{76D4EB3A-2C6C-4C02-83C0-C250857A209F}" srcOrd="0" destOrd="0" presId="urn:microsoft.com/office/officeart/2005/8/layout/chevron2"/>
    <dgm:cxn modelId="{D64FE377-4367-49F9-9DF0-E807262D4757}" type="presParOf" srcId="{76D4EB3A-2C6C-4C02-83C0-C250857A209F}" destId="{F20FF4BD-3B95-4BD9-AB03-9DE613AB4E67}" srcOrd="0" destOrd="0" presId="urn:microsoft.com/office/officeart/2005/8/layout/chevron2"/>
    <dgm:cxn modelId="{6380FDD7-F041-4B63-9346-7705468CE3C1}" type="presParOf" srcId="{F20FF4BD-3B95-4BD9-AB03-9DE613AB4E67}" destId="{4787B8AB-D47E-48D6-BAF8-198779755066}" srcOrd="0" destOrd="0" presId="urn:microsoft.com/office/officeart/2005/8/layout/chevron2"/>
    <dgm:cxn modelId="{DB4F9A1C-440E-4628-B742-434646441892}" type="presParOf" srcId="{F20FF4BD-3B95-4BD9-AB03-9DE613AB4E67}" destId="{42ACD664-9300-4249-B2F8-9749D7BED7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5BBCC-BEFE-4367-86EF-44702AF23BA5}">
      <dsp:nvSpPr>
        <dsp:cNvPr id="0" name=""/>
        <dsp:cNvSpPr/>
      </dsp:nvSpPr>
      <dsp:spPr>
        <a:xfrm rot="5400000">
          <a:off x="1646176" y="-567945"/>
          <a:ext cx="526952" cy="179731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Налог на доходы физических лиц</a:t>
          </a:r>
          <a:endParaRPr lang="ru-RU" sz="1200" kern="1200" dirty="0"/>
        </a:p>
      </dsp:txBody>
      <dsp:txXfrm rot="-5400000">
        <a:off x="1010993" y="92962"/>
        <a:ext cx="1771595" cy="475504"/>
      </dsp:txXfrm>
    </dsp:sp>
    <dsp:sp modelId="{B0D09CF4-C147-4692-9EC6-109AFC553275}">
      <dsp:nvSpPr>
        <dsp:cNvPr id="0" name=""/>
        <dsp:cNvSpPr/>
      </dsp:nvSpPr>
      <dsp:spPr>
        <a:xfrm>
          <a:off x="0" y="1369"/>
          <a:ext cx="1010992" cy="6586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24538тыс.руб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32155" y="33524"/>
        <a:ext cx="946682" cy="594380"/>
      </dsp:txXfrm>
    </dsp:sp>
    <dsp:sp modelId="{441F680C-2972-4B13-A7B2-8782ABF84475}">
      <dsp:nvSpPr>
        <dsp:cNvPr id="0" name=""/>
        <dsp:cNvSpPr/>
      </dsp:nvSpPr>
      <dsp:spPr>
        <a:xfrm rot="5400000">
          <a:off x="1646176" y="123679"/>
          <a:ext cx="526952" cy="1797319"/>
        </a:xfrm>
        <a:prstGeom prst="round2SameRect">
          <a:avLst/>
        </a:prstGeom>
        <a:solidFill>
          <a:schemeClr val="accent3">
            <a:tint val="40000"/>
            <a:alpha val="90000"/>
            <a:hueOff val="6065678"/>
            <a:satOff val="-11693"/>
            <a:lumOff val="46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065678"/>
              <a:satOff val="-11693"/>
              <a:lumOff val="4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Налоги на имущество</a:t>
          </a:r>
          <a:endParaRPr lang="ru-RU" sz="1200" kern="1200" dirty="0"/>
        </a:p>
      </dsp:txBody>
      <dsp:txXfrm rot="-5400000">
        <a:off x="1010993" y="784586"/>
        <a:ext cx="1771595" cy="475504"/>
      </dsp:txXfrm>
    </dsp:sp>
    <dsp:sp modelId="{B35BADFA-2242-4113-83A5-AFF98649A85A}">
      <dsp:nvSpPr>
        <dsp:cNvPr id="0" name=""/>
        <dsp:cNvSpPr/>
      </dsp:nvSpPr>
      <dsp:spPr>
        <a:xfrm>
          <a:off x="0" y="692994"/>
          <a:ext cx="1010992" cy="6586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5865114"/>
                <a:satOff val="-13363"/>
                <a:lumOff val="5360"/>
                <a:alphaOff val="0"/>
                <a:shade val="40000"/>
              </a:schemeClr>
              <a:schemeClr val="accent3">
                <a:hueOff val="5865114"/>
                <a:satOff val="-13363"/>
                <a:lumOff val="536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15681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тыс. руб.</a:t>
          </a:r>
          <a:endParaRPr lang="ru-RU" sz="1400" kern="1200" dirty="0"/>
        </a:p>
      </dsp:txBody>
      <dsp:txXfrm>
        <a:off x="32155" y="725149"/>
        <a:ext cx="946682" cy="594380"/>
      </dsp:txXfrm>
    </dsp:sp>
    <dsp:sp modelId="{D4F6A058-2906-45BD-9B09-414CB067D94F}">
      <dsp:nvSpPr>
        <dsp:cNvPr id="0" name=""/>
        <dsp:cNvSpPr/>
      </dsp:nvSpPr>
      <dsp:spPr>
        <a:xfrm rot="5400000">
          <a:off x="1646176" y="815304"/>
          <a:ext cx="526952" cy="1797319"/>
        </a:xfrm>
        <a:prstGeom prst="round2SameRect">
          <a:avLst/>
        </a:prstGeom>
        <a:solidFill>
          <a:schemeClr val="accent3">
            <a:tint val="40000"/>
            <a:alpha val="90000"/>
            <a:hueOff val="12131356"/>
            <a:satOff val="-23385"/>
            <a:lumOff val="92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2131356"/>
              <a:satOff val="-23385"/>
              <a:lumOff val="9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Акцизы по подакцизным товарам</a:t>
          </a:r>
          <a:endParaRPr lang="ru-RU" sz="1200" kern="1200" dirty="0"/>
        </a:p>
      </dsp:txBody>
      <dsp:txXfrm rot="-5400000">
        <a:off x="1010993" y="1476211"/>
        <a:ext cx="1771595" cy="475504"/>
      </dsp:txXfrm>
    </dsp:sp>
    <dsp:sp modelId="{5D010674-FF8D-414C-BA8A-A0677FCE0CE5}">
      <dsp:nvSpPr>
        <dsp:cNvPr id="0" name=""/>
        <dsp:cNvSpPr/>
      </dsp:nvSpPr>
      <dsp:spPr>
        <a:xfrm>
          <a:off x="0" y="1384619"/>
          <a:ext cx="1010992" cy="6586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1730227"/>
                <a:satOff val="-26725"/>
                <a:lumOff val="10720"/>
                <a:alphaOff val="0"/>
                <a:shade val="40000"/>
              </a:schemeClr>
              <a:schemeClr val="accent3">
                <a:hueOff val="11730227"/>
                <a:satOff val="-26725"/>
                <a:lumOff val="1072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4302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тыс. руб.</a:t>
          </a:r>
          <a:endParaRPr lang="ru-RU" sz="1400" kern="1200" dirty="0"/>
        </a:p>
      </dsp:txBody>
      <dsp:txXfrm>
        <a:off x="32155" y="1416774"/>
        <a:ext cx="946682" cy="594380"/>
      </dsp:txXfrm>
    </dsp:sp>
    <dsp:sp modelId="{426D59F8-1978-4B21-B281-093238C0FE46}">
      <dsp:nvSpPr>
        <dsp:cNvPr id="0" name=""/>
        <dsp:cNvSpPr/>
      </dsp:nvSpPr>
      <dsp:spPr>
        <a:xfrm rot="5400000">
          <a:off x="1646176" y="1506929"/>
          <a:ext cx="526952" cy="1797319"/>
        </a:xfrm>
        <a:prstGeom prst="round2SameRect">
          <a:avLst/>
        </a:prstGeom>
        <a:solidFill>
          <a:schemeClr val="accent3">
            <a:tint val="40000"/>
            <a:alpha val="90000"/>
            <a:hueOff val="18197034"/>
            <a:satOff val="-35078"/>
            <a:lumOff val="138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8197034"/>
              <a:satOff val="-35078"/>
              <a:lumOff val="13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Налоги на совокупный доход</a:t>
          </a:r>
          <a:endParaRPr lang="ru-RU" sz="1200" kern="1200" dirty="0"/>
        </a:p>
      </dsp:txBody>
      <dsp:txXfrm rot="-5400000">
        <a:off x="1010993" y="2167836"/>
        <a:ext cx="1771595" cy="475504"/>
      </dsp:txXfrm>
    </dsp:sp>
    <dsp:sp modelId="{6A1D5DDA-320E-42E4-AFB4-8DC725DBE14A}">
      <dsp:nvSpPr>
        <dsp:cNvPr id="0" name=""/>
        <dsp:cNvSpPr/>
      </dsp:nvSpPr>
      <dsp:spPr>
        <a:xfrm>
          <a:off x="0" y="2076244"/>
          <a:ext cx="1010992" cy="6586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155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тыс. руб</a:t>
          </a:r>
          <a:r>
            <a:rPr lang="ru-RU" sz="800" kern="1200" dirty="0" smtClean="0"/>
            <a:t>.</a:t>
          </a:r>
          <a:endParaRPr lang="ru-RU" sz="800" kern="1200" dirty="0"/>
        </a:p>
      </dsp:txBody>
      <dsp:txXfrm>
        <a:off x="32155" y="2108399"/>
        <a:ext cx="946682" cy="5943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696A8-CABD-49BE-BAC5-C14F4E14F247}">
      <dsp:nvSpPr>
        <dsp:cNvPr id="0" name=""/>
        <dsp:cNvSpPr/>
      </dsp:nvSpPr>
      <dsp:spPr>
        <a:xfrm rot="5400000">
          <a:off x="-299891" y="299967"/>
          <a:ext cx="1999276" cy="139949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2018</a:t>
          </a:r>
          <a:endParaRPr lang="ru-RU" sz="3900" kern="1200" dirty="0"/>
        </a:p>
      </dsp:txBody>
      <dsp:txXfrm rot="-5400000">
        <a:off x="1" y="699823"/>
        <a:ext cx="1399493" cy="599783"/>
      </dsp:txXfrm>
    </dsp:sp>
    <dsp:sp modelId="{A3900918-B473-432F-BB24-7631D9274347}">
      <dsp:nvSpPr>
        <dsp:cNvPr id="0" name=""/>
        <dsp:cNvSpPr/>
      </dsp:nvSpPr>
      <dsp:spPr>
        <a:xfrm rot="5400000">
          <a:off x="4190441" y="-2790947"/>
          <a:ext cx="1299529" cy="6881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Подпрограмма «Совершенствование гражданской обороны, защиты населения и территории от чрезвычайной ситуации природного и техногенного характера» 205 тыс. руб.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Подпрограмма «Содержание и строительство автомобильных дорог и инженерных сооружений на них»  222326,7тыс. руб.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Подпрограмма «Благоустройство» 12200,5 тыс. руб. 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Подпрограмма «Развитие физической культуры и спорта» 350 тыс. руб. 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Подпрограмма «Гарантии, предоставляемые муниципальным служащим» 363тыс. руб.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Подпрограмма «Функционирование органов местного самоуправления» 7486,7 тыс. руб.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Подпрограмма «Инженерные, кадастровые работы по образованию земельных участков»  100 тыс. руб.</a:t>
          </a:r>
          <a:endParaRPr lang="ru-RU" sz="800" kern="1200" dirty="0"/>
        </a:p>
      </dsp:txBody>
      <dsp:txXfrm rot="-5400000">
        <a:off x="1399493" y="63439"/>
        <a:ext cx="6817987" cy="1172653"/>
      </dsp:txXfrm>
    </dsp:sp>
    <dsp:sp modelId="{D35D489C-5C95-4EA5-B094-9E8F4DF3E8D7}">
      <dsp:nvSpPr>
        <dsp:cNvPr id="0" name=""/>
        <dsp:cNvSpPr/>
      </dsp:nvSpPr>
      <dsp:spPr>
        <a:xfrm rot="5400000">
          <a:off x="-299891" y="2108565"/>
          <a:ext cx="1999276" cy="139949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2019</a:t>
          </a:r>
          <a:endParaRPr lang="ru-RU" sz="3900" kern="1200" dirty="0"/>
        </a:p>
      </dsp:txBody>
      <dsp:txXfrm rot="-5400000">
        <a:off x="1" y="2508421"/>
        <a:ext cx="1399493" cy="599783"/>
      </dsp:txXfrm>
    </dsp:sp>
    <dsp:sp modelId="{CFF230F2-A319-4442-8D59-1D0F12211A26}">
      <dsp:nvSpPr>
        <dsp:cNvPr id="0" name=""/>
        <dsp:cNvSpPr/>
      </dsp:nvSpPr>
      <dsp:spPr>
        <a:xfrm rot="5400000">
          <a:off x="4129678" y="-1024911"/>
          <a:ext cx="1299529" cy="6881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Подпрограмма «Совершенствование гражданской обороны, защиты населения и территории от чрезвычайной ситуации природного и техногенного характера» 205 тыс. руб.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Подпрограмма «Содержание и строительство автомобильных дорог и инженерных сооружений на них»  41799,3 тыс. руб.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Подпрограмма «Благоустройство» 12636,0 тыс.руб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Подпрограмма «Развитие физической культуры и спорта» 370 тыс.руб.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Подпрограмма «Гарантии, предоставляемые муниципальным служащим»  363 тыс.руб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Подпрограмма «Функционирование органов местного самоуправления» 7867,7 тыс. руб.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Подпрограмма «Инженерные, кадастровые работы по образованию земельных участков»  100 тыс. руб.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Подпрограмма «Формирование комфортной городской среды»37,5 </a:t>
          </a:r>
          <a:r>
            <a:rPr lang="ru-RU" sz="800" kern="1200" dirty="0" err="1" smtClean="0"/>
            <a:t>тыс.руб</a:t>
          </a:r>
          <a:r>
            <a:rPr lang="ru-RU" sz="800" kern="1200" dirty="0" smtClean="0"/>
            <a:t>.</a:t>
          </a:r>
        </a:p>
      </dsp:txBody>
      <dsp:txXfrm rot="-5400000">
        <a:off x="1338730" y="1829475"/>
        <a:ext cx="6817987" cy="1172653"/>
      </dsp:txXfrm>
    </dsp:sp>
    <dsp:sp modelId="{2BC14005-B517-481D-A913-54E9AD7D9C63}">
      <dsp:nvSpPr>
        <dsp:cNvPr id="0" name=""/>
        <dsp:cNvSpPr/>
      </dsp:nvSpPr>
      <dsp:spPr>
        <a:xfrm rot="5400000">
          <a:off x="-299891" y="3917162"/>
          <a:ext cx="1999276" cy="139949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2020</a:t>
          </a:r>
          <a:endParaRPr lang="ru-RU" sz="3900" kern="1200" dirty="0"/>
        </a:p>
      </dsp:txBody>
      <dsp:txXfrm rot="-5400000">
        <a:off x="1" y="4317018"/>
        <a:ext cx="1399493" cy="599783"/>
      </dsp:txXfrm>
    </dsp:sp>
    <dsp:sp modelId="{48920070-5835-4071-B0F3-8A69B8CF9473}">
      <dsp:nvSpPr>
        <dsp:cNvPr id="0" name=""/>
        <dsp:cNvSpPr/>
      </dsp:nvSpPr>
      <dsp:spPr>
        <a:xfrm rot="5400000">
          <a:off x="4190441" y="826323"/>
          <a:ext cx="1299529" cy="6881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Подпрограмма «Совершенствование гражданской обороны, защиты населения и территории от чрезвычайной ситуации природного и техногенного </a:t>
          </a:r>
          <a:r>
            <a:rPr lang="ru-RU" sz="800" kern="1200" dirty="0" smtClean="0"/>
            <a:t>характера»205 тыс</a:t>
          </a:r>
          <a:r>
            <a:rPr lang="ru-RU" sz="800" kern="1200" dirty="0" smtClean="0"/>
            <a:t>. руб.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Подпрограмма «Содержание и строительство автомобильных дорог и инженерных сооружений на них»  </a:t>
          </a:r>
          <a:r>
            <a:rPr lang="ru-RU" sz="800" kern="1200" dirty="0" smtClean="0"/>
            <a:t>340428,2тыс.руб</a:t>
          </a:r>
          <a:r>
            <a:rPr lang="ru-RU" sz="800" kern="1200" dirty="0" smtClean="0"/>
            <a:t>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Подпрограмма «</a:t>
          </a:r>
          <a:r>
            <a:rPr lang="ru-RU" sz="800" kern="1200" dirty="0" smtClean="0"/>
            <a:t>Благоустройство»13146тыс.руб </a:t>
          </a:r>
          <a:endParaRPr lang="ru-RU" sz="800" kern="1200" dirty="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Подпрограмма «Развитие физической культуры и спорта» 400тыс.руб.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Подпрограмма «Гарантии, предоставляемые муниципальным служащим»  363 тыс. руб.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Подпрограмма «Функционирование органов местного самоуправления» </a:t>
          </a:r>
          <a:r>
            <a:rPr lang="ru-RU" sz="800" kern="1200" dirty="0" smtClean="0"/>
            <a:t>8349,9 </a:t>
          </a:r>
          <a:r>
            <a:rPr lang="ru-RU" sz="800" kern="1200" dirty="0" smtClean="0"/>
            <a:t>тыс. руб.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Подпрограмма «Инженерные, кадастровые работы по образованию земельных участков»  100 тыс. руб.</a:t>
          </a:r>
        </a:p>
      </dsp:txBody>
      <dsp:txXfrm rot="-5400000">
        <a:off x="1399493" y="3680709"/>
        <a:ext cx="6817987" cy="1172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66B74-BAC6-48FB-A69E-77EFDF7A56F7}">
      <dsp:nvSpPr>
        <dsp:cNvPr id="0" name=""/>
        <dsp:cNvSpPr/>
      </dsp:nvSpPr>
      <dsp:spPr>
        <a:xfrm rot="5400000">
          <a:off x="1793072" y="-637072"/>
          <a:ext cx="526952" cy="1935575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381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Налог на доходы физических лиц</a:t>
          </a:r>
          <a:endParaRPr lang="ru-RU" sz="1300" kern="1200" dirty="0"/>
        </a:p>
      </dsp:txBody>
      <dsp:txXfrm rot="-5400000">
        <a:off x="1088761" y="92963"/>
        <a:ext cx="1909851" cy="475504"/>
      </dsp:txXfrm>
    </dsp:sp>
    <dsp:sp modelId="{F7F8F642-8586-4E0B-9704-421F74964D04}">
      <dsp:nvSpPr>
        <dsp:cNvPr id="0" name=""/>
        <dsp:cNvSpPr/>
      </dsp:nvSpPr>
      <dsp:spPr>
        <a:xfrm>
          <a:off x="0" y="1369"/>
          <a:ext cx="1088760" cy="658690"/>
        </a:xfrm>
        <a:prstGeom prst="roundRect">
          <a:avLst/>
        </a:prstGeom>
        <a:solidFill>
          <a:schemeClr val="bg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23062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тыс. руб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32155" y="33524"/>
        <a:ext cx="1024450" cy="594380"/>
      </dsp:txXfrm>
    </dsp:sp>
    <dsp:sp modelId="{C2DF84D2-46CE-4315-AC9A-EC068F3D11B9}">
      <dsp:nvSpPr>
        <dsp:cNvPr id="0" name=""/>
        <dsp:cNvSpPr/>
      </dsp:nvSpPr>
      <dsp:spPr>
        <a:xfrm rot="5400000">
          <a:off x="1793072" y="54552"/>
          <a:ext cx="526952" cy="1935575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381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Налог на имущество</a:t>
          </a:r>
          <a:endParaRPr lang="ru-RU" sz="1300" kern="1200" dirty="0"/>
        </a:p>
      </dsp:txBody>
      <dsp:txXfrm rot="-5400000">
        <a:off x="1088761" y="784587"/>
        <a:ext cx="1909851" cy="475504"/>
      </dsp:txXfrm>
    </dsp:sp>
    <dsp:sp modelId="{C1558259-A118-41DA-B639-5F5874386B47}">
      <dsp:nvSpPr>
        <dsp:cNvPr id="0" name=""/>
        <dsp:cNvSpPr/>
      </dsp:nvSpPr>
      <dsp:spPr>
        <a:xfrm>
          <a:off x="0" y="692994"/>
          <a:ext cx="1088760" cy="658690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14262 тыс.руб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32155" y="725149"/>
        <a:ext cx="1024450" cy="594380"/>
      </dsp:txXfrm>
    </dsp:sp>
    <dsp:sp modelId="{0FA0A811-7BD1-4C63-9842-B69D2F4EB9E0}">
      <dsp:nvSpPr>
        <dsp:cNvPr id="0" name=""/>
        <dsp:cNvSpPr/>
      </dsp:nvSpPr>
      <dsp:spPr>
        <a:xfrm rot="5400000">
          <a:off x="1793072" y="746176"/>
          <a:ext cx="526952" cy="1935575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381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Акцизы по подакцизным товарам</a:t>
          </a:r>
          <a:endParaRPr lang="ru-RU" sz="1300" kern="1200" dirty="0"/>
        </a:p>
      </dsp:txBody>
      <dsp:txXfrm rot="-5400000">
        <a:off x="1088761" y="1476211"/>
        <a:ext cx="1909851" cy="475504"/>
      </dsp:txXfrm>
    </dsp:sp>
    <dsp:sp modelId="{28FC7E3D-4632-4CC7-8C4F-2DADF80FD840}">
      <dsp:nvSpPr>
        <dsp:cNvPr id="0" name=""/>
        <dsp:cNvSpPr/>
      </dsp:nvSpPr>
      <dsp:spPr>
        <a:xfrm>
          <a:off x="0" y="1384619"/>
          <a:ext cx="1088760" cy="65869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C0066"/>
              </a:solidFill>
            </a:rPr>
            <a:t>4054тыс.руб.</a:t>
          </a:r>
          <a:endParaRPr lang="ru-RU" sz="1400" kern="1200" dirty="0">
            <a:solidFill>
              <a:srgbClr val="CC0066"/>
            </a:solidFill>
          </a:endParaRPr>
        </a:p>
      </dsp:txBody>
      <dsp:txXfrm>
        <a:off x="32155" y="1416774"/>
        <a:ext cx="1024450" cy="594380"/>
      </dsp:txXfrm>
    </dsp:sp>
    <dsp:sp modelId="{5EC4AC27-69A7-40F9-9503-19A07FF35F78}">
      <dsp:nvSpPr>
        <dsp:cNvPr id="0" name=""/>
        <dsp:cNvSpPr/>
      </dsp:nvSpPr>
      <dsp:spPr>
        <a:xfrm rot="5400000">
          <a:off x="1793072" y="1437801"/>
          <a:ext cx="526952" cy="193557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381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Налоги на совокупный доход</a:t>
          </a:r>
          <a:endParaRPr lang="ru-RU" sz="1300" kern="1200" dirty="0"/>
        </a:p>
      </dsp:txBody>
      <dsp:txXfrm rot="-5400000">
        <a:off x="1088761" y="2167836"/>
        <a:ext cx="1909851" cy="475504"/>
      </dsp:txXfrm>
    </dsp:sp>
    <dsp:sp modelId="{00F96E50-F615-478F-AD51-1BDBC3698A2D}">
      <dsp:nvSpPr>
        <dsp:cNvPr id="0" name=""/>
        <dsp:cNvSpPr/>
      </dsp:nvSpPr>
      <dsp:spPr>
        <a:xfrm>
          <a:off x="0" y="2076244"/>
          <a:ext cx="1088760" cy="658690"/>
        </a:xfrm>
        <a:prstGeom prst="roundRect">
          <a:avLst/>
        </a:prstGeom>
        <a:solidFill>
          <a:srgbClr val="FF99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150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r>
            <a:rPr lang="ru-RU" sz="1400" kern="1200" dirty="0" smtClean="0"/>
            <a:t>тыс.руб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32155" y="2108399"/>
        <a:ext cx="1024450" cy="594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B498B-96EA-408E-8667-06C56778B4D5}">
      <dsp:nvSpPr>
        <dsp:cNvPr id="0" name=""/>
        <dsp:cNvSpPr/>
      </dsp:nvSpPr>
      <dsp:spPr>
        <a:xfrm rot="5400000">
          <a:off x="1506213" y="-507520"/>
          <a:ext cx="513085" cy="165906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Налог на доходы физических лиц</a:t>
          </a:r>
          <a:endParaRPr lang="ru-RU" sz="1100" kern="1200" dirty="0"/>
        </a:p>
      </dsp:txBody>
      <dsp:txXfrm rot="-5400000">
        <a:off x="933224" y="90516"/>
        <a:ext cx="1634017" cy="462991"/>
      </dsp:txXfrm>
    </dsp:sp>
    <dsp:sp modelId="{EDCA5365-1BEB-4346-9209-9A75184A5A4B}">
      <dsp:nvSpPr>
        <dsp:cNvPr id="0" name=""/>
        <dsp:cNvSpPr/>
      </dsp:nvSpPr>
      <dsp:spPr>
        <a:xfrm>
          <a:off x="0" y="1333"/>
          <a:ext cx="933223" cy="641356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25273 тыс. руб.</a:t>
          </a:r>
          <a:endParaRPr lang="ru-RU" sz="1500" kern="1200" dirty="0"/>
        </a:p>
      </dsp:txBody>
      <dsp:txXfrm>
        <a:off x="31308" y="32641"/>
        <a:ext cx="870607" cy="578740"/>
      </dsp:txXfrm>
    </dsp:sp>
    <dsp:sp modelId="{E68855BA-ACEC-4210-B5CD-9F94BBA3F4DE}">
      <dsp:nvSpPr>
        <dsp:cNvPr id="0" name=""/>
        <dsp:cNvSpPr/>
      </dsp:nvSpPr>
      <dsp:spPr>
        <a:xfrm rot="5400000">
          <a:off x="1506213" y="165903"/>
          <a:ext cx="513085" cy="165906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Налоги на имущество</a:t>
          </a:r>
          <a:endParaRPr lang="ru-RU" sz="1100" kern="1200" dirty="0"/>
        </a:p>
      </dsp:txBody>
      <dsp:txXfrm rot="-5400000">
        <a:off x="933224" y="763940"/>
        <a:ext cx="1634017" cy="462991"/>
      </dsp:txXfrm>
    </dsp:sp>
    <dsp:sp modelId="{227313E7-3DA5-4AFE-8AA4-BD9A2FB65A97}">
      <dsp:nvSpPr>
        <dsp:cNvPr id="0" name=""/>
        <dsp:cNvSpPr/>
      </dsp:nvSpPr>
      <dsp:spPr>
        <a:xfrm>
          <a:off x="0" y="674757"/>
          <a:ext cx="933223" cy="641356"/>
        </a:xfrm>
        <a:prstGeom prst="roundRect">
          <a:avLst/>
        </a:prstGeom>
        <a:solidFill>
          <a:schemeClr val="accent6">
            <a:shade val="50000"/>
            <a:hueOff val="82638"/>
            <a:satOff val="4092"/>
            <a:lumOff val="1849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15908 тыс.руб.</a:t>
          </a:r>
          <a:endParaRPr lang="ru-RU" sz="1500" kern="1200" dirty="0"/>
        </a:p>
      </dsp:txBody>
      <dsp:txXfrm>
        <a:off x="31308" y="706065"/>
        <a:ext cx="870607" cy="578740"/>
      </dsp:txXfrm>
    </dsp:sp>
    <dsp:sp modelId="{566271DF-14B0-4204-95FB-A93030E9C5C9}">
      <dsp:nvSpPr>
        <dsp:cNvPr id="0" name=""/>
        <dsp:cNvSpPr/>
      </dsp:nvSpPr>
      <dsp:spPr>
        <a:xfrm rot="5400000">
          <a:off x="1506213" y="839327"/>
          <a:ext cx="513085" cy="165906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Акцизы по подакцизным товарам</a:t>
          </a:r>
          <a:endParaRPr lang="ru-RU" sz="1100" kern="1200" dirty="0"/>
        </a:p>
      </dsp:txBody>
      <dsp:txXfrm rot="-5400000">
        <a:off x="933224" y="1437364"/>
        <a:ext cx="1634017" cy="462991"/>
      </dsp:txXfrm>
    </dsp:sp>
    <dsp:sp modelId="{6BC0BD39-BE2F-492B-A468-8C605A2C9025}">
      <dsp:nvSpPr>
        <dsp:cNvPr id="0" name=""/>
        <dsp:cNvSpPr/>
      </dsp:nvSpPr>
      <dsp:spPr>
        <a:xfrm>
          <a:off x="0" y="1348181"/>
          <a:ext cx="933223" cy="641356"/>
        </a:xfrm>
        <a:prstGeom prst="roundRect">
          <a:avLst/>
        </a:prstGeom>
        <a:solidFill>
          <a:schemeClr val="accent6">
            <a:shade val="50000"/>
            <a:hueOff val="165276"/>
            <a:satOff val="8185"/>
            <a:lumOff val="3698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4673 тыс. руб.</a:t>
          </a:r>
          <a:endParaRPr lang="ru-RU" sz="1500" kern="1200" dirty="0"/>
        </a:p>
      </dsp:txBody>
      <dsp:txXfrm>
        <a:off x="31308" y="1379489"/>
        <a:ext cx="870607" cy="578740"/>
      </dsp:txXfrm>
    </dsp:sp>
    <dsp:sp modelId="{71F91493-8451-498D-8ADC-F6A62B34A3C6}">
      <dsp:nvSpPr>
        <dsp:cNvPr id="0" name=""/>
        <dsp:cNvSpPr/>
      </dsp:nvSpPr>
      <dsp:spPr>
        <a:xfrm rot="5400000">
          <a:off x="1506213" y="1512752"/>
          <a:ext cx="513085" cy="165906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Налоги на совокупный доход</a:t>
          </a:r>
          <a:endParaRPr lang="ru-RU" sz="1100" kern="1200" dirty="0"/>
        </a:p>
      </dsp:txBody>
      <dsp:txXfrm rot="-5400000">
        <a:off x="933224" y="2110789"/>
        <a:ext cx="1634017" cy="462991"/>
      </dsp:txXfrm>
    </dsp:sp>
    <dsp:sp modelId="{FC55F218-1815-4C85-B7E9-AA1518AFBA0B}">
      <dsp:nvSpPr>
        <dsp:cNvPr id="0" name=""/>
        <dsp:cNvSpPr/>
      </dsp:nvSpPr>
      <dsp:spPr>
        <a:xfrm>
          <a:off x="0" y="2021606"/>
          <a:ext cx="933223" cy="641356"/>
        </a:xfrm>
        <a:prstGeom prst="roundRect">
          <a:avLst/>
        </a:prstGeom>
        <a:solidFill>
          <a:schemeClr val="accent6">
            <a:shade val="50000"/>
            <a:hueOff val="82638"/>
            <a:satOff val="4092"/>
            <a:lumOff val="1849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160 </a:t>
          </a:r>
          <a:r>
            <a:rPr lang="ru-RU" sz="1500" kern="1200" dirty="0" smtClean="0"/>
            <a:t>тыс.руб.</a:t>
          </a:r>
          <a:endParaRPr lang="ru-RU" sz="1500" kern="1200" dirty="0"/>
        </a:p>
      </dsp:txBody>
      <dsp:txXfrm>
        <a:off x="31308" y="2052914"/>
        <a:ext cx="870607" cy="578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5BBCC-BEFE-4367-86EF-44702AF23BA5}">
      <dsp:nvSpPr>
        <dsp:cNvPr id="0" name=""/>
        <dsp:cNvSpPr/>
      </dsp:nvSpPr>
      <dsp:spPr>
        <a:xfrm rot="5400000">
          <a:off x="1646176" y="-567945"/>
          <a:ext cx="526952" cy="179731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Доходы от использования имущества, находящегося в государственной и муниципальной собственности</a:t>
          </a:r>
          <a:endParaRPr lang="ru-RU" sz="8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 smtClean="0"/>
        </a:p>
      </dsp:txBody>
      <dsp:txXfrm rot="-5400000">
        <a:off x="1010993" y="92962"/>
        <a:ext cx="1771595" cy="475504"/>
      </dsp:txXfrm>
    </dsp:sp>
    <dsp:sp modelId="{B0D09CF4-C147-4692-9EC6-109AFC553275}">
      <dsp:nvSpPr>
        <dsp:cNvPr id="0" name=""/>
        <dsp:cNvSpPr/>
      </dsp:nvSpPr>
      <dsp:spPr>
        <a:xfrm>
          <a:off x="0" y="1369"/>
          <a:ext cx="1010992" cy="6586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4200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тыс. руб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32155" y="33524"/>
        <a:ext cx="946682" cy="594380"/>
      </dsp:txXfrm>
    </dsp:sp>
    <dsp:sp modelId="{441F680C-2972-4B13-A7B2-8782ABF84475}">
      <dsp:nvSpPr>
        <dsp:cNvPr id="0" name=""/>
        <dsp:cNvSpPr/>
      </dsp:nvSpPr>
      <dsp:spPr>
        <a:xfrm rot="5400000">
          <a:off x="1646176" y="123679"/>
          <a:ext cx="526952" cy="1797319"/>
        </a:xfrm>
        <a:prstGeom prst="round2SameRect">
          <a:avLst/>
        </a:prstGeom>
        <a:solidFill>
          <a:schemeClr val="accent3">
            <a:tint val="40000"/>
            <a:alpha val="90000"/>
            <a:hueOff val="6065678"/>
            <a:satOff val="-11693"/>
            <a:lumOff val="46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065678"/>
              <a:satOff val="-11693"/>
              <a:lumOff val="4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Доходы от продажи материальных и нематериальных активов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 smtClean="0"/>
        </a:p>
      </dsp:txBody>
      <dsp:txXfrm rot="-5400000">
        <a:off x="1010993" y="784586"/>
        <a:ext cx="1771595" cy="475504"/>
      </dsp:txXfrm>
    </dsp:sp>
    <dsp:sp modelId="{B35BADFA-2242-4113-83A5-AFF98649A85A}">
      <dsp:nvSpPr>
        <dsp:cNvPr id="0" name=""/>
        <dsp:cNvSpPr/>
      </dsp:nvSpPr>
      <dsp:spPr>
        <a:xfrm>
          <a:off x="0" y="692994"/>
          <a:ext cx="1010992" cy="6586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5865114"/>
                <a:satOff val="-13363"/>
                <a:lumOff val="5360"/>
                <a:alphaOff val="0"/>
                <a:shade val="40000"/>
              </a:schemeClr>
              <a:schemeClr val="accent3">
                <a:hueOff val="5865114"/>
                <a:satOff val="-13363"/>
                <a:lumOff val="536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925 тыс. руб.</a:t>
          </a:r>
          <a:endParaRPr lang="ru-RU" sz="1400" kern="1200" dirty="0"/>
        </a:p>
      </dsp:txBody>
      <dsp:txXfrm>
        <a:off x="32155" y="725149"/>
        <a:ext cx="946682" cy="594380"/>
      </dsp:txXfrm>
    </dsp:sp>
    <dsp:sp modelId="{D4F6A058-2906-45BD-9B09-414CB067D94F}">
      <dsp:nvSpPr>
        <dsp:cNvPr id="0" name=""/>
        <dsp:cNvSpPr/>
      </dsp:nvSpPr>
      <dsp:spPr>
        <a:xfrm rot="5400000">
          <a:off x="1646176" y="815304"/>
          <a:ext cx="526952" cy="1797319"/>
        </a:xfrm>
        <a:prstGeom prst="round2SameRect">
          <a:avLst/>
        </a:prstGeom>
        <a:solidFill>
          <a:schemeClr val="accent3">
            <a:tint val="40000"/>
            <a:alpha val="90000"/>
            <a:hueOff val="12131356"/>
            <a:satOff val="-23385"/>
            <a:lumOff val="92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2131356"/>
              <a:satOff val="-23385"/>
              <a:lumOff val="9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Штрафы, санкции, возмещение ущерба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 smtClean="0"/>
        </a:p>
      </dsp:txBody>
      <dsp:txXfrm rot="-5400000">
        <a:off x="1010993" y="1476211"/>
        <a:ext cx="1771595" cy="475504"/>
      </dsp:txXfrm>
    </dsp:sp>
    <dsp:sp modelId="{5D010674-FF8D-414C-BA8A-A0677FCE0CE5}">
      <dsp:nvSpPr>
        <dsp:cNvPr id="0" name=""/>
        <dsp:cNvSpPr/>
      </dsp:nvSpPr>
      <dsp:spPr>
        <a:xfrm>
          <a:off x="0" y="1384619"/>
          <a:ext cx="1010992" cy="6586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1730227"/>
                <a:satOff val="-26725"/>
                <a:lumOff val="10720"/>
                <a:alphaOff val="0"/>
                <a:shade val="40000"/>
              </a:schemeClr>
              <a:schemeClr val="accent3">
                <a:hueOff val="11730227"/>
                <a:satOff val="-26725"/>
                <a:lumOff val="1072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тыс. руб.</a:t>
          </a:r>
          <a:endParaRPr lang="ru-RU" sz="1400" kern="1200" dirty="0"/>
        </a:p>
      </dsp:txBody>
      <dsp:txXfrm>
        <a:off x="32155" y="1416774"/>
        <a:ext cx="946682" cy="594380"/>
      </dsp:txXfrm>
    </dsp:sp>
    <dsp:sp modelId="{426D59F8-1978-4B21-B281-093238C0FE46}">
      <dsp:nvSpPr>
        <dsp:cNvPr id="0" name=""/>
        <dsp:cNvSpPr/>
      </dsp:nvSpPr>
      <dsp:spPr>
        <a:xfrm rot="5400000">
          <a:off x="1646176" y="1506929"/>
          <a:ext cx="526952" cy="1797319"/>
        </a:xfrm>
        <a:prstGeom prst="round2SameRect">
          <a:avLst/>
        </a:prstGeom>
        <a:solidFill>
          <a:schemeClr val="accent3">
            <a:tint val="40000"/>
            <a:alpha val="90000"/>
            <a:hueOff val="18197034"/>
            <a:satOff val="-35078"/>
            <a:lumOff val="138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8197034"/>
              <a:satOff val="-35078"/>
              <a:lumOff val="13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Прочие неналоговые доходы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 smtClean="0"/>
        </a:p>
      </dsp:txBody>
      <dsp:txXfrm rot="-5400000">
        <a:off x="1010993" y="2167836"/>
        <a:ext cx="1771595" cy="475504"/>
      </dsp:txXfrm>
    </dsp:sp>
    <dsp:sp modelId="{6A1D5DDA-320E-42E4-AFB4-8DC725DBE14A}">
      <dsp:nvSpPr>
        <dsp:cNvPr id="0" name=""/>
        <dsp:cNvSpPr/>
      </dsp:nvSpPr>
      <dsp:spPr>
        <a:xfrm>
          <a:off x="0" y="2076244"/>
          <a:ext cx="1010992" cy="6586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90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тыс. руб</a:t>
          </a:r>
          <a:r>
            <a:rPr lang="ru-RU" sz="800" kern="1200" dirty="0" smtClean="0"/>
            <a:t>.</a:t>
          </a:r>
          <a:endParaRPr lang="ru-RU" sz="800" kern="1200" dirty="0"/>
        </a:p>
      </dsp:txBody>
      <dsp:txXfrm>
        <a:off x="32155" y="2108399"/>
        <a:ext cx="946682" cy="594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66B74-BAC6-48FB-A69E-77EFDF7A56F7}">
      <dsp:nvSpPr>
        <dsp:cNvPr id="0" name=""/>
        <dsp:cNvSpPr/>
      </dsp:nvSpPr>
      <dsp:spPr>
        <a:xfrm rot="5400000">
          <a:off x="1793072" y="-637072"/>
          <a:ext cx="526952" cy="1935575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381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Доходы от использования имущества, находящегося в государственной и муниципальной собственности</a:t>
          </a:r>
          <a:endParaRPr lang="ru-RU" sz="800" kern="1200" dirty="0"/>
        </a:p>
      </dsp:txBody>
      <dsp:txXfrm rot="-5400000">
        <a:off x="1088761" y="92963"/>
        <a:ext cx="1909851" cy="475504"/>
      </dsp:txXfrm>
    </dsp:sp>
    <dsp:sp modelId="{F7F8F642-8586-4E0B-9704-421F74964D04}">
      <dsp:nvSpPr>
        <dsp:cNvPr id="0" name=""/>
        <dsp:cNvSpPr/>
      </dsp:nvSpPr>
      <dsp:spPr>
        <a:xfrm>
          <a:off x="0" y="1369"/>
          <a:ext cx="1088760" cy="658690"/>
        </a:xfrm>
        <a:prstGeom prst="roundRect">
          <a:avLst/>
        </a:prstGeom>
        <a:solidFill>
          <a:schemeClr val="bg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4200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тыс. руб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32155" y="33524"/>
        <a:ext cx="1024450" cy="594380"/>
      </dsp:txXfrm>
    </dsp:sp>
    <dsp:sp modelId="{C2DF84D2-46CE-4315-AC9A-EC068F3D11B9}">
      <dsp:nvSpPr>
        <dsp:cNvPr id="0" name=""/>
        <dsp:cNvSpPr/>
      </dsp:nvSpPr>
      <dsp:spPr>
        <a:xfrm rot="5400000">
          <a:off x="1793072" y="54552"/>
          <a:ext cx="526952" cy="1935575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381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Доходы от продажи материальных и нематериальных активов</a:t>
          </a:r>
          <a:endParaRPr lang="ru-RU" sz="800" kern="1200" dirty="0"/>
        </a:p>
      </dsp:txBody>
      <dsp:txXfrm rot="-5400000">
        <a:off x="1088761" y="784587"/>
        <a:ext cx="1909851" cy="475504"/>
      </dsp:txXfrm>
    </dsp:sp>
    <dsp:sp modelId="{C1558259-A118-41DA-B639-5F5874386B47}">
      <dsp:nvSpPr>
        <dsp:cNvPr id="0" name=""/>
        <dsp:cNvSpPr/>
      </dsp:nvSpPr>
      <dsp:spPr>
        <a:xfrm>
          <a:off x="0" y="692994"/>
          <a:ext cx="1088760" cy="658690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925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тыс. руб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32155" y="725149"/>
        <a:ext cx="1024450" cy="594380"/>
      </dsp:txXfrm>
    </dsp:sp>
    <dsp:sp modelId="{0FA0A811-7BD1-4C63-9842-B69D2F4EB9E0}">
      <dsp:nvSpPr>
        <dsp:cNvPr id="0" name=""/>
        <dsp:cNvSpPr/>
      </dsp:nvSpPr>
      <dsp:spPr>
        <a:xfrm rot="5400000">
          <a:off x="1793072" y="746176"/>
          <a:ext cx="526952" cy="1935575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381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Штрафы, санкции, возмещение ущерба</a:t>
          </a:r>
          <a:endParaRPr lang="ru-RU" sz="800" kern="1200" dirty="0"/>
        </a:p>
      </dsp:txBody>
      <dsp:txXfrm rot="-5400000">
        <a:off x="1088761" y="1476211"/>
        <a:ext cx="1909851" cy="475504"/>
      </dsp:txXfrm>
    </dsp:sp>
    <dsp:sp modelId="{28FC7E3D-4632-4CC7-8C4F-2DADF80FD840}">
      <dsp:nvSpPr>
        <dsp:cNvPr id="0" name=""/>
        <dsp:cNvSpPr/>
      </dsp:nvSpPr>
      <dsp:spPr>
        <a:xfrm>
          <a:off x="0" y="1384619"/>
          <a:ext cx="1088760" cy="65869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C0066"/>
              </a:solidFill>
            </a:rPr>
            <a:t>3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C0066"/>
              </a:solidFill>
            </a:rPr>
            <a:t>тыс. руб.</a:t>
          </a:r>
          <a:endParaRPr lang="ru-RU" sz="1400" kern="1200" dirty="0">
            <a:solidFill>
              <a:srgbClr val="CC0066"/>
            </a:solidFill>
          </a:endParaRPr>
        </a:p>
      </dsp:txBody>
      <dsp:txXfrm>
        <a:off x="32155" y="1416774"/>
        <a:ext cx="1024450" cy="594380"/>
      </dsp:txXfrm>
    </dsp:sp>
    <dsp:sp modelId="{5EC4AC27-69A7-40F9-9503-19A07FF35F78}">
      <dsp:nvSpPr>
        <dsp:cNvPr id="0" name=""/>
        <dsp:cNvSpPr/>
      </dsp:nvSpPr>
      <dsp:spPr>
        <a:xfrm rot="5400000">
          <a:off x="1793072" y="1437801"/>
          <a:ext cx="526952" cy="193557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381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Прочие неналоговые доходы</a:t>
          </a:r>
          <a:endParaRPr lang="ru-RU" sz="800" kern="1200" dirty="0"/>
        </a:p>
      </dsp:txBody>
      <dsp:txXfrm rot="-5400000">
        <a:off x="1088761" y="2167836"/>
        <a:ext cx="1909851" cy="475504"/>
      </dsp:txXfrm>
    </dsp:sp>
    <dsp:sp modelId="{00F96E50-F615-478F-AD51-1BDBC3698A2D}">
      <dsp:nvSpPr>
        <dsp:cNvPr id="0" name=""/>
        <dsp:cNvSpPr/>
      </dsp:nvSpPr>
      <dsp:spPr>
        <a:xfrm>
          <a:off x="0" y="2076244"/>
          <a:ext cx="1088760" cy="658690"/>
        </a:xfrm>
        <a:prstGeom prst="roundRect">
          <a:avLst/>
        </a:prstGeom>
        <a:solidFill>
          <a:srgbClr val="FF99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90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r>
            <a:rPr lang="ru-RU" sz="1400" kern="1200" dirty="0" smtClean="0"/>
            <a:t>тыс.руб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32155" y="2108399"/>
        <a:ext cx="1024450" cy="5943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B498B-96EA-408E-8667-06C56778B4D5}">
      <dsp:nvSpPr>
        <dsp:cNvPr id="0" name=""/>
        <dsp:cNvSpPr/>
      </dsp:nvSpPr>
      <dsp:spPr>
        <a:xfrm rot="5400000">
          <a:off x="1365295" y="-433163"/>
          <a:ext cx="788038" cy="1655825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Доходы от использования имущества, находящегося в государственной и муниципальной собственности</a:t>
          </a:r>
          <a:endParaRPr lang="ru-RU" sz="8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 smtClean="0"/>
        </a:p>
      </dsp:txBody>
      <dsp:txXfrm rot="-5400000">
        <a:off x="931402" y="39199"/>
        <a:ext cx="1617356" cy="711100"/>
      </dsp:txXfrm>
    </dsp:sp>
    <dsp:sp modelId="{EDCA5365-1BEB-4346-9209-9A75184A5A4B}">
      <dsp:nvSpPr>
        <dsp:cNvPr id="0" name=""/>
        <dsp:cNvSpPr/>
      </dsp:nvSpPr>
      <dsp:spPr>
        <a:xfrm>
          <a:off x="0" y="97162"/>
          <a:ext cx="931401" cy="595173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4200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тыс. руб.</a:t>
          </a:r>
          <a:endParaRPr lang="ru-RU" sz="1400" kern="1200" dirty="0"/>
        </a:p>
      </dsp:txBody>
      <dsp:txXfrm>
        <a:off x="29054" y="126216"/>
        <a:ext cx="873293" cy="537065"/>
      </dsp:txXfrm>
    </dsp:sp>
    <dsp:sp modelId="{E68855BA-ACEC-4210-B5CD-9F94BBA3F4DE}">
      <dsp:nvSpPr>
        <dsp:cNvPr id="0" name=""/>
        <dsp:cNvSpPr/>
      </dsp:nvSpPr>
      <dsp:spPr>
        <a:xfrm rot="5400000">
          <a:off x="1524686" y="286582"/>
          <a:ext cx="476138" cy="165906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Доходы от продажи материальных и нематериальных активов</a:t>
          </a:r>
          <a:endParaRPr lang="ru-RU" sz="8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 smtClean="0"/>
        </a:p>
      </dsp:txBody>
      <dsp:txXfrm rot="-5400000">
        <a:off x="933224" y="901288"/>
        <a:ext cx="1635821" cy="429652"/>
      </dsp:txXfrm>
    </dsp:sp>
    <dsp:sp modelId="{227313E7-3DA5-4AFE-8AA4-BD9A2FB65A97}">
      <dsp:nvSpPr>
        <dsp:cNvPr id="0" name=""/>
        <dsp:cNvSpPr/>
      </dsp:nvSpPr>
      <dsp:spPr>
        <a:xfrm>
          <a:off x="0" y="818527"/>
          <a:ext cx="933223" cy="595173"/>
        </a:xfrm>
        <a:prstGeom prst="roundRect">
          <a:avLst/>
        </a:prstGeom>
        <a:solidFill>
          <a:schemeClr val="accent6">
            <a:shade val="50000"/>
            <a:hueOff val="82638"/>
            <a:satOff val="4092"/>
            <a:lumOff val="1849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925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тыс. руб.</a:t>
          </a:r>
          <a:endParaRPr lang="ru-RU" sz="1400" kern="1200" dirty="0"/>
        </a:p>
      </dsp:txBody>
      <dsp:txXfrm>
        <a:off x="29054" y="847581"/>
        <a:ext cx="875115" cy="537065"/>
      </dsp:txXfrm>
    </dsp:sp>
    <dsp:sp modelId="{566271DF-14B0-4204-95FB-A93030E9C5C9}">
      <dsp:nvSpPr>
        <dsp:cNvPr id="0" name=""/>
        <dsp:cNvSpPr/>
      </dsp:nvSpPr>
      <dsp:spPr>
        <a:xfrm rot="5400000">
          <a:off x="1524686" y="911514"/>
          <a:ext cx="476138" cy="165906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Штрафы, санкции, возмещение ущерба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 smtClean="0"/>
        </a:p>
      </dsp:txBody>
      <dsp:txXfrm rot="-5400000">
        <a:off x="933224" y="1526220"/>
        <a:ext cx="1635821" cy="429652"/>
      </dsp:txXfrm>
    </dsp:sp>
    <dsp:sp modelId="{6BC0BD39-BE2F-492B-A468-8C605A2C9025}">
      <dsp:nvSpPr>
        <dsp:cNvPr id="0" name=""/>
        <dsp:cNvSpPr/>
      </dsp:nvSpPr>
      <dsp:spPr>
        <a:xfrm>
          <a:off x="2272" y="1461993"/>
          <a:ext cx="933223" cy="595173"/>
        </a:xfrm>
        <a:prstGeom prst="roundRect">
          <a:avLst/>
        </a:prstGeom>
        <a:solidFill>
          <a:schemeClr val="accent6">
            <a:shade val="50000"/>
            <a:hueOff val="165276"/>
            <a:satOff val="8185"/>
            <a:lumOff val="3698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3</a:t>
          </a: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тыс. руб.</a:t>
          </a:r>
          <a:endParaRPr lang="ru-RU" sz="1400" kern="1200" dirty="0"/>
        </a:p>
      </dsp:txBody>
      <dsp:txXfrm>
        <a:off x="31326" y="1491047"/>
        <a:ext cx="875115" cy="537065"/>
      </dsp:txXfrm>
    </dsp:sp>
    <dsp:sp modelId="{71F91493-8451-498D-8ADC-F6A62B34A3C6}">
      <dsp:nvSpPr>
        <dsp:cNvPr id="0" name=""/>
        <dsp:cNvSpPr/>
      </dsp:nvSpPr>
      <dsp:spPr>
        <a:xfrm rot="5400000">
          <a:off x="1524686" y="1536446"/>
          <a:ext cx="476138" cy="165906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Прочие неналоговые доходы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 smtClean="0"/>
        </a:p>
      </dsp:txBody>
      <dsp:txXfrm rot="-5400000">
        <a:off x="933224" y="2151152"/>
        <a:ext cx="1635821" cy="429652"/>
      </dsp:txXfrm>
    </dsp:sp>
    <dsp:sp modelId="{FC55F218-1815-4C85-B7E9-AA1518AFBA0B}">
      <dsp:nvSpPr>
        <dsp:cNvPr id="0" name=""/>
        <dsp:cNvSpPr/>
      </dsp:nvSpPr>
      <dsp:spPr>
        <a:xfrm>
          <a:off x="0" y="2068391"/>
          <a:ext cx="933223" cy="595173"/>
        </a:xfrm>
        <a:prstGeom prst="roundRect">
          <a:avLst/>
        </a:prstGeom>
        <a:solidFill>
          <a:schemeClr val="accent6">
            <a:shade val="50000"/>
            <a:hueOff val="82638"/>
            <a:satOff val="4092"/>
            <a:lumOff val="1849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90 тыс.руб.</a:t>
          </a:r>
          <a:endParaRPr lang="ru-RU" sz="1400" kern="1200" dirty="0"/>
        </a:p>
      </dsp:txBody>
      <dsp:txXfrm>
        <a:off x="29054" y="2097445"/>
        <a:ext cx="875115" cy="5370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7B8AB-D47E-48D6-BAF8-198779755066}">
      <dsp:nvSpPr>
        <dsp:cNvPr id="0" name=""/>
        <dsp:cNvSpPr/>
      </dsp:nvSpPr>
      <dsp:spPr>
        <a:xfrm rot="5400000">
          <a:off x="-891815" y="860210"/>
          <a:ext cx="2802829" cy="1087891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182101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 тыс.руб.</a:t>
          </a:r>
          <a:endParaRPr lang="ru-RU" sz="1800" b="1" kern="1200" dirty="0">
            <a:solidFill>
              <a:srgbClr val="002060"/>
            </a:solidFill>
          </a:endParaRPr>
        </a:p>
      </dsp:txBody>
      <dsp:txXfrm rot="-5400000">
        <a:off x="-34347" y="546688"/>
        <a:ext cx="1087891" cy="1714938"/>
      </dsp:txXfrm>
    </dsp:sp>
    <dsp:sp modelId="{42ACD664-9300-4249-B2F8-9749D7BED71E}">
      <dsp:nvSpPr>
        <dsp:cNvPr id="0" name=""/>
        <dsp:cNvSpPr/>
      </dsp:nvSpPr>
      <dsp:spPr>
        <a:xfrm rot="5400000">
          <a:off x="1064060" y="1051721"/>
          <a:ext cx="1267342" cy="1425758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381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1"/>
              </a:solidFill>
            </a:rPr>
            <a:t>Межбюджетные трансферты 187,1</a:t>
          </a:r>
          <a:endParaRPr lang="ru-RU" sz="1200" kern="1200" dirty="0">
            <a:solidFill>
              <a:schemeClr val="bg1"/>
            </a:solidFill>
          </a:endParaRPr>
        </a:p>
      </dsp:txBody>
      <dsp:txXfrm rot="-5400000">
        <a:off x="984853" y="1192796"/>
        <a:ext cx="1363891" cy="11436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7B8AB-D47E-48D6-BAF8-198779755066}">
      <dsp:nvSpPr>
        <dsp:cNvPr id="0" name=""/>
        <dsp:cNvSpPr/>
      </dsp:nvSpPr>
      <dsp:spPr>
        <a:xfrm rot="5400000">
          <a:off x="-810760" y="810760"/>
          <a:ext cx="2808312" cy="118679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15122,4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 тыс.руб</a:t>
          </a:r>
          <a:r>
            <a:rPr lang="ru-RU" sz="1000" b="1" kern="1200" dirty="0" smtClean="0">
              <a:solidFill>
                <a:schemeClr val="tx1"/>
              </a:solidFill>
            </a:rPr>
            <a:t>.</a:t>
          </a:r>
          <a:endParaRPr lang="ru-RU" sz="1000" b="1" kern="1200" dirty="0">
            <a:solidFill>
              <a:schemeClr val="tx1"/>
            </a:solidFill>
          </a:endParaRPr>
        </a:p>
      </dsp:txBody>
      <dsp:txXfrm rot="-5400000">
        <a:off x="1" y="593394"/>
        <a:ext cx="1186790" cy="1621522"/>
      </dsp:txXfrm>
    </dsp:sp>
    <dsp:sp modelId="{42ACD664-9300-4249-B2F8-9749D7BED71E}">
      <dsp:nvSpPr>
        <dsp:cNvPr id="0" name=""/>
        <dsp:cNvSpPr/>
      </dsp:nvSpPr>
      <dsp:spPr>
        <a:xfrm rot="5400000">
          <a:off x="1209032" y="-27511"/>
          <a:ext cx="1169337" cy="1323420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1"/>
              </a:solidFill>
            </a:rPr>
            <a:t>Дотации 15122,4</a:t>
          </a:r>
          <a:endParaRPr lang="ru-RU" sz="1400" b="1" kern="1200" dirty="0">
            <a:solidFill>
              <a:schemeClr val="bg1"/>
            </a:solidFill>
          </a:endParaRPr>
        </a:p>
      </dsp:txBody>
      <dsp:txXfrm rot="-5400000">
        <a:off x="1131991" y="106612"/>
        <a:ext cx="1266338" cy="10551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7B8AB-D47E-48D6-BAF8-198779755066}">
      <dsp:nvSpPr>
        <dsp:cNvPr id="0" name=""/>
        <dsp:cNvSpPr/>
      </dsp:nvSpPr>
      <dsp:spPr>
        <a:xfrm rot="5400000">
          <a:off x="-936981" y="903443"/>
          <a:ext cx="2954932" cy="115382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15127,9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 тыс.руб</a:t>
          </a:r>
          <a:r>
            <a:rPr lang="ru-RU" sz="1000" b="1" kern="1200" dirty="0" smtClean="0">
              <a:solidFill>
                <a:srgbClr val="002060"/>
              </a:solidFill>
            </a:rPr>
            <a:t>.</a:t>
          </a:r>
          <a:endParaRPr lang="ru-RU" sz="1000" b="1" kern="1200" dirty="0">
            <a:solidFill>
              <a:srgbClr val="002060"/>
            </a:solidFill>
          </a:endParaRPr>
        </a:p>
      </dsp:txBody>
      <dsp:txXfrm rot="-5400000">
        <a:off x="-36427" y="579801"/>
        <a:ext cx="1153824" cy="1801108"/>
      </dsp:txXfrm>
    </dsp:sp>
    <dsp:sp modelId="{42ACD664-9300-4249-B2F8-9749D7BED71E}">
      <dsp:nvSpPr>
        <dsp:cNvPr id="0" name=""/>
        <dsp:cNvSpPr/>
      </dsp:nvSpPr>
      <dsp:spPr>
        <a:xfrm rot="5400000">
          <a:off x="538440" y="469354"/>
          <a:ext cx="2450876" cy="1512167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Дотации</a:t>
          </a:r>
          <a:endParaRPr lang="ru-RU" sz="1400" b="1" kern="1200" dirty="0"/>
        </a:p>
      </dsp:txBody>
      <dsp:txXfrm rot="-5400000">
        <a:off x="1007794" y="73818"/>
        <a:ext cx="1438349" cy="2303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0.14876</cdr:x>
      <cdr:y>0.84883</cdr:y>
    </cdr:from>
    <cdr:to>
      <cdr:x>0.3719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5134272"/>
          <a:ext cx="194421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0.13223</cdr:x>
      <cdr:y>0.42105</cdr:y>
    </cdr:from>
    <cdr:to>
      <cdr:x>0.2314</cdr:x>
      <cdr:y>0.55263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52128" y="2304256"/>
          <a:ext cx="86409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0.1157</cdr:x>
      <cdr:y>0.42105</cdr:y>
    </cdr:from>
    <cdr:to>
      <cdr:x>0.26446</cdr:x>
      <cdr:y>0.48684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8112" y="2304256"/>
          <a:ext cx="129614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pPr>
            <a:lnSpc>
              <a:spcPts val="1200"/>
            </a:lnSpc>
          </a:pPr>
          <a:endParaRPr lang="ru-RU" sz="1100" dirty="0"/>
        </a:p>
      </cdr:txBody>
    </cdr:sp>
  </cdr:relSizeAnchor>
  <cdr:relSizeAnchor xmlns:cdr="http://schemas.openxmlformats.org/drawingml/2006/chartDrawing">
    <cdr:from>
      <cdr:x>0.23967</cdr:x>
      <cdr:y>0.47368</cdr:y>
    </cdr:from>
    <cdr:to>
      <cdr:x>0.38017</cdr:x>
      <cdr:y>0.55263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88232" y="2592288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0.2971</cdr:x>
      <cdr:y>0.01512</cdr:y>
    </cdr:from>
    <cdr:to>
      <cdr:x>0.77344</cdr:x>
      <cdr:y>0.26162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9723" y="32665"/>
          <a:ext cx="1234102" cy="532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</a:rPr>
            <a:t>2019год </a:t>
          </a:r>
          <a:endParaRPr lang="ru-RU" sz="1400" b="1" dirty="0">
            <a:solidFill>
              <a:schemeClr val="accent4">
                <a:lumMod val="50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0.2971</cdr:x>
      <cdr:y>0.01512</cdr:y>
    </cdr:from>
    <cdr:to>
      <cdr:x>0.77344</cdr:x>
      <cdr:y>0.26162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9723" y="32665"/>
          <a:ext cx="1234102" cy="532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</a:rPr>
            <a:t>2019год </a:t>
          </a:r>
          <a:endParaRPr lang="ru-RU" sz="1400" b="1" dirty="0">
            <a:solidFill>
              <a:schemeClr val="accent4">
                <a:lumMod val="5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0.38817</cdr:x>
      <cdr:y>0.62839</cdr:y>
    </cdr:from>
    <cdr:to>
      <cdr:x>0.48435</cdr:x>
      <cdr:y>0.71082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9327659">
          <a:off x="3242526" y="3937396"/>
          <a:ext cx="803472" cy="51649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0.64175</cdr:x>
      <cdr:y>0.53929</cdr:y>
    </cdr:from>
    <cdr:to>
      <cdr:x>0.71071</cdr:x>
      <cdr:y>0.61788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 rot="18928898">
          <a:off x="5360810" y="3379117"/>
          <a:ext cx="576053" cy="49243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BB20E2-34FE-4DA0-A4CA-53E84D134FCD}" type="datetimeFigureOut">
              <a:rPr lang="ru-RU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D4C216-9761-4F0C-BFD3-1639B2852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47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C21D6-4371-45C1-8A79-52ED8F8E5477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31802F-BEFD-4659-97A9-8679EF039C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EB3A1-3067-4B6B-9D6E-C7459AA9993E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195C2-EABD-4560-A0E2-07106AB654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640BD-B048-405F-A297-9EC509E47086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B50C-DE48-4006-854E-6418C9DCFD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DF50289-AE0E-4082-A197-05F67F22043B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47C738-AF54-4805-83AE-1FACD743E5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3C9697-A9FE-46FE-93E7-AF6AFFFCC977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EB847-6690-4260-971F-28CF5E50FD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D70AF-24FB-4D9D-9681-76A4D4D9FCE3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EC333-0158-49B3-8497-F6001F25CB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5CF8-99B9-442E-9280-2BA3D89A0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EEAA7-5CF4-4A85-AF6C-2CBD507C0C6C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F7B900-8504-4E5C-9C94-D9399F5FC1B3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20DEC-EE29-47DC-AA8F-C67AB634A5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A5BF8C-7711-41B5-9B9D-00AF42A39AAC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5A1F9-CA11-47B2-9648-B01291BC73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131A5B-2D71-4155-AA1B-BCDBAD99B61F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122C65-11D2-4E00-8D29-D22F7C44D5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F699B-042D-4E5A-93D1-15E06104D71F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43B120-AD39-4BA6-A929-B6F28C0D03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FF65A1-71F2-477C-9A90-C91BE49245EA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EBA3649-9EFF-4899-BDA6-2C18FB3F5F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diagramColors" Target="../diagrams/colors3.xml"/><Relationship Id="rId3" Type="http://schemas.openxmlformats.org/officeDocument/2006/relationships/chart" Target="../charts/chart5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QuickStyle" Target="../diagrams/quickStyle3.xml"/><Relationship Id="rId2" Type="http://schemas.openxmlformats.org/officeDocument/2006/relationships/chart" Target="../charts/chart4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Data" Target="../diagrams/data3.xml"/><Relationship Id="rId10" Type="http://schemas.openxmlformats.org/officeDocument/2006/relationships/diagramLayout" Target="../diagrams/layout2.xml"/><Relationship Id="rId19" Type="http://schemas.microsoft.com/office/2007/relationships/diagramDrawing" Target="../diagrams/drawing3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openxmlformats.org/officeDocument/2006/relationships/diagramColors" Target="../diagrams/colors6.xml"/><Relationship Id="rId3" Type="http://schemas.openxmlformats.org/officeDocument/2006/relationships/chart" Target="../charts/chart8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QuickStyle" Target="../diagrams/quickStyle6.xml"/><Relationship Id="rId2" Type="http://schemas.openxmlformats.org/officeDocument/2006/relationships/chart" Target="../charts/chart7.xml"/><Relationship Id="rId16" Type="http://schemas.openxmlformats.org/officeDocument/2006/relationships/diagramLayout" Target="../diagrams/layout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diagramData" Target="../diagrams/data6.xml"/><Relationship Id="rId10" Type="http://schemas.openxmlformats.org/officeDocument/2006/relationships/diagramLayout" Target="../diagrams/layout5.xml"/><Relationship Id="rId19" Type="http://schemas.microsoft.com/office/2007/relationships/diagramDrawing" Target="../diagrams/drawing6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13" Type="http://schemas.openxmlformats.org/officeDocument/2006/relationships/diagramColors" Target="../diagrams/colors8.xml"/><Relationship Id="rId18" Type="http://schemas.openxmlformats.org/officeDocument/2006/relationships/diagramColors" Target="../diagrams/colors9.xml"/><Relationship Id="rId3" Type="http://schemas.openxmlformats.org/officeDocument/2006/relationships/diagramData" Target="../diagrams/data7.xml"/><Relationship Id="rId21" Type="http://schemas.openxmlformats.org/officeDocument/2006/relationships/image" Target="../media/image10.png"/><Relationship Id="rId7" Type="http://schemas.microsoft.com/office/2007/relationships/diagramDrawing" Target="../diagrams/drawing7.xml"/><Relationship Id="rId12" Type="http://schemas.openxmlformats.org/officeDocument/2006/relationships/diagramQuickStyle" Target="../diagrams/quickStyle8.xml"/><Relationship Id="rId17" Type="http://schemas.openxmlformats.org/officeDocument/2006/relationships/diagramQuickStyle" Target="../diagrams/quickStyle9.xml"/><Relationship Id="rId2" Type="http://schemas.openxmlformats.org/officeDocument/2006/relationships/chart" Target="../charts/chart10.xml"/><Relationship Id="rId16" Type="http://schemas.openxmlformats.org/officeDocument/2006/relationships/diagramLayout" Target="../diagrams/layout9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Layout" Target="../diagrams/layout8.xml"/><Relationship Id="rId5" Type="http://schemas.openxmlformats.org/officeDocument/2006/relationships/diagramQuickStyle" Target="../diagrams/quickStyle7.xml"/><Relationship Id="rId15" Type="http://schemas.openxmlformats.org/officeDocument/2006/relationships/diagramData" Target="../diagrams/data9.xml"/><Relationship Id="rId10" Type="http://schemas.openxmlformats.org/officeDocument/2006/relationships/diagramData" Target="../diagrams/data8.xml"/><Relationship Id="rId19" Type="http://schemas.microsoft.com/office/2007/relationships/diagramDrawing" Target="../diagrams/drawing9.xml"/><Relationship Id="rId4" Type="http://schemas.openxmlformats.org/officeDocument/2006/relationships/diagramLayout" Target="../diagrams/layout7.xml"/><Relationship Id="rId9" Type="http://schemas.openxmlformats.org/officeDocument/2006/relationships/chart" Target="../charts/chart12.xml"/><Relationship Id="rId14" Type="http://schemas.microsoft.com/office/2007/relationships/diagramDrawing" Target="../diagrams/drawin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744" y="2154070"/>
            <a:ext cx="9082256" cy="264308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«БЮДЖЕТ ДЛЯ ГРАЖДАН» </a:t>
            </a:r>
          </a:p>
          <a:p>
            <a:r>
              <a:rPr lang="ru-RU" sz="2400" dirty="0" smtClean="0"/>
              <a:t>ПРОЕКТ БЮДЖЕТА </a:t>
            </a:r>
            <a:r>
              <a:rPr lang="ru-RU" sz="2400" dirty="0" smtClean="0"/>
              <a:t>ПРОМЫШЛЕННОВСКОГО </a:t>
            </a:r>
            <a:r>
              <a:rPr lang="ru-RU" sz="2400" dirty="0" smtClean="0"/>
              <a:t>ГОРОДСКОГО ПОСЕЛЕНИЯ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2018 год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плановой период 2019и 2020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чтении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2154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933"/>
            <a:ext cx="3166293" cy="21092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40" y="-923"/>
            <a:ext cx="2975960" cy="2154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" y="4524083"/>
            <a:ext cx="3286120" cy="23189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13" y="4524083"/>
            <a:ext cx="3473887" cy="23269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35483"/>
            <a:ext cx="2250241" cy="23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848872" cy="7078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Расходы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в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рамках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непрограммного направления деятельности на 2018 год, тыс. рублей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413222"/>
              </p:ext>
            </p:extLst>
          </p:nvPr>
        </p:nvGraphicFramePr>
        <p:xfrm>
          <a:off x="179512" y="1138833"/>
          <a:ext cx="8496944" cy="5299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29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0" y="620713"/>
            <a:ext cx="8388424" cy="5853112"/>
          </a:xfrm>
        </p:spPr>
        <p:txBody>
          <a:bodyPr/>
          <a:lstStyle/>
          <a:p>
            <a:pPr algn="ctr"/>
            <a:r>
              <a:rPr lang="ru-RU" altLang="ru-RU" dirty="0" smtClean="0">
                <a:latin typeface="Arial" charset="0"/>
              </a:rPr>
              <a:t>Контактная информация: </a:t>
            </a:r>
          </a:p>
          <a:p>
            <a:pPr algn="ctr"/>
            <a:r>
              <a:rPr lang="ru-RU" altLang="ru-RU" dirty="0" smtClean="0">
                <a:latin typeface="Arial" charset="0"/>
              </a:rPr>
              <a:t>Глава Промышленновского городского поселения </a:t>
            </a:r>
          </a:p>
          <a:p>
            <a:pPr algn="ctr"/>
            <a:r>
              <a:rPr lang="ru-RU" altLang="ru-RU" dirty="0" err="1" smtClean="0">
                <a:latin typeface="Arial" charset="0"/>
              </a:rPr>
              <a:t>Дробот</a:t>
            </a:r>
            <a:r>
              <a:rPr lang="ru-RU" altLang="ru-RU" dirty="0" smtClean="0">
                <a:latin typeface="Arial" charset="0"/>
              </a:rPr>
              <a:t> Дмитрий Александрович</a:t>
            </a:r>
          </a:p>
          <a:p>
            <a:pPr algn="ctr"/>
            <a:r>
              <a:rPr lang="ru-RU" altLang="ru-RU" dirty="0" smtClean="0">
                <a:latin typeface="Arial" charset="0"/>
              </a:rPr>
              <a:t>График работы с 8-30 до 17-30, </a:t>
            </a:r>
          </a:p>
          <a:p>
            <a:pPr marL="0" indent="0" algn="ctr">
              <a:buNone/>
            </a:pPr>
            <a:r>
              <a:rPr lang="ru-RU" altLang="ru-RU" dirty="0" smtClean="0">
                <a:latin typeface="Arial" charset="0"/>
              </a:rPr>
              <a:t>перерыв с 13-00 до 14-00. </a:t>
            </a:r>
          </a:p>
          <a:p>
            <a:pPr algn="ctr"/>
            <a:r>
              <a:rPr lang="ru-RU" altLang="ru-RU" dirty="0" smtClean="0">
                <a:latin typeface="Arial" charset="0"/>
              </a:rPr>
              <a:t>Адрес: 652391, Кемеровская область, Промышленновский район,                                   </a:t>
            </a:r>
            <a:r>
              <a:rPr lang="ru-RU" altLang="ru-RU" dirty="0" err="1" smtClean="0">
                <a:latin typeface="Arial" charset="0"/>
              </a:rPr>
              <a:t>пгт</a:t>
            </a:r>
            <a:r>
              <a:rPr lang="ru-RU" altLang="ru-RU" dirty="0" smtClean="0">
                <a:latin typeface="Arial" charset="0"/>
              </a:rPr>
              <a:t>. Промышленная ул. Кооперативная, 2    Телефон (8 38442) 7-44-44, Факс: 7-42-84 </a:t>
            </a:r>
          </a:p>
          <a:p>
            <a:pPr algn="ctr"/>
            <a:r>
              <a:rPr lang="ru-RU" altLang="ru-RU" dirty="0" smtClean="0">
                <a:latin typeface="Arial" charset="0"/>
              </a:rPr>
              <a:t>Электронная почта: </a:t>
            </a:r>
            <a:r>
              <a:rPr lang="en-US" altLang="ru-RU" dirty="0" err="1" smtClean="0">
                <a:latin typeface="Arial" charset="0"/>
              </a:rPr>
              <a:t>Possovbuh</a:t>
            </a:r>
            <a:r>
              <a:rPr lang="ru-RU" altLang="ru-RU" dirty="0" smtClean="0">
                <a:latin typeface="Arial" charset="0"/>
              </a:rPr>
              <a:t>@yandex.ru</a:t>
            </a:r>
            <a:r>
              <a:rPr lang="ru-RU" altLang="ru-RU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756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468313" y="115888"/>
            <a:ext cx="8540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Constantia" pitchFamily="18" charset="0"/>
              </a:rPr>
              <a:t>Основные характеристики </a:t>
            </a:r>
            <a:r>
              <a:rPr lang="ru-RU" altLang="ru-RU" sz="2400" dirty="0" smtClean="0">
                <a:latin typeface="Constantia" pitchFamily="18" charset="0"/>
              </a:rPr>
              <a:t>местного </a:t>
            </a:r>
            <a:r>
              <a:rPr lang="ru-RU" altLang="ru-RU" sz="2400" dirty="0">
                <a:latin typeface="Constantia" pitchFamily="18" charset="0"/>
              </a:rPr>
              <a:t>бюджета, тыс</a:t>
            </a:r>
            <a:r>
              <a:rPr lang="ru-RU" altLang="ru-RU" sz="2400" dirty="0" smtClean="0">
                <a:latin typeface="Constantia" pitchFamily="18" charset="0"/>
              </a:rPr>
              <a:t>. рублей</a:t>
            </a:r>
            <a:endParaRPr lang="ru-RU" altLang="ru-RU" sz="2400" dirty="0">
              <a:latin typeface="Constantia" pitchFamily="18" charset="0"/>
            </a:endParaRP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57625"/>
              </p:ext>
            </p:extLst>
          </p:nvPr>
        </p:nvGraphicFramePr>
        <p:xfrm>
          <a:off x="250825" y="620713"/>
          <a:ext cx="8713788" cy="604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475656" y="116632"/>
            <a:ext cx="6049962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Динамика собственных доходов </a:t>
            </a:r>
            <a:r>
              <a:rPr lang="ru-RU" dirty="0" smtClean="0"/>
              <a:t>местного бюджета тыс. рублей </a:t>
            </a:r>
            <a:endParaRPr lang="ru-RU" dirty="0"/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880001"/>
              </p:ext>
            </p:extLst>
          </p:nvPr>
        </p:nvGraphicFramePr>
        <p:xfrm>
          <a:off x="519113" y="765175"/>
          <a:ext cx="8250237" cy="604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50825" y="115888"/>
            <a:ext cx="8281988" cy="8318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Constantia" pitchFamily="18" charset="0"/>
              </a:rPr>
              <a:t>Структура доходов </a:t>
            </a:r>
            <a:r>
              <a:rPr lang="ru-RU" sz="2400" dirty="0" smtClean="0">
                <a:latin typeface="Constantia" pitchFamily="18" charset="0"/>
              </a:rPr>
              <a:t>местного </a:t>
            </a:r>
            <a:r>
              <a:rPr lang="ru-RU" sz="2400" dirty="0">
                <a:latin typeface="Constantia" pitchFamily="18" charset="0"/>
              </a:rPr>
              <a:t>бюджета, тыс.рублей</a:t>
            </a:r>
          </a:p>
          <a:p>
            <a:pPr>
              <a:defRPr/>
            </a:pPr>
            <a:endParaRPr lang="ru-RU" sz="2400" dirty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839884"/>
              </p:ext>
            </p:extLst>
          </p:nvPr>
        </p:nvGraphicFramePr>
        <p:xfrm>
          <a:off x="50800" y="815975"/>
          <a:ext cx="9042400" cy="547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403350" y="3213100"/>
            <a:ext cx="143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 dirty="0"/>
              <a:t> </a:t>
            </a:r>
            <a:endParaRPr lang="ru-RU" alt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6320" y="334559"/>
            <a:ext cx="65992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latin typeface="Constantia" pitchFamily="18" charset="0"/>
              </a:rPr>
              <a:t>Объем и структура налоговых доходов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54324"/>
              </p:ext>
            </p:extLst>
          </p:nvPr>
        </p:nvGraphicFramePr>
        <p:xfrm>
          <a:off x="374650" y="1392238"/>
          <a:ext cx="2663825" cy="194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92369" y="1556792"/>
            <a:ext cx="2783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41528</a:t>
            </a:r>
            <a:r>
              <a:rPr lang="ru-RU" altLang="ru-RU" sz="1400" dirty="0" smtClean="0"/>
              <a:t>тыс. руб</a:t>
            </a:r>
            <a:r>
              <a:rPr lang="ru-RU" altLang="ru-RU" sz="1400" dirty="0"/>
              <a:t>. – всего </a:t>
            </a:r>
          </a:p>
          <a:p>
            <a:pPr algn="ctr" eaLnBrk="1" hangingPunct="1"/>
            <a:r>
              <a:rPr lang="ru-RU" altLang="ru-RU" sz="1400" dirty="0"/>
              <a:t>налоговых доходов.</a:t>
            </a:r>
          </a:p>
          <a:p>
            <a:pPr algn="ctr" eaLnBrk="1" hangingPunct="1"/>
            <a:r>
              <a:rPr lang="ru-RU" altLang="ru-RU" sz="1400" dirty="0"/>
              <a:t>Это составляет </a:t>
            </a:r>
            <a:r>
              <a:rPr lang="ru-RU" altLang="ru-RU" sz="1400" dirty="0" smtClean="0"/>
              <a:t>64 </a:t>
            </a:r>
            <a:r>
              <a:rPr lang="ru-RU" altLang="ru-RU" sz="1400" b="1" dirty="0" smtClean="0"/>
              <a:t>%</a:t>
            </a:r>
            <a:r>
              <a:rPr lang="ru-RU" altLang="ru-RU" sz="1400" dirty="0" smtClean="0"/>
              <a:t> </a:t>
            </a:r>
            <a:endParaRPr lang="ru-RU" altLang="ru-RU" sz="1400" dirty="0"/>
          </a:p>
          <a:p>
            <a:pPr algn="ctr" eaLnBrk="1" hangingPunct="1"/>
            <a:r>
              <a:rPr lang="ru-RU" altLang="ru-RU" sz="1400" dirty="0"/>
              <a:t>в общем объеме доходов</a:t>
            </a:r>
            <a:r>
              <a:rPr lang="ru-RU" altLang="ru-RU" sz="11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2743" y="908050"/>
            <a:ext cx="15827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FFFF00"/>
                </a:solidFill>
              </a:rPr>
              <a:t>2018 </a:t>
            </a:r>
            <a:r>
              <a:rPr lang="ru-RU" sz="1400" b="1" dirty="0">
                <a:solidFill>
                  <a:srgbClr val="FFFF00"/>
                </a:solidFill>
              </a:rPr>
              <a:t>год</a:t>
            </a:r>
          </a:p>
        </p:txBody>
      </p:sp>
      <p:graphicFrame>
        <p:nvGraphicFramePr>
          <p:cNvPr id="4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491933"/>
              </p:ext>
            </p:extLst>
          </p:nvPr>
        </p:nvGraphicFramePr>
        <p:xfrm>
          <a:off x="3226213" y="917067"/>
          <a:ext cx="2590800" cy="216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732307829"/>
              </p:ext>
            </p:extLst>
          </p:nvPr>
        </p:nvGraphicFramePr>
        <p:xfrm>
          <a:off x="3419872" y="3501008"/>
          <a:ext cx="28083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818551651"/>
              </p:ext>
            </p:extLst>
          </p:nvPr>
        </p:nvGraphicFramePr>
        <p:xfrm>
          <a:off x="251520" y="3501008"/>
          <a:ext cx="302433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214543"/>
              </p:ext>
            </p:extLst>
          </p:nvPr>
        </p:nvGraphicFramePr>
        <p:xfrm>
          <a:off x="5867400" y="836613"/>
          <a:ext cx="2952750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907212" y="908050"/>
            <a:ext cx="1038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2020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год</a:t>
            </a:r>
          </a:p>
        </p:txBody>
      </p:sp>
      <p:sp>
        <p:nvSpPr>
          <p:cNvPr id="12299" name="TextBox 16"/>
          <p:cNvSpPr txBox="1">
            <a:spLocks noChangeArrowheads="1"/>
          </p:cNvSpPr>
          <p:nvPr/>
        </p:nvSpPr>
        <p:spPr bwMode="auto">
          <a:xfrm>
            <a:off x="3434347" y="1576240"/>
            <a:ext cx="25923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44676</a:t>
            </a:r>
            <a:r>
              <a:rPr lang="ru-RU" altLang="ru-RU" sz="1400" dirty="0" smtClean="0"/>
              <a:t>тыс. руб</a:t>
            </a:r>
            <a:r>
              <a:rPr lang="ru-RU" altLang="ru-RU" sz="1400" dirty="0"/>
              <a:t>. – всего </a:t>
            </a:r>
          </a:p>
          <a:p>
            <a:pPr algn="ctr" eaLnBrk="1" hangingPunct="1"/>
            <a:r>
              <a:rPr lang="ru-RU" altLang="ru-RU" sz="1400" dirty="0"/>
              <a:t>налоговых доходов. </a:t>
            </a:r>
          </a:p>
          <a:p>
            <a:pPr algn="ctr" eaLnBrk="1" hangingPunct="1"/>
            <a:r>
              <a:rPr lang="ru-RU" altLang="ru-RU" sz="1400" dirty="0"/>
              <a:t>Это составляет </a:t>
            </a:r>
            <a:r>
              <a:rPr lang="ru-RU" altLang="ru-RU" sz="1400" b="1" dirty="0" smtClean="0"/>
              <a:t>69 </a:t>
            </a:r>
            <a:r>
              <a:rPr lang="ru-RU" altLang="ru-RU" sz="1400" b="1" dirty="0"/>
              <a:t>% </a:t>
            </a:r>
            <a:r>
              <a:rPr lang="ru-RU" altLang="ru-RU" sz="1400" dirty="0"/>
              <a:t>в общем объеме доходов.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322188702"/>
              </p:ext>
            </p:extLst>
          </p:nvPr>
        </p:nvGraphicFramePr>
        <p:xfrm>
          <a:off x="6372200" y="3573016"/>
          <a:ext cx="259228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2301" name="TextBox 18"/>
          <p:cNvSpPr txBox="1">
            <a:spLocks noChangeArrowheads="1"/>
          </p:cNvSpPr>
          <p:nvPr/>
        </p:nvSpPr>
        <p:spPr bwMode="auto">
          <a:xfrm>
            <a:off x="6374473" y="1568475"/>
            <a:ext cx="2384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46014</a:t>
            </a:r>
            <a:r>
              <a:rPr lang="ru-RU" altLang="ru-RU" sz="1400" dirty="0" smtClean="0"/>
              <a:t>тыс.руб</a:t>
            </a:r>
            <a:r>
              <a:rPr lang="ru-RU" altLang="ru-RU" sz="1400" dirty="0"/>
              <a:t>. – всего </a:t>
            </a:r>
            <a:endParaRPr lang="ru-RU" altLang="ru-RU" sz="1400" dirty="0" smtClean="0"/>
          </a:p>
          <a:p>
            <a:pPr algn="ctr" eaLnBrk="1" hangingPunct="1"/>
            <a:r>
              <a:rPr lang="ru-RU" altLang="ru-RU" sz="1400" dirty="0" smtClean="0"/>
              <a:t>налоговых </a:t>
            </a:r>
            <a:r>
              <a:rPr lang="ru-RU" altLang="ru-RU" sz="1400" dirty="0"/>
              <a:t>доходов. </a:t>
            </a:r>
          </a:p>
          <a:p>
            <a:pPr algn="ctr" eaLnBrk="1" hangingPunct="1"/>
            <a:r>
              <a:rPr lang="ru-RU" altLang="ru-RU" sz="1400" dirty="0"/>
              <a:t>Это составляет </a:t>
            </a:r>
            <a:r>
              <a:rPr lang="ru-RU" altLang="ru-RU" sz="1400" dirty="0" smtClean="0"/>
              <a:t>70</a:t>
            </a:r>
            <a:r>
              <a:rPr lang="ru-RU" altLang="ru-RU" sz="1400" b="1" dirty="0" smtClean="0"/>
              <a:t>%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в общем объеме доходов.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6320" y="334559"/>
            <a:ext cx="65992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latin typeface="Constantia" pitchFamily="18" charset="0"/>
              </a:rPr>
              <a:t>Объем и структура </a:t>
            </a:r>
            <a:r>
              <a:rPr lang="ru-RU" sz="2400" b="1" dirty="0" smtClean="0">
                <a:solidFill>
                  <a:srgbClr val="7030A0"/>
                </a:solidFill>
                <a:latin typeface="Constantia" pitchFamily="18" charset="0"/>
              </a:rPr>
              <a:t>неналоговых </a:t>
            </a:r>
            <a:r>
              <a:rPr lang="ru-RU" sz="2400" b="1" dirty="0">
                <a:solidFill>
                  <a:srgbClr val="7030A0"/>
                </a:solidFill>
                <a:latin typeface="Constantia" pitchFamily="18" charset="0"/>
              </a:rPr>
              <a:t>доходов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4610"/>
              </p:ext>
            </p:extLst>
          </p:nvPr>
        </p:nvGraphicFramePr>
        <p:xfrm>
          <a:off x="374650" y="1392238"/>
          <a:ext cx="2663825" cy="194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92369" y="1556792"/>
            <a:ext cx="2783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5218</a:t>
            </a:r>
            <a:r>
              <a:rPr lang="ru-RU" altLang="ru-RU" sz="1400" dirty="0" smtClean="0"/>
              <a:t>тыс.руб</a:t>
            </a:r>
            <a:r>
              <a:rPr lang="ru-RU" altLang="ru-RU" sz="1400" dirty="0"/>
              <a:t>. – всего </a:t>
            </a:r>
          </a:p>
          <a:p>
            <a:pPr algn="ctr" eaLnBrk="1" hangingPunct="1"/>
            <a:r>
              <a:rPr lang="ru-RU" altLang="ru-RU" sz="1400" dirty="0" smtClean="0"/>
              <a:t>неналоговых </a:t>
            </a:r>
            <a:r>
              <a:rPr lang="ru-RU" altLang="ru-RU" sz="1400" dirty="0"/>
              <a:t>доходов.</a:t>
            </a:r>
          </a:p>
          <a:p>
            <a:pPr algn="ctr" eaLnBrk="1" hangingPunct="1"/>
            <a:r>
              <a:rPr lang="ru-RU" altLang="ru-RU" sz="1400" dirty="0"/>
              <a:t>Это составляет </a:t>
            </a:r>
            <a:r>
              <a:rPr lang="ru-RU" altLang="ru-RU" sz="1400" dirty="0" smtClean="0"/>
              <a:t>8 </a:t>
            </a:r>
            <a:r>
              <a:rPr lang="ru-RU" altLang="ru-RU" sz="1400" b="1" dirty="0" smtClean="0"/>
              <a:t>%</a:t>
            </a:r>
            <a:r>
              <a:rPr lang="ru-RU" altLang="ru-RU" sz="1400" dirty="0" smtClean="0"/>
              <a:t> </a:t>
            </a:r>
            <a:endParaRPr lang="ru-RU" altLang="ru-RU" sz="1400" dirty="0"/>
          </a:p>
          <a:p>
            <a:pPr algn="ctr" eaLnBrk="1" hangingPunct="1"/>
            <a:r>
              <a:rPr lang="ru-RU" altLang="ru-RU" sz="1400" dirty="0"/>
              <a:t>в общем объеме доходов</a:t>
            </a:r>
            <a:r>
              <a:rPr lang="ru-RU" altLang="ru-RU" sz="11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2743" y="908050"/>
            <a:ext cx="15827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FFFF00"/>
                </a:solidFill>
              </a:rPr>
              <a:t>2018 </a:t>
            </a:r>
            <a:r>
              <a:rPr lang="ru-RU" sz="1400" b="1" dirty="0">
                <a:solidFill>
                  <a:srgbClr val="FFFF00"/>
                </a:solidFill>
              </a:rPr>
              <a:t>год</a:t>
            </a:r>
          </a:p>
        </p:txBody>
      </p:sp>
      <p:graphicFrame>
        <p:nvGraphicFramePr>
          <p:cNvPr id="4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961270"/>
              </p:ext>
            </p:extLst>
          </p:nvPr>
        </p:nvGraphicFramePr>
        <p:xfrm>
          <a:off x="3275856" y="953551"/>
          <a:ext cx="2590800" cy="216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880508644"/>
              </p:ext>
            </p:extLst>
          </p:nvPr>
        </p:nvGraphicFramePr>
        <p:xfrm>
          <a:off x="3419872" y="3501008"/>
          <a:ext cx="28083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323784993"/>
              </p:ext>
            </p:extLst>
          </p:nvPr>
        </p:nvGraphicFramePr>
        <p:xfrm>
          <a:off x="251520" y="3501008"/>
          <a:ext cx="302433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961454"/>
              </p:ext>
            </p:extLst>
          </p:nvPr>
        </p:nvGraphicFramePr>
        <p:xfrm>
          <a:off x="5867400" y="836613"/>
          <a:ext cx="2952750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907212" y="908050"/>
            <a:ext cx="1038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2020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год</a:t>
            </a:r>
          </a:p>
        </p:txBody>
      </p:sp>
      <p:sp>
        <p:nvSpPr>
          <p:cNvPr id="12299" name="TextBox 16"/>
          <p:cNvSpPr txBox="1">
            <a:spLocks noChangeArrowheads="1"/>
          </p:cNvSpPr>
          <p:nvPr/>
        </p:nvSpPr>
        <p:spPr bwMode="auto">
          <a:xfrm>
            <a:off x="3434347" y="1576240"/>
            <a:ext cx="25923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5218 </a:t>
            </a:r>
            <a:r>
              <a:rPr lang="ru-RU" altLang="ru-RU" sz="1400" dirty="0"/>
              <a:t>тыс</a:t>
            </a:r>
            <a:r>
              <a:rPr lang="ru-RU" altLang="ru-RU" sz="1400" dirty="0" smtClean="0"/>
              <a:t>. руб</a:t>
            </a:r>
            <a:r>
              <a:rPr lang="ru-RU" altLang="ru-RU" sz="1400" dirty="0"/>
              <a:t>. – всего </a:t>
            </a:r>
          </a:p>
          <a:p>
            <a:pPr algn="ctr" eaLnBrk="1" hangingPunct="1"/>
            <a:r>
              <a:rPr lang="ru-RU" altLang="ru-RU" sz="1400" dirty="0" smtClean="0"/>
              <a:t>неналоговых </a:t>
            </a:r>
            <a:r>
              <a:rPr lang="ru-RU" altLang="ru-RU" sz="1400" dirty="0"/>
              <a:t>доходов. </a:t>
            </a:r>
          </a:p>
          <a:p>
            <a:pPr algn="ctr" eaLnBrk="1" hangingPunct="1"/>
            <a:r>
              <a:rPr lang="ru-RU" altLang="ru-RU" sz="1400" dirty="0"/>
              <a:t>Это </a:t>
            </a:r>
            <a:r>
              <a:rPr lang="ru-RU" altLang="ru-RU" sz="1400" dirty="0" smtClean="0"/>
              <a:t>составляет 8</a:t>
            </a:r>
            <a:r>
              <a:rPr lang="ru-RU" altLang="ru-RU" sz="1400" b="1" dirty="0" smtClean="0"/>
              <a:t>% </a:t>
            </a:r>
            <a:r>
              <a:rPr lang="ru-RU" altLang="ru-RU" sz="1400" dirty="0"/>
              <a:t>в общем объеме доходов.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689111540"/>
              </p:ext>
            </p:extLst>
          </p:nvPr>
        </p:nvGraphicFramePr>
        <p:xfrm>
          <a:off x="6372200" y="3573016"/>
          <a:ext cx="259228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2301" name="TextBox 18"/>
          <p:cNvSpPr txBox="1">
            <a:spLocks noChangeArrowheads="1"/>
          </p:cNvSpPr>
          <p:nvPr/>
        </p:nvSpPr>
        <p:spPr bwMode="auto">
          <a:xfrm>
            <a:off x="6374473" y="1568475"/>
            <a:ext cx="2384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5218</a:t>
            </a:r>
            <a:r>
              <a:rPr lang="ru-RU" altLang="ru-RU" sz="1400" dirty="0" smtClean="0"/>
              <a:t>тыс.руб</a:t>
            </a:r>
            <a:r>
              <a:rPr lang="ru-RU" altLang="ru-RU" sz="1400" dirty="0"/>
              <a:t>. – всего </a:t>
            </a:r>
            <a:endParaRPr lang="ru-RU" altLang="ru-RU" sz="1400" dirty="0" smtClean="0"/>
          </a:p>
          <a:p>
            <a:pPr algn="ctr" eaLnBrk="1" hangingPunct="1"/>
            <a:r>
              <a:rPr lang="ru-RU" altLang="ru-RU" sz="1400" dirty="0" smtClean="0"/>
              <a:t>неналоговых </a:t>
            </a:r>
            <a:r>
              <a:rPr lang="ru-RU" altLang="ru-RU" sz="1400" dirty="0"/>
              <a:t>доходов. </a:t>
            </a:r>
          </a:p>
          <a:p>
            <a:pPr algn="ctr" eaLnBrk="1" hangingPunct="1"/>
            <a:r>
              <a:rPr lang="ru-RU" altLang="ru-RU" sz="1400" dirty="0"/>
              <a:t>Это составляет </a:t>
            </a:r>
            <a:r>
              <a:rPr lang="ru-RU" altLang="ru-RU" sz="1400" dirty="0" smtClean="0"/>
              <a:t>8</a:t>
            </a:r>
            <a:r>
              <a:rPr lang="ru-RU" altLang="ru-RU" sz="1400" b="1" dirty="0" smtClean="0"/>
              <a:t>%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в общем объеме доходов.</a:t>
            </a:r>
          </a:p>
        </p:txBody>
      </p:sp>
    </p:spTree>
    <p:extLst>
      <p:ext uri="{BB962C8B-B14F-4D97-AF65-F5344CB8AC3E}">
        <p14:creationId xmlns:p14="http://schemas.microsoft.com/office/powerpoint/2010/main" val="3323936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258888" y="260350"/>
            <a:ext cx="7091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C00000"/>
                </a:solidFill>
                <a:latin typeface="Constantia" pitchFamily="18" charset="0"/>
              </a:rPr>
              <a:t>Объем и структура безвозмездных поступлений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827088" y="119697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Овал 4"/>
          <p:cNvSpPr/>
          <p:nvPr/>
        </p:nvSpPr>
        <p:spPr>
          <a:xfrm>
            <a:off x="755650" y="836613"/>
            <a:ext cx="1728788" cy="2889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2018 </a:t>
            </a:r>
            <a:r>
              <a:rPr lang="ru-RU" dirty="0"/>
              <a:t>год</a:t>
            </a:r>
          </a:p>
        </p:txBody>
      </p:sp>
      <p:sp>
        <p:nvSpPr>
          <p:cNvPr id="6" name="Овал 5"/>
          <p:cNvSpPr/>
          <p:nvPr/>
        </p:nvSpPr>
        <p:spPr>
          <a:xfrm>
            <a:off x="3708400" y="836613"/>
            <a:ext cx="1727200" cy="2889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2019год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443663" y="836613"/>
            <a:ext cx="1728787" cy="2889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151677"/>
              </p:ext>
            </p:extLst>
          </p:nvPr>
        </p:nvGraphicFramePr>
        <p:xfrm>
          <a:off x="427430" y="988218"/>
          <a:ext cx="2415783" cy="194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70" name="TextBox 9"/>
          <p:cNvSpPr txBox="1">
            <a:spLocks noChangeArrowheads="1"/>
          </p:cNvSpPr>
          <p:nvPr/>
        </p:nvSpPr>
        <p:spPr bwMode="auto">
          <a:xfrm>
            <a:off x="395288" y="2636838"/>
            <a:ext cx="2447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dirty="0" smtClean="0"/>
              <a:t>18210 тыс. рублей </a:t>
            </a:r>
            <a:r>
              <a:rPr lang="ru-RU" altLang="ru-RU" sz="1200" dirty="0"/>
              <a:t>– всего</a:t>
            </a:r>
          </a:p>
          <a:p>
            <a:pPr algn="ctr" eaLnBrk="1" hangingPunct="1"/>
            <a:r>
              <a:rPr lang="ru-RU" altLang="ru-RU" sz="1200" dirty="0"/>
              <a:t>безвозмездных поступлений.</a:t>
            </a:r>
          </a:p>
          <a:p>
            <a:pPr algn="ctr" eaLnBrk="1" hangingPunct="1"/>
            <a:r>
              <a:rPr lang="ru-RU" altLang="ru-RU" sz="1200" dirty="0"/>
              <a:t>Это составляет </a:t>
            </a:r>
            <a:r>
              <a:rPr lang="ru-RU" altLang="ru-RU" sz="1200" b="1" dirty="0" smtClean="0"/>
              <a:t>28 </a:t>
            </a:r>
            <a:r>
              <a:rPr lang="ru-RU" altLang="ru-RU" sz="1200" b="1" dirty="0"/>
              <a:t>%</a:t>
            </a:r>
            <a:r>
              <a:rPr lang="ru-RU" altLang="ru-RU" sz="1200" dirty="0"/>
              <a:t> в </a:t>
            </a:r>
          </a:p>
          <a:p>
            <a:pPr algn="ctr" eaLnBrk="1" hangingPunct="1"/>
            <a:r>
              <a:rPr lang="ru-RU" altLang="ru-RU" sz="1200" dirty="0"/>
              <a:t>общем объеме доходов.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26628664"/>
              </p:ext>
            </p:extLst>
          </p:nvPr>
        </p:nvGraphicFramePr>
        <p:xfrm>
          <a:off x="539552" y="3717032"/>
          <a:ext cx="237626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726500"/>
              </p:ext>
            </p:extLst>
          </p:nvPr>
        </p:nvGraphicFramePr>
        <p:xfrm>
          <a:off x="3203575" y="1196975"/>
          <a:ext cx="2736850" cy="143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473" name="TextBox 12"/>
          <p:cNvSpPr txBox="1">
            <a:spLocks noChangeArrowheads="1"/>
          </p:cNvSpPr>
          <p:nvPr/>
        </p:nvSpPr>
        <p:spPr bwMode="auto">
          <a:xfrm>
            <a:off x="3348038" y="2636838"/>
            <a:ext cx="2736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dirty="0" smtClean="0"/>
              <a:t>15122,4 тыс. рублей</a:t>
            </a:r>
            <a:endParaRPr lang="ru-RU" altLang="ru-RU" sz="1200" dirty="0"/>
          </a:p>
          <a:p>
            <a:pPr algn="ctr" eaLnBrk="1" hangingPunct="1"/>
            <a:r>
              <a:rPr lang="ru-RU" altLang="ru-RU" sz="1200" dirty="0"/>
              <a:t>безвозмездных поступлений.</a:t>
            </a:r>
          </a:p>
          <a:p>
            <a:pPr algn="ctr" eaLnBrk="1" hangingPunct="1"/>
            <a:r>
              <a:rPr lang="ru-RU" altLang="ru-RU" sz="1200" dirty="0"/>
              <a:t>Это составляет </a:t>
            </a:r>
            <a:r>
              <a:rPr lang="ru-RU" altLang="ru-RU" sz="1200" b="1" dirty="0" smtClean="0"/>
              <a:t>23 </a:t>
            </a:r>
            <a:r>
              <a:rPr lang="ru-RU" altLang="ru-RU" sz="1200" b="1" dirty="0"/>
              <a:t>%</a:t>
            </a:r>
            <a:r>
              <a:rPr lang="ru-RU" altLang="ru-RU" sz="1200" dirty="0"/>
              <a:t> в </a:t>
            </a:r>
          </a:p>
          <a:p>
            <a:pPr algn="ctr" eaLnBrk="1" hangingPunct="1"/>
            <a:r>
              <a:rPr lang="ru-RU" altLang="ru-RU" sz="1200" dirty="0"/>
              <a:t>общем объеме доходов.</a:t>
            </a:r>
          </a:p>
        </p:txBody>
      </p:sp>
      <p:graphicFrame>
        <p:nvGraphicFramePr>
          <p:cNvPr id="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200233"/>
              </p:ext>
            </p:extLst>
          </p:nvPr>
        </p:nvGraphicFramePr>
        <p:xfrm>
          <a:off x="6227763" y="1125538"/>
          <a:ext cx="2447925" cy="143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475" name="TextBox 14"/>
          <p:cNvSpPr txBox="1">
            <a:spLocks noChangeArrowheads="1"/>
          </p:cNvSpPr>
          <p:nvPr/>
        </p:nvSpPr>
        <p:spPr bwMode="auto">
          <a:xfrm>
            <a:off x="6372225" y="2565400"/>
            <a:ext cx="2447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dirty="0" smtClean="0"/>
              <a:t>15127,9 тыс. рублей </a:t>
            </a:r>
            <a:r>
              <a:rPr lang="ru-RU" altLang="ru-RU" sz="1200" dirty="0"/>
              <a:t>– всего</a:t>
            </a:r>
          </a:p>
          <a:p>
            <a:pPr algn="ctr" eaLnBrk="1" hangingPunct="1"/>
            <a:r>
              <a:rPr lang="ru-RU" altLang="ru-RU" sz="1200" dirty="0"/>
              <a:t>безвозмездных поступлений.</a:t>
            </a:r>
          </a:p>
          <a:p>
            <a:pPr algn="ctr" eaLnBrk="1" hangingPunct="1"/>
            <a:r>
              <a:rPr lang="ru-RU" altLang="ru-RU" sz="1200" dirty="0"/>
              <a:t>Это составляет </a:t>
            </a:r>
            <a:r>
              <a:rPr lang="ru-RU" altLang="ru-RU" sz="1200" b="1" dirty="0" smtClean="0"/>
              <a:t>23 %</a:t>
            </a:r>
            <a:r>
              <a:rPr lang="ru-RU" altLang="ru-RU" sz="1200" dirty="0" smtClean="0"/>
              <a:t> </a:t>
            </a:r>
            <a:r>
              <a:rPr lang="ru-RU" altLang="ru-RU" sz="1200" dirty="0"/>
              <a:t>в </a:t>
            </a:r>
          </a:p>
          <a:p>
            <a:pPr algn="ctr" eaLnBrk="1" hangingPunct="1"/>
            <a:r>
              <a:rPr lang="ru-RU" altLang="ru-RU" sz="1200" dirty="0"/>
              <a:t>общем объеме доходов.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695790877"/>
              </p:ext>
            </p:extLst>
          </p:nvPr>
        </p:nvGraphicFramePr>
        <p:xfrm>
          <a:off x="3275856" y="3579555"/>
          <a:ext cx="25922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955531246"/>
              </p:ext>
            </p:extLst>
          </p:nvPr>
        </p:nvGraphicFramePr>
        <p:xfrm>
          <a:off x="6300192" y="3645024"/>
          <a:ext cx="2520280" cy="296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9555"/>
            <a:ext cx="142716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30188"/>
            <a:ext cx="142716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000783"/>
              </p:ext>
            </p:extLst>
          </p:nvPr>
        </p:nvGraphicFramePr>
        <p:xfrm>
          <a:off x="395288" y="115888"/>
          <a:ext cx="8353425" cy="626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06311718"/>
              </p:ext>
            </p:extLst>
          </p:nvPr>
        </p:nvGraphicFramePr>
        <p:xfrm>
          <a:off x="107505" y="836712"/>
          <a:ext cx="8280919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5" y="116632"/>
            <a:ext cx="885698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Расходы на реализацию муниципальной программы </a:t>
            </a:r>
            <a:r>
              <a:rPr lang="ru-RU" sz="1600" dirty="0" smtClean="0"/>
              <a:t>«Комплексное </a:t>
            </a:r>
            <a:r>
              <a:rPr lang="ru-RU" sz="1600" dirty="0"/>
              <a:t>обеспечение и  развитие </a:t>
            </a:r>
            <a:r>
              <a:rPr lang="ru-RU" sz="1600" dirty="0" smtClean="0"/>
              <a:t>жизнедеятельности Промышленновского городского поселения</a:t>
            </a:r>
            <a:r>
              <a:rPr lang="ru-RU" sz="1600" dirty="0"/>
              <a:t>"  на </a:t>
            </a:r>
            <a:r>
              <a:rPr lang="ru-RU" sz="1600" dirty="0" smtClean="0"/>
              <a:t>2018 </a:t>
            </a:r>
            <a:r>
              <a:rPr lang="ru-RU" sz="1600" dirty="0"/>
              <a:t>– </a:t>
            </a:r>
            <a:r>
              <a:rPr lang="ru-RU" sz="1600" dirty="0" smtClean="0"/>
              <a:t>2020годы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5580</TotalTime>
  <Words>809</Words>
  <Application>Microsoft Office PowerPoint</Application>
  <PresentationFormat>Экран (4:3)</PresentationFormat>
  <Paragraphs>179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Шкода</dc:creator>
  <cp:lastModifiedBy>Татьяна</cp:lastModifiedBy>
  <cp:revision>453</cp:revision>
  <cp:lastPrinted>2014-01-24T05:49:03Z</cp:lastPrinted>
  <dcterms:created xsi:type="dcterms:W3CDTF">2014-01-21T08:42:27Z</dcterms:created>
  <dcterms:modified xsi:type="dcterms:W3CDTF">2017-12-28T02:59:40Z</dcterms:modified>
</cp:coreProperties>
</file>