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0" r:id="rId3"/>
    <p:sldId id="265" r:id="rId4"/>
    <p:sldId id="269" r:id="rId5"/>
    <p:sldId id="271" r:id="rId6"/>
    <p:sldId id="263" r:id="rId7"/>
    <p:sldId id="264" r:id="rId8"/>
    <p:sldId id="272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7FF"/>
    <a:srgbClr val="CC3399"/>
    <a:srgbClr val="00FFFF"/>
    <a:srgbClr val="FF7C80"/>
    <a:srgbClr val="99FFCC"/>
    <a:srgbClr val="CC99FF"/>
    <a:srgbClr val="FF66FF"/>
    <a:srgbClr val="99CCFF"/>
    <a:srgbClr val="FF66CC"/>
    <a:srgbClr val="6D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21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101994043672568E-2"/>
          <c:y val="7.5790789736233655E-2"/>
          <c:w val="0.84370867394662241"/>
          <c:h val="0.826266958949678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explosion val="28"/>
            <c:spPr>
              <a:solidFill>
                <a:srgbClr val="FFFF00"/>
              </a:solidFill>
            </c:spPr>
          </c:dPt>
          <c:dPt>
            <c:idx val="2"/>
            <c:bubble3D val="0"/>
            <c:explosion val="36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CC3399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B050"/>
              </a:solidFill>
            </c:spPr>
          </c:dPt>
          <c:dPt>
            <c:idx val="6"/>
            <c:bubble3D val="0"/>
            <c:spPr>
              <a:solidFill>
                <a:srgbClr val="C00000"/>
              </a:solidFill>
            </c:spPr>
          </c:dPt>
          <c:dLbls>
            <c:dLbl>
              <c:idx val="1"/>
              <c:layout>
                <c:manualLayout>
                  <c:x val="2.8446660048525073E-3"/>
                  <c:y val="4.56407318982442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 на выравнивание 2295,5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7210240528830131"/>
                  <c:y val="-0.16862773962997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Субсидии </a:t>
                    </a:r>
                    <a:r>
                      <a:rPr lang="ru-RU" dirty="0"/>
                      <a:t>бюджетам бюджетной системы Российской Федерации (межбюджетные субсидии); </a:t>
                    </a:r>
                    <a:endParaRPr lang="ru-RU" dirty="0" smtClean="0"/>
                  </a:p>
                  <a:p>
                    <a:r>
                      <a:rPr lang="ru-RU" dirty="0" smtClean="0"/>
                      <a:t>72 </a:t>
                    </a:r>
                    <a:r>
                      <a:rPr lang="ru-RU" dirty="0"/>
                      <a:t>692,70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654632460192569E-2"/>
                  <c:y val="1.20231854290127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Субвенции </a:t>
                    </a:r>
                    <a:r>
                      <a:rPr lang="ru-RU" baseline="0" dirty="0" smtClean="0"/>
                      <a:t> 180,8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6151923979772856"/>
                  <c:y val="-4.4268038964246492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 </a:t>
                    </a:r>
                    <a:r>
                      <a:rPr lang="ru-RU" dirty="0"/>
                      <a:t>межбюджетные трансферты; </a:t>
                    </a:r>
                    <a:r>
                      <a:rPr lang="ru-RU" dirty="0" smtClean="0"/>
                      <a:t>161,2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4341883159935641E-2"/>
                  <c:y val="1.266505455189860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безвозмездные поступления; </a:t>
                    </a:r>
                    <a:endParaRPr lang="ru-RU" dirty="0" smtClean="0"/>
                  </a:p>
                  <a:p>
                    <a:r>
                      <a:rPr lang="ru-RU" dirty="0" smtClean="0"/>
                      <a:t>73,0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6254777694951459"/>
                  <c:y val="2.32590346567465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Налоговые и неналоговые доходы</c:v>
                </c:pt>
                <c:pt idx="1">
                  <c:v>Дотации бюджетам субъектов Российской Федерации и  муниципальных образований</c:v>
                </c:pt>
                <c:pt idx="2">
                  <c:v>Субсидии бюджетам бюджетной системы Российской Федерации (межбюджетные субсидии)</c:v>
                </c:pt>
                <c:pt idx="3">
                  <c:v>Субвенции бюджетам субъектов Российской Федерации и муниципальных образований</c:v>
                </c:pt>
                <c:pt idx="4">
                  <c:v>Иные межбюджетные трансферты</c:v>
                </c:pt>
                <c:pt idx="5">
                  <c:v>Прочие безвозмездные поступления</c:v>
                </c:pt>
                <c:pt idx="6">
                  <c:v>Возврат остатков субсидий, субвенций и иных межбюджетных трансфертов, имеющих целевое назначение прошлых лет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2383</c:v>
                </c:pt>
                <c:pt idx="1">
                  <c:v>2295.5</c:v>
                </c:pt>
                <c:pt idx="3">
                  <c:v>180.8</c:v>
                </c:pt>
                <c:pt idx="4">
                  <c:v>193.7</c:v>
                </c:pt>
                <c:pt idx="5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3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177717306404326E-2"/>
          <c:y val="8.5860766487316623E-2"/>
          <c:w val="0.84364456538719135"/>
          <c:h val="0.82827846702536678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rgbClr val="FF7C80"/>
              </a:solidFill>
            </c:spPr>
          </c:dPt>
          <c:dPt>
            <c:idx val="5"/>
            <c:bubble3D val="0"/>
            <c:spPr>
              <a:solidFill>
                <a:srgbClr val="99CCFF"/>
              </a:solidFill>
            </c:spPr>
          </c:dPt>
          <c:dPt>
            <c:idx val="6"/>
            <c:bubble3D val="0"/>
            <c:spPr>
              <a:solidFill>
                <a:srgbClr val="FF66CC"/>
              </a:solidFill>
            </c:spPr>
          </c:dPt>
          <c:dPt>
            <c:idx val="7"/>
            <c:bubble3D val="0"/>
          </c:dPt>
          <c:dPt>
            <c:idx val="8"/>
            <c:bubble3D val="0"/>
            <c:spPr>
              <a:solidFill>
                <a:srgbClr val="002060"/>
              </a:solidFill>
            </c:spPr>
          </c:dPt>
          <c:dPt>
            <c:idx val="9"/>
            <c:bubble3D val="0"/>
          </c:dPt>
          <c:dPt>
            <c:idx val="10"/>
            <c:bubble3D val="0"/>
            <c:spPr>
              <a:solidFill>
                <a:srgbClr val="00B050"/>
              </a:solidFill>
            </c:spPr>
          </c:dPt>
          <c:dPt>
            <c:idx val="11"/>
            <c:bubble3D val="0"/>
          </c:dPt>
          <c:dPt>
            <c:idx val="1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0.15154629202346473"/>
                  <c:y val="6.05567253589899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787358081307762"/>
                  <c:y val="0.10845532658920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4040981575483883E-2"/>
                  <c:y val="0.1791202238352726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180,8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15449947119969"/>
                  <c:y val="0.1560301880633673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 ; </a:t>
                    </a:r>
                    <a:endParaRPr lang="ru-RU" dirty="0" smtClean="0"/>
                  </a:p>
                  <a:p>
                    <a:r>
                      <a:rPr lang="ru-RU" dirty="0" smtClean="0"/>
                      <a:t>1212,6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1575393996635073E-2"/>
                  <c:y val="0.2119152617877390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67775591152064E-2"/>
                  <c:y val="6.436300858579237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8219424298958016E-4"/>
                  <c:y val="3.880529327878808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4241117680963725E-2"/>
                  <c:y val="-2.109124377603629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 ; </a:t>
                    </a:r>
                    <a:endParaRPr lang="ru-RU" dirty="0" smtClean="0"/>
                  </a:p>
                  <a:p>
                    <a:r>
                      <a:rPr lang="ru-RU" dirty="0" smtClean="0"/>
                      <a:t>173 937,7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22054216396939597"/>
                  <c:y val="-4.22112495551922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спорт; </a:t>
                    </a:r>
                    <a:r>
                      <a:rPr lang="ru-RU" dirty="0" smtClean="0"/>
                      <a:t>20.0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20677405323196646"/>
                  <c:y val="-1.551342182219998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5244401809233266E-2"/>
                  <c:y val="-1.66866439959652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МБТ общего характера бюджетам городского и сельских поселений; </a:t>
                    </a:r>
                    <a:endParaRPr lang="ru-RU" dirty="0" smtClean="0"/>
                  </a:p>
                  <a:p>
                    <a:r>
                      <a:rPr lang="ru-RU" dirty="0" smtClean="0"/>
                      <a:t>12 </a:t>
                    </a:r>
                    <a:r>
                      <a:rPr lang="ru-RU" dirty="0"/>
                      <a:t>089,3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18358382517448615"/>
                  <c:y val="6.03043889478993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'приложение 8'!$A$1:$A$13</c:f>
              <c:strCache>
                <c:ptCount val="13"/>
                <c:pt idx="0">
                  <c:v>Национальная безопасность и  правоохранительная  деятельность 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 правоохранительная  деятельность </c:v>
                </c:pt>
                <c:pt idx="4">
                  <c:v>Национальная экономика </c:v>
                </c:pt>
                <c:pt idx="5">
                  <c:v>Жилищно-коммунальное хозяйство</c:v>
                </c:pt>
                <c:pt idx="6">
                  <c:v>Культура, кинематография </c:v>
                </c:pt>
                <c:pt idx="7">
                  <c:v>Обслуживание государственного и муниципального долга</c:v>
                </c:pt>
                <c:pt idx="8">
                  <c:v>Социальная политика </c:v>
                </c:pt>
                <c:pt idx="9">
                  <c:v>Физическая культура и спорт</c:v>
                </c:pt>
                <c:pt idx="10">
                  <c:v>Здравоохранение </c:v>
                </c:pt>
                <c:pt idx="11">
                  <c:v>Социальная политика </c:v>
                </c:pt>
                <c:pt idx="12">
                  <c:v>МБТ общего характера бюджетам городского и сельских поселений</c:v>
                </c:pt>
              </c:strCache>
            </c:strRef>
          </c:cat>
          <c:val>
            <c:numRef>
              <c:f>'приложение 8'!$B$1:$B$13</c:f>
              <c:numCache>
                <c:formatCode>#,##0.0</c:formatCode>
                <c:ptCount val="13"/>
                <c:pt idx="1">
                  <c:v>2391.3000000000002</c:v>
                </c:pt>
                <c:pt idx="2">
                  <c:v>180.8</c:v>
                </c:pt>
                <c:pt idx="3">
                  <c:v>69</c:v>
                </c:pt>
                <c:pt idx="4">
                  <c:v>1212.5999999999999</c:v>
                </c:pt>
                <c:pt idx="5">
                  <c:v>497.5</c:v>
                </c:pt>
                <c:pt idx="6">
                  <c:v>488.3</c:v>
                </c:pt>
                <c:pt idx="9">
                  <c:v>20</c:v>
                </c:pt>
                <c:pt idx="11">
                  <c:v>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2FECC7-7626-423C-BD61-BA617A2373DA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A4A6C-A1E9-4CF8-8D6E-E715FB7ADE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85131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a typeface="NSimSun" pitchFamily="49" charset="-122"/>
              </a:rPr>
              <a:t>ИСПОЛНЕНИЕ  БЮДЖЕТА   ПУШКИНСКОГО  СЕЛЬСКОГО  ПОСЕЛЕНИЯ ЗА    9 месяцев  2015 года</a:t>
            </a:r>
            <a:endParaRPr lang="ru-RU" b="1" dirty="0">
              <a:ea typeface="NSimSun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149080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БЮДЖЕТ ДЛЯ ГРАЖДАН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165304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Администрация Пушкинского сельского поселения</a:t>
            </a:r>
          </a:p>
        </p:txBody>
      </p:sp>
      <p:pic>
        <p:nvPicPr>
          <p:cNvPr id="1026" name="Picture 2" descr="Z:\Бюджет для граждан\Рабочий вариант\Рабочий вариант\картинки финансовые\d19232f6f5f10788b6a56b690f3cf3a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168352" cy="1842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2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943" y="1"/>
            <a:ext cx="7477857" cy="78581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Что такое бюджет 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879205" y="1142986"/>
            <a:ext cx="2730002" cy="15001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627084" y="1142984"/>
            <a:ext cx="3099310" cy="15716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РАСХОДЫ</a:t>
            </a:r>
            <a:endParaRPr lang="ru-RU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7177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520" y="1643063"/>
            <a:ext cx="1318846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208919" y="3071811"/>
            <a:ext cx="6726162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1091" y="4071942"/>
            <a:ext cx="2176111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22741" y="4000504"/>
            <a:ext cx="1648569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9205" y="5857893"/>
            <a:ext cx="764936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7190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577" y="4071938"/>
            <a:ext cx="97594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78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23528" y="188640"/>
            <a:ext cx="8496944" cy="576064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доходов  бюджета  Пушкинского сельского поселения</a:t>
            </a:r>
          </a:p>
          <a:p>
            <a:pPr algn="ctr"/>
            <a:r>
              <a:rPr lang="ru-RU" dirty="0" smtClean="0"/>
              <a:t>за 9 месяцев 2015 года   </a:t>
            </a:r>
            <a:r>
              <a:rPr lang="ru-RU" sz="1400" dirty="0" smtClean="0"/>
              <a:t>(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.)</a:t>
            </a:r>
            <a:endParaRPr lang="ru-RU" sz="1400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29500754"/>
              </p:ext>
            </p:extLst>
          </p:nvPr>
        </p:nvGraphicFramePr>
        <p:xfrm>
          <a:off x="179512" y="980728"/>
          <a:ext cx="892899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668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011116" y="1"/>
            <a:ext cx="7675685" cy="1357313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Исполнение плана по  налоговым и неналоговым доходам за 9 месяцев 2015 года ПУШКИНСКОГО сельского поселения</a:t>
            </a:r>
          </a:p>
        </p:txBody>
      </p:sp>
      <p:graphicFrame>
        <p:nvGraphicFramePr>
          <p:cNvPr id="14845" name="Group 5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4837"/>
              </p:ext>
            </p:extLst>
          </p:nvPr>
        </p:nvGraphicFramePr>
        <p:xfrm>
          <a:off x="899592" y="1772816"/>
          <a:ext cx="7681547" cy="4807115"/>
        </p:xfrm>
        <a:graphic>
          <a:graphicData uri="http://schemas.openxmlformats.org/drawingml/2006/table">
            <a:tbl>
              <a:tblPr/>
              <a:tblGrid>
                <a:gridCol w="3427535"/>
                <a:gridCol w="996462"/>
                <a:gridCol w="1462454"/>
                <a:gridCol w="1795096"/>
              </a:tblGrid>
              <a:tr h="8367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год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месяцев 2015 год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НАЛОГОВЫЕ ДОХОДЫ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2191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1672,2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76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доходы физических лиц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116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77,1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66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528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585,2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111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совокупный доход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69,4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578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имущество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1535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940,5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61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НЕНАЛОГОВЫЕ ДОХОДЫ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192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133,4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69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Государственная пошлина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21,5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Доходы от использования имущества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161,0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111,9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7" marR="97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93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205" y="-428651"/>
            <a:ext cx="7772400" cy="1500198"/>
          </a:xfrm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0804" y="1214422"/>
            <a:ext cx="7121819" cy="3571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 eaLnBrk="1" hangingPunct="1">
              <a:lnSpc>
                <a:spcPct val="90000"/>
              </a:lnSpc>
              <a:defRPr/>
            </a:pPr>
            <a:r>
              <a:rPr lang="ru-RU" altLang="ru-RU" sz="1800" b="1" smtClean="0">
                <a:solidFill>
                  <a:schemeClr val="bg1"/>
                </a:solidFill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637943" y="1643064"/>
            <a:ext cx="329711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flipV="1">
            <a:off x="681404" y="1714500"/>
            <a:ext cx="461596" cy="1143000"/>
          </a:xfrm>
          <a:prstGeom prst="bentArrow">
            <a:avLst>
              <a:gd name="adj1" fmla="val 25000"/>
              <a:gd name="adj2" fmla="val 27030"/>
              <a:gd name="adj3" fmla="val 25000"/>
              <a:gd name="adj4" fmla="val 6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8462596" y="1714500"/>
            <a:ext cx="461596" cy="1357313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8919" y="2071679"/>
            <a:ext cx="2044226" cy="19543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16226" y="2071678"/>
            <a:ext cx="1648569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0973" y="2285992"/>
            <a:ext cx="2901481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1282" name="TextBox 14"/>
          <p:cNvSpPr txBox="1">
            <a:spLocks noChangeArrowheads="1"/>
          </p:cNvSpPr>
          <p:nvPr/>
        </p:nvSpPr>
        <p:spPr bwMode="auto">
          <a:xfrm>
            <a:off x="1208943" y="4500564"/>
            <a:ext cx="758336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rgbClr val="FF0000"/>
                </a:solidFill>
              </a:rPr>
              <a:t>Безвозмездные поступления в бюджет </a:t>
            </a:r>
            <a:r>
              <a:rPr lang="ru-RU" altLang="ru-RU" sz="1600" dirty="0" smtClean="0">
                <a:solidFill>
                  <a:srgbClr val="FF0000"/>
                </a:solidFill>
              </a:rPr>
              <a:t>Пушкинского сельского </a:t>
            </a:r>
            <a:r>
              <a:rPr lang="ru-RU" altLang="ru-RU" sz="1600" dirty="0">
                <a:solidFill>
                  <a:srgbClr val="FF0000"/>
                </a:solidFill>
              </a:rPr>
              <a:t>поселения за </a:t>
            </a:r>
            <a:r>
              <a:rPr lang="ru-RU" altLang="ru-RU" sz="1600" dirty="0" smtClean="0">
                <a:solidFill>
                  <a:srgbClr val="FF0000"/>
                </a:solidFill>
              </a:rPr>
              <a:t>9 месяцев  2015 </a:t>
            </a:r>
            <a:r>
              <a:rPr lang="ru-RU" altLang="ru-RU" sz="1600" dirty="0">
                <a:solidFill>
                  <a:srgbClr val="FF0000"/>
                </a:solidFill>
              </a:rPr>
              <a:t>года</a:t>
            </a:r>
          </a:p>
        </p:txBody>
      </p:sp>
      <p:graphicFrame>
        <p:nvGraphicFramePr>
          <p:cNvPr id="1643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28931"/>
              </p:ext>
            </p:extLst>
          </p:nvPr>
        </p:nvGraphicFramePr>
        <p:xfrm>
          <a:off x="983274" y="5084764"/>
          <a:ext cx="7781192" cy="1766890"/>
        </p:xfrm>
        <a:graphic>
          <a:graphicData uri="http://schemas.openxmlformats.org/drawingml/2006/table">
            <a:tbl>
              <a:tblPr/>
              <a:tblGrid>
                <a:gridCol w="3150577"/>
                <a:gridCol w="1544515"/>
                <a:gridCol w="1543050"/>
                <a:gridCol w="1543050"/>
              </a:tblGrid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92" marR="8792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92" marR="8792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8792" marR="8792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г. план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месяцев 2015 г.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2295,5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1155,9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180,8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140,6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Иные межбюджетные трансферты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161,2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148,3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92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Итого: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2637,5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1444,8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</a:p>
                  </a:txBody>
                  <a:tcPr marL="8792" marR="8792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374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770722"/>
              </p:ext>
            </p:extLst>
          </p:nvPr>
        </p:nvGraphicFramePr>
        <p:xfrm>
          <a:off x="107504" y="764704"/>
          <a:ext cx="8910736" cy="598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23528" y="44624"/>
            <a:ext cx="8496944" cy="576064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расходов бюджета Пушкинского сельского поселения за 9 месяцев 2015 года          </a:t>
            </a:r>
            <a:r>
              <a:rPr lang="ru-RU" sz="1400" dirty="0" smtClean="0"/>
              <a:t>(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3107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23528" y="25258"/>
            <a:ext cx="8496944" cy="576064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Исполнение расходов бюджета Пушкинского сельского поселения  за 9 месяцев 2015 года          </a:t>
            </a:r>
            <a:r>
              <a:rPr lang="ru-RU" sz="1400" dirty="0" smtClean="0"/>
              <a:t>(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.)</a:t>
            </a: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156440"/>
              </p:ext>
            </p:extLst>
          </p:nvPr>
        </p:nvGraphicFramePr>
        <p:xfrm>
          <a:off x="323529" y="1340772"/>
          <a:ext cx="8568952" cy="3731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5315"/>
                <a:gridCol w="1274357"/>
                <a:gridCol w="1054640"/>
                <a:gridCol w="1054640"/>
              </a:tblGrid>
              <a:tr h="538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Расходы по разделам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Утверждено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на 2015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Исполнено за 9 месяцев 2015 г.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</a:t>
                      </a: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Национальная оборона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Национальная безопасность и  правоохранительная  деятельность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9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Национальная экономика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Культура, кинематография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Социальная политика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3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МБТ общего характера бюджетам городского и сельских поселений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5093,5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20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17635" y="64293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/>
              <a:t>Расходы на содержание органа местного </a:t>
            </a:r>
            <a:r>
              <a:rPr lang="ru-RU" altLang="ru-RU" sz="2400" b="1" dirty="0" smtClean="0"/>
              <a:t>самоуправления(</a:t>
            </a:r>
            <a:r>
              <a:rPr lang="ru-RU" altLang="ru-RU" sz="2400" b="1" dirty="0" err="1" smtClean="0"/>
              <a:t>фактическИе</a:t>
            </a:r>
            <a:r>
              <a:rPr lang="ru-RU" altLang="ru-RU" sz="2400" b="1" dirty="0" smtClean="0"/>
              <a:t> ЗАТРАТЫ НА ИХ ДЕНЕЖНОЕ СОДЕРЖАНИЕ</a:t>
            </a:r>
            <a:r>
              <a:rPr lang="ru-RU" altLang="ru-RU" sz="4000" b="1" dirty="0" smtClean="0"/>
              <a:t>)</a:t>
            </a:r>
            <a:endParaRPr lang="ru-RU" altLang="ru-RU" sz="4000" b="1" dirty="0" smtClean="0"/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162779"/>
              </p:ext>
            </p:extLst>
          </p:nvPr>
        </p:nvGraphicFramePr>
        <p:xfrm>
          <a:off x="747347" y="1928813"/>
          <a:ext cx="8110904" cy="1013566"/>
        </p:xfrm>
        <a:graphic>
          <a:graphicData uri="http://schemas.openxmlformats.org/drawingml/2006/table">
            <a:tbl>
              <a:tblPr/>
              <a:tblGrid>
                <a:gridCol w="6751027"/>
                <a:gridCol w="1359877"/>
              </a:tblGrid>
              <a:tr h="1771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92" marR="8792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8792" marR="8792" marT="9527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1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8792" marR="8792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месяцев  2015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г.год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92" marR="8792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2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Функционирование высшего должностного лица муниципального образования (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глава поселения)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92" marR="8792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297,1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92" marR="8792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2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Функционирование администрации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Пушкинского сельского поселения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92" marR="8792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554,3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792" marR="8792" marT="95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0687" y="4643447"/>
            <a:ext cx="422033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4469" y="5438789"/>
            <a:ext cx="2307996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r>
              <a:rPr lang="ru-RU" altLang="ru-RU" smtClean="0"/>
              <a:t>2015 год – 6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3758923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587</TotalTime>
  <Words>615</Words>
  <Application>Microsoft Office PowerPoint</Application>
  <PresentationFormat>Экран (4:3)</PresentationFormat>
  <Paragraphs>155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Что такое бюджет ?</vt:lpstr>
      <vt:lpstr>Презентация PowerPoint</vt:lpstr>
      <vt:lpstr>Исполнение плана по  налоговым и неналоговым доходам за 9 месяцев 2015 года ПУШКИНСКОГО сельского поселения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Презентация PowerPoint</vt:lpstr>
      <vt:lpstr>Презентация PowerPoint</vt:lpstr>
      <vt:lpstr>Расходы на содержание органа местного самоуправления(фактическИе ЗАТРАТЫ НА ИХ ДЕНЕЖНОЕ СОДЕРЖАНИЕ)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Мальцева Е.Н.</dc:creator>
  <cp:lastModifiedBy>User12</cp:lastModifiedBy>
  <cp:revision>62</cp:revision>
  <cp:lastPrinted>2015-10-21T09:22:06Z</cp:lastPrinted>
  <dcterms:created xsi:type="dcterms:W3CDTF">2015-04-29T10:03:56Z</dcterms:created>
  <dcterms:modified xsi:type="dcterms:W3CDTF">2015-11-08T13:53:48Z</dcterms:modified>
</cp:coreProperties>
</file>