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charts/chart28.xml" ContentType="application/vnd.openxmlformats-officedocument.drawingml.chart+xml"/>
  <Override PartName="/ppt/diagrams/colors11.xml" ContentType="application/vnd.openxmlformats-officedocument.drawingml.diagramColors+xml"/>
  <Override PartName="/ppt/charts/chart46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rawings/drawing7.xml" ContentType="application/vnd.openxmlformats-officedocument.drawingml.chartshape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diagrams/drawing3.xml" ContentType="application/vnd.ms-office.drawingml.diagramDrawing+xml"/>
  <Override PartName="/ppt/charts/chart29.xml" ContentType="application/vnd.openxmlformats-officedocument.drawingml.chart+xml"/>
  <Override PartName="/ppt/diagrams/colors12.xml" ContentType="application/vnd.openxmlformats-officedocument.drawingml.diagramColors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charts/chart4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charts/chart14.xml" ContentType="application/vnd.openxmlformats-officedocument.drawingml.chart+xml"/>
  <Override PartName="/ppt/diagrams/layout6.xml" ContentType="application/vnd.openxmlformats-officedocument.drawingml.diagramLayout+xml"/>
  <Override PartName="/ppt/charts/chart32.xml" ContentType="application/vnd.openxmlformats-officedocument.drawingml.chart+xml"/>
  <Override PartName="/ppt/diagrams/data10.xml" ContentType="application/vnd.openxmlformats-officedocument.drawingml.diagramData+xml"/>
  <Override PartName="/ppt/charts/chart4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21.xml" ContentType="application/vnd.openxmlformats-officedocument.drawingml.char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rawings/drawing6.xml" ContentType="application/vnd.openxmlformats-officedocument.drawingml.chartshapes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charts/chart26.xml" ContentType="application/vnd.openxmlformats-officedocument.drawingml.chart+xml"/>
  <Override PartName="/ppt/diagrams/data11.xml" ContentType="application/vnd.openxmlformats-officedocument.drawingml.diagramData+xml"/>
  <Override PartName="/ppt/charts/chart44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diagrams/layout7.xml" ContentType="application/vnd.openxmlformats-officedocument.drawingml.diagramLayout+xml"/>
  <Override PartName="/ppt/charts/chart33.xml" ContentType="application/vnd.openxmlformats-officedocument.drawingml.char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charts/chart5.xml" ContentType="application/vnd.openxmlformats-officedocument.drawingml.char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rawing5.xml" ContentType="application/vnd.ms-office.drawingml.diagramDrawing+xml"/>
  <Override PartName="/ppt/drawings/drawing5.xml" ContentType="application/vnd.openxmlformats-officedocument.drawingml.chartshapes+xml"/>
  <Override PartName="/ppt/diagrams/layout11.xml" ContentType="application/vnd.openxmlformats-officedocument.drawingml.diagram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charts/chart27.xml" ContentType="application/vnd.openxmlformats-officedocument.drawingml.chart+xml"/>
  <Override PartName="/ppt/diagrams/colors10.xml" ContentType="application/vnd.openxmlformats-officedocument.drawingml.diagramColors+xml"/>
  <Override PartName="/ppt/charts/chart38.xml" ContentType="application/vnd.openxmlformats-officedocument.drawingml.chart+xml"/>
  <Override PartName="/ppt/slides/slide24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diagrams/layout8.xml" ContentType="application/vnd.openxmlformats-officedocument.drawingml.diagramLayout+xml"/>
  <Override PartName="/ppt/charts/chart34.xml" ContentType="application/vnd.openxmlformats-officedocument.drawingml.chart+xml"/>
  <Override PartName="/ppt/diagrams/data12.xml" ContentType="application/vnd.openxmlformats-officedocument.drawingml.diagramData+xml"/>
  <Override PartName="/ppt/charts/chart45.xml" ContentType="application/vnd.openxmlformats-officedocument.drawingml.char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23.xml" ContentType="application/vnd.openxmlformats-officedocument.drawingml.chart+xml"/>
  <Override PartName="/ppt/diagrams/data9.xml" ContentType="application/vnd.openxmlformats-officedocument.drawingml.diagramData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12.xml" ContentType="application/vnd.openxmlformats-officedocument.drawingml.chart+xml"/>
  <Override PartName="/ppt/diagrams/layout4.xml" ContentType="application/vnd.openxmlformats-officedocument.drawingml.diagramLayout+xml"/>
  <Override PartName="/ppt/charts/chart30.xml" ContentType="application/vnd.openxmlformats-officedocument.drawingml.chart+xml"/>
  <Override PartName="/ppt/charts/chart4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7" r:id="rId1"/>
  </p:sldMasterIdLst>
  <p:notesMasterIdLst>
    <p:notesMasterId r:id="rId29"/>
  </p:notesMasterIdLst>
  <p:sldIdLst>
    <p:sldId id="256" r:id="rId2"/>
    <p:sldId id="291" r:id="rId3"/>
    <p:sldId id="308" r:id="rId4"/>
    <p:sldId id="293" r:id="rId5"/>
    <p:sldId id="292" r:id="rId6"/>
    <p:sldId id="332" r:id="rId7"/>
    <p:sldId id="294" r:id="rId8"/>
    <p:sldId id="295" r:id="rId9"/>
    <p:sldId id="296" r:id="rId10"/>
    <p:sldId id="335" r:id="rId11"/>
    <p:sldId id="298" r:id="rId12"/>
    <p:sldId id="336" r:id="rId13"/>
    <p:sldId id="333" r:id="rId14"/>
    <p:sldId id="299" r:id="rId15"/>
    <p:sldId id="301" r:id="rId16"/>
    <p:sldId id="305" r:id="rId17"/>
    <p:sldId id="307" r:id="rId18"/>
    <p:sldId id="311" r:id="rId19"/>
    <p:sldId id="328" r:id="rId20"/>
    <p:sldId id="324" r:id="rId21"/>
    <p:sldId id="317" r:id="rId22"/>
    <p:sldId id="329" r:id="rId23"/>
    <p:sldId id="321" r:id="rId24"/>
    <p:sldId id="326" r:id="rId25"/>
    <p:sldId id="334" r:id="rId26"/>
    <p:sldId id="330" r:id="rId27"/>
    <p:sldId id="331" r:id="rId2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FF66"/>
    <a:srgbClr val="22207A"/>
    <a:srgbClr val="009999"/>
    <a:srgbClr val="CC0066"/>
    <a:srgbClr val="3366FF"/>
    <a:srgbClr val="800080"/>
    <a:srgbClr val="FF9900"/>
    <a:srgbClr val="FFFF66"/>
    <a:srgbClr val="00CCFF"/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93075" autoAdjust="0"/>
  </p:normalViewPr>
  <p:slideViewPr>
    <p:cSldViewPr>
      <p:cViewPr>
        <p:scale>
          <a:sx n="83" d="100"/>
          <a:sy n="83" d="100"/>
        </p:scale>
        <p:origin x="-1430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9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5.xlsx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1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3.xlsx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4.xlsx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5.xlsx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6.xlsx"/></Relationships>
</file>

<file path=ppt/charts/_rels/chart4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47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0"/>
      <c:depthPercent val="100"/>
      <c:perspective val="30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6033572027350541E-2"/>
          <c:y val="1.2597806592918261E-2"/>
          <c:w val="0.81382830741488232"/>
          <c:h val="0.86023444485004308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</c:v>
                </c:pt>
              </c:strCache>
            </c:strRef>
          </c:tx>
          <c:dLbls>
            <c:spPr>
              <a:noFill/>
              <a:ln w="25394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#,##0.000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4.5185521167987783E-2"/>
                  <c:y val="8.2603339432046244E-2"/>
                </c:manualLayout>
              </c:layout>
              <c:spPr>
                <a:noFill/>
                <a:ln w="2539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0200385871219221E-2"/>
                  <c:y val="0.10926075185483723"/>
                </c:manualLayout>
              </c:layout>
              <c:spPr>
                <a:noFill/>
                <a:ln w="2539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1.4575974570318641E-3"/>
                  <c:y val="0.14734649736527258"/>
                </c:manualLayout>
              </c:layout>
              <c:spPr>
                <a:noFill/>
                <a:ln w="2539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1.4575974570318641E-3"/>
                  <c:y val="0.17190424692615044"/>
                </c:manualLayout>
              </c:layout>
              <c:spPr>
                <a:noFill/>
                <a:ln w="2539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4"/>
              <c:layout>
                <c:manualLayout>
                  <c:x val="1.8948766941414258E-2"/>
                  <c:y val="8.2603339432046244E-2"/>
                </c:manualLayout>
              </c:layout>
              <c:spPr>
                <a:noFill/>
                <a:ln w="2539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pPr>
              <a:noFill/>
              <a:ln w="25394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6502.1</c:v>
                </c:pt>
                <c:pt idx="1">
                  <c:v>5975.9</c:v>
                </c:pt>
                <c:pt idx="2">
                  <c:v>6520.3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4"/>
              <c:layout>
                <c:manualLayout>
                  <c:x val="4.6643118625019422E-2"/>
                  <c:y val="6.6975680620578034E-3"/>
                </c:manualLayout>
              </c:layout>
              <c:spPr>
                <a:noFill/>
                <a:ln w="2539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pPr>
              <a:noFill/>
              <a:ln w="25394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6502.1</c:v>
                </c:pt>
                <c:pt idx="1">
                  <c:v>5975.9</c:v>
                </c:pt>
                <c:pt idx="2">
                  <c:v>6520.3</c:v>
                </c:pt>
              </c:numCache>
            </c:numRef>
          </c:val>
        </c:ser>
        <c:shape val="box"/>
        <c:axId val="54148096"/>
        <c:axId val="54162176"/>
        <c:axId val="53378560"/>
      </c:bar3DChart>
      <c:catAx>
        <c:axId val="54148096"/>
        <c:scaling>
          <c:orientation val="minMax"/>
        </c:scaling>
        <c:axPos val="b"/>
        <c:numFmt formatCode="General" sourceLinked="1"/>
        <c:tickLblPos val="nextTo"/>
        <c:crossAx val="54162176"/>
        <c:crosses val="autoZero"/>
        <c:auto val="1"/>
        <c:lblAlgn val="ctr"/>
        <c:lblOffset val="100"/>
      </c:catAx>
      <c:valAx>
        <c:axId val="54162176"/>
        <c:scaling>
          <c:orientation val="minMax"/>
        </c:scaling>
        <c:delete val="1"/>
        <c:axPos val="l"/>
        <c:majorGridlines/>
        <c:numFmt formatCode="#,##0.000" sourceLinked="1"/>
        <c:tickLblPos val="none"/>
        <c:crossAx val="54148096"/>
        <c:crosses val="autoZero"/>
        <c:crossBetween val="between"/>
      </c:valAx>
      <c:serAx>
        <c:axId val="53378560"/>
        <c:scaling>
          <c:orientation val="minMax"/>
        </c:scaling>
        <c:delete val="1"/>
        <c:axPos val="b"/>
        <c:tickLblPos val="none"/>
        <c:crossAx val="54162176"/>
        <c:crosses val="autoZero"/>
      </c:serAx>
      <c:spPr>
        <a:noFill/>
        <a:ln w="25394">
          <a:noFill/>
        </a:ln>
      </c:spPr>
    </c:plotArea>
    <c:legend>
      <c:legendPos val="r"/>
      <c:layout>
        <c:manualLayout>
          <c:xMode val="edge"/>
          <c:yMode val="edge"/>
          <c:x val="0.83814523184601963"/>
          <c:y val="0.41361916771752838"/>
          <c:w val="0.15135608048993904"/>
          <c:h val="0.17150063051702438"/>
        </c:manualLayout>
      </c:layout>
      <c:spPr>
        <a:noFill/>
        <a:ln w="25394">
          <a:noFill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 w="25386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212</c:v>
                </c:pt>
                <c:pt idx="1">
                  <c:v>218</c:v>
                </c:pt>
                <c:pt idx="2">
                  <c:v>224</c:v>
                </c:pt>
              </c:numCache>
            </c:numRef>
          </c:val>
        </c:ser>
        <c:axId val="66743680"/>
        <c:axId val="66376832"/>
      </c:barChart>
      <c:catAx>
        <c:axId val="6674368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397"/>
            </a:pPr>
            <a:endParaRPr lang="ru-RU"/>
          </a:p>
        </c:txPr>
        <c:crossAx val="66376832"/>
        <c:crosses val="autoZero"/>
        <c:auto val="1"/>
        <c:lblAlgn val="ctr"/>
        <c:lblOffset val="100"/>
      </c:catAx>
      <c:valAx>
        <c:axId val="6637683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197"/>
            </a:pPr>
            <a:endParaRPr lang="ru-RU"/>
          </a:p>
        </c:txPr>
        <c:crossAx val="66743680"/>
        <c:crosses val="autoZero"/>
        <c:crossBetween val="between"/>
      </c:valAx>
      <c:spPr>
        <a:noFill/>
        <a:ln w="25386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0"/>
  <c:chart>
    <c:autoTitleDeleted val="1"/>
    <c:plotArea>
      <c:layout>
        <c:manualLayout>
          <c:layoutTarget val="inner"/>
          <c:xMode val="edge"/>
          <c:yMode val="edge"/>
          <c:x val="9.3848546742670194E-2"/>
          <c:y val="0.16225974891678702"/>
          <c:w val="0.66985078581012369"/>
          <c:h val="0.6966448172425329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</c:v>
                </c:pt>
                <c:pt idx="1">
                  <c:v>95</c:v>
                </c:pt>
              </c:numCache>
            </c:numRef>
          </c:val>
        </c:ser>
        <c:firstSliceAng val="0"/>
      </c:pieChart>
      <c:spPr>
        <a:noFill/>
        <a:ln w="25354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1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</c:v>
                </c:pt>
                <c:pt idx="1">
                  <c:v>95</c:v>
                </c:pt>
              </c:numCache>
            </c:numRef>
          </c:val>
        </c:ser>
        <c:firstSliceAng val="0"/>
      </c:pieChart>
      <c:spPr>
        <a:noFill/>
        <a:ln w="25396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5"/>
  <c:chart>
    <c:autoTitleDeleted val="1"/>
    <c:plotArea>
      <c:layout>
        <c:manualLayout>
          <c:layoutTarget val="inner"/>
          <c:xMode val="edge"/>
          <c:yMode val="edge"/>
          <c:x val="0.10146216707089571"/>
          <c:y val="8.0808104179404525E-2"/>
          <c:w val="0.6491793366164369"/>
          <c:h val="0.838383791641191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</c:v>
                </c:pt>
                <c:pt idx="1">
                  <c:v>94</c:v>
                </c:pt>
              </c:numCache>
            </c:numRef>
          </c:val>
        </c:ser>
        <c:firstSliceAng val="0"/>
      </c:pieChart>
      <c:spPr>
        <a:noFill/>
        <a:ln w="25410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03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view3D>
      <c:depthPercent val="100"/>
      <c:rAngAx val="1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 w="25369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2019год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953</c:v>
                </c:pt>
                <c:pt idx="1">
                  <c:v>1252</c:v>
                </c:pt>
                <c:pt idx="2">
                  <c:v>1794</c:v>
                </c:pt>
              </c:numCache>
            </c:numRef>
          </c:val>
        </c:ser>
        <c:shape val="box"/>
        <c:axId val="84388096"/>
        <c:axId val="84393984"/>
        <c:axId val="0"/>
      </c:bar3DChart>
      <c:catAx>
        <c:axId val="84388096"/>
        <c:scaling>
          <c:orientation val="minMax"/>
        </c:scaling>
        <c:axPos val="b"/>
        <c:numFmt formatCode="General" sourceLinked="1"/>
        <c:tickLblPos val="nextTo"/>
        <c:crossAx val="84393984"/>
        <c:crosses val="autoZero"/>
        <c:auto val="1"/>
        <c:lblAlgn val="ctr"/>
        <c:lblOffset val="100"/>
      </c:catAx>
      <c:valAx>
        <c:axId val="84393984"/>
        <c:scaling>
          <c:orientation val="minMax"/>
        </c:scaling>
        <c:axPos val="l"/>
        <c:majorGridlines/>
        <c:numFmt formatCode="General" sourceLinked="1"/>
        <c:tickLblPos val="nextTo"/>
        <c:crossAx val="84388096"/>
        <c:crosses val="autoZero"/>
        <c:crossBetween val="between"/>
      </c:valAx>
      <c:spPr>
        <a:noFill/>
        <a:ln w="2536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4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explosion val="20"/>
          </c:dPt>
          <c:cat>
            <c:strRef>
              <c:f>Лист1!$A$2:$A$3</c:f>
              <c:strCache>
                <c:ptCount val="2"/>
                <c:pt idx="0">
                  <c:v>налог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</c:pie3DChart>
      <c:spPr>
        <a:noFill/>
        <a:ln w="25398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4"/>
      </a:pPr>
      <a:endParaRPr lang="ru-RU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explosion val="21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</c:pie3DChart>
      <c:spPr>
        <a:noFill/>
        <a:ln w="25386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0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</c:pie3DChart>
      <c:spPr>
        <a:noFill/>
        <a:ln w="25432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02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 рублей</c:v>
                </c:pt>
              </c:strCache>
            </c:strRef>
          </c:tx>
          <c:dLbls>
            <c:spPr>
              <a:noFill/>
              <a:ln w="25409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</c:v>
                </c:pt>
                <c:pt idx="1">
                  <c:v>70</c:v>
                </c:pt>
                <c:pt idx="2">
                  <c:v>70</c:v>
                </c:pt>
              </c:numCache>
            </c:numRef>
          </c:val>
        </c:ser>
        <c:shape val="cone"/>
        <c:axId val="90942080"/>
        <c:axId val="90947968"/>
        <c:axId val="0"/>
      </c:bar3DChart>
      <c:catAx>
        <c:axId val="90942080"/>
        <c:scaling>
          <c:orientation val="minMax"/>
        </c:scaling>
        <c:axPos val="b"/>
        <c:numFmt formatCode="General" sourceLinked="1"/>
        <c:tickLblPos val="nextTo"/>
        <c:crossAx val="90947968"/>
        <c:crosses val="autoZero"/>
        <c:auto val="1"/>
        <c:lblAlgn val="ctr"/>
        <c:lblOffset val="100"/>
      </c:catAx>
      <c:valAx>
        <c:axId val="90947968"/>
        <c:scaling>
          <c:orientation val="minMax"/>
        </c:scaling>
        <c:axPos val="l"/>
        <c:majorGridlines/>
        <c:numFmt formatCode="General" sourceLinked="1"/>
        <c:tickLblPos val="nextTo"/>
        <c:crossAx val="90942080"/>
        <c:crosses val="autoZero"/>
        <c:crossBetween val="between"/>
      </c:valAx>
      <c:spPr>
        <a:noFill/>
        <a:ln w="2540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3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autoTitleDeleted val="1"/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2019год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45</c:v>
                </c:pt>
                <c:pt idx="1">
                  <c:v>45</c:v>
                </c:pt>
                <c:pt idx="2">
                  <c:v>45</c:v>
                </c:pt>
              </c:numCache>
            </c:numRef>
          </c:val>
        </c:ser>
        <c:shape val="box"/>
        <c:axId val="91004928"/>
        <c:axId val="91006464"/>
        <c:axId val="0"/>
      </c:bar3DChart>
      <c:catAx>
        <c:axId val="91004928"/>
        <c:scaling>
          <c:orientation val="minMax"/>
        </c:scaling>
        <c:axPos val="b"/>
        <c:numFmt formatCode="General" sourceLinked="1"/>
        <c:tickLblPos val="nextTo"/>
        <c:crossAx val="91006464"/>
        <c:crosses val="autoZero"/>
        <c:auto val="1"/>
        <c:lblAlgn val="ctr"/>
        <c:lblOffset val="100"/>
      </c:catAx>
      <c:valAx>
        <c:axId val="91006464"/>
        <c:scaling>
          <c:orientation val="minMax"/>
        </c:scaling>
        <c:axPos val="l"/>
        <c:majorGridlines/>
        <c:numFmt formatCode="General" sourceLinked="1"/>
        <c:tickLblPos val="nextTo"/>
        <c:crossAx val="910049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2559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3460</c:v>
                </c:pt>
                <c:pt idx="1">
                  <c:v>3825</c:v>
                </c:pt>
                <c:pt idx="2">
                  <c:v>4373</c:v>
                </c:pt>
              </c:numCache>
            </c:numRef>
          </c:val>
        </c:ser>
        <c:shape val="box"/>
        <c:axId val="54572160"/>
        <c:axId val="54698752"/>
        <c:axId val="0"/>
      </c:bar3DChart>
      <c:catAx>
        <c:axId val="54572160"/>
        <c:scaling>
          <c:orientation val="minMax"/>
        </c:scaling>
        <c:axPos val="b"/>
        <c:numFmt formatCode="General" sourceLinked="1"/>
        <c:tickLblPos val="nextTo"/>
        <c:crossAx val="54698752"/>
        <c:crosses val="autoZero"/>
        <c:auto val="1"/>
        <c:lblAlgn val="ctr"/>
        <c:lblOffset val="100"/>
      </c:catAx>
      <c:valAx>
        <c:axId val="54698752"/>
        <c:scaling>
          <c:orientation val="minMax"/>
        </c:scaling>
        <c:axPos val="l"/>
        <c:majorGridlines/>
        <c:numFmt formatCode="General" sourceLinked="1"/>
        <c:tickLblPos val="nextTo"/>
        <c:crossAx val="54572160"/>
        <c:crosses val="autoZero"/>
        <c:crossBetween val="between"/>
      </c:valAx>
      <c:spPr>
        <a:noFill/>
        <a:ln w="25393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303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view3D>
      <c:depthPercent val="100"/>
      <c:rAngAx val="1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 w="25397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2205</c:v>
                </c:pt>
                <c:pt idx="1">
                  <c:v>2265</c:v>
                </c:pt>
                <c:pt idx="2">
                  <c:v>2265</c:v>
                </c:pt>
              </c:numCache>
            </c:numRef>
          </c:val>
        </c:ser>
        <c:shape val="box"/>
        <c:axId val="92263936"/>
        <c:axId val="92265472"/>
        <c:axId val="0"/>
      </c:bar3DChart>
      <c:catAx>
        <c:axId val="92263936"/>
        <c:scaling>
          <c:orientation val="minMax"/>
        </c:scaling>
        <c:axPos val="b"/>
        <c:numFmt formatCode="General" sourceLinked="1"/>
        <c:tickLblPos val="nextTo"/>
        <c:crossAx val="92265472"/>
        <c:crosses val="autoZero"/>
        <c:auto val="1"/>
        <c:lblAlgn val="ctr"/>
        <c:lblOffset val="100"/>
      </c:catAx>
      <c:valAx>
        <c:axId val="92265472"/>
        <c:scaling>
          <c:orientation val="minMax"/>
        </c:scaling>
        <c:axPos val="l"/>
        <c:majorGridlines/>
        <c:numFmt formatCode="General" sourceLinked="1"/>
        <c:tickLblPos val="nextTo"/>
        <c:crossAx val="92263936"/>
        <c:crosses val="autoZero"/>
        <c:crossBetween val="between"/>
      </c:valAx>
      <c:spPr>
        <a:noFill/>
        <a:ln w="2539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5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3460</c:v>
                </c:pt>
                <c:pt idx="1">
                  <c:v>2205</c:v>
                </c:pt>
              </c:numCache>
            </c:numRef>
          </c:val>
        </c:ser>
        <c:firstSliceAng val="0"/>
      </c:pieChart>
      <c:spPr>
        <a:noFill/>
        <a:ln w="25423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06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3"/>
          <c:dPt>
            <c:idx val="1"/>
            <c:explosion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3825</c:v>
                </c:pt>
                <c:pt idx="1">
                  <c:v>2265</c:v>
                </c:pt>
              </c:numCache>
            </c:numRef>
          </c:val>
        </c:ser>
        <c:firstSliceAng val="0"/>
      </c:pieChart>
      <c:spPr>
        <a:noFill/>
        <a:ln w="25424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06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3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4373</c:v>
                </c:pt>
                <c:pt idx="1">
                  <c:v>2265</c:v>
                </c:pt>
              </c:numCache>
            </c:numRef>
          </c:val>
        </c:ser>
        <c:firstSliceAng val="0"/>
      </c:pieChart>
      <c:spPr>
        <a:noFill/>
        <a:ln w="25385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view3D>
      <c:depthPercent val="100"/>
      <c:rAngAx val="1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2019год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shape val="cone"/>
        <c:axId val="93554944"/>
        <c:axId val="93560832"/>
        <c:axId val="93338688"/>
      </c:bar3DChart>
      <c:catAx>
        <c:axId val="93554944"/>
        <c:scaling>
          <c:orientation val="minMax"/>
        </c:scaling>
        <c:axPos val="b"/>
        <c:numFmt formatCode="General" sourceLinked="1"/>
        <c:tickLblPos val="nextTo"/>
        <c:crossAx val="93560832"/>
        <c:crosses val="autoZero"/>
        <c:auto val="1"/>
        <c:lblAlgn val="ctr"/>
        <c:lblOffset val="100"/>
      </c:catAx>
      <c:valAx>
        <c:axId val="93560832"/>
        <c:scaling>
          <c:orientation val="minMax"/>
        </c:scaling>
        <c:axPos val="l"/>
        <c:majorGridlines/>
        <c:numFmt formatCode="General" sourceLinked="1"/>
        <c:tickLblPos val="nextTo"/>
        <c:crossAx val="93554944"/>
        <c:crosses val="autoZero"/>
        <c:crossBetween val="between"/>
      </c:valAx>
      <c:serAx>
        <c:axId val="93338688"/>
        <c:scaling>
          <c:orientation val="minMax"/>
        </c:scaling>
        <c:delete val="1"/>
        <c:axPos val="b"/>
        <c:tickLblPos val="none"/>
        <c:crossAx val="93560832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view3D>
      <c:depthPercent val="100"/>
      <c:rAngAx val="1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dPt>
            <c:idx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dPt>
          <c:dPt>
            <c:idx val="1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dPt>
          <c:dPt>
            <c:idx val="2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dPt>
          <c:dLbls>
            <c:dLbl>
              <c:idx val="0"/>
              <c:layout>
                <c:manualLayout>
                  <c:x val="0"/>
                  <c:y val="-5.8765915768854066E-2"/>
                </c:manualLayout>
              </c:layout>
              <c:showVal val="1"/>
            </c:dLbl>
            <c:dLbl>
              <c:idx val="1"/>
              <c:layout>
                <c:manualLayout>
                  <c:x val="-2.7772954565633227E-3"/>
                  <c:y val="-5.4848188050930474E-2"/>
                </c:manualLayout>
              </c:layout>
              <c:showVal val="1"/>
            </c:dLbl>
            <c:dLbl>
              <c:idx val="2"/>
              <c:layout>
                <c:manualLayout>
                  <c:x val="1.0183299035726135E-16"/>
                  <c:y val="-5.4848188050930474E-2"/>
                </c:manualLayout>
              </c:layout>
              <c:showVal val="1"/>
            </c:dLbl>
            <c:spPr>
              <a:noFill/>
              <a:ln w="25397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1857</c:v>
                </c:pt>
                <c:pt idx="1">
                  <c:v>1857</c:v>
                </c:pt>
                <c:pt idx="2">
                  <c:v>1857</c:v>
                </c:pt>
              </c:numCache>
            </c:numRef>
          </c:val>
        </c:ser>
        <c:shape val="box"/>
        <c:axId val="93565696"/>
        <c:axId val="93741056"/>
        <c:axId val="0"/>
      </c:bar3DChart>
      <c:catAx>
        <c:axId val="93565696"/>
        <c:scaling>
          <c:orientation val="minMax"/>
        </c:scaling>
        <c:axPos val="b"/>
        <c:numFmt formatCode="General" sourceLinked="1"/>
        <c:tickLblPos val="nextTo"/>
        <c:crossAx val="93741056"/>
        <c:crosses val="autoZero"/>
        <c:auto val="1"/>
        <c:lblAlgn val="ctr"/>
        <c:lblOffset val="100"/>
      </c:catAx>
      <c:valAx>
        <c:axId val="93741056"/>
        <c:scaling>
          <c:orientation val="minMax"/>
        </c:scaling>
        <c:axPos val="l"/>
        <c:majorGridlines/>
        <c:numFmt formatCode="General" sourceLinked="1"/>
        <c:tickLblPos val="nextTo"/>
        <c:crossAx val="93565696"/>
        <c:crosses val="autoZero"/>
        <c:crossBetween val="between"/>
      </c:valAx>
      <c:spPr>
        <a:noFill/>
        <a:ln w="2539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5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3460</c:v>
                </c:pt>
                <c:pt idx="1">
                  <c:v>1857</c:v>
                </c:pt>
              </c:numCache>
            </c:numRef>
          </c:val>
        </c:ser>
        <c:firstSliceAng val="0"/>
      </c:pieChart>
      <c:spPr>
        <a:solidFill>
          <a:srgbClr val="CC0066"/>
        </a:solidFill>
        <a:ln w="25423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06"/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plotArea>
      <c:layout>
        <c:manualLayout>
          <c:layoutTarget val="inner"/>
          <c:xMode val="edge"/>
          <c:yMode val="edge"/>
          <c:x val="0.27050285380994138"/>
          <c:y val="0.12024048096192408"/>
          <c:w val="0.54365079365079483"/>
          <c:h val="0.8236472945891809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FFF00"/>
            </a:solidFill>
          </c:spPr>
          <c:explosion val="23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3825</c:v>
                </c:pt>
                <c:pt idx="1">
                  <c:v>1857</c:v>
                </c:pt>
              </c:numCache>
            </c:numRef>
          </c:val>
        </c:ser>
        <c:firstSliceAng val="0"/>
      </c:pieChart>
      <c:spPr>
        <a:solidFill>
          <a:srgbClr val="CC0066"/>
        </a:solidFill>
        <a:ln w="25424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06"/>
      </a:pPr>
      <a:endParaRPr lang="ru-RU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3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CC0066"/>
            </a:solidFill>
          </c:spPr>
          <c:explosion val="13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4373</c:v>
                </c:pt>
                <c:pt idx="1">
                  <c:v>1857</c:v>
                </c:pt>
              </c:numCache>
            </c:numRef>
          </c:val>
        </c:ser>
        <c:firstSliceAng val="0"/>
      </c:pieChart>
      <c:spPr>
        <a:noFill/>
        <a:ln w="25385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7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4.6971667545061421E-2"/>
          <c:y val="0.10257020874266892"/>
          <c:w val="0.9368607768620405"/>
          <c:h val="0.7547783309450301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 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2046666717588106E-2"/>
                  <c:y val="-1.125703564727957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3516444498760638E-2"/>
                  <c:y val="3.752345215759849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</c:ser>
        <c:shape val="cylinder"/>
        <c:axId val="93872896"/>
        <c:axId val="93955584"/>
        <c:axId val="0"/>
      </c:bar3DChart>
      <c:catAx>
        <c:axId val="93872896"/>
        <c:scaling>
          <c:orientation val="minMax"/>
        </c:scaling>
        <c:axPos val="b"/>
        <c:numFmt formatCode="General" sourceLinked="1"/>
        <c:tickLblPos val="nextTo"/>
        <c:crossAx val="93955584"/>
        <c:crosses val="autoZero"/>
        <c:auto val="1"/>
        <c:lblAlgn val="ctr"/>
        <c:lblOffset val="100"/>
      </c:catAx>
      <c:valAx>
        <c:axId val="93955584"/>
        <c:scaling>
          <c:orientation val="minMax"/>
        </c:scaling>
        <c:axPos val="l"/>
        <c:majorGridlines/>
        <c:numFmt formatCode="General" sourceLinked="1"/>
        <c:tickLblPos val="nextTo"/>
        <c:crossAx val="93872896"/>
        <c:crosses val="autoZero"/>
        <c:crossBetween val="between"/>
      </c:valAx>
      <c:spPr>
        <a:noFill/>
        <a:ln w="25392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8.4269662921348347E-3"/>
                  <c:y val="-2.088772655096856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5,0 т. руб.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8089887640449485E-3"/>
                  <c:y val="-1.39251510339790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5,0 т. </a:t>
                    </a:r>
                    <a:r>
                      <a:rPr lang="ru-RU" dirty="0" err="1" smtClean="0"/>
                      <a:t>руб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8089887640449485E-3"/>
                  <c:y val="-2.785030206795809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5,0 </a:t>
                    </a:r>
                    <a:r>
                      <a:rPr lang="ru-RU" dirty="0" err="1" smtClean="0"/>
                      <a:t>т.руб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3455 т. руб.</a:t>
                    </a:r>
                    <a:endParaRPr lang="en-US"/>
                  </a:p>
                </c:rich>
              </c:tx>
              <c:spPr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3820 т. руб.</a:t>
                    </a:r>
                    <a:endParaRPr lang="en-US"/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4368 т. руб.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3455</c:v>
                </c:pt>
                <c:pt idx="1">
                  <c:v>3820</c:v>
                </c:pt>
                <c:pt idx="2">
                  <c:v>4368</c:v>
                </c:pt>
              </c:numCache>
            </c:numRef>
          </c:val>
        </c:ser>
        <c:shape val="box"/>
        <c:axId val="54806784"/>
        <c:axId val="54824960"/>
        <c:axId val="0"/>
      </c:bar3DChart>
      <c:catAx>
        <c:axId val="54806784"/>
        <c:scaling>
          <c:orientation val="minMax"/>
        </c:scaling>
        <c:axPos val="b"/>
        <c:numFmt formatCode="General" sourceLinked="1"/>
        <c:tickLblPos val="nextTo"/>
        <c:crossAx val="54824960"/>
        <c:crosses val="autoZero"/>
        <c:auto val="1"/>
        <c:lblAlgn val="ctr"/>
        <c:lblOffset val="100"/>
      </c:catAx>
      <c:valAx>
        <c:axId val="54824960"/>
        <c:scaling>
          <c:orientation val="minMax"/>
        </c:scaling>
        <c:axPos val="l"/>
        <c:majorGridlines/>
        <c:numFmt formatCode="General" sourceLinked="1"/>
        <c:tickLblPos val="nextTo"/>
        <c:crossAx val="54806784"/>
        <c:crosses val="autoZero"/>
        <c:crossBetween val="between"/>
      </c:valAx>
    </c:plotArea>
    <c:legend>
      <c:legendPos val="r"/>
      <c:layout/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</c:pie3DChart>
      <c:spPr>
        <a:noFill/>
        <a:ln w="25394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</c:pie3DChart>
      <c:spPr>
        <a:noFill/>
        <a:ln w="25413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01"/>
      </a:pPr>
      <a:endParaRPr lang="ru-RU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3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</c:pie3DChart>
      <c:spPr>
        <a:noFill/>
        <a:ln w="25384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4816138836207277"/>
          <c:y val="3.3846535658687379E-2"/>
          <c:w val="0.76414429570144182"/>
          <c:h val="0.7489258398574114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997" b="1" dirty="0" smtClean="0"/>
                      <a:t>90</a:t>
                    </a:r>
                    <a:endParaRPr lang="en-US" dirty="0"/>
                  </a:p>
                </c:rich>
              </c:tx>
            </c:dLbl>
            <c:dLbl>
              <c:idx val="1"/>
              <c:layout>
                <c:manualLayout>
                  <c:x val="3.7870678231060412E-2"/>
                  <c:y val="2.984003790357160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8%</a:t>
                    </a:r>
                    <a:endParaRPr lang="en-US" dirty="0"/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2%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997" b="1" smtClean="0"/>
                      <a:t>0</a:t>
                    </a:r>
                    <a:r>
                      <a:rPr lang="en-US" smtClean="0"/>
                      <a:t>,04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</c:dLbl>
            <c:spPr>
              <a:noFill/>
              <a:ln w="25384">
                <a:noFill/>
              </a:ln>
            </c:spPr>
            <c:txPr>
              <a:bodyPr/>
              <a:lstStyle/>
              <a:p>
                <a:pPr>
                  <a:defRPr sz="997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90</c:v>
                </c:pt>
                <c:pt idx="1">
                  <c:v>8</c:v>
                </c:pt>
                <c:pt idx="2">
                  <c:v>2</c:v>
                </c:pt>
              </c:numCache>
            </c:numRef>
          </c:val>
        </c:ser>
      </c:pie3DChart>
      <c:spPr>
        <a:noFill/>
        <a:ln w="25384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89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11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5377">
                <a:noFill/>
              </a:ln>
            </c:spPr>
            <c:txPr>
              <a:bodyPr/>
              <a:lstStyle/>
              <a:p>
                <a:pPr>
                  <a:defRPr sz="997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0.94000000000000061</c:v>
                </c:pt>
                <c:pt idx="1">
                  <c:v>6.0000000000000032E-2</c:v>
                </c:pt>
              </c:numCache>
            </c:numRef>
          </c:val>
        </c:ser>
      </c:pie3DChart>
    </c:plotArea>
    <c:plotVisOnly val="1"/>
    <c:dispBlanksAs val="zero"/>
  </c:chart>
  <c:spPr>
    <a:noFill/>
    <a:ln>
      <a:noFill/>
    </a:ln>
  </c:spPr>
  <c:txPr>
    <a:bodyPr/>
    <a:lstStyle/>
    <a:p>
      <a:pPr>
        <a:defRPr sz="1794"/>
      </a:pPr>
      <a:endParaRPr lang="ru-RU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11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89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6.0000000000000032E-2</c:v>
                </c:pt>
                <c:pt idx="1">
                  <c:v>0.94000000000000061</c:v>
                </c:pt>
              </c:numCache>
            </c:numRef>
          </c:val>
        </c:ser>
      </c:pie3DChart>
      <c:spPr>
        <a:noFill/>
        <a:ln w="25351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1"/>
      </a:pPr>
      <a:endParaRPr lang="ru-RU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Динамика расходов бюджета Пушкинского сельского поселения на 2019 год и на плановый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 период 2020 и 2021 годов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тыс.рублей</a:t>
            </a:r>
          </a:p>
          <a:p>
            <a:pPr>
              <a:defRPr/>
            </a:pPr>
            <a:endParaRPr lang="ru-RU" dirty="0"/>
          </a:p>
        </c:rich>
      </c:tx>
      <c:layout/>
      <c:spPr>
        <a:noFill/>
        <a:ln w="25411">
          <a:noFill/>
        </a:ln>
      </c:spPr>
    </c:title>
    <c:view3D>
      <c:depthPercent val="100"/>
      <c:rAngAx val="1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</c:v>
                </c:pt>
              </c:strCache>
            </c:strRef>
          </c:tx>
          <c:dLbls>
            <c:dLbl>
              <c:idx val="0"/>
              <c:layout>
                <c:manualLayout>
                  <c:x val="1.3683824402652657E-2"/>
                  <c:y val="-2.8306182714952111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5.3214872676982043E-2"/>
                  <c:y val="-3.0483581385333042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5.0174022809726132E-2"/>
                  <c:y val="-5.0906061523176914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3.3449348539817549E-2"/>
                  <c:y val="-5.4434966759523591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4"/>
              <c:layout>
                <c:manualLayout>
                  <c:x val="1.0642974535396562E-2"/>
                  <c:y val="-3.2660980055714002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pPr>
              <a:noFill/>
              <a:ln w="25411">
                <a:noFill/>
              </a:ln>
            </c:sp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6502.1</c:v>
                </c:pt>
                <c:pt idx="1">
                  <c:v>5975.9</c:v>
                </c:pt>
                <c:pt idx="2">
                  <c:v>6520.3</c:v>
                </c:pt>
              </c:numCache>
            </c:numRef>
          </c:val>
        </c:ser>
        <c:shape val="cylinder"/>
        <c:axId val="98253824"/>
        <c:axId val="98267904"/>
        <c:axId val="0"/>
      </c:bar3DChart>
      <c:catAx>
        <c:axId val="98253824"/>
        <c:scaling>
          <c:orientation val="minMax"/>
        </c:scaling>
        <c:axPos val="b"/>
        <c:numFmt formatCode="General" sourceLinked="1"/>
        <c:tickLblPos val="nextTo"/>
        <c:crossAx val="98267904"/>
        <c:crosses val="autoZero"/>
        <c:auto val="1"/>
        <c:lblAlgn val="ctr"/>
        <c:lblOffset val="100"/>
      </c:catAx>
      <c:valAx>
        <c:axId val="98267904"/>
        <c:scaling>
          <c:orientation val="minMax"/>
        </c:scaling>
        <c:axPos val="l"/>
        <c:majorGridlines/>
        <c:numFmt formatCode="General" sourceLinked="1"/>
        <c:tickLblPos val="nextTo"/>
        <c:crossAx val="98253824"/>
        <c:crosses val="autoZero"/>
        <c:crossBetween val="between"/>
      </c:valAx>
      <c:spPr>
        <a:noFill/>
        <a:ln w="2541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3"/>
      </a:pPr>
      <a:endParaRPr lang="ru-RU"/>
    </a:p>
  </c:txPr>
  <c:externalData r:id="rId1"/>
  <c:userShapes r:id="rId2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2.5935634522993467E-2"/>
          <c:w val="0.66132622484689463"/>
          <c:h val="0.913840704691348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3562,3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5.9435891138801426E-2"/>
                  <c:y val="-1.1382620306227425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23</a:t>
                    </a:r>
                    <a:r>
                      <a:rPr lang="ru-RU" smtClean="0"/>
                      <a:t>1.2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395154437031363E-2"/>
                  <c:y val="-8.357169219803882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57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955.4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1322,2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mtClean="0"/>
                      <a:t>324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6.4532303428274053E-3"/>
                  <c:y val="3.4116864526967113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5</a:t>
                    </a:r>
                    <a:r>
                      <a:rPr lang="en-US" smtClean="0"/>
                      <a:t>0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5402">
                <a:noFill/>
              </a:ln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Разд.01 Общегосударственные вопросы 55%</c:v>
                </c:pt>
                <c:pt idx="1">
                  <c:v>Разд.02 Национальная оборона 3 %</c:v>
                </c:pt>
                <c:pt idx="2">
                  <c:v>Разд.03 Национальная безопасность и правоохранительная деятельность 1%</c:v>
                </c:pt>
                <c:pt idx="3">
                  <c:v>Разд.04 Национальная экономика 15%</c:v>
                </c:pt>
                <c:pt idx="4">
                  <c:v>Разд.05 Благоустройство 20%</c:v>
                </c:pt>
                <c:pt idx="5">
                  <c:v>Разд.10 Социальная политика 5%</c:v>
                </c:pt>
                <c:pt idx="6">
                  <c:v>Разд.11 Физическая культура и спорт 1%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3562.3</c:v>
                </c:pt>
                <c:pt idx="1">
                  <c:v>231.2</c:v>
                </c:pt>
                <c:pt idx="2">
                  <c:v>57</c:v>
                </c:pt>
                <c:pt idx="3">
                  <c:v>955.4</c:v>
                </c:pt>
                <c:pt idx="4">
                  <c:v>1322.2</c:v>
                </c:pt>
                <c:pt idx="5">
                  <c:v>324</c:v>
                </c:pt>
                <c:pt idx="6">
                  <c:v>50</c:v>
                </c:pt>
              </c:numCache>
            </c:numRef>
          </c:val>
        </c:ser>
      </c:pie3DChart>
      <c:spPr>
        <a:noFill/>
        <a:ln w="25402">
          <a:noFill/>
        </a:ln>
      </c:spPr>
    </c:plotArea>
    <c:legend>
      <c:legendPos val="r"/>
      <c:layout>
        <c:manualLayout>
          <c:xMode val="edge"/>
          <c:yMode val="edge"/>
          <c:x val="0.63035503365123169"/>
          <c:y val="8.9487768535884596E-2"/>
          <c:w val="0.36500000000000032"/>
          <c:h val="0.47552106543575423"/>
        </c:manualLayout>
      </c:layout>
      <c:spPr>
        <a:noFill/>
        <a:ln w="25402">
          <a:noFill/>
        </a:ln>
      </c:spPr>
      <c:txPr>
        <a:bodyPr/>
        <a:lstStyle/>
        <a:p>
          <a:pPr>
            <a:defRPr sz="800" b="1"/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Глава Титовского сельского поселения</c:v>
                </c:pt>
              </c:strCache>
            </c:strRef>
          </c:tx>
          <c:dLbls>
            <c:spPr>
              <a:noFill/>
              <a:ln w="25376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613</c:v>
                </c:pt>
                <c:pt idx="1">
                  <c:v>613</c:v>
                </c:pt>
                <c:pt idx="2">
                  <c:v>613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Аппарат управления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2906,4</a:t>
                    </a:r>
                    <a:endParaRPr lang="en-US" dirty="0"/>
                  </a:p>
                </c:rich>
              </c:tx>
              <c:spPr>
                <a:noFill/>
                <a:ln w="25376">
                  <a:noFill/>
                </a:ln>
              </c:spPr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2420,1</a:t>
                    </a:r>
                    <a:endParaRPr lang="en-US" dirty="0"/>
                  </a:p>
                </c:rich>
              </c:tx>
              <c:spPr>
                <a:noFill/>
                <a:ln w="25376">
                  <a:noFill/>
                </a:ln>
              </c:spPr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2408,6</a:t>
                    </a:r>
                    <a:endParaRPr lang="en-US" dirty="0"/>
                  </a:p>
                </c:rich>
              </c:tx>
              <c:spPr>
                <a:noFill/>
                <a:ln w="25376">
                  <a:noFill/>
                </a:ln>
              </c:spPr>
            </c:dLbl>
            <c:spPr>
              <a:noFill/>
              <a:ln w="25376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1935</c:v>
                </c:pt>
                <c:pt idx="1">
                  <c:v>1935</c:v>
                </c:pt>
                <c:pt idx="2">
                  <c:v>1935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Другие общегосударственные вопросы</c:v>
                </c:pt>
              </c:strCache>
            </c:strRef>
          </c:tx>
          <c:dLbls>
            <c:dLbl>
              <c:idx val="0"/>
              <c:layout>
                <c:manualLayout>
                  <c:x val="8.6044628367660889E-3"/>
                  <c:y val="-3.9878153575200394E-2"/>
                </c:manualLayout>
              </c:layout>
              <c:showVal val="1"/>
            </c:dLbl>
            <c:dLbl>
              <c:idx val="1"/>
              <c:layout>
                <c:manualLayout>
                  <c:x val="2.1511157091915205E-3"/>
                  <c:y val="-3.7662700598800371E-2"/>
                </c:manualLayout>
              </c:layout>
              <c:showVal val="1"/>
            </c:dLbl>
            <c:dLbl>
              <c:idx val="2"/>
              <c:layout>
                <c:manualLayout>
                  <c:x val="-1.2906694255149086E-2"/>
                  <c:y val="-3.3231794646000276E-2"/>
                </c:manualLayout>
              </c:layout>
              <c:showVal val="1"/>
            </c:dLbl>
            <c:spPr>
              <a:noFill/>
              <a:ln w="25376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32</c:v>
                </c:pt>
                <c:pt idx="1">
                  <c:v>22</c:v>
                </c:pt>
                <c:pt idx="2">
                  <c:v>20</c:v>
                </c:pt>
              </c:numCache>
            </c:numRef>
          </c:val>
        </c:ser>
        <c:overlap val="100"/>
        <c:axId val="104322560"/>
        <c:axId val="104324096"/>
      </c:barChart>
      <c:catAx>
        <c:axId val="104322560"/>
        <c:scaling>
          <c:orientation val="minMax"/>
        </c:scaling>
        <c:axPos val="b"/>
        <c:numFmt formatCode="General" sourceLinked="1"/>
        <c:tickLblPos val="nextTo"/>
        <c:crossAx val="104324096"/>
        <c:crosses val="autoZero"/>
        <c:auto val="1"/>
        <c:lblAlgn val="ctr"/>
        <c:lblOffset val="100"/>
      </c:catAx>
      <c:valAx>
        <c:axId val="1043240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98"/>
            </a:pPr>
            <a:endParaRPr lang="ru-RU"/>
          </a:p>
        </c:txPr>
        <c:crossAx val="104322560"/>
        <c:crosses val="autoZero"/>
        <c:crossBetween val="between"/>
      </c:valAx>
      <c:spPr>
        <a:noFill/>
        <a:ln w="25376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6"/>
      </a:pPr>
      <a:endParaRPr lang="ru-RU"/>
    </a:p>
  </c:txPr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3"/>
  <c:chart>
    <c:autoTitleDeleted val="1"/>
    <c:plotArea>
      <c:layout>
        <c:manualLayout>
          <c:layoutTarget val="inner"/>
          <c:xMode val="edge"/>
          <c:yMode val="edge"/>
          <c:x val="0.14003561007841234"/>
          <c:y val="3.7327473507509895E-2"/>
          <c:w val="0.83443725550962178"/>
          <c:h val="0.55200887116043462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3</a:t>
                    </a:r>
                    <a:r>
                      <a:rPr lang="en-US" smtClean="0"/>
                      <a:t>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20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2019год</c:v>
                </c:pt>
                <c:pt idx="1">
                  <c:v>2020год</c:v>
                </c:pt>
                <c:pt idx="2">
                  <c:v>2021год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15</c:v>
                </c:pt>
                <c:pt idx="2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17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5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2019год</c:v>
                </c:pt>
                <c:pt idx="1">
                  <c:v>2020год</c:v>
                </c:pt>
                <c:pt idx="2">
                  <c:v>2021год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</c:v>
                </c:pt>
                <c:pt idx="1">
                  <c:v>15</c:v>
                </c:pt>
                <c:pt idx="2">
                  <c:v>15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5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2019год</c:v>
                </c:pt>
                <c:pt idx="1">
                  <c:v>2020год</c:v>
                </c:pt>
                <c:pt idx="2">
                  <c:v>2021год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</c:ser>
        <c:overlap val="100"/>
        <c:axId val="104372864"/>
        <c:axId val="105906560"/>
      </c:barChart>
      <c:catAx>
        <c:axId val="104372864"/>
        <c:scaling>
          <c:orientation val="minMax"/>
        </c:scaling>
        <c:axPos val="b"/>
        <c:numFmt formatCode="General" sourceLinked="1"/>
        <c:tickLblPos val="nextTo"/>
        <c:crossAx val="105906560"/>
        <c:crosses val="autoZero"/>
        <c:auto val="1"/>
        <c:lblAlgn val="ctr"/>
        <c:lblOffset val="100"/>
      </c:catAx>
      <c:valAx>
        <c:axId val="105906560"/>
        <c:scaling>
          <c:orientation val="minMax"/>
        </c:scaling>
        <c:axPos val="l"/>
        <c:majorGridlines/>
        <c:numFmt formatCode="General" sourceLinked="1"/>
        <c:tickLblPos val="nextTo"/>
        <c:crossAx val="1043728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firstSliceAng val="0"/>
      </c:pie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893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1202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1694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5403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816</c:v>
                </c:pt>
                <c:pt idx="1">
                  <c:v>875</c:v>
                </c:pt>
                <c:pt idx="2">
                  <c:v>968</c:v>
                </c:pt>
              </c:numCache>
            </c:numRef>
          </c:val>
        </c:ser>
        <c:axId val="105890560"/>
        <c:axId val="105892096"/>
      </c:barChart>
      <c:catAx>
        <c:axId val="105890560"/>
        <c:scaling>
          <c:orientation val="minMax"/>
        </c:scaling>
        <c:axPos val="b"/>
        <c:numFmt formatCode="General" sourceLinked="1"/>
        <c:tickLblPos val="nextTo"/>
        <c:crossAx val="105892096"/>
        <c:crosses val="autoZero"/>
        <c:auto val="1"/>
        <c:lblAlgn val="ctr"/>
        <c:lblOffset val="100"/>
      </c:catAx>
      <c:valAx>
        <c:axId val="10589209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05890560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Поддержка предпринимательства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6</a:t>
                    </a:r>
                    <a:r>
                      <a:rPr lang="en-US" smtClean="0"/>
                      <a:t>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5</a:t>
                    </a:r>
                    <a:r>
                      <a:rPr lang="en-US" smtClean="0"/>
                      <a:t>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10</a:t>
                    </a:r>
                    <a:r>
                      <a:rPr lang="en-US" smtClean="0"/>
                      <a:t>0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5377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</c:v>
                </c:pt>
                <c:pt idx="1">
                  <c:v>20</c:v>
                </c:pt>
                <c:pt idx="2">
                  <c:v>30</c:v>
                </c:pt>
              </c:numCache>
            </c:numRef>
          </c:val>
        </c:ser>
        <c:overlap val="100"/>
        <c:axId val="106071552"/>
        <c:axId val="106073088"/>
      </c:barChart>
      <c:catAx>
        <c:axId val="106071552"/>
        <c:scaling>
          <c:orientation val="minMax"/>
        </c:scaling>
        <c:axPos val="b"/>
        <c:numFmt formatCode="General" sourceLinked="1"/>
        <c:tickLblPos val="nextTo"/>
        <c:crossAx val="106073088"/>
        <c:crosses val="autoZero"/>
        <c:auto val="1"/>
        <c:lblAlgn val="ctr"/>
        <c:lblOffset val="100"/>
      </c:catAx>
      <c:valAx>
        <c:axId val="106073088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06071552"/>
        <c:crosses val="autoZero"/>
        <c:crossBetween val="between"/>
      </c:valAx>
      <c:spPr>
        <a:noFill/>
        <a:ln w="2537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6"/>
      </a:pPr>
      <a:endParaRPr lang="ru-RU"/>
    </a:p>
  </c:txPr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0.12247867520892752"/>
                  <c:y val="-0.10471926730363312"/>
                </c:manualLayout>
              </c:layout>
              <c:spPr>
                <a:noFill/>
                <a:ln w="25351">
                  <a:noFill/>
                </a:ln>
              </c:spPr>
              <c:txPr>
                <a:bodyPr rot="0"/>
                <a:lstStyle/>
                <a:p>
                  <a:pPr>
                    <a:defRPr sz="796"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6.8542921105450072E-2"/>
                  <c:y val="2.4291539623169486E-2"/>
                </c:manualLayout>
              </c:layout>
              <c:showVal val="1"/>
            </c:dLbl>
            <c:dLbl>
              <c:idx val="3"/>
              <c:layout>
                <c:manualLayout>
                  <c:x val="3.4288250733364209E-2"/>
                  <c:y val="-7.6957498549543923E-2"/>
                </c:manualLayout>
              </c:layout>
              <c:showVal val="1"/>
            </c:dLbl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796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Сельское хозяйство</c:v>
                </c:pt>
                <c:pt idx="1">
                  <c:v>Транспорт</c:v>
                </c:pt>
                <c:pt idx="2">
                  <c:v>Дорожное  хозяйство</c:v>
                </c:pt>
                <c:pt idx="3">
                  <c:v>Дорожное  хозяйство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850</c:v>
                </c:pt>
                <c:pt idx="1">
                  <c:v>50</c:v>
                </c:pt>
                <c:pt idx="2">
                  <c:v>50</c:v>
                </c:pt>
                <c:pt idx="3">
                  <c:v>367.2</c:v>
                </c:pt>
              </c:numCache>
            </c:numRef>
          </c:val>
        </c:ser>
        <c:firstSliceAng val="0"/>
        <c:holeSize val="50"/>
      </c:doughnutChart>
      <c:spPr>
        <a:noFill/>
        <a:ln w="25351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4"/>
      </a:pPr>
      <a:endParaRPr lang="ru-RU"/>
    </a:p>
  </c:txPr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0.12247867520892752"/>
                  <c:y val="-0.10471926730363312"/>
                </c:manualLayout>
              </c:layout>
              <c:spPr>
                <a:noFill/>
                <a:ln w="25394">
                  <a:noFill/>
                </a:ln>
              </c:spPr>
              <c:txPr>
                <a:bodyPr rot="0"/>
                <a:lstStyle/>
                <a:p>
                  <a:pPr>
                    <a:defRPr sz="800"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0.14207526324235578"/>
                  <c:y val="-9.3696186534829876E-2"/>
                </c:manualLayout>
              </c:layout>
              <c:showVal val="1"/>
            </c:dLbl>
            <c:dLbl>
              <c:idx val="3"/>
              <c:layout>
                <c:manualLayout>
                  <c:x val="-0.13227268922425522"/>
                  <c:y val="-1.4996934807180215E-2"/>
                </c:manualLayout>
              </c:layout>
              <c:showVal val="1"/>
            </c:dLbl>
            <c:spPr>
              <a:noFill/>
              <a:ln w="25394">
                <a:noFill/>
              </a:ln>
            </c:spPr>
            <c:txPr>
              <a:bodyPr/>
              <a:lstStyle/>
              <a:p>
                <a:pPr>
                  <a:defRPr sz="8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Сельское хозяйство</c:v>
                </c:pt>
                <c:pt idx="1">
                  <c:v>Транспорт</c:v>
                </c:pt>
                <c:pt idx="2">
                  <c:v>Дорожное  хозяйство</c:v>
                </c:pt>
                <c:pt idx="3">
                  <c:v>Другие вопросы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700</c:v>
                </c:pt>
                <c:pt idx="1">
                  <c:v>50</c:v>
                </c:pt>
                <c:pt idx="2">
                  <c:v>30</c:v>
                </c:pt>
                <c:pt idx="3">
                  <c:v>5</c:v>
                </c:pt>
              </c:numCache>
            </c:numRef>
          </c:val>
        </c:ser>
        <c:firstSliceAng val="0"/>
        <c:holeSize val="50"/>
      </c:doughnutChart>
      <c:spPr>
        <a:noFill/>
        <a:ln w="25394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0.12247867520892752"/>
                  <c:y val="-0.10471926730363312"/>
                </c:manualLayout>
              </c:layout>
              <c:spPr>
                <a:noFill/>
                <a:ln w="25394">
                  <a:noFill/>
                </a:ln>
              </c:spPr>
              <c:txPr>
                <a:bodyPr rot="0"/>
                <a:lstStyle/>
                <a:p>
                  <a:pPr>
                    <a:defRPr sz="800"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-4.3330507324892811E-2"/>
                  <c:y val="-5.4509250126252629E-2"/>
                </c:manualLayout>
              </c:layout>
              <c:showVal val="1"/>
            </c:dLbl>
            <c:dLbl>
              <c:idx val="3"/>
              <c:layout>
                <c:manualLayout>
                  <c:x val="3.881340403932864E-2"/>
                  <c:y val="-7.6968332447079318E-2"/>
                </c:manualLayout>
              </c:layout>
              <c:showVal val="1"/>
            </c:dLbl>
            <c:spPr>
              <a:noFill/>
              <a:ln w="25394">
                <a:noFill/>
              </a:ln>
            </c:spPr>
            <c:txPr>
              <a:bodyPr/>
              <a:lstStyle/>
              <a:p>
                <a:pPr>
                  <a:defRPr sz="8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Сельское хозяйство</c:v>
                </c:pt>
                <c:pt idx="1">
                  <c:v>Транспорт</c:v>
                </c:pt>
                <c:pt idx="2">
                  <c:v>Дорожное  хозяйство</c:v>
                </c:pt>
                <c:pt idx="3">
                  <c:v>Другие вопросы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650</c:v>
                </c:pt>
                <c:pt idx="1">
                  <c:v>30</c:v>
                </c:pt>
                <c:pt idx="2">
                  <c:v>20</c:v>
                </c:pt>
                <c:pt idx="3">
                  <c:v>0</c:v>
                </c:pt>
              </c:numCache>
            </c:numRef>
          </c:val>
        </c:ser>
        <c:firstSliceAng val="0"/>
        <c:holeSize val="50"/>
      </c:doughnutChart>
      <c:spPr>
        <a:noFill/>
        <a:ln w="25394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autoTitleDeleted val="1"/>
    <c:view3D>
      <c:depthPercent val="100"/>
      <c:rAngAx val="1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Массовый спорт</c:v>
                </c:pt>
              </c:strCache>
            </c:strRef>
          </c:tx>
          <c:dLbls>
            <c:spPr>
              <a:noFill/>
              <a:ln w="25397">
                <a:noFill/>
              </a:ln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Массовый спорт2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35</c:v>
                </c:pt>
                <c:pt idx="1">
                  <c:v>20</c:v>
                </c:pt>
                <c:pt idx="2">
                  <c:v>15</c:v>
                </c:pt>
              </c:numCache>
            </c:numRef>
          </c:val>
        </c:ser>
        <c:shape val="box"/>
        <c:axId val="106751488"/>
        <c:axId val="106753024"/>
        <c:axId val="0"/>
      </c:bar3DChart>
      <c:catAx>
        <c:axId val="106751488"/>
        <c:scaling>
          <c:orientation val="minMax"/>
        </c:scaling>
        <c:axPos val="b"/>
        <c:numFmt formatCode="General" sourceLinked="1"/>
        <c:tickLblPos val="nextTo"/>
        <c:crossAx val="106753024"/>
        <c:crosses val="autoZero"/>
        <c:auto val="1"/>
        <c:lblAlgn val="ctr"/>
        <c:lblOffset val="100"/>
      </c:catAx>
      <c:valAx>
        <c:axId val="106753024"/>
        <c:scaling>
          <c:orientation val="minMax"/>
        </c:scaling>
        <c:axPos val="l"/>
        <c:majorGridlines/>
        <c:numFmt formatCode="General" sourceLinked="1"/>
        <c:tickLblPos val="nextTo"/>
        <c:crossAx val="106751488"/>
        <c:crosses val="autoZero"/>
        <c:crossBetween val="between"/>
      </c:valAx>
      <c:spPr>
        <a:noFill/>
        <a:ln w="2539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plotArea>
      <c:layout>
        <c:manualLayout>
          <c:layoutTarget val="inner"/>
          <c:xMode val="edge"/>
          <c:yMode val="edge"/>
          <c:x val="2.4719101123595506E-2"/>
          <c:y val="0.225501934432906"/>
          <c:w val="0.95056179775280858"/>
          <c:h val="0.68800195479535731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Пенсионное обеспечение</c:v>
                </c:pt>
              </c:strCache>
            </c:strRef>
          </c:tx>
          <c:spPr>
            <a:solidFill>
              <a:srgbClr val="FFFF66"/>
            </a:solidFill>
          </c:spPr>
          <c:dLbls>
            <c:spPr>
              <a:noFill/>
              <a:ln w="25401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324</c:v>
                </c:pt>
                <c:pt idx="1">
                  <c:v>324</c:v>
                </c:pt>
                <c:pt idx="2">
                  <c:v>324</c:v>
                </c:pt>
              </c:numCache>
            </c:numRef>
          </c:val>
        </c:ser>
        <c:overlap val="100"/>
        <c:axId val="106904192"/>
        <c:axId val="106918272"/>
      </c:barChart>
      <c:catAx>
        <c:axId val="106904192"/>
        <c:scaling>
          <c:orientation val="minMax"/>
        </c:scaling>
        <c:axPos val="b"/>
        <c:numFmt formatCode="General" sourceLinked="1"/>
        <c:tickLblPos val="nextTo"/>
        <c:crossAx val="106918272"/>
        <c:crosses val="autoZero"/>
        <c:auto val="1"/>
        <c:lblAlgn val="ctr"/>
        <c:lblOffset val="100"/>
      </c:catAx>
      <c:valAx>
        <c:axId val="106918272"/>
        <c:scaling>
          <c:orientation val="minMax"/>
        </c:scaling>
        <c:delete val="1"/>
        <c:axPos val="l"/>
        <c:numFmt formatCode="General" sourceLinked="1"/>
        <c:tickLblPos val="none"/>
        <c:crossAx val="106904192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50"/>
      <c:rotY val="40"/>
      <c:perspective val="60"/>
    </c:view3D>
    <c:sideWall>
      <c:spPr>
        <a:noFill/>
        <a:ln w="25376">
          <a:noFill/>
        </a:ln>
      </c:spPr>
    </c:sideWall>
    <c:backWall>
      <c:spPr>
        <a:noFill/>
        <a:ln w="25376">
          <a:noFill/>
        </a:ln>
      </c:spPr>
    </c:backWall>
    <c:plotArea>
      <c:layout>
        <c:manualLayout>
          <c:layoutTarget val="inner"/>
          <c:xMode val="edge"/>
          <c:yMode val="edge"/>
          <c:x val="4.4736090186503395E-2"/>
          <c:y val="1.2933880188585458E-2"/>
          <c:w val="0.4680240768115469"/>
          <c:h val="0.90345194673312368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Резервный фонд администрации Пушкинского сельского поселения </c:v>
                </c:pt>
              </c:strCache>
            </c:strRef>
          </c:tx>
          <c:dLbls>
            <c:dLbl>
              <c:idx val="0"/>
              <c:layout>
                <c:manualLayout>
                  <c:x val="5.6506666465322632E-2"/>
                  <c:y val="3.5944216839667475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10</a:t>
                    </a:r>
                  </a:p>
                </c:rich>
              </c:tx>
              <c:showVal val="1"/>
            </c:dLbl>
            <c:spPr>
              <a:noFill/>
              <a:ln w="25376"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Осуществление первичного воинского учета на территориях, где отсутствуют военные комиссариаты </c:v>
                </c:pt>
              </c:strCache>
            </c:strRef>
          </c:tx>
          <c:dLbls>
            <c:dLbl>
              <c:idx val="0"/>
              <c:layout>
                <c:manualLayout>
                  <c:x val="4.2808080655547504E-2"/>
                  <c:y val="0.3115165459437850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231,2</a:t>
                    </a:r>
                    <a:endParaRPr lang="en-US" b="1" dirty="0"/>
                  </a:p>
                </c:rich>
              </c:tx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smtClean="0"/>
                      <a:t>50</a:t>
                    </a:r>
                    <a:endParaRPr lang="en-US"/>
                  </a:p>
                </c:rich>
              </c:tx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 smtClean="0"/>
                      <a:t>50</a:t>
                    </a:r>
                    <a:endParaRPr lang="en-US"/>
                  </a:p>
                </c:rich>
              </c:tx>
            </c:dLbl>
            <c:spPr>
              <a:noFill/>
              <a:ln w="25376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232.1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Осуществление муниципального земельного контроля </c:v>
                </c:pt>
              </c:strCache>
            </c:strRef>
          </c:tx>
          <c:dLbls>
            <c:dLbl>
              <c:idx val="0"/>
              <c:layout>
                <c:manualLayout>
                  <c:x val="5.4837218734056524E-2"/>
                  <c:y val="2.7217791198629271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2,4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2.1511157091915205E-3"/>
                  <c:y val="-3.7662700598800371E-2"/>
                </c:manualLayout>
              </c:layout>
              <c:showVal val="1"/>
            </c:dLbl>
            <c:dLbl>
              <c:idx val="2"/>
              <c:layout>
                <c:manualLayout>
                  <c:x val="-1.2906694255149086E-2"/>
                  <c:y val="-3.3231794646000276E-2"/>
                </c:manualLayout>
              </c:layout>
              <c:showVal val="1"/>
            </c:dLbl>
            <c:spPr>
              <a:noFill/>
              <a:ln w="25376"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</c:ser>
        <c:ser>
          <c:idx val="5"/>
          <c:order val="3"/>
          <c:tx>
            <c:strRef>
              <c:f>Лист1!$G$1</c:f>
              <c:strCache>
                <c:ptCount val="1"/>
                <c:pt idx="0">
                  <c:v>Осуществление мер по противодействию коррупции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0.60000000000000042</c:v>
                </c:pt>
              </c:numCache>
            </c:numRef>
          </c:val>
        </c:ser>
        <c:shape val="cylinder"/>
        <c:axId val="107020672"/>
        <c:axId val="107022208"/>
        <c:axId val="107200960"/>
      </c:bar3DChart>
      <c:catAx>
        <c:axId val="107020672"/>
        <c:scaling>
          <c:orientation val="minMax"/>
        </c:scaling>
        <c:axPos val="b"/>
        <c:numFmt formatCode="General" sourceLinked="1"/>
        <c:tickLblPos val="nextTo"/>
        <c:crossAx val="107022208"/>
        <c:crosses val="autoZero"/>
        <c:auto val="1"/>
        <c:lblAlgn val="ctr"/>
        <c:lblOffset val="100"/>
      </c:catAx>
      <c:valAx>
        <c:axId val="1070222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98"/>
            </a:pPr>
            <a:endParaRPr lang="ru-RU"/>
          </a:p>
        </c:txPr>
        <c:crossAx val="107020672"/>
        <c:crosses val="autoZero"/>
        <c:crossBetween val="between"/>
      </c:valAx>
      <c:serAx>
        <c:axId val="107200960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07022208"/>
        <c:crosses val="autoZero"/>
      </c:serAx>
    </c:plotArea>
    <c:plotVisOnly val="1"/>
    <c:dispBlanksAs val="gap"/>
  </c:chart>
  <c:spPr>
    <a:noFill/>
    <a:ln>
      <a:noFill/>
    </a:ln>
  </c:spPr>
  <c:txPr>
    <a:bodyPr/>
    <a:lstStyle/>
    <a:p>
      <a:pPr>
        <a:defRPr sz="1796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autoTitleDeleted val="1"/>
    <c:plotArea>
      <c:layout/>
      <c:doughnutChart>
        <c:varyColors val="1"/>
        <c:firstSliceAng val="0"/>
        <c:holeSize val="50"/>
      </c:doughnutChart>
      <c:spPr>
        <a:noFill/>
        <a:ln w="25400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8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autoTitleDeleted val="1"/>
    <c:plotArea>
      <c:layout/>
      <c:doughnutChart>
        <c:varyColors val="1"/>
        <c:firstSliceAng val="0"/>
        <c:holeSize val="50"/>
      </c:doughnutChart>
      <c:spPr>
        <a:noFill/>
        <a:ln w="25400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3185005615529561"/>
          <c:y val="0.2166045857355329"/>
          <c:w val="0.53747072599531509"/>
          <c:h val="0.7779661016949152"/>
        </c:manualLayout>
      </c:layout>
      <c:doughnut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6443">
              <a:solidFill>
                <a:schemeClr val="tx1"/>
              </a:solidFill>
              <a:prstDash val="solid"/>
            </a:ln>
          </c:spPr>
          <c:dPt>
            <c:idx val="0"/>
            <c:explosion val="114"/>
          </c:dPt>
          <c:dPt>
            <c:idx val="1"/>
            <c:spPr>
              <a:solidFill>
                <a:schemeClr val="accent2"/>
              </a:solidFill>
              <a:ln w="6443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6443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9.976617303195659E-2"/>
                  <c:y val="-4.2685644039260714E-2"/>
                </c:manualLayout>
              </c:layout>
              <c:showVal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numRef>
              <c:f>Sheet1!$B$1:$D$1</c:f>
              <c:numCache>
                <c:formatCode>General</c:formatCode>
                <c:ptCount val="3"/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0</c:v>
                </c:pt>
                <c:pt idx="1">
                  <c:v>5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Запад</c:v>
                </c:pt>
              </c:strCache>
            </c:strRef>
          </c:tx>
          <c:spPr>
            <a:solidFill>
              <a:schemeClr val="accent2"/>
            </a:solidFill>
            <a:ln w="6443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6443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6443">
                <a:solidFill>
                  <a:schemeClr val="tx1"/>
                </a:solidFill>
                <a:prstDash val="solid"/>
              </a:ln>
            </c:spPr>
          </c:dPt>
          <c:cat>
            <c:numRef>
              <c:f>Sheet1!$B$1:$D$1</c:f>
              <c:numCache>
                <c:formatCode>General</c:formatCode>
                <c:ptCount val="3"/>
              </c:numCache>
            </c:num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Север</c:v>
                </c:pt>
              </c:strCache>
            </c:strRef>
          </c:tx>
          <c:spPr>
            <a:solidFill>
              <a:schemeClr val="hlink"/>
            </a:solidFill>
            <a:ln w="6443">
              <a:solidFill>
                <a:schemeClr val="tx1"/>
              </a:solidFill>
              <a:prstDash val="solid"/>
            </a:ln>
          </c:spPr>
          <c:explosion val="25"/>
          <c:dPt>
            <c:idx val="0"/>
            <c:spPr>
              <a:solidFill>
                <a:schemeClr val="accent1"/>
              </a:solidFill>
              <a:ln w="6443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6443">
                <a:solidFill>
                  <a:schemeClr val="tx1"/>
                </a:solidFill>
                <a:prstDash val="solid"/>
              </a:ln>
            </c:spPr>
          </c:dPt>
          <c:cat>
            <c:numRef>
              <c:f>Sheet1!$B$1:$D$1</c:f>
              <c:numCache>
                <c:formatCode>General</c:formatCode>
                <c:ptCount val="3"/>
              </c:numCache>
            </c:num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firstSliceAng val="190"/>
        <c:holeSize val="35"/>
      </c:doughnutChart>
      <c:spPr>
        <a:noFill/>
        <a:ln w="25400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862" b="1" i="0" u="none" strike="noStrike" baseline="0">
          <a:solidFill>
            <a:schemeClr val="tx1"/>
          </a:solidFill>
          <a:latin typeface="Constantia"/>
          <a:ea typeface="Constantia"/>
          <a:cs typeface="Constantia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3419203747072631"/>
          <c:y val="8.1355932203389866E-2"/>
          <c:w val="0.53395784543325531"/>
          <c:h val="0.77288135593220342"/>
        </c:manualLayout>
      </c:layout>
      <c:doughnut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6335">
              <a:solidFill>
                <a:schemeClr val="tx1"/>
              </a:solidFill>
              <a:prstDash val="solid"/>
            </a:ln>
          </c:spPr>
          <c:dPt>
            <c:idx val="1"/>
            <c:spPr>
              <a:solidFill>
                <a:schemeClr val="accent2"/>
              </a:solidFill>
              <a:ln w="6335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6335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8.2474226804123682E-2"/>
                  <c:y val="-3.0405405405405466E-2"/>
                </c:manualLayout>
              </c:layout>
              <c:showVal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Sheet1!$B$1:$D$1</c:f>
              <c:numCache>
                <c:formatCode>General</c:formatCode>
                <c:ptCount val="3"/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0</c:v>
                </c:pt>
                <c:pt idx="1">
                  <c:v>5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Запад</c:v>
                </c:pt>
              </c:strCache>
            </c:strRef>
          </c:tx>
          <c:spPr>
            <a:solidFill>
              <a:schemeClr val="accent2"/>
            </a:solidFill>
            <a:ln w="6335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6335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6335">
                <a:solidFill>
                  <a:schemeClr val="tx1"/>
                </a:solidFill>
                <a:prstDash val="solid"/>
              </a:ln>
            </c:spPr>
          </c:dPt>
          <c:cat>
            <c:numRef>
              <c:f>Sheet1!$B$1:$D$1</c:f>
              <c:numCache>
                <c:formatCode>General</c:formatCode>
                <c:ptCount val="3"/>
              </c:numCache>
            </c:num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Север</c:v>
                </c:pt>
              </c:strCache>
            </c:strRef>
          </c:tx>
          <c:spPr>
            <a:solidFill>
              <a:schemeClr val="hlink"/>
            </a:solidFill>
            <a:ln w="6335">
              <a:solidFill>
                <a:schemeClr val="tx1"/>
              </a:solidFill>
              <a:prstDash val="solid"/>
            </a:ln>
          </c:spPr>
          <c:explosion val="25"/>
          <c:dPt>
            <c:idx val="0"/>
            <c:spPr>
              <a:solidFill>
                <a:schemeClr val="accent1"/>
              </a:solidFill>
              <a:ln w="6335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6335">
                <a:solidFill>
                  <a:schemeClr val="tx1"/>
                </a:solidFill>
                <a:prstDash val="solid"/>
              </a:ln>
            </c:spPr>
          </c:dPt>
          <c:cat>
            <c:numRef>
              <c:f>Sheet1!$B$1:$D$1</c:f>
              <c:numCache>
                <c:formatCode>General</c:formatCode>
                <c:ptCount val="3"/>
              </c:numCache>
            </c:num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firstSliceAng val="190"/>
        <c:holeSize val="35"/>
      </c:doughnutChart>
      <c:spPr>
        <a:noFill/>
        <a:ln w="12671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848" b="1" i="0" u="none" strike="noStrike" baseline="0">
          <a:solidFill>
            <a:schemeClr val="tx1"/>
          </a:solidFill>
          <a:latin typeface="Constantia"/>
          <a:ea typeface="Constantia"/>
          <a:cs typeface="Constantia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4990881783117994"/>
          <c:y val="0.29729678886823885"/>
          <c:w val="0.53747072599531509"/>
          <c:h val="0.7779661016949152"/>
        </c:manualLayout>
      </c:layout>
      <c:doughnut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6669">
              <a:solidFill>
                <a:schemeClr val="tx1"/>
              </a:solidFill>
              <a:prstDash val="solid"/>
            </a:ln>
          </c:spPr>
          <c:dPt>
            <c:idx val="1"/>
            <c:spPr>
              <a:solidFill>
                <a:schemeClr val="accent2"/>
              </a:solidFill>
              <a:ln w="6669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6669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5.5114777658676534E-2"/>
                  <c:y val="-3.5944204353380751E-3"/>
                </c:manualLayout>
              </c:layout>
              <c:tx>
                <c:rich>
                  <a:bodyPr/>
                  <a:lstStyle/>
                  <a:p>
                    <a:pPr>
                      <a:defRPr sz="1785" b="1" i="0" u="none" strike="noStrike" baseline="0">
                        <a:solidFill>
                          <a:schemeClr val="tx1"/>
                        </a:solidFill>
                        <a:latin typeface="Constantia"/>
                        <a:ea typeface="Constantia"/>
                        <a:cs typeface="Constantia"/>
                      </a:defRPr>
                    </a:pPr>
                    <a:r>
                      <a:rPr lang="ru-RU" dirty="0" smtClean="0"/>
                      <a:t>5</a:t>
                    </a:r>
                    <a:endParaRPr lang="ru-RU" dirty="0"/>
                  </a:p>
                </c:rich>
              </c:tx>
              <c:spPr>
                <a:noFill/>
                <a:ln w="13337">
                  <a:noFill/>
                </a:ln>
              </c:spPr>
            </c:dLbl>
            <c:dLbl>
              <c:idx val="2"/>
              <c:delete val="1"/>
            </c:dLbl>
            <c:dLbl>
              <c:idx val="3"/>
              <c:layout>
                <c:manualLayout>
                  <c:xMode val="edge"/>
                  <c:yMode val="edge"/>
                  <c:x val="0.17915690866510539"/>
                  <c:y val="0.25762711864406784"/>
                </c:manualLayout>
              </c:layout>
              <c:tx>
                <c:rich>
                  <a:bodyPr/>
                  <a:lstStyle/>
                  <a:p>
                    <a:pPr>
                      <a:defRPr sz="1785" b="1" i="0" u="none" strike="noStrike" baseline="0">
                        <a:solidFill>
                          <a:schemeClr val="tx1"/>
                        </a:solidFill>
                        <a:latin typeface="Constantia"/>
                        <a:ea typeface="Constantia"/>
                        <a:cs typeface="Constantia"/>
                      </a:defRPr>
                    </a:pPr>
                    <a:r>
                      <a:t>6,9</a:t>
                    </a:r>
                  </a:p>
                </c:rich>
              </c:tx>
              <c:spPr>
                <a:noFill/>
                <a:ln w="13337">
                  <a:noFill/>
                </a:ln>
              </c:spPr>
            </c:dLbl>
            <c:dLbl>
              <c:idx val="4"/>
              <c:layout>
                <c:manualLayout>
                  <c:xMode val="edge"/>
                  <c:yMode val="edge"/>
                  <c:x val="0.16744730679156952"/>
                  <c:y val="0.24576271186440712"/>
                </c:manualLayout>
              </c:layout>
              <c:tx>
                <c:rich>
                  <a:bodyPr/>
                  <a:lstStyle/>
                  <a:p>
                    <a:pPr>
                      <a:defRPr sz="1785" b="1" i="0" u="none" strike="noStrike" baseline="0">
                        <a:solidFill>
                          <a:schemeClr val="tx1"/>
                        </a:solidFill>
                        <a:latin typeface="Constantia"/>
                        <a:ea typeface="Constantia"/>
                        <a:cs typeface="Constantia"/>
                      </a:defRPr>
                    </a:pPr>
                    <a:r>
                      <a:t>9,0</a:t>
                    </a:r>
                  </a:p>
                </c:rich>
              </c:tx>
              <c:spPr>
                <a:noFill/>
                <a:ln w="13337">
                  <a:noFill/>
                </a:ln>
              </c:spPr>
            </c:dLbl>
            <c:dLbl>
              <c:idx val="5"/>
              <c:layout>
                <c:manualLayout>
                  <c:xMode val="edge"/>
                  <c:yMode val="edge"/>
                  <c:x val="0.15573770491803279"/>
                  <c:y val="0.2372881355932209"/>
                </c:manualLayout>
              </c:layout>
              <c:tx>
                <c:rich>
                  <a:bodyPr/>
                  <a:lstStyle/>
                  <a:p>
                    <a:pPr>
                      <a:defRPr sz="1785" b="1" i="0" u="none" strike="noStrike" baseline="0">
                        <a:solidFill>
                          <a:schemeClr val="tx1"/>
                        </a:solidFill>
                        <a:latin typeface="Constantia"/>
                        <a:ea typeface="Constantia"/>
                        <a:cs typeface="Constantia"/>
                      </a:defRPr>
                    </a:pPr>
                    <a:r>
                      <a:t>1,2</a:t>
                    </a:r>
                  </a:p>
                </c:rich>
              </c:tx>
              <c:spPr>
                <a:noFill/>
                <a:ln w="13337">
                  <a:noFill/>
                </a:ln>
              </c:spPr>
            </c:dLbl>
            <c:spPr>
              <a:noFill/>
              <a:ln w="13337">
                <a:noFill/>
              </a:ln>
            </c:spPr>
            <c:txPr>
              <a:bodyPr/>
              <a:lstStyle/>
              <a:p>
                <a:pPr>
                  <a:defRPr sz="2363" b="1" i="0" u="none" strike="noStrike" baseline="0">
                    <a:solidFill>
                      <a:schemeClr val="tx1"/>
                    </a:solidFill>
                    <a:latin typeface="Constantia"/>
                    <a:ea typeface="Constantia"/>
                    <a:cs typeface="Constantia"/>
                  </a:defRPr>
                </a:pPr>
                <a:endParaRPr lang="ru-RU"/>
              </a:p>
            </c:txPr>
            <c:showVal val="1"/>
          </c:dLbls>
          <c:cat>
            <c:numRef>
              <c:f>Sheet1!$B$1:$D$1</c:f>
              <c:numCache>
                <c:formatCode>General</c:formatCode>
                <c:ptCount val="3"/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0</c:v>
                </c:pt>
                <c:pt idx="1">
                  <c:v>5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Запад</c:v>
                </c:pt>
              </c:strCache>
            </c:strRef>
          </c:tx>
          <c:spPr>
            <a:solidFill>
              <a:schemeClr val="accent2"/>
            </a:solidFill>
            <a:ln w="6669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6669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6669">
                <a:solidFill>
                  <a:schemeClr val="tx1"/>
                </a:solidFill>
                <a:prstDash val="solid"/>
              </a:ln>
            </c:spPr>
          </c:dPt>
          <c:cat>
            <c:numRef>
              <c:f>Sheet1!$B$1:$D$1</c:f>
              <c:numCache>
                <c:formatCode>General</c:formatCode>
                <c:ptCount val="3"/>
              </c:numCache>
            </c:num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Север</c:v>
                </c:pt>
              </c:strCache>
            </c:strRef>
          </c:tx>
          <c:spPr>
            <a:solidFill>
              <a:schemeClr val="hlink"/>
            </a:solidFill>
            <a:ln w="6669">
              <a:solidFill>
                <a:schemeClr val="tx1"/>
              </a:solidFill>
              <a:prstDash val="solid"/>
            </a:ln>
          </c:spPr>
          <c:explosion val="25"/>
          <c:dPt>
            <c:idx val="0"/>
            <c:spPr>
              <a:solidFill>
                <a:schemeClr val="accent1"/>
              </a:solidFill>
              <a:ln w="6669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6669">
                <a:solidFill>
                  <a:schemeClr val="tx1"/>
                </a:solidFill>
                <a:prstDash val="solid"/>
              </a:ln>
            </c:spPr>
          </c:dPt>
          <c:cat>
            <c:numRef>
              <c:f>Sheet1!$B$1:$D$1</c:f>
              <c:numCache>
                <c:formatCode>General</c:formatCode>
                <c:ptCount val="3"/>
              </c:numCache>
            </c:num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firstSliceAng val="190"/>
        <c:holeSize val="35"/>
      </c:doughnutChart>
      <c:spPr>
        <a:noFill/>
        <a:ln w="13337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893" b="1" i="0" u="none" strike="noStrike" baseline="0">
          <a:solidFill>
            <a:schemeClr val="tx1"/>
          </a:solidFill>
          <a:latin typeface="Constantia"/>
          <a:ea typeface="Constantia"/>
          <a:cs typeface="Constantia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3F3769-07B4-41E9-9554-73ECAAA75E8D}" type="doc">
      <dgm:prSet loTypeId="urn:microsoft.com/office/officeart/2005/8/layout/vList5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48F4927-3152-498E-B63E-F7C59BEF16F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218 тыс.руб.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56CD7C-DE70-446E-809C-C14CC33FF839}" type="parTrans" cxnId="{1E255530-1D32-44DD-991D-CF5D5B0C7A4C}">
      <dgm:prSet/>
      <dgm:spPr/>
      <dgm:t>
        <a:bodyPr/>
        <a:lstStyle/>
        <a:p>
          <a:endParaRPr lang="ru-RU"/>
        </a:p>
      </dgm:t>
    </dgm:pt>
    <dgm:pt modelId="{D86D4F54-ADC6-4D9E-AF43-45623E79B43A}" type="sibTrans" cxnId="{1E255530-1D32-44DD-991D-CF5D5B0C7A4C}">
      <dgm:prSet/>
      <dgm:spPr/>
      <dgm:t>
        <a:bodyPr/>
        <a:lstStyle/>
        <a:p>
          <a:endParaRPr lang="ru-RU"/>
        </a:p>
      </dgm:t>
    </dgm:pt>
    <dgm:pt modelId="{C296D4AE-94D8-4286-923F-4D61BF98EA80}">
      <dgm:prSet phldrT="[Текст]" custT="1"/>
      <dgm:spPr/>
      <dgm:t>
        <a:bodyPr/>
        <a:lstStyle/>
        <a:p>
          <a:r>
            <a:rPr lang="ru-RU" sz="1200" dirty="0" smtClean="0"/>
            <a:t>Налог на доходы физических лиц</a:t>
          </a:r>
          <a:endParaRPr lang="ru-RU" sz="1200" dirty="0"/>
        </a:p>
      </dgm:t>
    </dgm:pt>
    <dgm:pt modelId="{D45DD932-EBE1-411E-937E-927A4DFAB067}" type="parTrans" cxnId="{544532FE-FF71-44F2-B6AC-8AC9BEBC26E0}">
      <dgm:prSet/>
      <dgm:spPr/>
      <dgm:t>
        <a:bodyPr/>
        <a:lstStyle/>
        <a:p>
          <a:endParaRPr lang="ru-RU"/>
        </a:p>
      </dgm:t>
    </dgm:pt>
    <dgm:pt modelId="{BA221FFB-2707-4DDF-BB3D-1B4AF8969B1F}" type="sibTrans" cxnId="{544532FE-FF71-44F2-B6AC-8AC9BEBC26E0}">
      <dgm:prSet/>
      <dgm:spPr/>
      <dgm:t>
        <a:bodyPr/>
        <a:lstStyle/>
        <a:p>
          <a:endParaRPr lang="ru-RU"/>
        </a:p>
      </dgm:t>
    </dgm:pt>
    <dgm:pt modelId="{35ECDBA0-9376-42EE-853F-3BF0154D6994}">
      <dgm:prSet phldrT="[Текст]"/>
      <dgm:spPr/>
      <dgm:t>
        <a:bodyPr/>
        <a:lstStyle/>
        <a:p>
          <a:r>
            <a:rPr lang="ru-RU" dirty="0" smtClean="0"/>
            <a:t>Налоги на имущество</a:t>
          </a:r>
          <a:endParaRPr lang="ru-RU" dirty="0"/>
        </a:p>
      </dgm:t>
    </dgm:pt>
    <dgm:pt modelId="{E31EFADA-3AEA-496D-9054-717E5E394D39}" type="parTrans" cxnId="{EAAD20D9-E883-49BB-A49A-AD24B3ED80E6}">
      <dgm:prSet/>
      <dgm:spPr/>
      <dgm:t>
        <a:bodyPr/>
        <a:lstStyle/>
        <a:p>
          <a:endParaRPr lang="ru-RU"/>
        </a:p>
      </dgm:t>
    </dgm:pt>
    <dgm:pt modelId="{AAEF9F89-358F-4E81-9B51-EBAA3AE21A6D}" type="sibTrans" cxnId="{EAAD20D9-E883-49BB-A49A-AD24B3ED80E6}">
      <dgm:prSet/>
      <dgm:spPr/>
      <dgm:t>
        <a:bodyPr/>
        <a:lstStyle/>
        <a:p>
          <a:endParaRPr lang="ru-RU"/>
        </a:p>
      </dgm:t>
    </dgm:pt>
    <dgm:pt modelId="{5F4FC5B5-F628-4F69-BFB8-AF7DE2EDF913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1252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893415-832F-4274-8577-4125C7C1BD46}" type="parTrans" cxnId="{61EB86E2-67F7-45A6-BD0E-FE57CC22E981}">
      <dgm:prSet/>
      <dgm:spPr/>
      <dgm:t>
        <a:bodyPr/>
        <a:lstStyle/>
        <a:p>
          <a:endParaRPr lang="ru-RU"/>
        </a:p>
      </dgm:t>
    </dgm:pt>
    <dgm:pt modelId="{F9E3B4ED-08AF-4496-B0CD-D47AEC0F3F17}" type="sibTrans" cxnId="{61EB86E2-67F7-45A6-BD0E-FE57CC22E981}">
      <dgm:prSet/>
      <dgm:spPr/>
      <dgm:t>
        <a:bodyPr/>
        <a:lstStyle/>
        <a:p>
          <a:endParaRPr lang="ru-RU"/>
        </a:p>
      </dgm:t>
    </dgm:pt>
    <dgm:pt modelId="{EBE5EE59-5D7A-4FAF-A9B3-AFC9ECF6DE2A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CC5A72-D86A-4E3A-8BCE-B14A10CB27A1}" type="parTrans" cxnId="{5336D5AE-E011-45A0-8218-9B81BC40F198}">
      <dgm:prSet/>
      <dgm:spPr/>
      <dgm:t>
        <a:bodyPr/>
        <a:lstStyle/>
        <a:p>
          <a:endParaRPr lang="ru-RU"/>
        </a:p>
      </dgm:t>
    </dgm:pt>
    <dgm:pt modelId="{305AAFEC-D278-4CA8-8C81-B7367894C4EF}" type="sibTrans" cxnId="{5336D5AE-E011-45A0-8218-9B81BC40F198}">
      <dgm:prSet/>
      <dgm:spPr/>
      <dgm:t>
        <a:bodyPr/>
        <a:lstStyle/>
        <a:p>
          <a:endParaRPr lang="ru-RU"/>
        </a:p>
      </dgm:t>
    </dgm:pt>
    <dgm:pt modelId="{D0DB903F-2E00-43DB-83C0-D7A5843DBEC0}">
      <dgm:prSet phldrT="[Текст]" custT="1"/>
      <dgm:spPr/>
      <dgm:t>
        <a:bodyPr/>
        <a:lstStyle/>
        <a:p>
          <a:r>
            <a:rPr lang="ru-RU" sz="1400" dirty="0" smtClean="0"/>
            <a:t>2265 </a:t>
          </a:r>
          <a:r>
            <a:rPr lang="ru-RU" sz="1400" dirty="0" err="1" smtClean="0"/>
            <a:t>тыс.р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уб</a:t>
          </a:r>
          <a:r>
            <a:rPr lang="ru-RU" sz="1400" dirty="0" smtClean="0"/>
            <a:t>.</a:t>
          </a:r>
          <a:endParaRPr lang="ru-RU" sz="1400" dirty="0"/>
        </a:p>
      </dgm:t>
    </dgm:pt>
    <dgm:pt modelId="{86562F9F-5418-4E07-B73E-CF48AF641759}" type="sibTrans" cxnId="{6EC576AA-C84D-4F38-A067-01E7C7D55938}">
      <dgm:prSet/>
      <dgm:spPr/>
      <dgm:t>
        <a:bodyPr/>
        <a:lstStyle/>
        <a:p>
          <a:endParaRPr lang="ru-RU"/>
        </a:p>
      </dgm:t>
    </dgm:pt>
    <dgm:pt modelId="{F877337D-D718-4617-8166-8BC4B42AAFD5}" type="parTrans" cxnId="{6EC576AA-C84D-4F38-A067-01E7C7D55938}">
      <dgm:prSet/>
      <dgm:spPr/>
      <dgm:t>
        <a:bodyPr/>
        <a:lstStyle/>
        <a:p>
          <a:endParaRPr lang="ru-RU"/>
        </a:p>
      </dgm:t>
    </dgm:pt>
    <dgm:pt modelId="{43E4EA6F-B635-451D-BC9B-746E6C234242}">
      <dgm:prSet phldrT="[Текст]"/>
      <dgm:spPr/>
      <dgm:t>
        <a:bodyPr/>
        <a:lstStyle/>
        <a:p>
          <a:r>
            <a:rPr lang="ru-RU" dirty="0" smtClean="0"/>
            <a:t>Акцизы по подакцизным товарам</a:t>
          </a:r>
          <a:endParaRPr lang="ru-RU" dirty="0"/>
        </a:p>
      </dgm:t>
    </dgm:pt>
    <dgm:pt modelId="{C7B6C8DF-2A52-4EB3-92A3-FAA97A6D9692}" type="parTrans" cxnId="{B47196F0-70EE-49C1-A90B-5C8D73064E41}">
      <dgm:prSet/>
      <dgm:spPr/>
      <dgm:t>
        <a:bodyPr/>
        <a:lstStyle/>
        <a:p>
          <a:endParaRPr lang="ru-RU"/>
        </a:p>
      </dgm:t>
    </dgm:pt>
    <dgm:pt modelId="{7431695A-2201-4E5B-95F1-368C9F02300A}" type="sibTrans" cxnId="{B47196F0-70EE-49C1-A90B-5C8D73064E41}">
      <dgm:prSet/>
      <dgm:spPr/>
      <dgm:t>
        <a:bodyPr/>
        <a:lstStyle/>
        <a:p>
          <a:endParaRPr lang="ru-RU"/>
        </a:p>
      </dgm:t>
    </dgm:pt>
    <dgm:pt modelId="{763C89E1-95B4-4BBE-B0DB-2673233A17AC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70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800" dirty="0" smtClean="0"/>
            <a:t>.</a:t>
          </a:r>
          <a:endParaRPr lang="ru-RU" sz="800" dirty="0"/>
        </a:p>
      </dgm:t>
    </dgm:pt>
    <dgm:pt modelId="{7E349AA5-8A7B-44B5-B2CC-E2E41AECD7A2}" type="parTrans" cxnId="{B67563FD-7688-47A4-8B80-D96EA0EA472D}">
      <dgm:prSet/>
      <dgm:spPr/>
      <dgm:t>
        <a:bodyPr/>
        <a:lstStyle/>
        <a:p>
          <a:endParaRPr lang="ru-RU"/>
        </a:p>
      </dgm:t>
    </dgm:pt>
    <dgm:pt modelId="{31C228E1-C74C-4DE8-9E55-F82AD38243E0}" type="sibTrans" cxnId="{B67563FD-7688-47A4-8B80-D96EA0EA472D}">
      <dgm:prSet/>
      <dgm:spPr/>
      <dgm:t>
        <a:bodyPr/>
        <a:lstStyle/>
        <a:p>
          <a:endParaRPr lang="ru-RU"/>
        </a:p>
      </dgm:t>
    </dgm:pt>
    <dgm:pt modelId="{04AE7DDF-1F36-4BB9-A8AF-C969A5191FFC}">
      <dgm:prSet phldrT="[Текст]"/>
      <dgm:spPr/>
      <dgm:t>
        <a:bodyPr/>
        <a:lstStyle/>
        <a:p>
          <a:r>
            <a:rPr lang="ru-RU" dirty="0" smtClean="0"/>
            <a:t>Государственная пошлина</a:t>
          </a:r>
          <a:endParaRPr lang="ru-RU" dirty="0"/>
        </a:p>
      </dgm:t>
    </dgm:pt>
    <dgm:pt modelId="{C86292E2-B7E6-4D9C-88E3-AA1DE4812371}" type="parTrans" cxnId="{EE4D341F-93DE-4C15-BE04-0F1578ACE1F3}">
      <dgm:prSet/>
      <dgm:spPr/>
      <dgm:t>
        <a:bodyPr/>
        <a:lstStyle/>
        <a:p>
          <a:endParaRPr lang="ru-RU"/>
        </a:p>
      </dgm:t>
    </dgm:pt>
    <dgm:pt modelId="{030440C6-CF2A-44E9-A03A-7C5AE270A69A}" type="sibTrans" cxnId="{EE4D341F-93DE-4C15-BE04-0F1578ACE1F3}">
      <dgm:prSet/>
      <dgm:spPr/>
      <dgm:t>
        <a:bodyPr/>
        <a:lstStyle/>
        <a:p>
          <a:endParaRPr lang="ru-RU"/>
        </a:p>
      </dgm:t>
    </dgm:pt>
    <dgm:pt modelId="{2D22C969-F870-428C-8E94-86FC1F7EE7F9}">
      <dgm:prSet phldrT="[Текст]"/>
      <dgm:spPr/>
      <dgm:t>
        <a:bodyPr/>
        <a:lstStyle/>
        <a:p>
          <a:r>
            <a:rPr lang="ru-RU" dirty="0" smtClean="0"/>
            <a:t>Налоги на совокупный доход</a:t>
          </a:r>
          <a:endParaRPr lang="ru-RU" dirty="0"/>
        </a:p>
      </dgm:t>
    </dgm:pt>
    <dgm:pt modelId="{F7056644-79C8-49F8-BEDA-5D608FBF688C}" type="parTrans" cxnId="{97D0D248-37D3-4D7D-AB2A-2155A1B7E907}">
      <dgm:prSet/>
      <dgm:spPr/>
      <dgm:t>
        <a:bodyPr/>
        <a:lstStyle/>
        <a:p>
          <a:endParaRPr lang="ru-RU"/>
        </a:p>
      </dgm:t>
    </dgm:pt>
    <dgm:pt modelId="{270AAA6D-FB2A-4A2D-A61F-990A2D453152}" type="sibTrans" cxnId="{97D0D248-37D3-4D7D-AB2A-2155A1B7E907}">
      <dgm:prSet/>
      <dgm:spPr/>
      <dgm:t>
        <a:bodyPr/>
        <a:lstStyle/>
        <a:p>
          <a:endParaRPr lang="ru-RU"/>
        </a:p>
      </dgm:t>
    </dgm:pt>
    <dgm:pt modelId="{80992891-A32B-4731-A924-1721A7FEDC7F}" type="pres">
      <dgm:prSet presAssocID="{523F3769-07B4-41E9-9554-73ECAAA75E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BFA365-C3F9-485B-B0A3-B4BC74C218A7}" type="pres">
      <dgm:prSet presAssocID="{248F4927-3152-498E-B63E-F7C59BEF16F0}" presName="linNode" presStyleCnt="0"/>
      <dgm:spPr/>
    </dgm:pt>
    <dgm:pt modelId="{B0D09CF4-C147-4692-9EC6-109AFC553275}" type="pres">
      <dgm:prSet presAssocID="{248F4927-3152-498E-B63E-F7C59BEF16F0}" presName="parentText" presStyleLbl="node1" presStyleIdx="0" presStyleCnt="5" custLinFactNeighborX="106" custLinFactNeighborY="106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05BBCC-BEFE-4367-86EF-44702AF23BA5}" type="pres">
      <dgm:prSet presAssocID="{248F4927-3152-498E-B63E-F7C59BEF16F0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CB1ADA-1614-4040-9CE0-4316390B4F8B}" type="pres">
      <dgm:prSet presAssocID="{D86D4F54-ADC6-4D9E-AF43-45623E79B43A}" presName="sp" presStyleCnt="0"/>
      <dgm:spPr/>
    </dgm:pt>
    <dgm:pt modelId="{0AEBAD38-D91B-48A0-B839-C80592F78E08}" type="pres">
      <dgm:prSet presAssocID="{D0DB903F-2E00-43DB-83C0-D7A5843DBEC0}" presName="linNode" presStyleCnt="0"/>
      <dgm:spPr/>
    </dgm:pt>
    <dgm:pt modelId="{B35BADFA-2242-4113-83A5-AFF98649A85A}" type="pres">
      <dgm:prSet presAssocID="{D0DB903F-2E00-43DB-83C0-D7A5843DBEC0}" presName="parentText" presStyleLbl="node1" presStyleIdx="1" presStyleCnt="5" custLinFactNeighborX="-2620" custLinFactNeighborY="32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1F680C-2972-4B13-A7B2-8782ABF84475}" type="pres">
      <dgm:prSet presAssocID="{D0DB903F-2E00-43DB-83C0-D7A5843DBEC0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6C42CD-1801-4BEB-A626-90B97CF4C527}" type="pres">
      <dgm:prSet presAssocID="{86562F9F-5418-4E07-B73E-CF48AF641759}" presName="sp" presStyleCnt="0"/>
      <dgm:spPr/>
    </dgm:pt>
    <dgm:pt modelId="{56C0A0CF-39B6-4154-BC46-F3732EEC447D}" type="pres">
      <dgm:prSet presAssocID="{5F4FC5B5-F628-4F69-BFB8-AF7DE2EDF913}" presName="linNode" presStyleCnt="0"/>
      <dgm:spPr/>
    </dgm:pt>
    <dgm:pt modelId="{5D010674-FF8D-414C-BA8A-A0677FCE0CE5}" type="pres">
      <dgm:prSet presAssocID="{5F4FC5B5-F628-4F69-BFB8-AF7DE2EDF913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F6A058-2906-45BD-9B09-414CB067D94F}" type="pres">
      <dgm:prSet presAssocID="{5F4FC5B5-F628-4F69-BFB8-AF7DE2EDF913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4DB122-88F0-45E9-B189-A5F91AC0D67E}" type="pres">
      <dgm:prSet presAssocID="{F9E3B4ED-08AF-4496-B0CD-D47AEC0F3F17}" presName="sp" presStyleCnt="0"/>
      <dgm:spPr/>
    </dgm:pt>
    <dgm:pt modelId="{6FADBA2F-9E6B-4E98-9FB0-4F4A1B45857C}" type="pres">
      <dgm:prSet presAssocID="{EBE5EE59-5D7A-4FAF-A9B3-AFC9ECF6DE2A}" presName="linNode" presStyleCnt="0"/>
      <dgm:spPr/>
    </dgm:pt>
    <dgm:pt modelId="{EE2182C3-6919-4368-BCEA-EE540C8DAD07}" type="pres">
      <dgm:prSet presAssocID="{EBE5EE59-5D7A-4FAF-A9B3-AFC9ECF6DE2A}" presName="parentText" presStyleLbl="node1" presStyleIdx="3" presStyleCnt="5" custAng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2179F-62F4-4542-8E3A-6E5B03541143}" type="pres">
      <dgm:prSet presAssocID="{EBE5EE59-5D7A-4FAF-A9B3-AFC9ECF6DE2A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039711-3F99-41E5-A0AF-2C366250F11E}" type="pres">
      <dgm:prSet presAssocID="{305AAFEC-D278-4CA8-8C81-B7367894C4EF}" presName="sp" presStyleCnt="0"/>
      <dgm:spPr/>
    </dgm:pt>
    <dgm:pt modelId="{9F341404-2AF7-4A02-A60B-1B8ACE16AF75}" type="pres">
      <dgm:prSet presAssocID="{763C89E1-95B4-4BBE-B0DB-2673233A17AC}" presName="linNode" presStyleCnt="0"/>
      <dgm:spPr/>
    </dgm:pt>
    <dgm:pt modelId="{6A1D5DDA-320E-42E4-AFB4-8DC725DBE14A}" type="pres">
      <dgm:prSet presAssocID="{763C89E1-95B4-4BBE-B0DB-2673233A17AC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6D59F8-1978-4B21-B281-093238C0FE46}" type="pres">
      <dgm:prSet presAssocID="{763C89E1-95B4-4BBE-B0DB-2673233A17AC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EB86E2-67F7-45A6-BD0E-FE57CC22E981}" srcId="{523F3769-07B4-41E9-9554-73ECAAA75E8D}" destId="{5F4FC5B5-F628-4F69-BFB8-AF7DE2EDF913}" srcOrd="2" destOrd="0" parTransId="{49893415-832F-4274-8577-4125C7C1BD46}" sibTransId="{F9E3B4ED-08AF-4496-B0CD-D47AEC0F3F17}"/>
    <dgm:cxn modelId="{35A4E02E-C0B4-4644-86CA-17ECA0B7463B}" type="presOf" srcId="{523F3769-07B4-41E9-9554-73ECAAA75E8D}" destId="{80992891-A32B-4731-A924-1721A7FEDC7F}" srcOrd="0" destOrd="0" presId="urn:microsoft.com/office/officeart/2005/8/layout/vList5"/>
    <dgm:cxn modelId="{B67563FD-7688-47A4-8B80-D96EA0EA472D}" srcId="{523F3769-07B4-41E9-9554-73ECAAA75E8D}" destId="{763C89E1-95B4-4BBE-B0DB-2673233A17AC}" srcOrd="4" destOrd="0" parTransId="{7E349AA5-8A7B-44B5-B2CC-E2E41AECD7A2}" sibTransId="{31C228E1-C74C-4DE8-9E55-F82AD38243E0}"/>
    <dgm:cxn modelId="{97D0D248-37D3-4D7D-AB2A-2155A1B7E907}" srcId="{763C89E1-95B4-4BBE-B0DB-2673233A17AC}" destId="{2D22C969-F870-428C-8E94-86FC1F7EE7F9}" srcOrd="0" destOrd="0" parTransId="{F7056644-79C8-49F8-BEDA-5D608FBF688C}" sibTransId="{270AAA6D-FB2A-4A2D-A61F-990A2D453152}"/>
    <dgm:cxn modelId="{EAAD20D9-E883-49BB-A49A-AD24B3ED80E6}" srcId="{D0DB903F-2E00-43DB-83C0-D7A5843DBEC0}" destId="{35ECDBA0-9376-42EE-853F-3BF0154D6994}" srcOrd="0" destOrd="0" parTransId="{E31EFADA-3AEA-496D-9054-717E5E394D39}" sibTransId="{AAEF9F89-358F-4E81-9B51-EBAA3AE21A6D}"/>
    <dgm:cxn modelId="{1E255530-1D32-44DD-991D-CF5D5B0C7A4C}" srcId="{523F3769-07B4-41E9-9554-73ECAAA75E8D}" destId="{248F4927-3152-498E-B63E-F7C59BEF16F0}" srcOrd="0" destOrd="0" parTransId="{5556CD7C-DE70-446E-809C-C14CC33FF839}" sibTransId="{D86D4F54-ADC6-4D9E-AF43-45623E79B43A}"/>
    <dgm:cxn modelId="{A1F35D2F-2BB6-4573-AB2F-5249281D70BC}" type="presOf" srcId="{2D22C969-F870-428C-8E94-86FC1F7EE7F9}" destId="{426D59F8-1978-4B21-B281-093238C0FE46}" srcOrd="0" destOrd="0" presId="urn:microsoft.com/office/officeart/2005/8/layout/vList5"/>
    <dgm:cxn modelId="{EE4D341F-93DE-4C15-BE04-0F1578ACE1F3}" srcId="{EBE5EE59-5D7A-4FAF-A9B3-AFC9ECF6DE2A}" destId="{04AE7DDF-1F36-4BB9-A8AF-C969A5191FFC}" srcOrd="0" destOrd="0" parTransId="{C86292E2-B7E6-4D9C-88E3-AA1DE4812371}" sibTransId="{030440C6-CF2A-44E9-A03A-7C5AE270A69A}"/>
    <dgm:cxn modelId="{7C0CFB55-C907-4FB2-A3C8-325331EEB1F3}" type="presOf" srcId="{04AE7DDF-1F36-4BB9-A8AF-C969A5191FFC}" destId="{4892179F-62F4-4542-8E3A-6E5B03541143}" srcOrd="0" destOrd="0" presId="urn:microsoft.com/office/officeart/2005/8/layout/vList5"/>
    <dgm:cxn modelId="{5336D5AE-E011-45A0-8218-9B81BC40F198}" srcId="{523F3769-07B4-41E9-9554-73ECAAA75E8D}" destId="{EBE5EE59-5D7A-4FAF-A9B3-AFC9ECF6DE2A}" srcOrd="3" destOrd="0" parTransId="{CFCC5A72-D86A-4E3A-8BCE-B14A10CB27A1}" sibTransId="{305AAFEC-D278-4CA8-8C81-B7367894C4EF}"/>
    <dgm:cxn modelId="{30CF2FA1-ADA9-4D73-A082-194029B8F6E0}" type="presOf" srcId="{EBE5EE59-5D7A-4FAF-A9B3-AFC9ECF6DE2A}" destId="{EE2182C3-6919-4368-BCEA-EE540C8DAD07}" srcOrd="0" destOrd="0" presId="urn:microsoft.com/office/officeart/2005/8/layout/vList5"/>
    <dgm:cxn modelId="{D9FF4262-678A-4C5D-BA5A-B6AE11D45BDA}" type="presOf" srcId="{248F4927-3152-498E-B63E-F7C59BEF16F0}" destId="{B0D09CF4-C147-4692-9EC6-109AFC553275}" srcOrd="0" destOrd="0" presId="urn:microsoft.com/office/officeart/2005/8/layout/vList5"/>
    <dgm:cxn modelId="{6EC576AA-C84D-4F38-A067-01E7C7D55938}" srcId="{523F3769-07B4-41E9-9554-73ECAAA75E8D}" destId="{D0DB903F-2E00-43DB-83C0-D7A5843DBEC0}" srcOrd="1" destOrd="0" parTransId="{F877337D-D718-4617-8166-8BC4B42AAFD5}" sibTransId="{86562F9F-5418-4E07-B73E-CF48AF641759}"/>
    <dgm:cxn modelId="{078248A7-6518-459F-83A9-4CDBA57F1284}" type="presOf" srcId="{763C89E1-95B4-4BBE-B0DB-2673233A17AC}" destId="{6A1D5DDA-320E-42E4-AFB4-8DC725DBE14A}" srcOrd="0" destOrd="0" presId="urn:microsoft.com/office/officeart/2005/8/layout/vList5"/>
    <dgm:cxn modelId="{5B35AB95-FB5B-407F-9BDD-F74907B66795}" type="presOf" srcId="{35ECDBA0-9376-42EE-853F-3BF0154D6994}" destId="{441F680C-2972-4B13-A7B2-8782ABF84475}" srcOrd="0" destOrd="0" presId="urn:microsoft.com/office/officeart/2005/8/layout/vList5"/>
    <dgm:cxn modelId="{B47196F0-70EE-49C1-A90B-5C8D73064E41}" srcId="{5F4FC5B5-F628-4F69-BFB8-AF7DE2EDF913}" destId="{43E4EA6F-B635-451D-BC9B-746E6C234242}" srcOrd="0" destOrd="0" parTransId="{C7B6C8DF-2A52-4EB3-92A3-FAA97A6D9692}" sibTransId="{7431695A-2201-4E5B-95F1-368C9F02300A}"/>
    <dgm:cxn modelId="{47A34D5B-C68A-4EB6-B5B1-BA51E8486A07}" type="presOf" srcId="{C296D4AE-94D8-4286-923F-4D61BF98EA80}" destId="{4605BBCC-BEFE-4367-86EF-44702AF23BA5}" srcOrd="0" destOrd="0" presId="urn:microsoft.com/office/officeart/2005/8/layout/vList5"/>
    <dgm:cxn modelId="{422EEDCF-D937-4DFA-AD7D-055FBC3F6E21}" type="presOf" srcId="{5F4FC5B5-F628-4F69-BFB8-AF7DE2EDF913}" destId="{5D010674-FF8D-414C-BA8A-A0677FCE0CE5}" srcOrd="0" destOrd="0" presId="urn:microsoft.com/office/officeart/2005/8/layout/vList5"/>
    <dgm:cxn modelId="{544532FE-FF71-44F2-B6AC-8AC9BEBC26E0}" srcId="{248F4927-3152-498E-B63E-F7C59BEF16F0}" destId="{C296D4AE-94D8-4286-923F-4D61BF98EA80}" srcOrd="0" destOrd="0" parTransId="{D45DD932-EBE1-411E-937E-927A4DFAB067}" sibTransId="{BA221FFB-2707-4DDF-BB3D-1B4AF8969B1F}"/>
    <dgm:cxn modelId="{E0846E31-9174-477F-93E9-F8C2D3CAFBE5}" type="presOf" srcId="{D0DB903F-2E00-43DB-83C0-D7A5843DBEC0}" destId="{B35BADFA-2242-4113-83A5-AFF98649A85A}" srcOrd="0" destOrd="0" presId="urn:microsoft.com/office/officeart/2005/8/layout/vList5"/>
    <dgm:cxn modelId="{882B3F18-B4CF-40BF-BC51-900188C53909}" type="presOf" srcId="{43E4EA6F-B635-451D-BC9B-746E6C234242}" destId="{D4F6A058-2906-45BD-9B09-414CB067D94F}" srcOrd="0" destOrd="0" presId="urn:microsoft.com/office/officeart/2005/8/layout/vList5"/>
    <dgm:cxn modelId="{03583C27-C21E-47E0-8EF2-8A85DD9D8752}" type="presParOf" srcId="{80992891-A32B-4731-A924-1721A7FEDC7F}" destId="{09BFA365-C3F9-485B-B0A3-B4BC74C218A7}" srcOrd="0" destOrd="0" presId="urn:microsoft.com/office/officeart/2005/8/layout/vList5"/>
    <dgm:cxn modelId="{8040F07D-DEDB-414E-A814-4907885AF971}" type="presParOf" srcId="{09BFA365-C3F9-485B-B0A3-B4BC74C218A7}" destId="{B0D09CF4-C147-4692-9EC6-109AFC553275}" srcOrd="0" destOrd="0" presId="urn:microsoft.com/office/officeart/2005/8/layout/vList5"/>
    <dgm:cxn modelId="{DE99C695-DA4F-4A05-A892-658C463C1FB5}" type="presParOf" srcId="{09BFA365-C3F9-485B-B0A3-B4BC74C218A7}" destId="{4605BBCC-BEFE-4367-86EF-44702AF23BA5}" srcOrd="1" destOrd="0" presId="urn:microsoft.com/office/officeart/2005/8/layout/vList5"/>
    <dgm:cxn modelId="{28480DF7-9BEC-4B93-9675-3E554A93E7CB}" type="presParOf" srcId="{80992891-A32B-4731-A924-1721A7FEDC7F}" destId="{56CB1ADA-1614-4040-9CE0-4316390B4F8B}" srcOrd="1" destOrd="0" presId="urn:microsoft.com/office/officeart/2005/8/layout/vList5"/>
    <dgm:cxn modelId="{2CB4FDBE-3FE9-4972-BC3E-7E0402B39428}" type="presParOf" srcId="{80992891-A32B-4731-A924-1721A7FEDC7F}" destId="{0AEBAD38-D91B-48A0-B839-C80592F78E08}" srcOrd="2" destOrd="0" presId="urn:microsoft.com/office/officeart/2005/8/layout/vList5"/>
    <dgm:cxn modelId="{CDC740BF-D0EB-4D43-BAB1-C950324C7F2B}" type="presParOf" srcId="{0AEBAD38-D91B-48A0-B839-C80592F78E08}" destId="{B35BADFA-2242-4113-83A5-AFF98649A85A}" srcOrd="0" destOrd="0" presId="urn:microsoft.com/office/officeart/2005/8/layout/vList5"/>
    <dgm:cxn modelId="{5B43CB39-C036-4F51-AAC5-4365840497F0}" type="presParOf" srcId="{0AEBAD38-D91B-48A0-B839-C80592F78E08}" destId="{441F680C-2972-4B13-A7B2-8782ABF84475}" srcOrd="1" destOrd="0" presId="urn:microsoft.com/office/officeart/2005/8/layout/vList5"/>
    <dgm:cxn modelId="{5BB0725F-FCD6-4C21-B019-FE6049733925}" type="presParOf" srcId="{80992891-A32B-4731-A924-1721A7FEDC7F}" destId="{CD6C42CD-1801-4BEB-A626-90B97CF4C527}" srcOrd="3" destOrd="0" presId="urn:microsoft.com/office/officeart/2005/8/layout/vList5"/>
    <dgm:cxn modelId="{A01A0AD4-809F-43EC-96FD-99520BEAC3D0}" type="presParOf" srcId="{80992891-A32B-4731-A924-1721A7FEDC7F}" destId="{56C0A0CF-39B6-4154-BC46-F3732EEC447D}" srcOrd="4" destOrd="0" presId="urn:microsoft.com/office/officeart/2005/8/layout/vList5"/>
    <dgm:cxn modelId="{D966A1FF-9264-4FC8-BF35-0EB66238EDFE}" type="presParOf" srcId="{56C0A0CF-39B6-4154-BC46-F3732EEC447D}" destId="{5D010674-FF8D-414C-BA8A-A0677FCE0CE5}" srcOrd="0" destOrd="0" presId="urn:microsoft.com/office/officeart/2005/8/layout/vList5"/>
    <dgm:cxn modelId="{E0C93628-723F-4415-B3C9-E37E98EC43FF}" type="presParOf" srcId="{56C0A0CF-39B6-4154-BC46-F3732EEC447D}" destId="{D4F6A058-2906-45BD-9B09-414CB067D94F}" srcOrd="1" destOrd="0" presId="urn:microsoft.com/office/officeart/2005/8/layout/vList5"/>
    <dgm:cxn modelId="{A5469C40-6868-477D-8895-E8FB94E503AA}" type="presParOf" srcId="{80992891-A32B-4731-A924-1721A7FEDC7F}" destId="{394DB122-88F0-45E9-B189-A5F91AC0D67E}" srcOrd="5" destOrd="0" presId="urn:microsoft.com/office/officeart/2005/8/layout/vList5"/>
    <dgm:cxn modelId="{F3DD33CC-8040-4398-865B-C61B2872301C}" type="presParOf" srcId="{80992891-A32B-4731-A924-1721A7FEDC7F}" destId="{6FADBA2F-9E6B-4E98-9FB0-4F4A1B45857C}" srcOrd="6" destOrd="0" presId="urn:microsoft.com/office/officeart/2005/8/layout/vList5"/>
    <dgm:cxn modelId="{66A145A5-9E81-47C2-9AA4-0152EA4C33B9}" type="presParOf" srcId="{6FADBA2F-9E6B-4E98-9FB0-4F4A1B45857C}" destId="{EE2182C3-6919-4368-BCEA-EE540C8DAD07}" srcOrd="0" destOrd="0" presId="urn:microsoft.com/office/officeart/2005/8/layout/vList5"/>
    <dgm:cxn modelId="{350B65F0-94C0-4840-99B5-4BC95948AD7A}" type="presParOf" srcId="{6FADBA2F-9E6B-4E98-9FB0-4F4A1B45857C}" destId="{4892179F-62F4-4542-8E3A-6E5B03541143}" srcOrd="1" destOrd="0" presId="urn:microsoft.com/office/officeart/2005/8/layout/vList5"/>
    <dgm:cxn modelId="{747F135C-F5FE-43A2-9F2F-806AB9E6F355}" type="presParOf" srcId="{80992891-A32B-4731-A924-1721A7FEDC7F}" destId="{5D039711-3F99-41E5-A0AF-2C366250F11E}" srcOrd="7" destOrd="0" presId="urn:microsoft.com/office/officeart/2005/8/layout/vList5"/>
    <dgm:cxn modelId="{68FEFB5D-411A-4D95-BD1D-1BD2F3A6BD15}" type="presParOf" srcId="{80992891-A32B-4731-A924-1721A7FEDC7F}" destId="{9F341404-2AF7-4A02-A60B-1B8ACE16AF75}" srcOrd="8" destOrd="0" presId="urn:microsoft.com/office/officeart/2005/8/layout/vList5"/>
    <dgm:cxn modelId="{0DB80B16-24A4-44F1-8826-8CEA7F688F28}" type="presParOf" srcId="{9F341404-2AF7-4A02-A60B-1B8ACE16AF75}" destId="{6A1D5DDA-320E-42E4-AFB4-8DC725DBE14A}" srcOrd="0" destOrd="0" presId="urn:microsoft.com/office/officeart/2005/8/layout/vList5"/>
    <dgm:cxn modelId="{FB10830B-FAEC-4BBC-8732-E1A7789B00AB}" type="presParOf" srcId="{9F341404-2AF7-4A02-A60B-1B8ACE16AF75}" destId="{426D59F8-1978-4B21-B281-093238C0FE4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83058FB-D7E4-42AC-AC47-EC9D2740D50F}" type="doc">
      <dgm:prSet loTypeId="urn:microsoft.com/office/officeart/2005/8/layout/chevron2" loCatId="list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ru-RU"/>
        </a:p>
      </dgm:t>
    </dgm:pt>
    <dgm:pt modelId="{07E63CAE-E07F-43B5-8B9A-D5F850D11316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1000" b="1" dirty="0" smtClean="0">
              <a:solidFill>
                <a:schemeClr val="tx1"/>
              </a:solidFill>
            </a:rPr>
            <a:t>1916,1 тыс.руб.</a:t>
          </a:r>
          <a:endParaRPr lang="ru-RU" sz="1000" b="1" dirty="0">
            <a:solidFill>
              <a:schemeClr val="tx1"/>
            </a:solidFill>
          </a:endParaRPr>
        </a:p>
      </dgm:t>
    </dgm:pt>
    <dgm:pt modelId="{375DCA21-9E7E-40F6-948E-A053C477649F}" type="parTrans" cxnId="{2D2C0DA9-A653-42AC-B6EA-4721981C84DD}">
      <dgm:prSet/>
      <dgm:spPr/>
      <dgm:t>
        <a:bodyPr/>
        <a:lstStyle/>
        <a:p>
          <a:endParaRPr lang="ru-RU"/>
        </a:p>
      </dgm:t>
    </dgm:pt>
    <dgm:pt modelId="{43DE1715-4354-493F-A47C-A623A5CC279E}" type="sibTrans" cxnId="{2D2C0DA9-A653-42AC-B6EA-4721981C84DD}">
      <dgm:prSet/>
      <dgm:spPr/>
      <dgm:t>
        <a:bodyPr/>
        <a:lstStyle/>
        <a:p>
          <a:endParaRPr lang="ru-RU"/>
        </a:p>
      </dgm:t>
    </dgm:pt>
    <dgm:pt modelId="{F6574D3B-92FB-4DCB-B065-D50275DB829B}">
      <dgm:prSet phldrT="[Текст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Дотации</a:t>
          </a:r>
          <a:endParaRPr lang="ru-RU" sz="1400" b="1" dirty="0"/>
        </a:p>
      </dgm:t>
    </dgm:pt>
    <dgm:pt modelId="{46BC5F37-5023-4CBB-B312-34E61BCA88F6}" type="parTrans" cxnId="{46F2B67B-D789-4877-BC64-8E487CBF3F4A}">
      <dgm:prSet/>
      <dgm:spPr/>
      <dgm:t>
        <a:bodyPr/>
        <a:lstStyle/>
        <a:p>
          <a:endParaRPr lang="ru-RU"/>
        </a:p>
      </dgm:t>
    </dgm:pt>
    <dgm:pt modelId="{DEA99C84-6060-4C04-AE9D-7B3EE9731EED}" type="sibTrans" cxnId="{46F2B67B-D789-4877-BC64-8E487CBF3F4A}">
      <dgm:prSet/>
      <dgm:spPr/>
      <dgm:t>
        <a:bodyPr/>
        <a:lstStyle/>
        <a:p>
          <a:endParaRPr lang="ru-RU"/>
        </a:p>
      </dgm:t>
    </dgm:pt>
    <dgm:pt modelId="{E6077133-BDE0-42DD-B3C1-F09BB1E594A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</a:rPr>
            <a:t>231,2 </a:t>
          </a:r>
          <a:r>
            <a:rPr lang="ru-RU" sz="1000" b="1" dirty="0" smtClean="0">
              <a:solidFill>
                <a:schemeClr val="tx1"/>
              </a:solidFill>
            </a:rPr>
            <a:t>тыс.руб. </a:t>
          </a:r>
          <a:endParaRPr lang="ru-RU" sz="1000" b="1" dirty="0">
            <a:solidFill>
              <a:schemeClr val="tx1"/>
            </a:solidFill>
          </a:endParaRPr>
        </a:p>
      </dgm:t>
    </dgm:pt>
    <dgm:pt modelId="{042A2F75-4406-4FCE-B80D-1DD9ACC33D41}" type="parTrans" cxnId="{395E094B-E552-4CCE-A24B-ACD24F04D0E0}">
      <dgm:prSet/>
      <dgm:spPr/>
      <dgm:t>
        <a:bodyPr/>
        <a:lstStyle/>
        <a:p>
          <a:endParaRPr lang="ru-RU"/>
        </a:p>
      </dgm:t>
    </dgm:pt>
    <dgm:pt modelId="{3D389983-2AED-4D32-B4BF-8F3E200B0CAC}" type="sibTrans" cxnId="{395E094B-E552-4CCE-A24B-ACD24F04D0E0}">
      <dgm:prSet/>
      <dgm:spPr/>
      <dgm:t>
        <a:bodyPr/>
        <a:lstStyle/>
        <a:p>
          <a:endParaRPr lang="ru-RU"/>
        </a:p>
      </dgm:t>
    </dgm:pt>
    <dgm:pt modelId="{59AED373-E38A-4BD4-A631-3D5B3D60AB6F}">
      <dgm:prSet phldrT="[Текст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Субвенции</a:t>
          </a:r>
          <a:endParaRPr lang="ru-RU" sz="1400" b="1" dirty="0"/>
        </a:p>
      </dgm:t>
    </dgm:pt>
    <dgm:pt modelId="{50CCB01E-9655-4DCE-A1E9-F0C648B16975}" type="parTrans" cxnId="{97E9A234-F61C-4476-A7CC-648B05BE3F5D}">
      <dgm:prSet/>
      <dgm:spPr/>
      <dgm:t>
        <a:bodyPr/>
        <a:lstStyle/>
        <a:p>
          <a:endParaRPr lang="ru-RU"/>
        </a:p>
      </dgm:t>
    </dgm:pt>
    <dgm:pt modelId="{D432F0CD-F1C9-451F-9BF9-43BE67E93E0B}" type="sibTrans" cxnId="{97E9A234-F61C-4476-A7CC-648B05BE3F5D}">
      <dgm:prSet/>
      <dgm:spPr/>
      <dgm:t>
        <a:bodyPr/>
        <a:lstStyle/>
        <a:p>
          <a:endParaRPr lang="ru-RU"/>
        </a:p>
      </dgm:t>
    </dgm:pt>
    <dgm:pt modelId="{76D4EB3A-2C6C-4C02-83C0-C250857A209F}" type="pres">
      <dgm:prSet presAssocID="{083058FB-D7E4-42AC-AC47-EC9D2740D5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0FF4BD-3B95-4BD9-AB03-9DE613AB4E67}" type="pres">
      <dgm:prSet presAssocID="{07E63CAE-E07F-43B5-8B9A-D5F850D11316}" presName="composite" presStyleCnt="0"/>
      <dgm:spPr/>
    </dgm:pt>
    <dgm:pt modelId="{4787B8AB-D47E-48D6-BAF8-198779755066}" type="pres">
      <dgm:prSet presAssocID="{07E63CAE-E07F-43B5-8B9A-D5F850D11316}" presName="parentText" presStyleLbl="alignNode1" presStyleIdx="0" presStyleCnt="2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CD664-9300-4249-B2F8-9749D7BED71E}" type="pres">
      <dgm:prSet presAssocID="{07E63CAE-E07F-43B5-8B9A-D5F850D1131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EF289-5C92-44DC-8AD7-16805AC5E1ED}" type="pres">
      <dgm:prSet presAssocID="{43DE1715-4354-493F-A47C-A623A5CC279E}" presName="sp" presStyleCnt="0"/>
      <dgm:spPr/>
    </dgm:pt>
    <dgm:pt modelId="{B1DB6064-EDC5-4709-B9BF-ECEEDBCBB2E2}" type="pres">
      <dgm:prSet presAssocID="{E6077133-BDE0-42DD-B3C1-F09BB1E594AC}" presName="composite" presStyleCnt="0"/>
      <dgm:spPr/>
    </dgm:pt>
    <dgm:pt modelId="{749A1EC2-6787-4386-9A04-2D7C9A1F7635}" type="pres">
      <dgm:prSet presAssocID="{E6077133-BDE0-42DD-B3C1-F09BB1E594AC}" presName="parentText" presStyleLbl="alignNode1" presStyleIdx="1" presStyleCnt="2" custScaleX="126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0E3DC-04F3-46E1-BC83-DA96C976BC5F}" type="pres">
      <dgm:prSet presAssocID="{E6077133-BDE0-42DD-B3C1-F09BB1E594AC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2C0DA9-A653-42AC-B6EA-4721981C84DD}" srcId="{083058FB-D7E4-42AC-AC47-EC9D2740D50F}" destId="{07E63CAE-E07F-43B5-8B9A-D5F850D11316}" srcOrd="0" destOrd="0" parTransId="{375DCA21-9E7E-40F6-948E-A053C477649F}" sibTransId="{43DE1715-4354-493F-A47C-A623A5CC279E}"/>
    <dgm:cxn modelId="{395E094B-E552-4CCE-A24B-ACD24F04D0E0}" srcId="{083058FB-D7E4-42AC-AC47-EC9D2740D50F}" destId="{E6077133-BDE0-42DD-B3C1-F09BB1E594AC}" srcOrd="1" destOrd="0" parTransId="{042A2F75-4406-4FCE-B80D-1DD9ACC33D41}" sibTransId="{3D389983-2AED-4D32-B4BF-8F3E200B0CAC}"/>
    <dgm:cxn modelId="{C42AB7FB-36A8-4B20-8AE2-A2372AD5B5EE}" type="presOf" srcId="{59AED373-E38A-4BD4-A631-3D5B3D60AB6F}" destId="{4DE0E3DC-04F3-46E1-BC83-DA96C976BC5F}" srcOrd="0" destOrd="0" presId="urn:microsoft.com/office/officeart/2005/8/layout/chevron2"/>
    <dgm:cxn modelId="{CED8F36A-D6CC-4C89-9B8E-380879364432}" type="presOf" srcId="{E6077133-BDE0-42DD-B3C1-F09BB1E594AC}" destId="{749A1EC2-6787-4386-9A04-2D7C9A1F7635}" srcOrd="0" destOrd="0" presId="urn:microsoft.com/office/officeart/2005/8/layout/chevron2"/>
    <dgm:cxn modelId="{01151329-F1E0-445F-85CA-A4D17BD71B21}" type="presOf" srcId="{083058FB-D7E4-42AC-AC47-EC9D2740D50F}" destId="{76D4EB3A-2C6C-4C02-83C0-C250857A209F}" srcOrd="0" destOrd="0" presId="urn:microsoft.com/office/officeart/2005/8/layout/chevron2"/>
    <dgm:cxn modelId="{B68896BE-B8FC-4340-B2D8-BA80427C31FB}" type="presOf" srcId="{07E63CAE-E07F-43B5-8B9A-D5F850D11316}" destId="{4787B8AB-D47E-48D6-BAF8-198779755066}" srcOrd="0" destOrd="0" presId="urn:microsoft.com/office/officeart/2005/8/layout/chevron2"/>
    <dgm:cxn modelId="{97E9A234-F61C-4476-A7CC-648B05BE3F5D}" srcId="{E6077133-BDE0-42DD-B3C1-F09BB1E594AC}" destId="{59AED373-E38A-4BD4-A631-3D5B3D60AB6F}" srcOrd="0" destOrd="0" parTransId="{50CCB01E-9655-4DCE-A1E9-F0C648B16975}" sibTransId="{D432F0CD-F1C9-451F-9BF9-43BE67E93E0B}"/>
    <dgm:cxn modelId="{AD3B8635-7A70-46B4-B14A-94308A519810}" type="presOf" srcId="{F6574D3B-92FB-4DCB-B065-D50275DB829B}" destId="{42ACD664-9300-4249-B2F8-9749D7BED71E}" srcOrd="0" destOrd="0" presId="urn:microsoft.com/office/officeart/2005/8/layout/chevron2"/>
    <dgm:cxn modelId="{46F2B67B-D789-4877-BC64-8E487CBF3F4A}" srcId="{07E63CAE-E07F-43B5-8B9A-D5F850D11316}" destId="{F6574D3B-92FB-4DCB-B065-D50275DB829B}" srcOrd="0" destOrd="0" parTransId="{46BC5F37-5023-4CBB-B312-34E61BCA88F6}" sibTransId="{DEA99C84-6060-4C04-AE9D-7B3EE9731EED}"/>
    <dgm:cxn modelId="{D64FE377-4367-49F9-9DF0-E807262D4757}" type="presParOf" srcId="{76D4EB3A-2C6C-4C02-83C0-C250857A209F}" destId="{F20FF4BD-3B95-4BD9-AB03-9DE613AB4E67}" srcOrd="0" destOrd="0" presId="urn:microsoft.com/office/officeart/2005/8/layout/chevron2"/>
    <dgm:cxn modelId="{6380FDD7-F041-4B63-9346-7705468CE3C1}" type="presParOf" srcId="{F20FF4BD-3B95-4BD9-AB03-9DE613AB4E67}" destId="{4787B8AB-D47E-48D6-BAF8-198779755066}" srcOrd="0" destOrd="0" presId="urn:microsoft.com/office/officeart/2005/8/layout/chevron2"/>
    <dgm:cxn modelId="{DB4F9A1C-440E-4628-B742-434646441892}" type="presParOf" srcId="{F20FF4BD-3B95-4BD9-AB03-9DE613AB4E67}" destId="{42ACD664-9300-4249-B2F8-9749D7BED71E}" srcOrd="1" destOrd="0" presId="urn:microsoft.com/office/officeart/2005/8/layout/chevron2"/>
    <dgm:cxn modelId="{B8B82C2C-A150-4C24-802D-C2B964860685}" type="presParOf" srcId="{76D4EB3A-2C6C-4C02-83C0-C250857A209F}" destId="{FB3EF289-5C92-44DC-8AD7-16805AC5E1ED}" srcOrd="1" destOrd="0" presId="urn:microsoft.com/office/officeart/2005/8/layout/chevron2"/>
    <dgm:cxn modelId="{5C8B7C2D-DA63-47A6-A264-A6982FB86DBE}" type="presParOf" srcId="{76D4EB3A-2C6C-4C02-83C0-C250857A209F}" destId="{B1DB6064-EDC5-4709-B9BF-ECEEDBCBB2E2}" srcOrd="2" destOrd="0" presId="urn:microsoft.com/office/officeart/2005/8/layout/chevron2"/>
    <dgm:cxn modelId="{131A3D68-1DC4-470A-9174-78EDBD47040D}" type="presParOf" srcId="{B1DB6064-EDC5-4709-B9BF-ECEEDBCBB2E2}" destId="{749A1EC2-6787-4386-9A04-2D7C9A1F7635}" srcOrd="0" destOrd="0" presId="urn:microsoft.com/office/officeart/2005/8/layout/chevron2"/>
    <dgm:cxn modelId="{61470CF0-C7E3-46DB-94F3-3927EFA51F38}" type="presParOf" srcId="{B1DB6064-EDC5-4709-B9BF-ECEEDBCBB2E2}" destId="{4DE0E3DC-04F3-46E1-BC83-DA96C976BC5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9A38F6D-D28C-473D-BC53-1D9819048BCA}" type="doc">
      <dgm:prSet loTypeId="urn:microsoft.com/office/officeart/2005/8/layout/chevron2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CCAA3CC-0267-4386-93D0-DDE95C5C2442}">
      <dgm:prSet phldrT="[Текст]"/>
      <dgm:spPr/>
      <dgm:t>
        <a:bodyPr/>
        <a:lstStyle/>
        <a:p>
          <a:r>
            <a:rPr lang="ru-RU" dirty="0" smtClean="0"/>
            <a:t>2019</a:t>
          </a:r>
          <a:endParaRPr lang="ru-RU" dirty="0"/>
        </a:p>
      </dgm:t>
    </dgm:pt>
    <dgm:pt modelId="{D1DB04FD-450A-4C02-A3BE-617EE129D3D5}" type="parTrans" cxnId="{8D8E8B01-944D-445A-87BF-C8329ED4144C}">
      <dgm:prSet/>
      <dgm:spPr/>
      <dgm:t>
        <a:bodyPr/>
        <a:lstStyle/>
        <a:p>
          <a:endParaRPr lang="ru-RU"/>
        </a:p>
      </dgm:t>
    </dgm:pt>
    <dgm:pt modelId="{E4D00A3C-BF81-45FD-835A-EF0FD0E8D6AE}" type="sibTrans" cxnId="{8D8E8B01-944D-445A-87BF-C8329ED4144C}">
      <dgm:prSet/>
      <dgm:spPr/>
      <dgm:t>
        <a:bodyPr/>
        <a:lstStyle/>
        <a:p>
          <a:endParaRPr lang="ru-RU"/>
        </a:p>
      </dgm:t>
    </dgm:pt>
    <dgm:pt modelId="{E551115F-79FA-4915-87B8-15020AC59688}">
      <dgm:prSet phldrT="[Текст]" custT="1"/>
      <dgm:spPr/>
      <dgm:t>
        <a:bodyPr/>
        <a:lstStyle/>
        <a:p>
          <a:r>
            <a:rPr lang="ru-RU" sz="1000" dirty="0" smtClean="0"/>
            <a:t>Подпрограмма «Функционирование органов местного самоуправления» -3551,4 тыс. руб.</a:t>
          </a:r>
          <a:endParaRPr lang="ru-RU" sz="1000" dirty="0"/>
        </a:p>
      </dgm:t>
    </dgm:pt>
    <dgm:pt modelId="{C59045FF-98DF-420F-A3FF-BA5123E6EF9F}" type="parTrans" cxnId="{A152A888-961B-4BC3-8254-28D63D29F985}">
      <dgm:prSet/>
      <dgm:spPr/>
      <dgm:t>
        <a:bodyPr/>
        <a:lstStyle/>
        <a:p>
          <a:endParaRPr lang="ru-RU"/>
        </a:p>
      </dgm:t>
    </dgm:pt>
    <dgm:pt modelId="{7FB68471-01E8-4130-8E8F-EC9BDEF71878}" type="sibTrans" cxnId="{A152A888-961B-4BC3-8254-28D63D29F985}">
      <dgm:prSet/>
      <dgm:spPr/>
      <dgm:t>
        <a:bodyPr/>
        <a:lstStyle/>
        <a:p>
          <a:endParaRPr lang="ru-RU"/>
        </a:p>
      </dgm:t>
    </dgm:pt>
    <dgm:pt modelId="{28F8ACFE-A306-4B20-8BF2-0553EDA56E29}">
      <dgm:prSet phldrT="[Текст]" custT="1"/>
      <dgm:spPr/>
      <dgm:t>
        <a:bodyPr/>
        <a:lstStyle/>
        <a:p>
          <a:r>
            <a:rPr lang="ru-RU" sz="1000" dirty="0" smtClean="0"/>
            <a:t>Подпрограмма «Строительство, реконструкция и содержание автомобильных дорог и инженерных сооружений на них  953  тыс. руб. </a:t>
          </a:r>
          <a:endParaRPr lang="ru-RU" sz="1000" dirty="0"/>
        </a:p>
      </dgm:t>
    </dgm:pt>
    <dgm:pt modelId="{E6D6D7E0-DD06-489A-B5A4-716CE4662435}" type="parTrans" cxnId="{3A6A8F81-B7F7-4123-8532-2A3E1AAF5123}">
      <dgm:prSet/>
      <dgm:spPr/>
      <dgm:t>
        <a:bodyPr/>
        <a:lstStyle/>
        <a:p>
          <a:endParaRPr lang="ru-RU"/>
        </a:p>
      </dgm:t>
    </dgm:pt>
    <dgm:pt modelId="{30166E41-BB2C-4E5F-BE50-6972C9AABD06}" type="sibTrans" cxnId="{3A6A8F81-B7F7-4123-8532-2A3E1AAF5123}">
      <dgm:prSet/>
      <dgm:spPr/>
      <dgm:t>
        <a:bodyPr/>
        <a:lstStyle/>
        <a:p>
          <a:endParaRPr lang="ru-RU"/>
        </a:p>
      </dgm:t>
    </dgm:pt>
    <dgm:pt modelId="{89C3DFE3-67CC-4BE5-9F9D-EA7FDB22EE3F}">
      <dgm:prSet phldrT="[Текст]"/>
      <dgm:spPr/>
      <dgm:t>
        <a:bodyPr/>
        <a:lstStyle/>
        <a:p>
          <a:r>
            <a:rPr lang="ru-RU" dirty="0" smtClean="0"/>
            <a:t>2020</a:t>
          </a:r>
          <a:endParaRPr lang="ru-RU" dirty="0"/>
        </a:p>
      </dgm:t>
    </dgm:pt>
    <dgm:pt modelId="{ED67686B-4A08-4C51-BB20-6472BC2215F7}" type="parTrans" cxnId="{26E1E20A-786D-4694-BDBA-9238AE76E316}">
      <dgm:prSet/>
      <dgm:spPr/>
      <dgm:t>
        <a:bodyPr/>
        <a:lstStyle/>
        <a:p>
          <a:endParaRPr lang="ru-RU"/>
        </a:p>
      </dgm:t>
    </dgm:pt>
    <dgm:pt modelId="{6B9B378A-E17F-4A7B-9155-F0645B065D17}" type="sibTrans" cxnId="{26E1E20A-786D-4694-BDBA-9238AE76E316}">
      <dgm:prSet/>
      <dgm:spPr/>
      <dgm:t>
        <a:bodyPr/>
        <a:lstStyle/>
        <a:p>
          <a:endParaRPr lang="ru-RU"/>
        </a:p>
      </dgm:t>
    </dgm:pt>
    <dgm:pt modelId="{1B54E457-4B8C-44A7-955A-85A243A9A88D}">
      <dgm:prSet phldrT="[Текст]"/>
      <dgm:spPr/>
      <dgm:t>
        <a:bodyPr/>
        <a:lstStyle/>
        <a:p>
          <a:endParaRPr lang="ru-RU" sz="800" dirty="0"/>
        </a:p>
      </dgm:t>
    </dgm:pt>
    <dgm:pt modelId="{33A6B22D-CFAD-481F-A6BD-E05625282F3D}" type="parTrans" cxnId="{253581B1-02EE-434D-951F-EC4F0BF091CE}">
      <dgm:prSet/>
      <dgm:spPr/>
      <dgm:t>
        <a:bodyPr/>
        <a:lstStyle/>
        <a:p>
          <a:endParaRPr lang="ru-RU"/>
        </a:p>
      </dgm:t>
    </dgm:pt>
    <dgm:pt modelId="{13F26645-DC29-4082-84A1-6CAC5BD4A2DD}" type="sibTrans" cxnId="{253581B1-02EE-434D-951F-EC4F0BF091CE}">
      <dgm:prSet/>
      <dgm:spPr/>
      <dgm:t>
        <a:bodyPr/>
        <a:lstStyle/>
        <a:p>
          <a:endParaRPr lang="ru-RU"/>
        </a:p>
      </dgm:t>
    </dgm:pt>
    <dgm:pt modelId="{9674CF02-F609-4875-B571-511452BB5701}">
      <dgm:prSet phldrT="[Текст]"/>
      <dgm:spPr/>
      <dgm:t>
        <a:bodyPr/>
        <a:lstStyle/>
        <a:p>
          <a:r>
            <a:rPr lang="ru-RU" dirty="0" smtClean="0"/>
            <a:t>2021</a:t>
          </a:r>
          <a:endParaRPr lang="ru-RU" dirty="0"/>
        </a:p>
      </dgm:t>
    </dgm:pt>
    <dgm:pt modelId="{33385A7F-CF0B-4CB9-B6A1-28C09F380DA4}" type="parTrans" cxnId="{CA3BB3FF-E4A0-4537-8EED-2051C748D294}">
      <dgm:prSet/>
      <dgm:spPr/>
      <dgm:t>
        <a:bodyPr/>
        <a:lstStyle/>
        <a:p>
          <a:endParaRPr lang="ru-RU"/>
        </a:p>
      </dgm:t>
    </dgm:pt>
    <dgm:pt modelId="{C6D14968-1209-4A7C-839F-233774A19872}" type="sibTrans" cxnId="{CA3BB3FF-E4A0-4537-8EED-2051C748D294}">
      <dgm:prSet/>
      <dgm:spPr/>
      <dgm:t>
        <a:bodyPr/>
        <a:lstStyle/>
        <a:p>
          <a:endParaRPr lang="ru-RU"/>
        </a:p>
      </dgm:t>
    </dgm:pt>
    <dgm:pt modelId="{F4DF8DD4-44BD-4B03-8BD5-AEABEAB38C63}">
      <dgm:prSet phldrT="[Текст]"/>
      <dgm:spPr/>
      <dgm:t>
        <a:bodyPr/>
        <a:lstStyle/>
        <a:p>
          <a:endParaRPr lang="ru-RU" sz="800" dirty="0"/>
        </a:p>
      </dgm:t>
    </dgm:pt>
    <dgm:pt modelId="{1383EA32-9BE4-4E4D-9A31-13695AB7102F}" type="parTrans" cxnId="{EA0D135E-4E3F-4D7B-B5DB-8DEE31895053}">
      <dgm:prSet/>
      <dgm:spPr/>
      <dgm:t>
        <a:bodyPr/>
        <a:lstStyle/>
        <a:p>
          <a:endParaRPr lang="ru-RU"/>
        </a:p>
      </dgm:t>
    </dgm:pt>
    <dgm:pt modelId="{AC89D000-2206-4957-8734-7BDE87E5D579}" type="sibTrans" cxnId="{EA0D135E-4E3F-4D7B-B5DB-8DEE31895053}">
      <dgm:prSet/>
      <dgm:spPr/>
      <dgm:t>
        <a:bodyPr/>
        <a:lstStyle/>
        <a:p>
          <a:endParaRPr lang="ru-RU"/>
        </a:p>
      </dgm:t>
    </dgm:pt>
    <dgm:pt modelId="{51ABFECF-4DA7-4E4B-8547-7A73E58195D6}">
      <dgm:prSet phldrT="[Текст]" custT="1"/>
      <dgm:spPr/>
      <dgm:t>
        <a:bodyPr/>
        <a:lstStyle/>
        <a:p>
          <a:r>
            <a:rPr lang="ru-RU" sz="1000" dirty="0" smtClean="0"/>
            <a:t>Подпрограмма «Обеспечение первичных мер пожарной безопасности, защиты населения и территории от чрезвычайных ситуации природного и техногенного характера"   57 тыс. руб.</a:t>
          </a:r>
          <a:endParaRPr lang="ru-RU" sz="1000" dirty="0"/>
        </a:p>
      </dgm:t>
    </dgm:pt>
    <dgm:pt modelId="{671D0C79-DADC-4F71-A720-09C449A72ECE}" type="parTrans" cxnId="{0B9C8A06-E1D3-4E92-8E9F-390D842A4125}">
      <dgm:prSet/>
      <dgm:spPr/>
      <dgm:t>
        <a:bodyPr/>
        <a:lstStyle/>
        <a:p>
          <a:endParaRPr lang="ru-RU"/>
        </a:p>
      </dgm:t>
    </dgm:pt>
    <dgm:pt modelId="{F8362561-4312-4EBD-A204-92CDB2B81747}" type="sibTrans" cxnId="{0B9C8A06-E1D3-4E92-8E9F-390D842A4125}">
      <dgm:prSet/>
      <dgm:spPr/>
      <dgm:t>
        <a:bodyPr/>
        <a:lstStyle/>
        <a:p>
          <a:endParaRPr lang="ru-RU"/>
        </a:p>
      </dgm:t>
    </dgm:pt>
    <dgm:pt modelId="{D839BE9B-2A72-47C6-9C1C-B9F2437DED18}">
      <dgm:prSet phldrT="[Текст]" custT="1"/>
      <dgm:spPr/>
      <dgm:t>
        <a:bodyPr/>
        <a:lstStyle/>
        <a:p>
          <a:r>
            <a:rPr lang="ru-RU" sz="1000" dirty="0" smtClean="0"/>
            <a:t>Подпрограмма «Повышение уровня благоустройства территории» 1322,2 тыс. руб. </a:t>
          </a:r>
          <a:endParaRPr lang="ru-RU" sz="1000" dirty="0"/>
        </a:p>
      </dgm:t>
    </dgm:pt>
    <dgm:pt modelId="{3489AA89-DA06-40E1-BECC-6910C40C5EB2}" type="parTrans" cxnId="{93CC37B2-7C33-47ED-BA33-AAEF88DD357C}">
      <dgm:prSet/>
      <dgm:spPr/>
      <dgm:t>
        <a:bodyPr/>
        <a:lstStyle/>
        <a:p>
          <a:endParaRPr lang="ru-RU"/>
        </a:p>
      </dgm:t>
    </dgm:pt>
    <dgm:pt modelId="{46B8AA82-5BF9-4FB1-9F75-20A881D7668F}" type="sibTrans" cxnId="{93CC37B2-7C33-47ED-BA33-AAEF88DD357C}">
      <dgm:prSet/>
      <dgm:spPr/>
      <dgm:t>
        <a:bodyPr/>
        <a:lstStyle/>
        <a:p>
          <a:endParaRPr lang="ru-RU"/>
        </a:p>
      </dgm:t>
    </dgm:pt>
    <dgm:pt modelId="{F16A9F0B-DF1D-4C88-BD54-F9E0886C4211}">
      <dgm:prSet phldrT="[Текст]" custT="1"/>
      <dgm:spPr/>
      <dgm:t>
        <a:bodyPr/>
        <a:lstStyle/>
        <a:p>
          <a:r>
            <a:rPr lang="ru-RU" sz="1000" dirty="0" smtClean="0"/>
            <a:t>Подпрограмма «Гарантии, предоставляемые муниципальным служащим» 324 тыс. руб.</a:t>
          </a:r>
          <a:endParaRPr lang="ru-RU" sz="1000" dirty="0"/>
        </a:p>
      </dgm:t>
    </dgm:pt>
    <dgm:pt modelId="{0249826A-557A-4073-B864-EABDF1A206CB}" type="parTrans" cxnId="{2B1BD5C6-3B53-49D3-ABAA-DD3069FCAFC4}">
      <dgm:prSet/>
      <dgm:spPr/>
      <dgm:t>
        <a:bodyPr/>
        <a:lstStyle/>
        <a:p>
          <a:endParaRPr lang="ru-RU"/>
        </a:p>
      </dgm:t>
    </dgm:pt>
    <dgm:pt modelId="{0BB11211-763A-46A4-87BD-483B64AAC6F1}" type="sibTrans" cxnId="{2B1BD5C6-3B53-49D3-ABAA-DD3069FCAFC4}">
      <dgm:prSet/>
      <dgm:spPr/>
      <dgm:t>
        <a:bodyPr/>
        <a:lstStyle/>
        <a:p>
          <a:endParaRPr lang="ru-RU"/>
        </a:p>
      </dgm:t>
    </dgm:pt>
    <dgm:pt modelId="{8BB899CA-BC5E-4D1C-8573-2D73BF8DC055}">
      <dgm:prSet phldrT="[Текст]" custT="1"/>
      <dgm:spPr/>
      <dgm:t>
        <a:bodyPr/>
        <a:lstStyle/>
        <a:p>
          <a:r>
            <a:rPr lang="ru-RU" sz="1000" dirty="0" smtClean="0"/>
            <a:t>Подпрограмма «Развитие физической культуры и спорта» 50 тыс. руб.</a:t>
          </a:r>
          <a:endParaRPr lang="ru-RU" sz="1000" dirty="0"/>
        </a:p>
      </dgm:t>
    </dgm:pt>
    <dgm:pt modelId="{C1CBE999-9BF0-4906-8AB3-BC665B648DAD}" type="parTrans" cxnId="{571A290D-52B7-44FC-8C4F-51EC54D537C0}">
      <dgm:prSet/>
      <dgm:spPr/>
      <dgm:t>
        <a:bodyPr/>
        <a:lstStyle/>
        <a:p>
          <a:endParaRPr lang="ru-RU"/>
        </a:p>
      </dgm:t>
    </dgm:pt>
    <dgm:pt modelId="{B400B2C3-CCBF-4A7A-AA19-B6C07E22F852}" type="sibTrans" cxnId="{571A290D-52B7-44FC-8C4F-51EC54D537C0}">
      <dgm:prSet/>
      <dgm:spPr/>
      <dgm:t>
        <a:bodyPr/>
        <a:lstStyle/>
        <a:p>
          <a:endParaRPr lang="ru-RU"/>
        </a:p>
      </dgm:t>
    </dgm:pt>
    <dgm:pt modelId="{BF9919A7-5C17-4A08-B9DA-AECBDB450B9F}">
      <dgm:prSet custT="1"/>
      <dgm:spPr/>
      <dgm:t>
        <a:bodyPr/>
        <a:lstStyle/>
        <a:p>
          <a:r>
            <a:rPr lang="ru-RU" sz="1050" dirty="0" smtClean="0"/>
            <a:t>Подпрограмма «Функционирование органов местного самоуправления» -3055,1 тыс. руб.</a:t>
          </a:r>
          <a:endParaRPr lang="ru-RU" sz="1050" dirty="0"/>
        </a:p>
      </dgm:t>
    </dgm:pt>
    <dgm:pt modelId="{27124A60-D970-451F-91E0-A3383B67C3B9}" type="parTrans" cxnId="{F3CF6DA3-2DB8-4822-AA59-3CFC5A1C24F6}">
      <dgm:prSet/>
      <dgm:spPr/>
      <dgm:t>
        <a:bodyPr/>
        <a:lstStyle/>
        <a:p>
          <a:endParaRPr lang="ru-RU"/>
        </a:p>
      </dgm:t>
    </dgm:pt>
    <dgm:pt modelId="{109EF4B1-0B2D-40E7-B095-B7401D5A606B}" type="sibTrans" cxnId="{F3CF6DA3-2DB8-4822-AA59-3CFC5A1C24F6}">
      <dgm:prSet/>
      <dgm:spPr/>
      <dgm:t>
        <a:bodyPr/>
        <a:lstStyle/>
        <a:p>
          <a:endParaRPr lang="ru-RU"/>
        </a:p>
      </dgm:t>
    </dgm:pt>
    <dgm:pt modelId="{EC8523BB-CE83-4335-9E72-C245E1E14985}">
      <dgm:prSet custT="1"/>
      <dgm:spPr/>
      <dgm:t>
        <a:bodyPr/>
        <a:lstStyle/>
        <a:p>
          <a:r>
            <a:rPr lang="ru-RU" sz="1050" dirty="0" smtClean="0"/>
            <a:t>Подпрограмма «Обеспечение первичных мер пожарной безопасности, защиты населения и территории от чрезвычайных ситуации природного и техногенного характера"   30 тыс. руб.</a:t>
          </a:r>
          <a:endParaRPr lang="ru-RU" sz="1050" dirty="0"/>
        </a:p>
      </dgm:t>
    </dgm:pt>
    <dgm:pt modelId="{DE9F9F33-E015-49DA-A18A-D288DCFB8481}" type="parTrans" cxnId="{2CC0B0AD-F4A5-4EC2-AC25-A7F21EFC0B34}">
      <dgm:prSet/>
      <dgm:spPr/>
      <dgm:t>
        <a:bodyPr/>
        <a:lstStyle/>
        <a:p>
          <a:endParaRPr lang="ru-RU"/>
        </a:p>
      </dgm:t>
    </dgm:pt>
    <dgm:pt modelId="{CA9133BF-27C8-43BA-818D-1FB43C77BC33}" type="sibTrans" cxnId="{2CC0B0AD-F4A5-4EC2-AC25-A7F21EFC0B34}">
      <dgm:prSet/>
      <dgm:spPr/>
      <dgm:t>
        <a:bodyPr/>
        <a:lstStyle/>
        <a:p>
          <a:endParaRPr lang="ru-RU"/>
        </a:p>
      </dgm:t>
    </dgm:pt>
    <dgm:pt modelId="{383674B7-D75E-4681-B55F-5E45593BF9C1}">
      <dgm:prSet custT="1"/>
      <dgm:spPr/>
      <dgm:t>
        <a:bodyPr/>
        <a:lstStyle/>
        <a:p>
          <a:r>
            <a:rPr lang="ru-RU" sz="1050" dirty="0" smtClean="0"/>
            <a:t>Подпрограмма «Строительство, реконструкция и содержание автомобильных дорог и инженерных сооружений на них 1252  тыс. руб. </a:t>
          </a:r>
          <a:endParaRPr lang="ru-RU" sz="1050" dirty="0"/>
        </a:p>
      </dgm:t>
    </dgm:pt>
    <dgm:pt modelId="{616EF612-9B3F-444C-B2B0-91C296FA0DD4}" type="parTrans" cxnId="{0D14D101-09A6-44F7-8017-788A7DC0736B}">
      <dgm:prSet/>
      <dgm:spPr/>
      <dgm:t>
        <a:bodyPr/>
        <a:lstStyle/>
        <a:p>
          <a:endParaRPr lang="ru-RU"/>
        </a:p>
      </dgm:t>
    </dgm:pt>
    <dgm:pt modelId="{FF489455-D5CF-48FA-83A9-B9613B79A717}" type="sibTrans" cxnId="{0D14D101-09A6-44F7-8017-788A7DC0736B}">
      <dgm:prSet/>
      <dgm:spPr/>
      <dgm:t>
        <a:bodyPr/>
        <a:lstStyle/>
        <a:p>
          <a:endParaRPr lang="ru-RU"/>
        </a:p>
      </dgm:t>
    </dgm:pt>
    <dgm:pt modelId="{08F64C75-188D-4DFE-ACE8-F5F21FF372AD}">
      <dgm:prSet custT="1"/>
      <dgm:spPr/>
      <dgm:t>
        <a:bodyPr/>
        <a:lstStyle/>
        <a:p>
          <a:r>
            <a:rPr lang="ru-RU" sz="1050" dirty="0" smtClean="0"/>
            <a:t>Подпрограмма «Повышение уровня благоустройства территории»  900 тыс. руб. </a:t>
          </a:r>
          <a:endParaRPr lang="ru-RU" sz="1050" dirty="0"/>
        </a:p>
      </dgm:t>
    </dgm:pt>
    <dgm:pt modelId="{5DB222E9-C7FB-43E9-8E78-9BC7763122C0}" type="parTrans" cxnId="{C2E7E363-83D0-4AC1-91B0-8101328894A1}">
      <dgm:prSet/>
      <dgm:spPr/>
      <dgm:t>
        <a:bodyPr/>
        <a:lstStyle/>
        <a:p>
          <a:endParaRPr lang="ru-RU"/>
        </a:p>
      </dgm:t>
    </dgm:pt>
    <dgm:pt modelId="{4998D4D0-9FCF-4219-BBF0-EC44B68AAB1A}" type="sibTrans" cxnId="{C2E7E363-83D0-4AC1-91B0-8101328894A1}">
      <dgm:prSet/>
      <dgm:spPr/>
      <dgm:t>
        <a:bodyPr/>
        <a:lstStyle/>
        <a:p>
          <a:endParaRPr lang="ru-RU"/>
        </a:p>
      </dgm:t>
    </dgm:pt>
    <dgm:pt modelId="{638B96DE-EAAA-4021-A16E-A9A985EACD33}">
      <dgm:prSet custT="1"/>
      <dgm:spPr/>
      <dgm:t>
        <a:bodyPr/>
        <a:lstStyle/>
        <a:p>
          <a:r>
            <a:rPr lang="ru-RU" sz="1050" dirty="0" smtClean="0"/>
            <a:t>Подпрограмма «Гарантии, предоставляемые муниципальным служащим» 324 тыс. руб.</a:t>
          </a:r>
          <a:endParaRPr lang="ru-RU" sz="1050" dirty="0"/>
        </a:p>
      </dgm:t>
    </dgm:pt>
    <dgm:pt modelId="{83B73365-9320-4BFB-ABFC-B861B1E5F128}" type="parTrans" cxnId="{BF8BA59C-0E9E-4606-8F1C-458F375D4B81}">
      <dgm:prSet/>
      <dgm:spPr/>
      <dgm:t>
        <a:bodyPr/>
        <a:lstStyle/>
        <a:p>
          <a:endParaRPr lang="ru-RU"/>
        </a:p>
      </dgm:t>
    </dgm:pt>
    <dgm:pt modelId="{9DFA41D5-FAA4-4653-BB2A-20D996C3FB3A}" type="sibTrans" cxnId="{BF8BA59C-0E9E-4606-8F1C-458F375D4B81}">
      <dgm:prSet/>
      <dgm:spPr/>
      <dgm:t>
        <a:bodyPr/>
        <a:lstStyle/>
        <a:p>
          <a:endParaRPr lang="ru-RU"/>
        </a:p>
      </dgm:t>
    </dgm:pt>
    <dgm:pt modelId="{C65BAC5C-DD75-4E90-80CA-AF06FB631CD7}">
      <dgm:prSet custT="1"/>
      <dgm:spPr/>
      <dgm:t>
        <a:bodyPr/>
        <a:lstStyle/>
        <a:p>
          <a:r>
            <a:rPr lang="ru-RU" sz="1050" dirty="0" smtClean="0"/>
            <a:t>Подпрограмма «Развитие физической культуры и спорта» 30 тыс.руб.</a:t>
          </a:r>
          <a:endParaRPr lang="ru-RU" sz="1050" dirty="0"/>
        </a:p>
      </dgm:t>
    </dgm:pt>
    <dgm:pt modelId="{DB504111-C94C-49CA-974C-97526BB21236}" type="parTrans" cxnId="{A60A6767-1D73-42D7-A364-6D1B73291FA1}">
      <dgm:prSet/>
      <dgm:spPr/>
      <dgm:t>
        <a:bodyPr/>
        <a:lstStyle/>
        <a:p>
          <a:endParaRPr lang="ru-RU"/>
        </a:p>
      </dgm:t>
    </dgm:pt>
    <dgm:pt modelId="{63A9C3FE-FD5B-4395-82E6-A0CA1F499CAF}" type="sibTrans" cxnId="{A60A6767-1D73-42D7-A364-6D1B73291FA1}">
      <dgm:prSet/>
      <dgm:spPr/>
      <dgm:t>
        <a:bodyPr/>
        <a:lstStyle/>
        <a:p>
          <a:endParaRPr lang="ru-RU"/>
        </a:p>
      </dgm:t>
    </dgm:pt>
    <dgm:pt modelId="{0B6DC8A4-0470-4CA6-A663-27ED5BA56E04}">
      <dgm:prSet custT="1"/>
      <dgm:spPr/>
      <dgm:t>
        <a:bodyPr/>
        <a:lstStyle/>
        <a:p>
          <a:r>
            <a:rPr lang="ru-RU" sz="1000" dirty="0" smtClean="0"/>
            <a:t>Подпрограмма «Функционирование органов местного самоуправления» -3041,6тыс.руб,</a:t>
          </a:r>
          <a:endParaRPr lang="ru-RU" sz="1000" dirty="0"/>
        </a:p>
      </dgm:t>
    </dgm:pt>
    <dgm:pt modelId="{38AA918D-728B-4632-8E69-B95AA8D54D4D}" type="parTrans" cxnId="{F0607844-FC65-4439-9E16-D374B0C89922}">
      <dgm:prSet/>
      <dgm:spPr/>
      <dgm:t>
        <a:bodyPr/>
        <a:lstStyle/>
        <a:p>
          <a:endParaRPr lang="ru-RU"/>
        </a:p>
      </dgm:t>
    </dgm:pt>
    <dgm:pt modelId="{10F6D945-F08D-43E5-B0A8-4F032C8A1A1C}" type="sibTrans" cxnId="{F0607844-FC65-4439-9E16-D374B0C89922}">
      <dgm:prSet/>
      <dgm:spPr/>
      <dgm:t>
        <a:bodyPr/>
        <a:lstStyle/>
        <a:p>
          <a:endParaRPr lang="ru-RU"/>
        </a:p>
      </dgm:t>
    </dgm:pt>
    <dgm:pt modelId="{93BD8299-2D50-460C-931E-126B73D9297C}">
      <dgm:prSet custT="1"/>
      <dgm:spPr/>
      <dgm:t>
        <a:bodyPr/>
        <a:lstStyle/>
        <a:p>
          <a:r>
            <a:rPr lang="ru-RU" sz="1000" dirty="0" smtClean="0"/>
            <a:t>Подпрограмма «Обеспечение первичных мер пожарной безопасности, защиты населения и территории от чрезвычайных ситуации природного и техногенного характера"   20 тыс. руб.</a:t>
          </a:r>
          <a:endParaRPr lang="ru-RU" sz="1000" dirty="0"/>
        </a:p>
      </dgm:t>
    </dgm:pt>
    <dgm:pt modelId="{0DE4D79C-92E5-4DAA-80A6-6D91AC1779B5}" type="parTrans" cxnId="{5922DBC8-CDD6-4DEC-B58A-E3B7BA187BF6}">
      <dgm:prSet/>
      <dgm:spPr/>
      <dgm:t>
        <a:bodyPr/>
        <a:lstStyle/>
        <a:p>
          <a:endParaRPr lang="ru-RU"/>
        </a:p>
      </dgm:t>
    </dgm:pt>
    <dgm:pt modelId="{69EE2127-96A8-4ECC-958B-22B8FB120609}" type="sibTrans" cxnId="{5922DBC8-CDD6-4DEC-B58A-E3B7BA187BF6}">
      <dgm:prSet/>
      <dgm:spPr/>
      <dgm:t>
        <a:bodyPr/>
        <a:lstStyle/>
        <a:p>
          <a:endParaRPr lang="ru-RU"/>
        </a:p>
      </dgm:t>
    </dgm:pt>
    <dgm:pt modelId="{2FC70306-8D41-445C-8F71-27DF8262108D}">
      <dgm:prSet custT="1"/>
      <dgm:spPr/>
      <dgm:t>
        <a:bodyPr/>
        <a:lstStyle/>
        <a:p>
          <a:r>
            <a:rPr lang="ru-RU" sz="1000" dirty="0" smtClean="0"/>
            <a:t>Подпрограмма «Строительство, реконструкция и содержание автомобильных дорог и инженерных сооружений на них 1794 тыс. руб. </a:t>
          </a:r>
          <a:endParaRPr lang="ru-RU" sz="1000" dirty="0"/>
        </a:p>
      </dgm:t>
    </dgm:pt>
    <dgm:pt modelId="{9A58C944-C1EF-4959-B8BB-FD82DC9EC8E9}" type="parTrans" cxnId="{F1001184-FD0A-4CBC-9FB2-E6AE888BC9C9}">
      <dgm:prSet/>
      <dgm:spPr/>
      <dgm:t>
        <a:bodyPr/>
        <a:lstStyle/>
        <a:p>
          <a:endParaRPr lang="ru-RU"/>
        </a:p>
      </dgm:t>
    </dgm:pt>
    <dgm:pt modelId="{5B2C8A6B-71AA-4EEC-9F84-B6C4D4446345}" type="sibTrans" cxnId="{F1001184-FD0A-4CBC-9FB2-E6AE888BC9C9}">
      <dgm:prSet/>
      <dgm:spPr/>
      <dgm:t>
        <a:bodyPr/>
        <a:lstStyle/>
        <a:p>
          <a:endParaRPr lang="ru-RU"/>
        </a:p>
      </dgm:t>
    </dgm:pt>
    <dgm:pt modelId="{32CBC341-26E9-4084-9C1E-089868021D5D}">
      <dgm:prSet custT="1"/>
      <dgm:spPr/>
      <dgm:t>
        <a:bodyPr/>
        <a:lstStyle/>
        <a:p>
          <a:r>
            <a:rPr lang="ru-RU" sz="1000" dirty="0" smtClean="0"/>
            <a:t>Подпрограмма «Повышение уровня благоустройства территории » 750  тыс. руб. </a:t>
          </a:r>
          <a:endParaRPr lang="ru-RU" sz="1000" dirty="0"/>
        </a:p>
      </dgm:t>
    </dgm:pt>
    <dgm:pt modelId="{962686A7-EA31-4FFA-BE16-5D500E7C3B07}" type="parTrans" cxnId="{061ECD23-3527-4561-9440-1284030FDD7C}">
      <dgm:prSet/>
      <dgm:spPr/>
      <dgm:t>
        <a:bodyPr/>
        <a:lstStyle/>
        <a:p>
          <a:endParaRPr lang="ru-RU"/>
        </a:p>
      </dgm:t>
    </dgm:pt>
    <dgm:pt modelId="{8EBFE9F9-6D43-4857-9983-446945F27045}" type="sibTrans" cxnId="{061ECD23-3527-4561-9440-1284030FDD7C}">
      <dgm:prSet/>
      <dgm:spPr/>
      <dgm:t>
        <a:bodyPr/>
        <a:lstStyle/>
        <a:p>
          <a:endParaRPr lang="ru-RU"/>
        </a:p>
      </dgm:t>
    </dgm:pt>
    <dgm:pt modelId="{63E00BD5-4BF4-4ADD-9DD7-A4A37D46ECBC}">
      <dgm:prSet custT="1"/>
      <dgm:spPr/>
      <dgm:t>
        <a:bodyPr/>
        <a:lstStyle/>
        <a:p>
          <a:r>
            <a:rPr lang="ru-RU" sz="1000" dirty="0" smtClean="0"/>
            <a:t>Подпрограмма «Гарантии, предоставляемые муниципальным служащим» 324 тыс. руб.</a:t>
          </a:r>
          <a:endParaRPr lang="ru-RU" sz="1000" dirty="0"/>
        </a:p>
      </dgm:t>
    </dgm:pt>
    <dgm:pt modelId="{E74DBE14-05A2-4BA0-A95A-25CC53A8982D}" type="parTrans" cxnId="{ACFD2F56-A7AC-4C66-A7F1-071BBB0DE6B5}">
      <dgm:prSet/>
      <dgm:spPr/>
      <dgm:t>
        <a:bodyPr/>
        <a:lstStyle/>
        <a:p>
          <a:endParaRPr lang="ru-RU"/>
        </a:p>
      </dgm:t>
    </dgm:pt>
    <dgm:pt modelId="{A7FA3955-A64A-4F73-984E-683387FAF1A2}" type="sibTrans" cxnId="{ACFD2F56-A7AC-4C66-A7F1-071BBB0DE6B5}">
      <dgm:prSet/>
      <dgm:spPr/>
      <dgm:t>
        <a:bodyPr/>
        <a:lstStyle/>
        <a:p>
          <a:endParaRPr lang="ru-RU"/>
        </a:p>
      </dgm:t>
    </dgm:pt>
    <dgm:pt modelId="{53EF8D0F-C991-48BC-9669-5AD58E56E450}">
      <dgm:prSet custT="1"/>
      <dgm:spPr/>
      <dgm:t>
        <a:bodyPr/>
        <a:lstStyle/>
        <a:p>
          <a:r>
            <a:rPr lang="ru-RU" sz="1000" dirty="0" smtClean="0"/>
            <a:t>Подпрограмма «Развитие физической культуры и спорта» 25 тыс. руб.</a:t>
          </a:r>
          <a:endParaRPr lang="ru-RU" sz="1000" dirty="0"/>
        </a:p>
      </dgm:t>
    </dgm:pt>
    <dgm:pt modelId="{A7635956-6F30-4FCC-970A-66935C4609BA}" type="parTrans" cxnId="{11704E71-197F-4368-865B-BA6F1669A1CE}">
      <dgm:prSet/>
      <dgm:spPr/>
      <dgm:t>
        <a:bodyPr/>
        <a:lstStyle/>
        <a:p>
          <a:endParaRPr lang="ru-RU"/>
        </a:p>
      </dgm:t>
    </dgm:pt>
    <dgm:pt modelId="{77AACDD6-DD39-4C43-9C68-35B4199D3C6D}" type="sibTrans" cxnId="{11704E71-197F-4368-865B-BA6F1669A1CE}">
      <dgm:prSet/>
      <dgm:spPr/>
      <dgm:t>
        <a:bodyPr/>
        <a:lstStyle/>
        <a:p>
          <a:endParaRPr lang="ru-RU"/>
        </a:p>
      </dgm:t>
    </dgm:pt>
    <dgm:pt modelId="{0404D66B-16F9-4DD9-9291-3CC1C31E8E3C}" type="pres">
      <dgm:prSet presAssocID="{39A38F6D-D28C-473D-BC53-1D9819048BC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999EAB-F6DB-4348-99F8-7F5DBDEC1E5C}" type="pres">
      <dgm:prSet presAssocID="{CCCAA3CC-0267-4386-93D0-DDE95C5C2442}" presName="composite" presStyleCnt="0"/>
      <dgm:spPr/>
    </dgm:pt>
    <dgm:pt modelId="{CBF696A8-CABD-49BE-BAC5-C14F4E14F247}" type="pres">
      <dgm:prSet presAssocID="{CCCAA3CC-0267-4386-93D0-DDE95C5C244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00918-B473-432F-BB24-7631D9274347}" type="pres">
      <dgm:prSet presAssocID="{CCCAA3CC-0267-4386-93D0-DDE95C5C2442}" presName="descendantText" presStyleLbl="alignAcc1" presStyleIdx="0" presStyleCnt="3" custScaleY="100000" custLinFactNeighborX="2840" custLinFactNeighborY="-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E0715-BB8A-4956-862E-8B0EF1948208}" type="pres">
      <dgm:prSet presAssocID="{E4D00A3C-BF81-45FD-835A-EF0FD0E8D6AE}" presName="sp" presStyleCnt="0"/>
      <dgm:spPr/>
    </dgm:pt>
    <dgm:pt modelId="{A098A71D-9E25-4ABE-9741-ECC820EA9884}" type="pres">
      <dgm:prSet presAssocID="{89C3DFE3-67CC-4BE5-9F9D-EA7FDB22EE3F}" presName="composite" presStyleCnt="0"/>
      <dgm:spPr/>
    </dgm:pt>
    <dgm:pt modelId="{D35D489C-5C95-4EA5-B094-9E8F4DF3E8D7}" type="pres">
      <dgm:prSet presAssocID="{89C3DFE3-67CC-4BE5-9F9D-EA7FDB22EE3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230F2-A319-4442-8D59-1D0F12211A26}" type="pres">
      <dgm:prSet presAssocID="{89C3DFE3-67CC-4BE5-9F9D-EA7FDB22EE3F}" presName="descendantText" presStyleLbl="alignAcc1" presStyleIdx="1" presStyleCnt="3" custScaleY="1297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60517-133B-40C9-BC87-B646A9DC3B38}" type="pres">
      <dgm:prSet presAssocID="{6B9B378A-E17F-4A7B-9155-F0645B065D17}" presName="sp" presStyleCnt="0"/>
      <dgm:spPr/>
    </dgm:pt>
    <dgm:pt modelId="{4E67D25A-3F69-4912-A48C-EB7F9746E266}" type="pres">
      <dgm:prSet presAssocID="{9674CF02-F609-4875-B571-511452BB5701}" presName="composite" presStyleCnt="0"/>
      <dgm:spPr/>
    </dgm:pt>
    <dgm:pt modelId="{2BC14005-B517-481D-A913-54E9AD7D9C63}" type="pres">
      <dgm:prSet presAssocID="{9674CF02-F609-4875-B571-511452BB570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20070-5835-4071-B0F3-8A69B8CF9473}" type="pres">
      <dgm:prSet presAssocID="{9674CF02-F609-4875-B571-511452BB5701}" presName="descendantText" presStyleLbl="alignAcc1" presStyleIdx="2" presStyleCnt="3" custScaleY="123106" custLinFactNeighborX="591" custLinFactNeighborY="1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3581B1-02EE-434D-951F-EC4F0BF091CE}" srcId="{89C3DFE3-67CC-4BE5-9F9D-EA7FDB22EE3F}" destId="{1B54E457-4B8C-44A7-955A-85A243A9A88D}" srcOrd="0" destOrd="0" parTransId="{33A6B22D-CFAD-481F-A6BD-E05625282F3D}" sibTransId="{13F26645-DC29-4082-84A1-6CAC5BD4A2DD}"/>
    <dgm:cxn modelId="{571A290D-52B7-44FC-8C4F-51EC54D537C0}" srcId="{CCCAA3CC-0267-4386-93D0-DDE95C5C2442}" destId="{8BB899CA-BC5E-4D1C-8573-2D73BF8DC055}" srcOrd="5" destOrd="0" parTransId="{C1CBE999-9BF0-4906-8AB3-BC665B648DAD}" sibTransId="{B400B2C3-CCBF-4A7A-AA19-B6C07E22F852}"/>
    <dgm:cxn modelId="{061ECD23-3527-4561-9440-1284030FDD7C}" srcId="{9674CF02-F609-4875-B571-511452BB5701}" destId="{32CBC341-26E9-4084-9C1E-089868021D5D}" srcOrd="4" destOrd="0" parTransId="{962686A7-EA31-4FFA-BE16-5D500E7C3B07}" sibTransId="{8EBFE9F9-6D43-4857-9983-446945F27045}"/>
    <dgm:cxn modelId="{0B9C8A06-E1D3-4E92-8E9F-390D842A4125}" srcId="{CCCAA3CC-0267-4386-93D0-DDE95C5C2442}" destId="{51ABFECF-4DA7-4E4B-8547-7A73E58195D6}" srcOrd="1" destOrd="0" parTransId="{671D0C79-DADC-4F71-A720-09C449A72ECE}" sibTransId="{F8362561-4312-4EBD-A204-92CDB2B81747}"/>
    <dgm:cxn modelId="{D1944673-2F6F-47D9-BA07-51A35B399160}" type="presOf" srcId="{D839BE9B-2A72-47C6-9C1C-B9F2437DED18}" destId="{A3900918-B473-432F-BB24-7631D9274347}" srcOrd="0" destOrd="3" presId="urn:microsoft.com/office/officeart/2005/8/layout/chevron2"/>
    <dgm:cxn modelId="{F0607844-FC65-4439-9E16-D374B0C89922}" srcId="{9674CF02-F609-4875-B571-511452BB5701}" destId="{0B6DC8A4-0470-4CA6-A663-27ED5BA56E04}" srcOrd="1" destOrd="0" parTransId="{38AA918D-728B-4632-8E69-B95AA8D54D4D}" sibTransId="{10F6D945-F08D-43E5-B0A8-4F032C8A1A1C}"/>
    <dgm:cxn modelId="{2B1BD5C6-3B53-49D3-ABAA-DD3069FCAFC4}" srcId="{CCCAA3CC-0267-4386-93D0-DDE95C5C2442}" destId="{F16A9F0B-DF1D-4C88-BD54-F9E0886C4211}" srcOrd="4" destOrd="0" parTransId="{0249826A-557A-4073-B864-EABDF1A206CB}" sibTransId="{0BB11211-763A-46A4-87BD-483B64AAC6F1}"/>
    <dgm:cxn modelId="{405EF91D-D132-4EBD-B991-9DD5E531E095}" type="presOf" srcId="{EC8523BB-CE83-4335-9E72-C245E1E14985}" destId="{CFF230F2-A319-4442-8D59-1D0F12211A26}" srcOrd="0" destOrd="2" presId="urn:microsoft.com/office/officeart/2005/8/layout/chevron2"/>
    <dgm:cxn modelId="{0D14D101-09A6-44F7-8017-788A7DC0736B}" srcId="{89C3DFE3-67CC-4BE5-9F9D-EA7FDB22EE3F}" destId="{383674B7-D75E-4681-B55F-5E45593BF9C1}" srcOrd="3" destOrd="0" parTransId="{616EF612-9B3F-444C-B2B0-91C296FA0DD4}" sibTransId="{FF489455-D5CF-48FA-83A9-B9613B79A717}"/>
    <dgm:cxn modelId="{07E98886-1FB8-42BC-94EB-E2A7089A1C49}" type="presOf" srcId="{63E00BD5-4BF4-4ADD-9DD7-A4A37D46ECBC}" destId="{48920070-5835-4071-B0F3-8A69B8CF9473}" srcOrd="0" destOrd="5" presId="urn:microsoft.com/office/officeart/2005/8/layout/chevron2"/>
    <dgm:cxn modelId="{46D397EC-2C06-4441-AF9D-27D21E8DA45A}" type="presOf" srcId="{08F64C75-188D-4DFE-ACE8-F5F21FF372AD}" destId="{CFF230F2-A319-4442-8D59-1D0F12211A26}" srcOrd="0" destOrd="4" presId="urn:microsoft.com/office/officeart/2005/8/layout/chevron2"/>
    <dgm:cxn modelId="{781D83EE-E3CB-4C41-836E-02A2EB3541DB}" type="presOf" srcId="{F4DF8DD4-44BD-4B03-8BD5-AEABEAB38C63}" destId="{48920070-5835-4071-B0F3-8A69B8CF9473}" srcOrd="0" destOrd="0" presId="urn:microsoft.com/office/officeart/2005/8/layout/chevron2"/>
    <dgm:cxn modelId="{F3CF6DA3-2DB8-4822-AA59-3CFC5A1C24F6}" srcId="{89C3DFE3-67CC-4BE5-9F9D-EA7FDB22EE3F}" destId="{BF9919A7-5C17-4A08-B9DA-AECBDB450B9F}" srcOrd="1" destOrd="0" parTransId="{27124A60-D970-451F-91E0-A3383B67C3B9}" sibTransId="{109EF4B1-0B2D-40E7-B095-B7401D5A606B}"/>
    <dgm:cxn modelId="{BF8BA59C-0E9E-4606-8F1C-458F375D4B81}" srcId="{89C3DFE3-67CC-4BE5-9F9D-EA7FDB22EE3F}" destId="{638B96DE-EAAA-4021-A16E-A9A985EACD33}" srcOrd="5" destOrd="0" parTransId="{83B73365-9320-4BFB-ABFC-B861B1E5F128}" sibTransId="{9DFA41D5-FAA4-4653-BB2A-20D996C3FB3A}"/>
    <dgm:cxn modelId="{E44F8726-D74E-4168-9AD5-8833DA5D1150}" type="presOf" srcId="{89C3DFE3-67CC-4BE5-9F9D-EA7FDB22EE3F}" destId="{D35D489C-5C95-4EA5-B094-9E8F4DF3E8D7}" srcOrd="0" destOrd="0" presId="urn:microsoft.com/office/officeart/2005/8/layout/chevron2"/>
    <dgm:cxn modelId="{2021D763-8A51-4C87-A0A1-A81029A63EF7}" type="presOf" srcId="{93BD8299-2D50-460C-931E-126B73D9297C}" destId="{48920070-5835-4071-B0F3-8A69B8CF9473}" srcOrd="0" destOrd="2" presId="urn:microsoft.com/office/officeart/2005/8/layout/chevron2"/>
    <dgm:cxn modelId="{21165F15-E7B5-4CB1-A955-2F8D2AB8A829}" type="presOf" srcId="{51ABFECF-4DA7-4E4B-8547-7A73E58195D6}" destId="{A3900918-B473-432F-BB24-7631D9274347}" srcOrd="0" destOrd="1" presId="urn:microsoft.com/office/officeart/2005/8/layout/chevron2"/>
    <dgm:cxn modelId="{8CB4E33B-5514-4941-AB11-0361D0141C76}" type="presOf" srcId="{0B6DC8A4-0470-4CA6-A663-27ED5BA56E04}" destId="{48920070-5835-4071-B0F3-8A69B8CF9473}" srcOrd="0" destOrd="1" presId="urn:microsoft.com/office/officeart/2005/8/layout/chevron2"/>
    <dgm:cxn modelId="{896AC262-B44A-48FC-8104-469B1A1BF376}" type="presOf" srcId="{32CBC341-26E9-4084-9C1E-089868021D5D}" destId="{48920070-5835-4071-B0F3-8A69B8CF9473}" srcOrd="0" destOrd="4" presId="urn:microsoft.com/office/officeart/2005/8/layout/chevron2"/>
    <dgm:cxn modelId="{C9310A5A-B7F0-4BB9-89E1-1D5AAD028F3A}" type="presOf" srcId="{638B96DE-EAAA-4021-A16E-A9A985EACD33}" destId="{CFF230F2-A319-4442-8D59-1D0F12211A26}" srcOrd="0" destOrd="5" presId="urn:microsoft.com/office/officeart/2005/8/layout/chevron2"/>
    <dgm:cxn modelId="{41793F08-ADAA-4B5A-BAF5-06E9BC52AD6A}" type="presOf" srcId="{383674B7-D75E-4681-B55F-5E45593BF9C1}" destId="{CFF230F2-A319-4442-8D59-1D0F12211A26}" srcOrd="0" destOrd="3" presId="urn:microsoft.com/office/officeart/2005/8/layout/chevron2"/>
    <dgm:cxn modelId="{3D90A09F-305B-420F-B07A-05641C1D17AD}" type="presOf" srcId="{E551115F-79FA-4915-87B8-15020AC59688}" destId="{A3900918-B473-432F-BB24-7631D9274347}" srcOrd="0" destOrd="0" presId="urn:microsoft.com/office/officeart/2005/8/layout/chevron2"/>
    <dgm:cxn modelId="{2CC0B0AD-F4A5-4EC2-AC25-A7F21EFC0B34}" srcId="{89C3DFE3-67CC-4BE5-9F9D-EA7FDB22EE3F}" destId="{EC8523BB-CE83-4335-9E72-C245E1E14985}" srcOrd="2" destOrd="0" parTransId="{DE9F9F33-E015-49DA-A18A-D288DCFB8481}" sibTransId="{CA9133BF-27C8-43BA-818D-1FB43C77BC33}"/>
    <dgm:cxn modelId="{6F7403F2-0935-40E5-BEAC-F261A69D4B14}" type="presOf" srcId="{2FC70306-8D41-445C-8F71-27DF8262108D}" destId="{48920070-5835-4071-B0F3-8A69B8CF9473}" srcOrd="0" destOrd="3" presId="urn:microsoft.com/office/officeart/2005/8/layout/chevron2"/>
    <dgm:cxn modelId="{6EF3BB50-829D-4F6D-B778-9F597FCD93BB}" type="presOf" srcId="{8BB899CA-BC5E-4D1C-8573-2D73BF8DC055}" destId="{A3900918-B473-432F-BB24-7631D9274347}" srcOrd="0" destOrd="5" presId="urn:microsoft.com/office/officeart/2005/8/layout/chevron2"/>
    <dgm:cxn modelId="{8D8E8B01-944D-445A-87BF-C8329ED4144C}" srcId="{39A38F6D-D28C-473D-BC53-1D9819048BCA}" destId="{CCCAA3CC-0267-4386-93D0-DDE95C5C2442}" srcOrd="0" destOrd="0" parTransId="{D1DB04FD-450A-4C02-A3BE-617EE129D3D5}" sibTransId="{E4D00A3C-BF81-45FD-835A-EF0FD0E8D6AE}"/>
    <dgm:cxn modelId="{1C61C0C4-0B37-4CBC-939D-062A16615605}" type="presOf" srcId="{F16A9F0B-DF1D-4C88-BD54-F9E0886C4211}" destId="{A3900918-B473-432F-BB24-7631D9274347}" srcOrd="0" destOrd="4" presId="urn:microsoft.com/office/officeart/2005/8/layout/chevron2"/>
    <dgm:cxn modelId="{ACFD2F56-A7AC-4C66-A7F1-071BBB0DE6B5}" srcId="{9674CF02-F609-4875-B571-511452BB5701}" destId="{63E00BD5-4BF4-4ADD-9DD7-A4A37D46ECBC}" srcOrd="5" destOrd="0" parTransId="{E74DBE14-05A2-4BA0-A95A-25CC53A8982D}" sibTransId="{A7FA3955-A64A-4F73-984E-683387FAF1A2}"/>
    <dgm:cxn modelId="{CD8C89CD-A20E-46F4-B465-FC9C2959DF29}" type="presOf" srcId="{28F8ACFE-A306-4B20-8BF2-0553EDA56E29}" destId="{A3900918-B473-432F-BB24-7631D9274347}" srcOrd="0" destOrd="2" presId="urn:microsoft.com/office/officeart/2005/8/layout/chevron2"/>
    <dgm:cxn modelId="{A152A888-961B-4BC3-8254-28D63D29F985}" srcId="{CCCAA3CC-0267-4386-93D0-DDE95C5C2442}" destId="{E551115F-79FA-4915-87B8-15020AC59688}" srcOrd="0" destOrd="0" parTransId="{C59045FF-98DF-420F-A3FF-BA5123E6EF9F}" sibTransId="{7FB68471-01E8-4130-8E8F-EC9BDEF71878}"/>
    <dgm:cxn modelId="{A8F51FCF-02D0-4008-B4B7-564E6A34F7BA}" type="presOf" srcId="{9674CF02-F609-4875-B571-511452BB5701}" destId="{2BC14005-B517-481D-A913-54E9AD7D9C63}" srcOrd="0" destOrd="0" presId="urn:microsoft.com/office/officeart/2005/8/layout/chevron2"/>
    <dgm:cxn modelId="{5F6CCAD9-A087-43DD-9AB7-EB74BB596705}" type="presOf" srcId="{BF9919A7-5C17-4A08-B9DA-AECBDB450B9F}" destId="{CFF230F2-A319-4442-8D59-1D0F12211A26}" srcOrd="0" destOrd="1" presId="urn:microsoft.com/office/officeart/2005/8/layout/chevron2"/>
    <dgm:cxn modelId="{3A6A8F81-B7F7-4123-8532-2A3E1AAF5123}" srcId="{CCCAA3CC-0267-4386-93D0-DDE95C5C2442}" destId="{28F8ACFE-A306-4B20-8BF2-0553EDA56E29}" srcOrd="2" destOrd="0" parTransId="{E6D6D7E0-DD06-489A-B5A4-716CE4662435}" sibTransId="{30166E41-BB2C-4E5F-BE50-6972C9AABD06}"/>
    <dgm:cxn modelId="{26E1E20A-786D-4694-BDBA-9238AE76E316}" srcId="{39A38F6D-D28C-473D-BC53-1D9819048BCA}" destId="{89C3DFE3-67CC-4BE5-9F9D-EA7FDB22EE3F}" srcOrd="1" destOrd="0" parTransId="{ED67686B-4A08-4C51-BB20-6472BC2215F7}" sibTransId="{6B9B378A-E17F-4A7B-9155-F0645B065D17}"/>
    <dgm:cxn modelId="{11704E71-197F-4368-865B-BA6F1669A1CE}" srcId="{9674CF02-F609-4875-B571-511452BB5701}" destId="{53EF8D0F-C991-48BC-9669-5AD58E56E450}" srcOrd="6" destOrd="0" parTransId="{A7635956-6F30-4FCC-970A-66935C4609BA}" sibTransId="{77AACDD6-DD39-4C43-9C68-35B4199D3C6D}"/>
    <dgm:cxn modelId="{0F5E4846-D92D-410B-B7DD-CD6D5614C5EA}" type="presOf" srcId="{1B54E457-4B8C-44A7-955A-85A243A9A88D}" destId="{CFF230F2-A319-4442-8D59-1D0F12211A26}" srcOrd="0" destOrd="0" presId="urn:microsoft.com/office/officeart/2005/8/layout/chevron2"/>
    <dgm:cxn modelId="{3E1169BB-15ED-4D36-97A5-5D380D5DD72D}" type="presOf" srcId="{53EF8D0F-C991-48BC-9669-5AD58E56E450}" destId="{48920070-5835-4071-B0F3-8A69B8CF9473}" srcOrd="0" destOrd="6" presId="urn:microsoft.com/office/officeart/2005/8/layout/chevron2"/>
    <dgm:cxn modelId="{C2E7E363-83D0-4AC1-91B0-8101328894A1}" srcId="{89C3DFE3-67CC-4BE5-9F9D-EA7FDB22EE3F}" destId="{08F64C75-188D-4DFE-ACE8-F5F21FF372AD}" srcOrd="4" destOrd="0" parTransId="{5DB222E9-C7FB-43E9-8E78-9BC7763122C0}" sibTransId="{4998D4D0-9FCF-4219-BBF0-EC44B68AAB1A}"/>
    <dgm:cxn modelId="{CA3BB3FF-E4A0-4537-8EED-2051C748D294}" srcId="{39A38F6D-D28C-473D-BC53-1D9819048BCA}" destId="{9674CF02-F609-4875-B571-511452BB5701}" srcOrd="2" destOrd="0" parTransId="{33385A7F-CF0B-4CB9-B6A1-28C09F380DA4}" sibTransId="{C6D14968-1209-4A7C-839F-233774A19872}"/>
    <dgm:cxn modelId="{17BF3DD4-8112-48A9-9C4B-95FD4A5626A0}" type="presOf" srcId="{CCCAA3CC-0267-4386-93D0-DDE95C5C2442}" destId="{CBF696A8-CABD-49BE-BAC5-C14F4E14F247}" srcOrd="0" destOrd="0" presId="urn:microsoft.com/office/officeart/2005/8/layout/chevron2"/>
    <dgm:cxn modelId="{93CC37B2-7C33-47ED-BA33-AAEF88DD357C}" srcId="{CCCAA3CC-0267-4386-93D0-DDE95C5C2442}" destId="{D839BE9B-2A72-47C6-9C1C-B9F2437DED18}" srcOrd="3" destOrd="0" parTransId="{3489AA89-DA06-40E1-BECC-6910C40C5EB2}" sibTransId="{46B8AA82-5BF9-4FB1-9F75-20A881D7668F}"/>
    <dgm:cxn modelId="{0A437155-7FB0-4159-A767-004147565917}" type="presOf" srcId="{C65BAC5C-DD75-4E90-80CA-AF06FB631CD7}" destId="{CFF230F2-A319-4442-8D59-1D0F12211A26}" srcOrd="0" destOrd="6" presId="urn:microsoft.com/office/officeart/2005/8/layout/chevron2"/>
    <dgm:cxn modelId="{A60A6767-1D73-42D7-A364-6D1B73291FA1}" srcId="{89C3DFE3-67CC-4BE5-9F9D-EA7FDB22EE3F}" destId="{C65BAC5C-DD75-4E90-80CA-AF06FB631CD7}" srcOrd="6" destOrd="0" parTransId="{DB504111-C94C-49CA-974C-97526BB21236}" sibTransId="{63A9C3FE-FD5B-4395-82E6-A0CA1F499CAF}"/>
    <dgm:cxn modelId="{5922DBC8-CDD6-4DEC-B58A-E3B7BA187BF6}" srcId="{9674CF02-F609-4875-B571-511452BB5701}" destId="{93BD8299-2D50-460C-931E-126B73D9297C}" srcOrd="2" destOrd="0" parTransId="{0DE4D79C-92E5-4DAA-80A6-6D91AC1779B5}" sibTransId="{69EE2127-96A8-4ECC-958B-22B8FB120609}"/>
    <dgm:cxn modelId="{B2B25DF0-0B9F-456C-BE02-AD7024AEDE4E}" type="presOf" srcId="{39A38F6D-D28C-473D-BC53-1D9819048BCA}" destId="{0404D66B-16F9-4DD9-9291-3CC1C31E8E3C}" srcOrd="0" destOrd="0" presId="urn:microsoft.com/office/officeart/2005/8/layout/chevron2"/>
    <dgm:cxn modelId="{F1001184-FD0A-4CBC-9FB2-E6AE888BC9C9}" srcId="{9674CF02-F609-4875-B571-511452BB5701}" destId="{2FC70306-8D41-445C-8F71-27DF8262108D}" srcOrd="3" destOrd="0" parTransId="{9A58C944-C1EF-4959-B8BB-FD82DC9EC8E9}" sibTransId="{5B2C8A6B-71AA-4EEC-9F84-B6C4D4446345}"/>
    <dgm:cxn modelId="{EA0D135E-4E3F-4D7B-B5DB-8DEE31895053}" srcId="{9674CF02-F609-4875-B571-511452BB5701}" destId="{F4DF8DD4-44BD-4B03-8BD5-AEABEAB38C63}" srcOrd="0" destOrd="0" parTransId="{1383EA32-9BE4-4E4D-9A31-13695AB7102F}" sibTransId="{AC89D000-2206-4957-8734-7BDE87E5D579}"/>
    <dgm:cxn modelId="{85A888A4-F337-4CDF-B62F-30777D5B8AB1}" type="presParOf" srcId="{0404D66B-16F9-4DD9-9291-3CC1C31E8E3C}" destId="{86999EAB-F6DB-4348-99F8-7F5DBDEC1E5C}" srcOrd="0" destOrd="0" presId="urn:microsoft.com/office/officeart/2005/8/layout/chevron2"/>
    <dgm:cxn modelId="{D69550C0-657A-4795-97D5-688BEEB3EB0E}" type="presParOf" srcId="{86999EAB-F6DB-4348-99F8-7F5DBDEC1E5C}" destId="{CBF696A8-CABD-49BE-BAC5-C14F4E14F247}" srcOrd="0" destOrd="0" presId="urn:microsoft.com/office/officeart/2005/8/layout/chevron2"/>
    <dgm:cxn modelId="{1E9FB2ED-EFA5-4158-B6FB-8690E39785BE}" type="presParOf" srcId="{86999EAB-F6DB-4348-99F8-7F5DBDEC1E5C}" destId="{A3900918-B473-432F-BB24-7631D9274347}" srcOrd="1" destOrd="0" presId="urn:microsoft.com/office/officeart/2005/8/layout/chevron2"/>
    <dgm:cxn modelId="{8985D5CE-E716-4BF1-BD8E-5F8EBD86372F}" type="presParOf" srcId="{0404D66B-16F9-4DD9-9291-3CC1C31E8E3C}" destId="{517E0715-BB8A-4956-862E-8B0EF1948208}" srcOrd="1" destOrd="0" presId="urn:microsoft.com/office/officeart/2005/8/layout/chevron2"/>
    <dgm:cxn modelId="{0462265E-86AC-4C36-B75B-371EA6C5D8E3}" type="presParOf" srcId="{0404D66B-16F9-4DD9-9291-3CC1C31E8E3C}" destId="{A098A71D-9E25-4ABE-9741-ECC820EA9884}" srcOrd="2" destOrd="0" presId="urn:microsoft.com/office/officeart/2005/8/layout/chevron2"/>
    <dgm:cxn modelId="{163F3338-0EB5-4701-B759-9111EF6BF9DD}" type="presParOf" srcId="{A098A71D-9E25-4ABE-9741-ECC820EA9884}" destId="{D35D489C-5C95-4EA5-B094-9E8F4DF3E8D7}" srcOrd="0" destOrd="0" presId="urn:microsoft.com/office/officeart/2005/8/layout/chevron2"/>
    <dgm:cxn modelId="{1CE5CBA6-D5B3-4A51-B505-0FD25B57FBBA}" type="presParOf" srcId="{A098A71D-9E25-4ABE-9741-ECC820EA9884}" destId="{CFF230F2-A319-4442-8D59-1D0F12211A26}" srcOrd="1" destOrd="0" presId="urn:microsoft.com/office/officeart/2005/8/layout/chevron2"/>
    <dgm:cxn modelId="{AB0D48C2-2A64-41DC-8DE1-B55B70006189}" type="presParOf" srcId="{0404D66B-16F9-4DD9-9291-3CC1C31E8E3C}" destId="{ADF60517-133B-40C9-BC87-B646A9DC3B38}" srcOrd="3" destOrd="0" presId="urn:microsoft.com/office/officeart/2005/8/layout/chevron2"/>
    <dgm:cxn modelId="{C84BD72C-879D-4CBD-AAFE-D2E8ED6AC112}" type="presParOf" srcId="{0404D66B-16F9-4DD9-9291-3CC1C31E8E3C}" destId="{4E67D25A-3F69-4912-A48C-EB7F9746E266}" srcOrd="4" destOrd="0" presId="urn:microsoft.com/office/officeart/2005/8/layout/chevron2"/>
    <dgm:cxn modelId="{45CBA65F-B9F2-4260-A609-3FED73984937}" type="presParOf" srcId="{4E67D25A-3F69-4912-A48C-EB7F9746E266}" destId="{2BC14005-B517-481D-A913-54E9AD7D9C63}" srcOrd="0" destOrd="0" presId="urn:microsoft.com/office/officeart/2005/8/layout/chevron2"/>
    <dgm:cxn modelId="{5B477921-AF70-4EA0-B981-47FAC535A2A8}" type="presParOf" srcId="{4E67D25A-3F69-4912-A48C-EB7F9746E266}" destId="{48920070-5835-4071-B0F3-8A69B8CF9473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3837536-C23D-437A-89B3-535062ACDBAB}" type="doc">
      <dgm:prSet loTypeId="urn:microsoft.com/office/officeart/2005/8/layout/hList6" loCatId="list" qsTypeId="urn:microsoft.com/office/officeart/2005/8/quickstyle/3d4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E648EF53-3F69-4E49-A902-59B28C5E33AD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          2019 год </a:t>
          </a:r>
        </a:p>
        <a:p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1322,2  тыс.руб.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B4136B-069C-4699-B568-11B6625F11EA}" type="parTrans" cxnId="{11868A5B-D021-4843-B5C0-4E86F3C950C9}">
      <dgm:prSet/>
      <dgm:spPr/>
      <dgm:t>
        <a:bodyPr/>
        <a:lstStyle/>
        <a:p>
          <a:endParaRPr lang="ru-RU"/>
        </a:p>
      </dgm:t>
    </dgm:pt>
    <dgm:pt modelId="{5199225A-BAD4-410B-981B-873571F46B8C}" type="sibTrans" cxnId="{11868A5B-D021-4843-B5C0-4E86F3C950C9}">
      <dgm:prSet/>
      <dgm:spPr/>
      <dgm:t>
        <a:bodyPr/>
        <a:lstStyle/>
        <a:p>
          <a:endParaRPr lang="ru-RU"/>
        </a:p>
      </dgm:t>
    </dgm:pt>
    <dgm:pt modelId="{FD6F26AE-9731-459C-944A-004CEE405C76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6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мест захоронения, объектов культурного наследия 50,0тыс.руб.                                 -Прочая деятельность в области благоустройства 367,2 тыс. руб.                      Озеленение сельского поселения 5,0 тыс</a:t>
          </a:r>
          <a:r>
            <a:rPr lang="ru-RU" sz="16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6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руб</a:t>
          </a:r>
          <a:r>
            <a:rPr lang="ru-RU" sz="16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600" dirty="0">
            <a:solidFill>
              <a:schemeClr val="accent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2464D1-466A-4D03-9E40-1A16215DE68B}" type="parTrans" cxnId="{CB8834DE-B07B-4B60-AD9B-2CF520D26190}">
      <dgm:prSet/>
      <dgm:spPr/>
      <dgm:t>
        <a:bodyPr/>
        <a:lstStyle/>
        <a:p>
          <a:endParaRPr lang="ru-RU"/>
        </a:p>
      </dgm:t>
    </dgm:pt>
    <dgm:pt modelId="{EEE8CFD8-1E7B-4E43-AC90-3CB8A989410A}" type="sibTrans" cxnId="{CB8834DE-B07B-4B60-AD9B-2CF520D26190}">
      <dgm:prSet/>
      <dgm:spPr/>
      <dgm:t>
        <a:bodyPr/>
        <a:lstStyle/>
        <a:p>
          <a:endParaRPr lang="ru-RU"/>
        </a:p>
      </dgm:t>
    </dgm:pt>
    <dgm:pt modelId="{1E16DB55-2870-4C88-8B9A-237492B94B10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 sz="1600" dirty="0"/>
        </a:p>
      </dgm:t>
    </dgm:pt>
    <dgm:pt modelId="{90B5A5BB-8349-48CA-87A0-ED124C97786F}" type="parTrans" cxnId="{F595D5CE-6452-4053-AE0E-ED2DDC937D6C}">
      <dgm:prSet/>
      <dgm:spPr/>
      <dgm:t>
        <a:bodyPr/>
        <a:lstStyle/>
        <a:p>
          <a:endParaRPr lang="ru-RU"/>
        </a:p>
      </dgm:t>
    </dgm:pt>
    <dgm:pt modelId="{878A3317-D7A0-4220-8527-835E129710E5}" type="sibTrans" cxnId="{F595D5CE-6452-4053-AE0E-ED2DDC937D6C}">
      <dgm:prSet/>
      <dgm:spPr/>
      <dgm:t>
        <a:bodyPr/>
        <a:lstStyle/>
        <a:p>
          <a:endParaRPr lang="ru-RU"/>
        </a:p>
      </dgm:t>
    </dgm:pt>
    <dgm:pt modelId="{55E120EE-2DB6-4AA6-B553-9BB8FFD6E48E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C78C38-E7AC-41BA-8216-47FAFF57A726}" type="sibTrans" cxnId="{66390CC3-DBE2-4358-87FC-1181233E319A}">
      <dgm:prSet/>
      <dgm:spPr/>
      <dgm:t>
        <a:bodyPr/>
        <a:lstStyle/>
        <a:p>
          <a:endParaRPr lang="ru-RU"/>
        </a:p>
      </dgm:t>
    </dgm:pt>
    <dgm:pt modelId="{6DA53BB8-1C40-4727-8CA9-4F36414AEE5D}" type="parTrans" cxnId="{66390CC3-DBE2-4358-87FC-1181233E319A}">
      <dgm:prSet/>
      <dgm:spPr/>
      <dgm:t>
        <a:bodyPr/>
        <a:lstStyle/>
        <a:p>
          <a:endParaRPr lang="ru-RU"/>
        </a:p>
      </dgm:t>
    </dgm:pt>
    <dgm:pt modelId="{475CD6C4-64E5-4E47-8A8C-1D55696865F2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6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 и ремонт  уличного освещения 50,0 тыс.руб.</a:t>
          </a:r>
          <a:endParaRPr lang="ru-RU" sz="1600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45AA5D-9BD3-4707-9649-3E50F54ED6CE}" type="sibTrans" cxnId="{DDD30442-93EA-40BA-923A-522AAC9F4AD0}">
      <dgm:prSet/>
      <dgm:spPr/>
      <dgm:t>
        <a:bodyPr/>
        <a:lstStyle/>
        <a:p>
          <a:endParaRPr lang="ru-RU"/>
        </a:p>
      </dgm:t>
    </dgm:pt>
    <dgm:pt modelId="{B9609A78-557C-45DA-85F0-FEE05DC56D4F}" type="parTrans" cxnId="{DDD30442-93EA-40BA-923A-522AAC9F4AD0}">
      <dgm:prSet/>
      <dgm:spPr/>
      <dgm:t>
        <a:bodyPr/>
        <a:lstStyle/>
        <a:p>
          <a:endParaRPr lang="ru-RU"/>
        </a:p>
      </dgm:t>
    </dgm:pt>
    <dgm:pt modelId="{9BCBFFDF-1101-4D01-AB42-24BF29E2259D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6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Уличное освещение 850,0 тыс. руб.</a:t>
          </a:r>
          <a:endParaRPr lang="ru-RU" sz="1600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CD0CC7-353D-4109-AEAA-FA9AE171B9D2}" type="sibTrans" cxnId="{30326D56-9FE0-4614-9026-DCD46FAB3E64}">
      <dgm:prSet/>
      <dgm:spPr/>
      <dgm:t>
        <a:bodyPr/>
        <a:lstStyle/>
        <a:p>
          <a:endParaRPr lang="ru-RU"/>
        </a:p>
      </dgm:t>
    </dgm:pt>
    <dgm:pt modelId="{E5B07F8B-E8EF-42EE-B1DF-5608C4FFF8EA}" type="parTrans" cxnId="{30326D56-9FE0-4614-9026-DCD46FAB3E64}">
      <dgm:prSet/>
      <dgm:spPr/>
      <dgm:t>
        <a:bodyPr/>
        <a:lstStyle/>
        <a:p>
          <a:endParaRPr lang="ru-RU"/>
        </a:p>
      </dgm:t>
    </dgm:pt>
    <dgm:pt modelId="{60603F26-BB24-474B-8F0E-A69A35AF3761}">
      <dgm:prSet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        2020 год                                       Всего 900,0 тыс.руб.</a:t>
          </a:r>
          <a:endParaRPr lang="ru-RU" sz="1400" b="1" dirty="0">
            <a:solidFill>
              <a:schemeClr val="tx1"/>
            </a:solidFill>
          </a:endParaRPr>
        </a:p>
      </dgm:t>
    </dgm:pt>
    <dgm:pt modelId="{37DDECB6-161D-4D53-BF6D-A9C200FD91A1}" type="parTrans" cxnId="{EB439D63-E205-4663-B957-9E0CCBE28831}">
      <dgm:prSet/>
      <dgm:spPr/>
      <dgm:t>
        <a:bodyPr/>
        <a:lstStyle/>
        <a:p>
          <a:endParaRPr lang="ru-RU"/>
        </a:p>
      </dgm:t>
    </dgm:pt>
    <dgm:pt modelId="{3876C6E3-58DE-46E4-8C40-095562DD371C}" type="sibTrans" cxnId="{EB439D63-E205-4663-B957-9E0CCBE28831}">
      <dgm:prSet/>
      <dgm:spPr/>
      <dgm:t>
        <a:bodyPr/>
        <a:lstStyle/>
        <a:p>
          <a:endParaRPr lang="ru-RU"/>
        </a:p>
      </dgm:t>
    </dgm:pt>
    <dgm:pt modelId="{25EC756A-F73E-453F-A3A0-75DEC91C1BE1}">
      <dgm:prSet custT="1"/>
      <dgm:spPr/>
      <dgm:t>
        <a:bodyPr/>
        <a:lstStyle/>
        <a:p>
          <a:r>
            <a:rPr lang="ru-RU" sz="1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Уличное освещение 700 тыс. руб.</a:t>
          </a:r>
          <a:endParaRPr lang="ru-RU" sz="16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C93FFF-1533-4C1C-9068-3EF14F0552CE}" type="parTrans" cxnId="{D67AC054-CBD4-496E-9377-D2FA47B26936}">
      <dgm:prSet/>
      <dgm:spPr/>
      <dgm:t>
        <a:bodyPr/>
        <a:lstStyle/>
        <a:p>
          <a:endParaRPr lang="ru-RU"/>
        </a:p>
      </dgm:t>
    </dgm:pt>
    <dgm:pt modelId="{9A05A188-0927-42A0-B642-0CAD5F8FE3A7}" type="sibTrans" cxnId="{D67AC054-CBD4-496E-9377-D2FA47B26936}">
      <dgm:prSet/>
      <dgm:spPr/>
      <dgm:t>
        <a:bodyPr/>
        <a:lstStyle/>
        <a:p>
          <a:endParaRPr lang="ru-RU"/>
        </a:p>
      </dgm:t>
    </dgm:pt>
    <dgm:pt modelId="{89FF6804-9890-4617-BBF6-A14D8CFDF04F}">
      <dgm:prSet custT="1"/>
      <dgm:spPr/>
      <dgm:t>
        <a:bodyPr/>
        <a:lstStyle/>
        <a:p>
          <a:r>
            <a:rPr lang="ru-RU" sz="1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 и ремонт  уличного освещения 50,0 тыс. руб.</a:t>
          </a:r>
          <a:endParaRPr lang="ru-RU" sz="16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961414-37DF-4F72-93D2-6C518AD9343C}" type="parTrans" cxnId="{9CF7FD97-8987-4978-9FD8-D0A911D4A016}">
      <dgm:prSet/>
      <dgm:spPr/>
      <dgm:t>
        <a:bodyPr/>
        <a:lstStyle/>
        <a:p>
          <a:endParaRPr lang="ru-RU"/>
        </a:p>
      </dgm:t>
    </dgm:pt>
    <dgm:pt modelId="{75F59711-A147-4E45-B146-DA96BA0B3B0D}" type="sibTrans" cxnId="{9CF7FD97-8987-4978-9FD8-D0A911D4A016}">
      <dgm:prSet/>
      <dgm:spPr/>
      <dgm:t>
        <a:bodyPr/>
        <a:lstStyle/>
        <a:p>
          <a:endParaRPr lang="ru-RU"/>
        </a:p>
      </dgm:t>
    </dgm:pt>
    <dgm:pt modelId="{630E978A-CD98-4EC8-BBA4-954AF5674BD1}">
      <dgm:prSet custT="1"/>
      <dgm:spPr/>
      <dgm:t>
        <a:bodyPr/>
        <a:lstStyle/>
        <a:p>
          <a:r>
            <a:rPr lang="ru-RU" sz="1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мест захоронения, объектов культурного наследия 30,0тыс.руб.                                 -Прочая деятельность в области благоустройства 115,0 тыс. руб.                      Озеленение сельского поселения 5,0 тыс. руб.</a:t>
          </a:r>
          <a:endParaRPr lang="ru-RU" sz="16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AAC8D3-1327-4647-81B8-48EB0A8F079F}" type="parTrans" cxnId="{E2BA1C91-6002-4012-AEF2-88E21E210612}">
      <dgm:prSet/>
      <dgm:spPr/>
      <dgm:t>
        <a:bodyPr/>
        <a:lstStyle/>
        <a:p>
          <a:endParaRPr lang="ru-RU"/>
        </a:p>
      </dgm:t>
    </dgm:pt>
    <dgm:pt modelId="{48A358C7-A91C-4D48-94AA-706D07515DD8}" type="sibTrans" cxnId="{E2BA1C91-6002-4012-AEF2-88E21E210612}">
      <dgm:prSet/>
      <dgm:spPr/>
      <dgm:t>
        <a:bodyPr/>
        <a:lstStyle/>
        <a:p>
          <a:endParaRPr lang="ru-RU"/>
        </a:p>
      </dgm:t>
    </dgm:pt>
    <dgm:pt modelId="{1F7E258F-F385-4F8F-A8DA-98383C72EAFD}">
      <dgm:prSet/>
      <dgm:spPr/>
      <dgm:t>
        <a:bodyPr/>
        <a:lstStyle/>
        <a:p>
          <a:endParaRPr lang="ru-RU" sz="1100" dirty="0"/>
        </a:p>
      </dgm:t>
    </dgm:pt>
    <dgm:pt modelId="{13266F79-AA3D-4B06-A908-2DEAD0EE0CB9}" type="parTrans" cxnId="{7A40FDCB-B13F-4A85-9225-2EF670F930BD}">
      <dgm:prSet/>
      <dgm:spPr/>
      <dgm:t>
        <a:bodyPr/>
        <a:lstStyle/>
        <a:p>
          <a:endParaRPr lang="ru-RU"/>
        </a:p>
      </dgm:t>
    </dgm:pt>
    <dgm:pt modelId="{08A18A7C-4076-4766-B82E-7DEDA1584A5E}" type="sibTrans" cxnId="{7A40FDCB-B13F-4A85-9225-2EF670F930BD}">
      <dgm:prSet/>
      <dgm:spPr/>
      <dgm:t>
        <a:bodyPr/>
        <a:lstStyle/>
        <a:p>
          <a:endParaRPr lang="ru-RU"/>
        </a:p>
      </dgm:t>
    </dgm:pt>
    <dgm:pt modelId="{C1992A8A-0E6D-4F94-8328-A661517B5A6B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2021 год                                         Всего 750,0 тыс.руб.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40998A-D273-4BFB-B7E3-840EF766C5C2}" type="parTrans" cxnId="{1C26526C-611D-439F-855B-172FDE4AA136}">
      <dgm:prSet/>
      <dgm:spPr/>
      <dgm:t>
        <a:bodyPr/>
        <a:lstStyle/>
        <a:p>
          <a:endParaRPr lang="ru-RU"/>
        </a:p>
      </dgm:t>
    </dgm:pt>
    <dgm:pt modelId="{F2082004-049B-4F82-8DE3-C1410AA31572}" type="sibTrans" cxnId="{1C26526C-611D-439F-855B-172FDE4AA136}">
      <dgm:prSet/>
      <dgm:spPr/>
      <dgm:t>
        <a:bodyPr/>
        <a:lstStyle/>
        <a:p>
          <a:endParaRPr lang="ru-RU"/>
        </a:p>
      </dgm:t>
    </dgm:pt>
    <dgm:pt modelId="{1C0FF907-BC7B-4083-8E73-798DF8714294}">
      <dgm:prSet custT="1"/>
      <dgm:spPr/>
      <dgm:t>
        <a:bodyPr/>
        <a:lstStyle/>
        <a:p>
          <a:r>
            <a:rPr lang="ru-RU" sz="1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Уличное освещение 650 тыс. руб.</a:t>
          </a:r>
          <a:endParaRPr lang="ru-RU" sz="16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A0AD9D-6E61-49D6-844B-615B46528ABB}" type="parTrans" cxnId="{23A875A3-6338-4150-AB6F-EE6EAEB75934}">
      <dgm:prSet/>
      <dgm:spPr/>
      <dgm:t>
        <a:bodyPr/>
        <a:lstStyle/>
        <a:p>
          <a:endParaRPr lang="ru-RU"/>
        </a:p>
      </dgm:t>
    </dgm:pt>
    <dgm:pt modelId="{771FCFB3-1A0E-496A-81F1-CDF7686ED11B}" type="sibTrans" cxnId="{23A875A3-6338-4150-AB6F-EE6EAEB75934}">
      <dgm:prSet/>
      <dgm:spPr/>
      <dgm:t>
        <a:bodyPr/>
        <a:lstStyle/>
        <a:p>
          <a:endParaRPr lang="ru-RU"/>
        </a:p>
      </dgm:t>
    </dgm:pt>
    <dgm:pt modelId="{B8AB3EB7-B4AB-4AE1-8153-C20096061029}">
      <dgm:prSet custT="1"/>
      <dgm:spPr/>
      <dgm:t>
        <a:bodyPr/>
        <a:lstStyle/>
        <a:p>
          <a:r>
            <a:rPr lang="ru-RU" sz="1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 и ремонт  уличного освещения 30,0 тыс. руб.</a:t>
          </a:r>
          <a:endParaRPr lang="ru-RU" sz="16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5F1B9A-AA59-4901-8CD1-58E06367EECA}" type="parTrans" cxnId="{F8336A3A-E914-494B-8D68-7B062C04AE9E}">
      <dgm:prSet/>
      <dgm:spPr/>
      <dgm:t>
        <a:bodyPr/>
        <a:lstStyle/>
        <a:p>
          <a:endParaRPr lang="ru-RU"/>
        </a:p>
      </dgm:t>
    </dgm:pt>
    <dgm:pt modelId="{E2597E3A-9B3D-415A-ACAA-4FDB45C059A7}" type="sibTrans" cxnId="{F8336A3A-E914-494B-8D68-7B062C04AE9E}">
      <dgm:prSet/>
      <dgm:spPr/>
      <dgm:t>
        <a:bodyPr/>
        <a:lstStyle/>
        <a:p>
          <a:endParaRPr lang="ru-RU"/>
        </a:p>
      </dgm:t>
    </dgm:pt>
    <dgm:pt modelId="{811CD451-C24C-4787-9829-EC998B1FD2CD}">
      <dgm:prSet custT="1"/>
      <dgm:spPr/>
      <dgm:t>
        <a:bodyPr/>
        <a:lstStyle/>
        <a:p>
          <a:r>
            <a:rPr lang="ru-RU" sz="1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мест захоронения, объектов культурного наследия 20,0тыс.руб.                                 -Прочая деятельность в области благоустройства 50,0 тыс. руб.                      </a:t>
          </a:r>
          <a:endParaRPr lang="ru-RU" sz="1600" dirty="0">
            <a:solidFill>
              <a:schemeClr val="accent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E6472B-9491-49DE-B554-F7FC2CA11457}" type="parTrans" cxnId="{81970768-B407-4000-AA70-00C22BFD246B}">
      <dgm:prSet/>
      <dgm:spPr/>
      <dgm:t>
        <a:bodyPr/>
        <a:lstStyle/>
        <a:p>
          <a:endParaRPr lang="ru-RU"/>
        </a:p>
      </dgm:t>
    </dgm:pt>
    <dgm:pt modelId="{5382C0A4-4B05-42B0-AE87-40E0D19CA3B4}" type="sibTrans" cxnId="{81970768-B407-4000-AA70-00C22BFD246B}">
      <dgm:prSet/>
      <dgm:spPr/>
      <dgm:t>
        <a:bodyPr/>
        <a:lstStyle/>
        <a:p>
          <a:endParaRPr lang="ru-RU"/>
        </a:p>
      </dgm:t>
    </dgm:pt>
    <dgm:pt modelId="{237CC9C4-66A0-44EA-A5F0-051F945E24EE}">
      <dgm:prSet custT="1"/>
      <dgm:spPr/>
      <dgm:t>
        <a:bodyPr/>
        <a:lstStyle/>
        <a:p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CC3767-5CC9-4D17-A208-35C5ED3D07B4}" type="parTrans" cxnId="{E6D01E9E-0D4A-4FB6-867B-8ACD7DDECB49}">
      <dgm:prSet/>
      <dgm:spPr/>
      <dgm:t>
        <a:bodyPr/>
        <a:lstStyle/>
        <a:p>
          <a:endParaRPr lang="ru-RU"/>
        </a:p>
      </dgm:t>
    </dgm:pt>
    <dgm:pt modelId="{60A6DB3D-0EC4-435E-90FA-8742A570F973}" type="sibTrans" cxnId="{E6D01E9E-0D4A-4FB6-867B-8ACD7DDECB49}">
      <dgm:prSet/>
      <dgm:spPr/>
      <dgm:t>
        <a:bodyPr/>
        <a:lstStyle/>
        <a:p>
          <a:endParaRPr lang="ru-RU"/>
        </a:p>
      </dgm:t>
    </dgm:pt>
    <dgm:pt modelId="{B68445ED-FE8A-49A9-85E4-3CB12A7B2C86}" type="pres">
      <dgm:prSet presAssocID="{33837536-C23D-437A-89B3-535062ACDBA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84391B-1960-4628-A101-09DB505E17F1}" type="pres">
      <dgm:prSet presAssocID="{E648EF53-3F69-4E49-A902-59B28C5E33AD}" presName="node" presStyleLbl="node1" presStyleIdx="0" presStyleCnt="3" custScaleX="99832" custLinFactNeighborX="7855" custLinFactNeighborY="559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ru-RU"/>
        </a:p>
      </dgm:t>
    </dgm:pt>
    <dgm:pt modelId="{95B68F39-04EA-458D-AF4A-CCD5165B7129}" type="pres">
      <dgm:prSet presAssocID="{5199225A-BAD4-410B-981B-873571F46B8C}" presName="sibTrans" presStyleCnt="0"/>
      <dgm:spPr/>
    </dgm:pt>
    <dgm:pt modelId="{29114499-DCCE-4335-8D31-CDC69FA81C2B}" type="pres">
      <dgm:prSet presAssocID="{60603F26-BB24-474B-8F0E-A69A35AF3761}" presName="node" presStyleLbl="node1" presStyleIdx="1" presStyleCnt="3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698800F1-01B4-4236-9520-04AAF079F625}" type="pres">
      <dgm:prSet presAssocID="{3876C6E3-58DE-46E4-8C40-095562DD371C}" presName="sibTrans" presStyleCnt="0"/>
      <dgm:spPr/>
    </dgm:pt>
    <dgm:pt modelId="{FE07848F-706E-43FF-9B5C-196CE0E54DA8}" type="pres">
      <dgm:prSet presAssocID="{C1992A8A-0E6D-4F94-8328-A661517B5A6B}" presName="node" presStyleLbl="node1" presStyleIdx="2" presStyleCnt="3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</dgm:ptLst>
  <dgm:cxnLst>
    <dgm:cxn modelId="{F595D5CE-6452-4053-AE0E-ED2DDC937D6C}" srcId="{E648EF53-3F69-4E49-A902-59B28C5E33AD}" destId="{1E16DB55-2870-4C88-8B9A-237492B94B10}" srcOrd="4" destOrd="0" parTransId="{90B5A5BB-8349-48CA-87A0-ED124C97786F}" sibTransId="{878A3317-D7A0-4220-8527-835E129710E5}"/>
    <dgm:cxn modelId="{CB8834DE-B07B-4B60-AD9B-2CF520D26190}" srcId="{E648EF53-3F69-4E49-A902-59B28C5E33AD}" destId="{FD6F26AE-9731-459C-944A-004CEE405C76}" srcOrd="2" destOrd="0" parTransId="{242464D1-466A-4D03-9E40-1A16215DE68B}" sibTransId="{EEE8CFD8-1E7B-4E43-AC90-3CB8A989410A}"/>
    <dgm:cxn modelId="{90A50EA5-621E-4BBC-9C2F-330FB24FF83E}" type="presOf" srcId="{237CC9C4-66A0-44EA-A5F0-051F945E24EE}" destId="{FE07848F-706E-43FF-9B5C-196CE0E54DA8}" srcOrd="0" destOrd="4" presId="urn:microsoft.com/office/officeart/2005/8/layout/hList6"/>
    <dgm:cxn modelId="{A4023B76-BB14-4724-9207-2B5B4BE06DC2}" type="presOf" srcId="{33837536-C23D-437A-89B3-535062ACDBAB}" destId="{B68445ED-FE8A-49A9-85E4-3CB12A7B2C86}" srcOrd="0" destOrd="0" presId="urn:microsoft.com/office/officeart/2005/8/layout/hList6"/>
    <dgm:cxn modelId="{83B6E040-DAC9-4B95-85A8-9D1FEEA6B3E4}" type="presOf" srcId="{B8AB3EB7-B4AB-4AE1-8153-C20096061029}" destId="{FE07848F-706E-43FF-9B5C-196CE0E54DA8}" srcOrd="0" destOrd="2" presId="urn:microsoft.com/office/officeart/2005/8/layout/hList6"/>
    <dgm:cxn modelId="{E2BA1C91-6002-4012-AEF2-88E21E210612}" srcId="{60603F26-BB24-474B-8F0E-A69A35AF3761}" destId="{630E978A-CD98-4EC8-BBA4-954AF5674BD1}" srcOrd="2" destOrd="0" parTransId="{18AAC8D3-1327-4647-81B8-48EB0A8F079F}" sibTransId="{48A358C7-A91C-4D48-94AA-706D07515DD8}"/>
    <dgm:cxn modelId="{1C26526C-611D-439F-855B-172FDE4AA136}" srcId="{33837536-C23D-437A-89B3-535062ACDBAB}" destId="{C1992A8A-0E6D-4F94-8328-A661517B5A6B}" srcOrd="2" destOrd="0" parTransId="{C440998A-D273-4BFB-B7E3-840EF766C5C2}" sibTransId="{F2082004-049B-4F82-8DE3-C1410AA31572}"/>
    <dgm:cxn modelId="{E6D01E9E-0D4A-4FB6-867B-8ACD7DDECB49}" srcId="{C1992A8A-0E6D-4F94-8328-A661517B5A6B}" destId="{237CC9C4-66A0-44EA-A5F0-051F945E24EE}" srcOrd="3" destOrd="0" parTransId="{05CC3767-5CC9-4D17-A208-35C5ED3D07B4}" sibTransId="{60A6DB3D-0EC4-435E-90FA-8742A570F973}"/>
    <dgm:cxn modelId="{EEAEEFC1-0451-415C-BA3C-F0B0650A57E9}" type="presOf" srcId="{9BCBFFDF-1101-4D01-AB42-24BF29E2259D}" destId="{0784391B-1960-4628-A101-09DB505E17F1}" srcOrd="0" destOrd="1" presId="urn:microsoft.com/office/officeart/2005/8/layout/hList6"/>
    <dgm:cxn modelId="{416B440E-D36E-4348-A756-9277862DBDD0}" type="presOf" srcId="{E648EF53-3F69-4E49-A902-59B28C5E33AD}" destId="{0784391B-1960-4628-A101-09DB505E17F1}" srcOrd="0" destOrd="0" presId="urn:microsoft.com/office/officeart/2005/8/layout/hList6"/>
    <dgm:cxn modelId="{11868A5B-D021-4843-B5C0-4E86F3C950C9}" srcId="{33837536-C23D-437A-89B3-535062ACDBAB}" destId="{E648EF53-3F69-4E49-A902-59B28C5E33AD}" srcOrd="0" destOrd="0" parTransId="{47B4136B-069C-4699-B568-11B6625F11EA}" sibTransId="{5199225A-BAD4-410B-981B-873571F46B8C}"/>
    <dgm:cxn modelId="{EE0D7E02-08DF-4DBE-9A97-F453F8502F92}" type="presOf" srcId="{FD6F26AE-9731-459C-944A-004CEE405C76}" destId="{0784391B-1960-4628-A101-09DB505E17F1}" srcOrd="0" destOrd="3" presId="urn:microsoft.com/office/officeart/2005/8/layout/hList6"/>
    <dgm:cxn modelId="{30326D56-9FE0-4614-9026-DCD46FAB3E64}" srcId="{E648EF53-3F69-4E49-A902-59B28C5E33AD}" destId="{9BCBFFDF-1101-4D01-AB42-24BF29E2259D}" srcOrd="0" destOrd="0" parTransId="{E5B07F8B-E8EF-42EE-B1DF-5608C4FFF8EA}" sibTransId="{B3CD0CC7-353D-4109-AEAA-FA9AE171B9D2}"/>
    <dgm:cxn modelId="{7A40FDCB-B13F-4A85-9225-2EF670F930BD}" srcId="{60603F26-BB24-474B-8F0E-A69A35AF3761}" destId="{1F7E258F-F385-4F8F-A8DA-98383C72EAFD}" srcOrd="3" destOrd="0" parTransId="{13266F79-AA3D-4B06-A908-2DEAD0EE0CB9}" sibTransId="{08A18A7C-4076-4766-B82E-7DEDA1584A5E}"/>
    <dgm:cxn modelId="{F8336A3A-E914-494B-8D68-7B062C04AE9E}" srcId="{C1992A8A-0E6D-4F94-8328-A661517B5A6B}" destId="{B8AB3EB7-B4AB-4AE1-8153-C20096061029}" srcOrd="1" destOrd="0" parTransId="{415F1B9A-AA59-4901-8CD1-58E06367EECA}" sibTransId="{E2597E3A-9B3D-415A-ACAA-4FDB45C059A7}"/>
    <dgm:cxn modelId="{DDD30442-93EA-40BA-923A-522AAC9F4AD0}" srcId="{E648EF53-3F69-4E49-A902-59B28C5E33AD}" destId="{475CD6C4-64E5-4E47-8A8C-1D55696865F2}" srcOrd="1" destOrd="0" parTransId="{B9609A78-557C-45DA-85F0-FEE05DC56D4F}" sibTransId="{4A45AA5D-9BD3-4707-9649-3E50F54ED6CE}"/>
    <dgm:cxn modelId="{66390CC3-DBE2-4358-87FC-1181233E319A}" srcId="{E648EF53-3F69-4E49-A902-59B28C5E33AD}" destId="{55E120EE-2DB6-4AA6-B553-9BB8FFD6E48E}" srcOrd="3" destOrd="0" parTransId="{6DA53BB8-1C40-4727-8CA9-4F36414AEE5D}" sibTransId="{AFC78C38-E7AC-41BA-8216-47FAFF57A726}"/>
    <dgm:cxn modelId="{425081D5-9506-4866-9A30-A001D1449E00}" type="presOf" srcId="{55E120EE-2DB6-4AA6-B553-9BB8FFD6E48E}" destId="{0784391B-1960-4628-A101-09DB505E17F1}" srcOrd="0" destOrd="4" presId="urn:microsoft.com/office/officeart/2005/8/layout/hList6"/>
    <dgm:cxn modelId="{B1216C1C-BDF4-4688-A634-5D716AB388BD}" type="presOf" srcId="{811CD451-C24C-4787-9829-EC998B1FD2CD}" destId="{FE07848F-706E-43FF-9B5C-196CE0E54DA8}" srcOrd="0" destOrd="3" presId="urn:microsoft.com/office/officeart/2005/8/layout/hList6"/>
    <dgm:cxn modelId="{9CF7FD97-8987-4978-9FD8-D0A911D4A016}" srcId="{60603F26-BB24-474B-8F0E-A69A35AF3761}" destId="{89FF6804-9890-4617-BBF6-A14D8CFDF04F}" srcOrd="1" destOrd="0" parTransId="{50961414-37DF-4F72-93D2-6C518AD9343C}" sibTransId="{75F59711-A147-4E45-B146-DA96BA0B3B0D}"/>
    <dgm:cxn modelId="{4818F819-AC4E-4E88-99E8-10FA75683621}" type="presOf" srcId="{630E978A-CD98-4EC8-BBA4-954AF5674BD1}" destId="{29114499-DCCE-4335-8D31-CDC69FA81C2B}" srcOrd="0" destOrd="3" presId="urn:microsoft.com/office/officeart/2005/8/layout/hList6"/>
    <dgm:cxn modelId="{A54AF24C-EC2E-4D4B-937F-0C114600ECDC}" type="presOf" srcId="{475CD6C4-64E5-4E47-8A8C-1D55696865F2}" destId="{0784391B-1960-4628-A101-09DB505E17F1}" srcOrd="0" destOrd="2" presId="urn:microsoft.com/office/officeart/2005/8/layout/hList6"/>
    <dgm:cxn modelId="{EB439D63-E205-4663-B957-9E0CCBE28831}" srcId="{33837536-C23D-437A-89B3-535062ACDBAB}" destId="{60603F26-BB24-474B-8F0E-A69A35AF3761}" srcOrd="1" destOrd="0" parTransId="{37DDECB6-161D-4D53-BF6D-A9C200FD91A1}" sibTransId="{3876C6E3-58DE-46E4-8C40-095562DD371C}"/>
    <dgm:cxn modelId="{111DD968-7278-4D39-B534-A5838EB75C4B}" type="presOf" srcId="{60603F26-BB24-474B-8F0E-A69A35AF3761}" destId="{29114499-DCCE-4335-8D31-CDC69FA81C2B}" srcOrd="0" destOrd="0" presId="urn:microsoft.com/office/officeart/2005/8/layout/hList6"/>
    <dgm:cxn modelId="{5C992FB2-251D-4888-9D30-AB0BD771493A}" type="presOf" srcId="{1C0FF907-BC7B-4083-8E73-798DF8714294}" destId="{FE07848F-706E-43FF-9B5C-196CE0E54DA8}" srcOrd="0" destOrd="1" presId="urn:microsoft.com/office/officeart/2005/8/layout/hList6"/>
    <dgm:cxn modelId="{81970768-B407-4000-AA70-00C22BFD246B}" srcId="{C1992A8A-0E6D-4F94-8328-A661517B5A6B}" destId="{811CD451-C24C-4787-9829-EC998B1FD2CD}" srcOrd="2" destOrd="0" parTransId="{B4E6472B-9491-49DE-B554-F7FC2CA11457}" sibTransId="{5382C0A4-4B05-42B0-AE87-40E0D19CA3B4}"/>
    <dgm:cxn modelId="{AB2E8E60-BD4F-433A-A04B-8C1DBFED4C7B}" type="presOf" srcId="{89FF6804-9890-4617-BBF6-A14D8CFDF04F}" destId="{29114499-DCCE-4335-8D31-CDC69FA81C2B}" srcOrd="0" destOrd="2" presId="urn:microsoft.com/office/officeart/2005/8/layout/hList6"/>
    <dgm:cxn modelId="{EE8E827A-5AA3-472B-B2AA-2F63C4208F52}" type="presOf" srcId="{1F7E258F-F385-4F8F-A8DA-98383C72EAFD}" destId="{29114499-DCCE-4335-8D31-CDC69FA81C2B}" srcOrd="0" destOrd="4" presId="urn:microsoft.com/office/officeart/2005/8/layout/hList6"/>
    <dgm:cxn modelId="{23A875A3-6338-4150-AB6F-EE6EAEB75934}" srcId="{C1992A8A-0E6D-4F94-8328-A661517B5A6B}" destId="{1C0FF907-BC7B-4083-8E73-798DF8714294}" srcOrd="0" destOrd="0" parTransId="{20A0AD9D-6E61-49D6-844B-615B46528ABB}" sibTransId="{771FCFB3-1A0E-496A-81F1-CDF7686ED11B}"/>
    <dgm:cxn modelId="{706363E7-7B66-464D-9955-F85ADC3CF294}" type="presOf" srcId="{1E16DB55-2870-4C88-8B9A-237492B94B10}" destId="{0784391B-1960-4628-A101-09DB505E17F1}" srcOrd="0" destOrd="5" presId="urn:microsoft.com/office/officeart/2005/8/layout/hList6"/>
    <dgm:cxn modelId="{D67AC054-CBD4-496E-9377-D2FA47B26936}" srcId="{60603F26-BB24-474B-8F0E-A69A35AF3761}" destId="{25EC756A-F73E-453F-A3A0-75DEC91C1BE1}" srcOrd="0" destOrd="0" parTransId="{8AC93FFF-1533-4C1C-9068-3EF14F0552CE}" sibTransId="{9A05A188-0927-42A0-B642-0CAD5F8FE3A7}"/>
    <dgm:cxn modelId="{FFCFB281-7304-4F42-8BBD-4053F3DE18E7}" type="presOf" srcId="{C1992A8A-0E6D-4F94-8328-A661517B5A6B}" destId="{FE07848F-706E-43FF-9B5C-196CE0E54DA8}" srcOrd="0" destOrd="0" presId="urn:microsoft.com/office/officeart/2005/8/layout/hList6"/>
    <dgm:cxn modelId="{04BFF7DA-8DBD-4CED-AD01-FF7C4781C494}" type="presOf" srcId="{25EC756A-F73E-453F-A3A0-75DEC91C1BE1}" destId="{29114499-DCCE-4335-8D31-CDC69FA81C2B}" srcOrd="0" destOrd="1" presId="urn:microsoft.com/office/officeart/2005/8/layout/hList6"/>
    <dgm:cxn modelId="{3D393E07-9A20-4A9E-8B8A-695A1045CA27}" type="presParOf" srcId="{B68445ED-FE8A-49A9-85E4-3CB12A7B2C86}" destId="{0784391B-1960-4628-A101-09DB505E17F1}" srcOrd="0" destOrd="0" presId="urn:microsoft.com/office/officeart/2005/8/layout/hList6"/>
    <dgm:cxn modelId="{7BDC1C90-7E31-4C25-9F0B-0E9DA9A26A6A}" type="presParOf" srcId="{B68445ED-FE8A-49A9-85E4-3CB12A7B2C86}" destId="{95B68F39-04EA-458D-AF4A-CCD5165B7129}" srcOrd="1" destOrd="0" presId="urn:microsoft.com/office/officeart/2005/8/layout/hList6"/>
    <dgm:cxn modelId="{ADC096F6-599F-4733-A13F-B33AF4497B49}" type="presParOf" srcId="{B68445ED-FE8A-49A9-85E4-3CB12A7B2C86}" destId="{29114499-DCCE-4335-8D31-CDC69FA81C2B}" srcOrd="2" destOrd="0" presId="urn:microsoft.com/office/officeart/2005/8/layout/hList6"/>
    <dgm:cxn modelId="{9F365E88-1A26-4221-92CD-6E40F81C1A10}" type="presParOf" srcId="{B68445ED-FE8A-49A9-85E4-3CB12A7B2C86}" destId="{698800F1-01B4-4236-9520-04AAF079F625}" srcOrd="3" destOrd="0" presId="urn:microsoft.com/office/officeart/2005/8/layout/hList6"/>
    <dgm:cxn modelId="{8CECA85D-64A1-4214-A5FD-649459CC3324}" type="presParOf" srcId="{B68445ED-FE8A-49A9-85E4-3CB12A7B2C86}" destId="{FE07848F-706E-43FF-9B5C-196CE0E54DA8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2E51C75-89E1-4DA1-825E-A0F9D98A206F}" type="doc">
      <dgm:prSet loTypeId="urn:microsoft.com/office/officeart/2005/8/layout/vList3#1" loCatId="picture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65E67309-DB41-464A-BB99-4F08F6C42E27}">
      <dgm:prSet phldrT="[Текст]"/>
      <dgm:spPr>
        <a:solidFill>
          <a:srgbClr val="0070C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altLang="ru-RU" dirty="0" smtClean="0">
              <a:latin typeface="Century Schoolbook" panose="02040604050505020304" pitchFamily="18" charset="0"/>
            </a:rPr>
            <a:t>Резервный фонд  администрации Пушкинского  сельского поселения:</a:t>
          </a:r>
        </a:p>
        <a:p>
          <a:pPr>
            <a:spcAft>
              <a:spcPts val="0"/>
            </a:spcAft>
          </a:pPr>
          <a:r>
            <a:rPr lang="ru-RU" altLang="ru-RU" dirty="0" smtClean="0">
              <a:latin typeface="Century Schoolbook" panose="02040604050505020304" pitchFamily="18" charset="0"/>
            </a:rPr>
            <a:t>2019 год - 10,0 тыс. рублей, 2020 год - 10,0 тыс. рублей, 2021 год – 10,0 тыс. рублей</a:t>
          </a:r>
          <a:endParaRPr lang="ru-RU" dirty="0"/>
        </a:p>
      </dgm:t>
    </dgm:pt>
    <dgm:pt modelId="{10ED82BF-6557-499E-8320-8EC1A3DCADE2}" type="parTrans" cxnId="{9CA72909-E9B2-45A1-A82B-FA8174315ED3}">
      <dgm:prSet/>
      <dgm:spPr/>
      <dgm:t>
        <a:bodyPr/>
        <a:lstStyle/>
        <a:p>
          <a:endParaRPr lang="ru-RU"/>
        </a:p>
      </dgm:t>
    </dgm:pt>
    <dgm:pt modelId="{D92C4853-31E5-42C1-92AD-CB9C1A4C7A7C}" type="sibTrans" cxnId="{9CA72909-E9B2-45A1-A82B-FA8174315ED3}">
      <dgm:prSet/>
      <dgm:spPr/>
      <dgm:t>
        <a:bodyPr/>
        <a:lstStyle/>
        <a:p>
          <a:endParaRPr lang="ru-RU"/>
        </a:p>
      </dgm:t>
    </dgm:pt>
    <dgm:pt modelId="{7EBF79C7-4C95-4EC9-BCC1-1A17A3CE4215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altLang="ru-RU" dirty="0" smtClean="0">
              <a:latin typeface="Century Schoolbook" panose="02040604050505020304" pitchFamily="18" charset="0"/>
            </a:rPr>
            <a:t>Осуществление мер </a:t>
          </a:r>
          <a:r>
            <a:rPr lang="ru-RU" altLang="ru-RU" smtClean="0">
              <a:latin typeface="Century Schoolbook" panose="02040604050505020304" pitchFamily="18" charset="0"/>
            </a:rPr>
            <a:t>по противодействию </a:t>
          </a:r>
          <a:r>
            <a:rPr lang="ru-RU" altLang="ru-RU" dirty="0" smtClean="0">
              <a:latin typeface="Century Schoolbook" panose="02040604050505020304" pitchFamily="18" charset="0"/>
            </a:rPr>
            <a:t>коррупции:</a:t>
          </a:r>
        </a:p>
        <a:p>
          <a:pPr>
            <a:spcAft>
              <a:spcPts val="0"/>
            </a:spcAft>
          </a:pPr>
          <a:r>
            <a:rPr lang="ru-RU" altLang="ru-RU" dirty="0" smtClean="0">
              <a:latin typeface="Century Schoolbook" panose="02040604050505020304" pitchFamily="18" charset="0"/>
            </a:rPr>
            <a:t>2019 год – 0,6 тыс. рублей</a:t>
          </a:r>
          <a:endParaRPr lang="ru-RU" dirty="0"/>
        </a:p>
      </dgm:t>
    </dgm:pt>
    <dgm:pt modelId="{40B11DE3-22A2-4495-9A22-416BF68A1D57}" type="parTrans" cxnId="{B7E84D5E-4667-4D40-B502-E8590ED1CC32}">
      <dgm:prSet/>
      <dgm:spPr/>
      <dgm:t>
        <a:bodyPr/>
        <a:lstStyle/>
        <a:p>
          <a:endParaRPr lang="ru-RU"/>
        </a:p>
      </dgm:t>
    </dgm:pt>
    <dgm:pt modelId="{B16E93AC-BFA9-48FC-9FE5-6C294377A082}" type="sibTrans" cxnId="{B7E84D5E-4667-4D40-B502-E8590ED1CC32}">
      <dgm:prSet/>
      <dgm:spPr/>
      <dgm:t>
        <a:bodyPr/>
        <a:lstStyle/>
        <a:p>
          <a:endParaRPr lang="ru-RU"/>
        </a:p>
      </dgm:t>
    </dgm:pt>
    <dgm:pt modelId="{585AF4CE-602B-4CC0-8476-791E1C0F400B}">
      <dgm:prSet/>
      <dgm:spPr/>
      <dgm:t>
        <a:bodyPr/>
        <a:lstStyle/>
        <a:p>
          <a:pPr>
            <a:spcAft>
              <a:spcPts val="0"/>
            </a:spcAft>
          </a:pPr>
          <a:r>
            <a:rPr lang="ru-RU" altLang="ru-RU" dirty="0" smtClean="0">
              <a:latin typeface="Century Schoolbook" panose="02040604050505020304" pitchFamily="18" charset="0"/>
            </a:rPr>
            <a:t>Осуществление муниципального земельного контроля:</a:t>
          </a:r>
        </a:p>
        <a:p>
          <a:pPr>
            <a:spcAft>
              <a:spcPts val="0"/>
            </a:spcAft>
          </a:pPr>
          <a:r>
            <a:rPr lang="ru-RU" altLang="ru-RU" dirty="0" smtClean="0">
              <a:latin typeface="Century Schoolbook" panose="02040604050505020304" pitchFamily="18" charset="0"/>
            </a:rPr>
            <a:t>2019 год – 2,4 тыс. рублей</a:t>
          </a:r>
          <a:endParaRPr lang="ru-RU" dirty="0"/>
        </a:p>
      </dgm:t>
    </dgm:pt>
    <dgm:pt modelId="{FB33A583-0720-4753-A14B-1523528787A8}" type="parTrans" cxnId="{31729866-5374-4AF4-A79F-EF8EF2375961}">
      <dgm:prSet/>
      <dgm:spPr/>
      <dgm:t>
        <a:bodyPr/>
        <a:lstStyle/>
        <a:p>
          <a:endParaRPr lang="ru-RU"/>
        </a:p>
      </dgm:t>
    </dgm:pt>
    <dgm:pt modelId="{EC87EFD5-26E4-426F-B2C4-B5E313EF98D1}" type="sibTrans" cxnId="{31729866-5374-4AF4-A79F-EF8EF2375961}">
      <dgm:prSet/>
      <dgm:spPr/>
      <dgm:t>
        <a:bodyPr/>
        <a:lstStyle/>
        <a:p>
          <a:endParaRPr lang="ru-RU"/>
        </a:p>
      </dgm:t>
    </dgm:pt>
    <dgm:pt modelId="{44566A55-0CA4-4234-8F13-6F93A80B88E2}" type="pres">
      <dgm:prSet presAssocID="{42E51C75-89E1-4DA1-825E-A0F9D98A206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2ECAD9-730C-4DE6-95A6-7DB8C09AAF75}" type="pres">
      <dgm:prSet presAssocID="{65E67309-DB41-464A-BB99-4F08F6C42E27}" presName="composite" presStyleCnt="0"/>
      <dgm:spPr/>
    </dgm:pt>
    <dgm:pt modelId="{CA588321-D50A-4421-A402-B965CF3EDFD6}" type="pres">
      <dgm:prSet presAssocID="{65E67309-DB41-464A-BB99-4F08F6C42E27}" presName="imgShp" presStyleLbl="fgImgPlace1" presStyleIdx="0" presStyleCnt="3"/>
      <dgm:spPr>
        <a:solidFill>
          <a:srgbClr val="FFFF00"/>
        </a:solidFill>
      </dgm:spPr>
    </dgm:pt>
    <dgm:pt modelId="{DCF46236-3920-4C41-997C-8330E4631394}" type="pres">
      <dgm:prSet presAssocID="{65E67309-DB41-464A-BB99-4F08F6C42E27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B055D-796F-4434-8D6B-C093C9731CE7}" type="pres">
      <dgm:prSet presAssocID="{D92C4853-31E5-42C1-92AD-CB9C1A4C7A7C}" presName="spacing" presStyleCnt="0"/>
      <dgm:spPr/>
    </dgm:pt>
    <dgm:pt modelId="{2FC6E3A4-53A8-4682-B5C8-15B37FEDD4BF}" type="pres">
      <dgm:prSet presAssocID="{7EBF79C7-4C95-4EC9-BCC1-1A17A3CE4215}" presName="composite" presStyleCnt="0"/>
      <dgm:spPr/>
    </dgm:pt>
    <dgm:pt modelId="{2F81599D-456F-4AE3-8C12-773AC5D922B6}" type="pres">
      <dgm:prSet presAssocID="{7EBF79C7-4C95-4EC9-BCC1-1A17A3CE4215}" presName="imgShp" presStyleLbl="fgImgPlace1" presStyleIdx="1" presStyleCnt="3"/>
      <dgm:spPr>
        <a:solidFill>
          <a:srgbClr val="FFFF00"/>
        </a:solidFill>
      </dgm:spPr>
    </dgm:pt>
    <dgm:pt modelId="{1F9D1833-D49F-42CA-8B91-0B78AAAC7F12}" type="pres">
      <dgm:prSet presAssocID="{7EBF79C7-4C95-4EC9-BCC1-1A17A3CE4215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C23261-A67A-4F3A-B529-EF8202B3758E}" type="pres">
      <dgm:prSet presAssocID="{B16E93AC-BFA9-48FC-9FE5-6C294377A082}" presName="spacing" presStyleCnt="0"/>
      <dgm:spPr/>
    </dgm:pt>
    <dgm:pt modelId="{7434CCB7-53ED-43F8-B8F7-1FE1D581FD64}" type="pres">
      <dgm:prSet presAssocID="{585AF4CE-602B-4CC0-8476-791E1C0F400B}" presName="composite" presStyleCnt="0"/>
      <dgm:spPr/>
    </dgm:pt>
    <dgm:pt modelId="{A0DAE09D-C130-4963-8397-2C33663FB469}" type="pres">
      <dgm:prSet presAssocID="{585AF4CE-602B-4CC0-8476-791E1C0F400B}" presName="imgShp" presStyleLbl="fgImgPlace1" presStyleIdx="2" presStyleCnt="3"/>
      <dgm:spPr>
        <a:solidFill>
          <a:srgbClr val="FFFF00"/>
        </a:solidFill>
      </dgm:spPr>
      <dgm:t>
        <a:bodyPr/>
        <a:lstStyle/>
        <a:p>
          <a:endParaRPr lang="ru-RU"/>
        </a:p>
      </dgm:t>
    </dgm:pt>
    <dgm:pt modelId="{AAC62D6D-1771-482C-A8EC-C09CA8F482B5}" type="pres">
      <dgm:prSet presAssocID="{585AF4CE-602B-4CC0-8476-791E1C0F400B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07B4A6-13A7-4501-B1A4-E047738BC227}" type="presOf" srcId="{42E51C75-89E1-4DA1-825E-A0F9D98A206F}" destId="{44566A55-0CA4-4234-8F13-6F93A80B88E2}" srcOrd="0" destOrd="0" presId="urn:microsoft.com/office/officeart/2005/8/layout/vList3#1"/>
    <dgm:cxn modelId="{9CA72909-E9B2-45A1-A82B-FA8174315ED3}" srcId="{42E51C75-89E1-4DA1-825E-A0F9D98A206F}" destId="{65E67309-DB41-464A-BB99-4F08F6C42E27}" srcOrd="0" destOrd="0" parTransId="{10ED82BF-6557-499E-8320-8EC1A3DCADE2}" sibTransId="{D92C4853-31E5-42C1-92AD-CB9C1A4C7A7C}"/>
    <dgm:cxn modelId="{7F75F326-50D8-43AA-92AA-BBA078853508}" type="presOf" srcId="{65E67309-DB41-464A-BB99-4F08F6C42E27}" destId="{DCF46236-3920-4C41-997C-8330E4631394}" srcOrd="0" destOrd="0" presId="urn:microsoft.com/office/officeart/2005/8/layout/vList3#1"/>
    <dgm:cxn modelId="{21F72600-E057-407E-B5AB-35EF79CAB660}" type="presOf" srcId="{7EBF79C7-4C95-4EC9-BCC1-1A17A3CE4215}" destId="{1F9D1833-D49F-42CA-8B91-0B78AAAC7F12}" srcOrd="0" destOrd="0" presId="urn:microsoft.com/office/officeart/2005/8/layout/vList3#1"/>
    <dgm:cxn modelId="{31729866-5374-4AF4-A79F-EF8EF2375961}" srcId="{42E51C75-89E1-4DA1-825E-A0F9D98A206F}" destId="{585AF4CE-602B-4CC0-8476-791E1C0F400B}" srcOrd="2" destOrd="0" parTransId="{FB33A583-0720-4753-A14B-1523528787A8}" sibTransId="{EC87EFD5-26E4-426F-B2C4-B5E313EF98D1}"/>
    <dgm:cxn modelId="{B7E84D5E-4667-4D40-B502-E8590ED1CC32}" srcId="{42E51C75-89E1-4DA1-825E-A0F9D98A206F}" destId="{7EBF79C7-4C95-4EC9-BCC1-1A17A3CE4215}" srcOrd="1" destOrd="0" parTransId="{40B11DE3-22A2-4495-9A22-416BF68A1D57}" sibTransId="{B16E93AC-BFA9-48FC-9FE5-6C294377A082}"/>
    <dgm:cxn modelId="{F13643FF-0AC6-4804-A408-D620C08329B8}" type="presOf" srcId="{585AF4CE-602B-4CC0-8476-791E1C0F400B}" destId="{AAC62D6D-1771-482C-A8EC-C09CA8F482B5}" srcOrd="0" destOrd="0" presId="urn:microsoft.com/office/officeart/2005/8/layout/vList3#1"/>
    <dgm:cxn modelId="{DDDFD1B5-89DE-4CDC-BA08-C3A546181054}" type="presParOf" srcId="{44566A55-0CA4-4234-8F13-6F93A80B88E2}" destId="{662ECAD9-730C-4DE6-95A6-7DB8C09AAF75}" srcOrd="0" destOrd="0" presId="urn:microsoft.com/office/officeart/2005/8/layout/vList3#1"/>
    <dgm:cxn modelId="{968CDBDF-0DB4-4353-B0B0-3DDE87FB594B}" type="presParOf" srcId="{662ECAD9-730C-4DE6-95A6-7DB8C09AAF75}" destId="{CA588321-D50A-4421-A402-B965CF3EDFD6}" srcOrd="0" destOrd="0" presId="urn:microsoft.com/office/officeart/2005/8/layout/vList3#1"/>
    <dgm:cxn modelId="{839EE4C1-6B0F-4A2A-803B-EEF0716C1EBC}" type="presParOf" srcId="{662ECAD9-730C-4DE6-95A6-7DB8C09AAF75}" destId="{DCF46236-3920-4C41-997C-8330E4631394}" srcOrd="1" destOrd="0" presId="urn:microsoft.com/office/officeart/2005/8/layout/vList3#1"/>
    <dgm:cxn modelId="{C59C8809-224D-492A-8B6A-A142C0190F10}" type="presParOf" srcId="{44566A55-0CA4-4234-8F13-6F93A80B88E2}" destId="{1DBB055D-796F-4434-8D6B-C093C9731CE7}" srcOrd="1" destOrd="0" presId="urn:microsoft.com/office/officeart/2005/8/layout/vList3#1"/>
    <dgm:cxn modelId="{7E50F6B2-7C34-42BB-A63D-60E3B8D7701A}" type="presParOf" srcId="{44566A55-0CA4-4234-8F13-6F93A80B88E2}" destId="{2FC6E3A4-53A8-4682-B5C8-15B37FEDD4BF}" srcOrd="2" destOrd="0" presId="urn:microsoft.com/office/officeart/2005/8/layout/vList3#1"/>
    <dgm:cxn modelId="{0AD72421-B135-4F9F-809C-AAEE0E42E03A}" type="presParOf" srcId="{2FC6E3A4-53A8-4682-B5C8-15B37FEDD4BF}" destId="{2F81599D-456F-4AE3-8C12-773AC5D922B6}" srcOrd="0" destOrd="0" presId="urn:microsoft.com/office/officeart/2005/8/layout/vList3#1"/>
    <dgm:cxn modelId="{42D373DF-D493-4358-9A34-A7A801582FD0}" type="presParOf" srcId="{2FC6E3A4-53A8-4682-B5C8-15B37FEDD4BF}" destId="{1F9D1833-D49F-42CA-8B91-0B78AAAC7F12}" srcOrd="1" destOrd="0" presId="urn:microsoft.com/office/officeart/2005/8/layout/vList3#1"/>
    <dgm:cxn modelId="{A4604880-78FC-4C8C-9BAB-CDCA2104C885}" type="presParOf" srcId="{44566A55-0CA4-4234-8F13-6F93A80B88E2}" destId="{27C23261-A67A-4F3A-B529-EF8202B3758E}" srcOrd="3" destOrd="0" presId="urn:microsoft.com/office/officeart/2005/8/layout/vList3#1"/>
    <dgm:cxn modelId="{19E403BC-49A4-46B9-B995-AC4C77124A3A}" type="presParOf" srcId="{44566A55-0CA4-4234-8F13-6F93A80B88E2}" destId="{7434CCB7-53ED-43F8-B8F7-1FE1D581FD64}" srcOrd="4" destOrd="0" presId="urn:microsoft.com/office/officeart/2005/8/layout/vList3#1"/>
    <dgm:cxn modelId="{373335C3-70D6-4E38-B495-71E27B43ED29}" type="presParOf" srcId="{7434CCB7-53ED-43F8-B8F7-1FE1D581FD64}" destId="{A0DAE09D-C130-4963-8397-2C33663FB469}" srcOrd="0" destOrd="0" presId="urn:microsoft.com/office/officeart/2005/8/layout/vList3#1"/>
    <dgm:cxn modelId="{A04750C0-FBF2-48B4-A7BB-16819CA2788E}" type="presParOf" srcId="{7434CCB7-53ED-43F8-B8F7-1FE1D581FD64}" destId="{AAC62D6D-1771-482C-A8EC-C09CA8F482B5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AD83A7-0736-4B95-95E1-1E0BBF38CF06}" type="doc">
      <dgm:prSet loTypeId="urn:microsoft.com/office/officeart/2005/8/layout/vList5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0EABE584-9E78-4E18-9864-E9592589FB91}">
      <dgm:prSet phldrT="[Текст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sz="1400" dirty="0" smtClean="0"/>
            <a:t>212</a:t>
          </a:r>
        </a:p>
        <a:p>
          <a:r>
            <a:rPr lang="ru-RU" sz="1400" dirty="0" err="1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B4BEE736-55B3-4BC9-B59C-06061C708B41}" type="parTrans" cxnId="{0C13950D-8B1E-4D47-9F35-4C145430DBC9}">
      <dgm:prSet/>
      <dgm:spPr/>
      <dgm:t>
        <a:bodyPr/>
        <a:lstStyle/>
        <a:p>
          <a:endParaRPr lang="ru-RU"/>
        </a:p>
      </dgm:t>
    </dgm:pt>
    <dgm:pt modelId="{AD030B3E-D469-4E1F-A9A2-89373C81891B}" type="sibTrans" cxnId="{0C13950D-8B1E-4D47-9F35-4C145430DBC9}">
      <dgm:prSet/>
      <dgm:spPr/>
      <dgm:t>
        <a:bodyPr/>
        <a:lstStyle/>
        <a:p>
          <a:endParaRPr lang="ru-RU"/>
        </a:p>
      </dgm:t>
    </dgm:pt>
    <dgm:pt modelId="{5C4ABAD0-808E-4CDC-83FF-954AF1B3DD35}">
      <dgm:prSet phldrT="[Текст]" custT="1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ru-RU" sz="900" dirty="0" smtClean="0"/>
            <a:t>Налог</a:t>
          </a:r>
          <a:r>
            <a:rPr lang="ru-RU" sz="800" dirty="0" smtClean="0"/>
            <a:t> на доходы ф</a:t>
          </a:r>
          <a:r>
            <a:rPr lang="ru-RU" sz="900" dirty="0" smtClean="0"/>
            <a:t>и</a:t>
          </a:r>
          <a:r>
            <a:rPr lang="ru-RU" sz="800" dirty="0" smtClean="0"/>
            <a:t>зических лиц</a:t>
          </a:r>
          <a:endParaRPr lang="ru-RU" sz="800" dirty="0"/>
        </a:p>
      </dgm:t>
    </dgm:pt>
    <dgm:pt modelId="{F2826EBF-C28D-4BC8-AF3E-830278B25FE2}" type="parTrans" cxnId="{B01DC443-F370-47AA-8DAB-D60E3A28E680}">
      <dgm:prSet/>
      <dgm:spPr/>
      <dgm:t>
        <a:bodyPr/>
        <a:lstStyle/>
        <a:p>
          <a:endParaRPr lang="ru-RU"/>
        </a:p>
      </dgm:t>
    </dgm:pt>
    <dgm:pt modelId="{DC6F2A29-E006-45D8-9082-E86C7FA125A5}" type="sibTrans" cxnId="{B01DC443-F370-47AA-8DAB-D60E3A28E680}">
      <dgm:prSet/>
      <dgm:spPr/>
      <dgm:t>
        <a:bodyPr/>
        <a:lstStyle/>
        <a:p>
          <a:endParaRPr lang="ru-RU"/>
        </a:p>
      </dgm:t>
    </dgm:pt>
    <dgm:pt modelId="{C3960CB4-56EB-4516-8D42-B2AFB7AF06FC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1400" dirty="0" smtClean="0"/>
            <a:t>2205 </a:t>
          </a:r>
          <a:r>
            <a:rPr lang="ru-RU" sz="1400" dirty="0" err="1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2EACC532-C3AF-4A94-9E08-048F2D69CE21}" type="parTrans" cxnId="{6220FC3C-8646-45D7-A574-F63572B700CF}">
      <dgm:prSet/>
      <dgm:spPr/>
      <dgm:t>
        <a:bodyPr/>
        <a:lstStyle/>
        <a:p>
          <a:endParaRPr lang="ru-RU"/>
        </a:p>
      </dgm:t>
    </dgm:pt>
    <dgm:pt modelId="{9B8C3139-A5E0-4F0F-A0EC-E68C96173B13}" type="sibTrans" cxnId="{6220FC3C-8646-45D7-A574-F63572B700CF}">
      <dgm:prSet/>
      <dgm:spPr/>
      <dgm:t>
        <a:bodyPr/>
        <a:lstStyle/>
        <a:p>
          <a:endParaRPr lang="ru-RU"/>
        </a:p>
      </dgm:t>
    </dgm:pt>
    <dgm:pt modelId="{3AC45ED1-FB78-430E-838C-5A52CF5E415B}">
      <dgm:prSet phldrT="[Текст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800" dirty="0" smtClean="0"/>
            <a:t>Налоги на </a:t>
          </a:r>
          <a:r>
            <a:rPr lang="ru-RU" sz="900" dirty="0" smtClean="0"/>
            <a:t>имущество</a:t>
          </a:r>
          <a:endParaRPr lang="ru-RU" sz="900" dirty="0"/>
        </a:p>
      </dgm:t>
    </dgm:pt>
    <dgm:pt modelId="{92070114-9D2E-44FE-B3D4-EADFD64F5F4E}" type="parTrans" cxnId="{81B18611-A660-4F65-9F4A-8CB6ADBB1C8F}">
      <dgm:prSet/>
      <dgm:spPr/>
      <dgm:t>
        <a:bodyPr/>
        <a:lstStyle/>
        <a:p>
          <a:endParaRPr lang="ru-RU"/>
        </a:p>
      </dgm:t>
    </dgm:pt>
    <dgm:pt modelId="{4741141C-A881-4B47-BE46-682E8EE07836}" type="sibTrans" cxnId="{81B18611-A660-4F65-9F4A-8CB6ADBB1C8F}">
      <dgm:prSet/>
      <dgm:spPr/>
      <dgm:t>
        <a:bodyPr/>
        <a:lstStyle/>
        <a:p>
          <a:endParaRPr lang="ru-RU"/>
        </a:p>
      </dgm:t>
    </dgm:pt>
    <dgm:pt modelId="{9CF61C31-56D0-4D4C-8E55-B48A8E002098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/>
            <a:t>953 </a:t>
          </a:r>
          <a:r>
            <a:rPr lang="ru-RU" sz="1400" dirty="0" err="1" smtClean="0"/>
            <a:t>тыс.руб</a:t>
          </a:r>
          <a:r>
            <a:rPr lang="ru-RU" sz="1400" dirty="0" smtClean="0"/>
            <a:t>.</a:t>
          </a:r>
          <a:endParaRPr lang="ru-RU" sz="1400" dirty="0"/>
        </a:p>
      </dgm:t>
    </dgm:pt>
    <dgm:pt modelId="{4FEC084E-7A2E-42DC-9A53-843DBF3FE40F}" type="parTrans" cxnId="{8E2138E8-8117-4126-B6DA-39661E74F3D8}">
      <dgm:prSet/>
      <dgm:spPr/>
      <dgm:t>
        <a:bodyPr/>
        <a:lstStyle/>
        <a:p>
          <a:endParaRPr lang="ru-RU"/>
        </a:p>
      </dgm:t>
    </dgm:pt>
    <dgm:pt modelId="{F164B548-2076-4A66-9579-8D9F7F00CAEB}" type="sibTrans" cxnId="{8E2138E8-8117-4126-B6DA-39661E74F3D8}">
      <dgm:prSet/>
      <dgm:spPr/>
      <dgm:t>
        <a:bodyPr/>
        <a:lstStyle/>
        <a:p>
          <a:endParaRPr lang="ru-RU"/>
        </a:p>
      </dgm:t>
    </dgm:pt>
    <dgm:pt modelId="{28C85ADC-4466-47D2-B580-778124D72CC7}">
      <dgm:prSet phldrT="[Текст]"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800" dirty="0" smtClean="0"/>
            <a:t>Акцизы по </a:t>
          </a:r>
          <a:r>
            <a:rPr lang="ru-RU" sz="900" dirty="0" smtClean="0"/>
            <a:t>подакцизным</a:t>
          </a:r>
          <a:r>
            <a:rPr lang="ru-RU" sz="800" dirty="0" smtClean="0"/>
            <a:t> товарам</a:t>
          </a:r>
          <a:endParaRPr lang="ru-RU" sz="800" dirty="0"/>
        </a:p>
      </dgm:t>
    </dgm:pt>
    <dgm:pt modelId="{6D24C344-335A-4464-AF07-57CCEFC5FA1B}" type="parTrans" cxnId="{63317AF9-8D9D-4119-A0C5-61520EBE147B}">
      <dgm:prSet/>
      <dgm:spPr/>
      <dgm:t>
        <a:bodyPr/>
        <a:lstStyle/>
        <a:p>
          <a:endParaRPr lang="ru-RU"/>
        </a:p>
      </dgm:t>
    </dgm:pt>
    <dgm:pt modelId="{0C3FA322-356F-498E-83F6-FB65542EDA45}" type="sibTrans" cxnId="{63317AF9-8D9D-4119-A0C5-61520EBE147B}">
      <dgm:prSet/>
      <dgm:spPr/>
      <dgm:t>
        <a:bodyPr/>
        <a:lstStyle/>
        <a:p>
          <a:endParaRPr lang="ru-RU"/>
        </a:p>
      </dgm:t>
    </dgm:pt>
    <dgm:pt modelId="{4E032633-256F-4C4B-857D-2FA1CF5DEC3B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200" dirty="0" smtClean="0"/>
            <a:t>15 </a:t>
          </a:r>
          <a:r>
            <a:rPr lang="ru-RU" sz="1400" dirty="0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93A529EC-8683-411C-8E82-BA963DA2F36B}" type="parTrans" cxnId="{87E2F9A6-EAF8-48EE-9A10-4ABFD4BF8177}">
      <dgm:prSet/>
      <dgm:spPr/>
      <dgm:t>
        <a:bodyPr/>
        <a:lstStyle/>
        <a:p>
          <a:endParaRPr lang="ru-RU"/>
        </a:p>
      </dgm:t>
    </dgm:pt>
    <dgm:pt modelId="{A33C9121-F060-47A5-8ABD-E16924446851}" type="sibTrans" cxnId="{87E2F9A6-EAF8-48EE-9A10-4ABFD4BF8177}">
      <dgm:prSet/>
      <dgm:spPr/>
      <dgm:t>
        <a:bodyPr/>
        <a:lstStyle/>
        <a:p>
          <a:endParaRPr lang="ru-RU"/>
        </a:p>
      </dgm:t>
    </dgm:pt>
    <dgm:pt modelId="{96EC730E-89F3-44B5-95CE-14745937E20C}">
      <dgm:prSet phldrT="[Текст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800" dirty="0" smtClean="0"/>
            <a:t>Государственная </a:t>
          </a:r>
          <a:r>
            <a:rPr lang="ru-RU" sz="900" dirty="0" smtClean="0"/>
            <a:t>пошлина</a:t>
          </a:r>
          <a:endParaRPr lang="ru-RU" sz="900" dirty="0"/>
        </a:p>
      </dgm:t>
    </dgm:pt>
    <dgm:pt modelId="{A3A0FD13-1227-438C-BBE7-78392564A5A2}" type="parTrans" cxnId="{CF9E1753-38B9-4BAA-BC1D-7803BC73EDAD}">
      <dgm:prSet/>
      <dgm:spPr/>
      <dgm:t>
        <a:bodyPr/>
        <a:lstStyle/>
        <a:p>
          <a:endParaRPr lang="ru-RU"/>
        </a:p>
      </dgm:t>
    </dgm:pt>
    <dgm:pt modelId="{6B5DB44E-C761-4BC2-B26E-853BB8744682}" type="sibTrans" cxnId="{CF9E1753-38B9-4BAA-BC1D-7803BC73EDAD}">
      <dgm:prSet/>
      <dgm:spPr/>
      <dgm:t>
        <a:bodyPr/>
        <a:lstStyle/>
        <a:p>
          <a:endParaRPr lang="ru-RU"/>
        </a:p>
      </dgm:t>
    </dgm:pt>
    <dgm:pt modelId="{5B4D6A96-F1A1-4B9C-A0CE-D3A0A6FF9E02}">
      <dgm:prSet phldrT="[Текст]" custT="1"/>
      <dgm:spPr>
        <a:solidFill>
          <a:srgbClr val="FF9900"/>
        </a:solidFill>
      </dgm:spPr>
      <dgm:t>
        <a:bodyPr/>
        <a:lstStyle/>
        <a:p>
          <a:r>
            <a:rPr lang="ru-RU" sz="1200" dirty="0" smtClean="0"/>
            <a:t>70</a:t>
          </a:r>
        </a:p>
        <a:p>
          <a:r>
            <a:rPr lang="ru-RU" sz="1200" dirty="0" smtClean="0"/>
            <a:t> </a:t>
          </a:r>
          <a:r>
            <a:rPr lang="ru-RU" sz="1400" dirty="0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DB2DD333-E325-48ED-B03E-E218EA623C38}" type="parTrans" cxnId="{4A04375E-EB6C-4925-A54F-208ED0BFB105}">
      <dgm:prSet/>
      <dgm:spPr/>
      <dgm:t>
        <a:bodyPr/>
        <a:lstStyle/>
        <a:p>
          <a:endParaRPr lang="ru-RU"/>
        </a:p>
      </dgm:t>
    </dgm:pt>
    <dgm:pt modelId="{1B634DB4-4D41-4336-B311-6553A57B414A}" type="sibTrans" cxnId="{4A04375E-EB6C-4925-A54F-208ED0BFB105}">
      <dgm:prSet/>
      <dgm:spPr/>
      <dgm:t>
        <a:bodyPr/>
        <a:lstStyle/>
        <a:p>
          <a:endParaRPr lang="ru-RU"/>
        </a:p>
      </dgm:t>
    </dgm:pt>
    <dgm:pt modelId="{BC4D2ACD-E11D-413E-8D8C-FCF07CDB54EB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Налоги на совокупный доход(ЕСХН)</a:t>
          </a:r>
          <a:endParaRPr lang="ru-RU" dirty="0"/>
        </a:p>
      </dgm:t>
    </dgm:pt>
    <dgm:pt modelId="{1DD281FF-4B9A-415E-9341-9382349E3457}" type="parTrans" cxnId="{D06BFF0E-5DF1-4EF1-AFA9-E952E8C69754}">
      <dgm:prSet/>
      <dgm:spPr/>
      <dgm:t>
        <a:bodyPr/>
        <a:lstStyle/>
        <a:p>
          <a:endParaRPr lang="ru-RU"/>
        </a:p>
      </dgm:t>
    </dgm:pt>
    <dgm:pt modelId="{AF1687E8-62E5-4743-841C-442E09E37E26}" type="sibTrans" cxnId="{D06BFF0E-5DF1-4EF1-AFA9-E952E8C69754}">
      <dgm:prSet/>
      <dgm:spPr/>
      <dgm:t>
        <a:bodyPr/>
        <a:lstStyle/>
        <a:p>
          <a:endParaRPr lang="ru-RU"/>
        </a:p>
      </dgm:t>
    </dgm:pt>
    <dgm:pt modelId="{8AB89983-0097-4064-A01D-A96B072D10D0}" type="pres">
      <dgm:prSet presAssocID="{29AD83A7-0736-4B95-95E1-1E0BBF38CF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30693C-802F-42C0-8BA9-CEA9B91036F5}" type="pres">
      <dgm:prSet presAssocID="{0EABE584-9E78-4E18-9864-E9592589FB91}" presName="linNode" presStyleCnt="0"/>
      <dgm:spPr/>
    </dgm:pt>
    <dgm:pt modelId="{F7F8F642-8586-4E0B-9704-421F74964D04}" type="pres">
      <dgm:prSet presAssocID="{0EABE584-9E78-4E18-9864-E9592589FB91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666B74-BAC6-48FB-A69E-77EFDF7A56F7}" type="pres">
      <dgm:prSet presAssocID="{0EABE584-9E78-4E18-9864-E9592589FB91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880166-B4C9-4822-80B4-8F44633A2AB5}" type="pres">
      <dgm:prSet presAssocID="{AD030B3E-D469-4E1F-A9A2-89373C81891B}" presName="sp" presStyleCnt="0"/>
      <dgm:spPr/>
    </dgm:pt>
    <dgm:pt modelId="{242AF810-05B3-4364-BF57-975870B27586}" type="pres">
      <dgm:prSet presAssocID="{C3960CB4-56EB-4516-8D42-B2AFB7AF06FC}" presName="linNode" presStyleCnt="0"/>
      <dgm:spPr/>
    </dgm:pt>
    <dgm:pt modelId="{C1558259-A118-41DA-B639-5F5874386B47}" type="pres">
      <dgm:prSet presAssocID="{C3960CB4-56EB-4516-8D42-B2AFB7AF06FC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DF84D2-46CE-4315-AC9A-EC068F3D11B9}" type="pres">
      <dgm:prSet presAssocID="{C3960CB4-56EB-4516-8D42-B2AFB7AF06FC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FB46D-979C-42EE-B2EA-72915A9E86A7}" type="pres">
      <dgm:prSet presAssocID="{9B8C3139-A5E0-4F0F-A0EC-E68C96173B13}" presName="sp" presStyleCnt="0"/>
      <dgm:spPr/>
    </dgm:pt>
    <dgm:pt modelId="{D3EBD3A9-8A02-44CD-9367-8806DFC72F74}" type="pres">
      <dgm:prSet presAssocID="{9CF61C31-56D0-4D4C-8E55-B48A8E002098}" presName="linNode" presStyleCnt="0"/>
      <dgm:spPr/>
    </dgm:pt>
    <dgm:pt modelId="{28FC7E3D-4632-4CC7-8C4F-2DADF80FD840}" type="pres">
      <dgm:prSet presAssocID="{9CF61C31-56D0-4D4C-8E55-B48A8E002098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A0A811-7BD1-4C63-9842-B69D2F4EB9E0}" type="pres">
      <dgm:prSet presAssocID="{9CF61C31-56D0-4D4C-8E55-B48A8E002098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E7778A-0DC7-482A-B5A5-7B6D19F585D3}" type="pres">
      <dgm:prSet presAssocID="{F164B548-2076-4A66-9579-8D9F7F00CAEB}" presName="sp" presStyleCnt="0"/>
      <dgm:spPr/>
    </dgm:pt>
    <dgm:pt modelId="{E94364DA-5160-4CD5-B71D-1802302C4C81}" type="pres">
      <dgm:prSet presAssocID="{4E032633-256F-4C4B-857D-2FA1CF5DEC3B}" presName="linNode" presStyleCnt="0"/>
      <dgm:spPr/>
    </dgm:pt>
    <dgm:pt modelId="{470122CE-4ADC-4BBD-9F23-938B7946A2A2}" type="pres">
      <dgm:prSet presAssocID="{4E032633-256F-4C4B-857D-2FA1CF5DEC3B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27C8F0-9F88-4D19-94DE-988747E374A0}" type="pres">
      <dgm:prSet presAssocID="{4E032633-256F-4C4B-857D-2FA1CF5DEC3B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CF6D51-A2DB-418F-AA1A-F1F415347F7C}" type="pres">
      <dgm:prSet presAssocID="{A33C9121-F060-47A5-8ABD-E16924446851}" presName="sp" presStyleCnt="0"/>
      <dgm:spPr/>
    </dgm:pt>
    <dgm:pt modelId="{6268B943-58B1-4950-ABC4-2BCE4059A3D4}" type="pres">
      <dgm:prSet presAssocID="{5B4D6A96-F1A1-4B9C-A0CE-D3A0A6FF9E02}" presName="linNode" presStyleCnt="0"/>
      <dgm:spPr/>
    </dgm:pt>
    <dgm:pt modelId="{00F96E50-F615-478F-AD51-1BDBC3698A2D}" type="pres">
      <dgm:prSet presAssocID="{5B4D6A96-F1A1-4B9C-A0CE-D3A0A6FF9E02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4AC27-69A7-40F9-9503-19A07FF35F78}" type="pres">
      <dgm:prSet presAssocID="{5B4D6A96-F1A1-4B9C-A0CE-D3A0A6FF9E02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CCD0E-4755-4285-BEF5-A9CF6BD81C64}" type="presOf" srcId="{5C4ABAD0-808E-4CDC-83FF-954AF1B3DD35}" destId="{22666B74-BAC6-48FB-A69E-77EFDF7A56F7}" srcOrd="0" destOrd="0" presId="urn:microsoft.com/office/officeart/2005/8/layout/vList5"/>
    <dgm:cxn modelId="{83B1711E-6F8D-4FEA-9246-7213FC764185}" type="presOf" srcId="{0EABE584-9E78-4E18-9864-E9592589FB91}" destId="{F7F8F642-8586-4E0B-9704-421F74964D04}" srcOrd="0" destOrd="0" presId="urn:microsoft.com/office/officeart/2005/8/layout/vList5"/>
    <dgm:cxn modelId="{81B18611-A660-4F65-9F4A-8CB6ADBB1C8F}" srcId="{C3960CB4-56EB-4516-8D42-B2AFB7AF06FC}" destId="{3AC45ED1-FB78-430E-838C-5A52CF5E415B}" srcOrd="0" destOrd="0" parTransId="{92070114-9D2E-44FE-B3D4-EADFD64F5F4E}" sibTransId="{4741141C-A881-4B47-BE46-682E8EE07836}"/>
    <dgm:cxn modelId="{D9BFB915-7940-4068-B1B9-5507A1FD1483}" type="presOf" srcId="{96EC730E-89F3-44B5-95CE-14745937E20C}" destId="{4B27C8F0-9F88-4D19-94DE-988747E374A0}" srcOrd="0" destOrd="0" presId="urn:microsoft.com/office/officeart/2005/8/layout/vList5"/>
    <dgm:cxn modelId="{8E2138E8-8117-4126-B6DA-39661E74F3D8}" srcId="{29AD83A7-0736-4B95-95E1-1E0BBF38CF06}" destId="{9CF61C31-56D0-4D4C-8E55-B48A8E002098}" srcOrd="2" destOrd="0" parTransId="{4FEC084E-7A2E-42DC-9A53-843DBF3FE40F}" sibTransId="{F164B548-2076-4A66-9579-8D9F7F00CAEB}"/>
    <dgm:cxn modelId="{D2CB6070-DFA2-4147-9214-FDD5751E5D8F}" type="presOf" srcId="{3AC45ED1-FB78-430E-838C-5A52CF5E415B}" destId="{C2DF84D2-46CE-4315-AC9A-EC068F3D11B9}" srcOrd="0" destOrd="0" presId="urn:microsoft.com/office/officeart/2005/8/layout/vList5"/>
    <dgm:cxn modelId="{6220FC3C-8646-45D7-A574-F63572B700CF}" srcId="{29AD83A7-0736-4B95-95E1-1E0BBF38CF06}" destId="{C3960CB4-56EB-4516-8D42-B2AFB7AF06FC}" srcOrd="1" destOrd="0" parTransId="{2EACC532-C3AF-4A94-9E08-048F2D69CE21}" sibTransId="{9B8C3139-A5E0-4F0F-A0EC-E68C96173B13}"/>
    <dgm:cxn modelId="{4A04375E-EB6C-4925-A54F-208ED0BFB105}" srcId="{29AD83A7-0736-4B95-95E1-1E0BBF38CF06}" destId="{5B4D6A96-F1A1-4B9C-A0CE-D3A0A6FF9E02}" srcOrd="4" destOrd="0" parTransId="{DB2DD333-E325-48ED-B03E-E218EA623C38}" sibTransId="{1B634DB4-4D41-4336-B311-6553A57B414A}"/>
    <dgm:cxn modelId="{EBB383FC-0505-4B12-B3A5-9A3567B36B1C}" type="presOf" srcId="{9CF61C31-56D0-4D4C-8E55-B48A8E002098}" destId="{28FC7E3D-4632-4CC7-8C4F-2DADF80FD840}" srcOrd="0" destOrd="0" presId="urn:microsoft.com/office/officeart/2005/8/layout/vList5"/>
    <dgm:cxn modelId="{B8C9707D-9CC9-4277-B5F1-92E0AFD07DCA}" type="presOf" srcId="{4E032633-256F-4C4B-857D-2FA1CF5DEC3B}" destId="{470122CE-4ADC-4BBD-9F23-938B7946A2A2}" srcOrd="0" destOrd="0" presId="urn:microsoft.com/office/officeart/2005/8/layout/vList5"/>
    <dgm:cxn modelId="{D04FDD44-30FE-4E28-B62B-57D7C1BAA42C}" type="presOf" srcId="{5B4D6A96-F1A1-4B9C-A0CE-D3A0A6FF9E02}" destId="{00F96E50-F615-478F-AD51-1BDBC3698A2D}" srcOrd="0" destOrd="0" presId="urn:microsoft.com/office/officeart/2005/8/layout/vList5"/>
    <dgm:cxn modelId="{37B20876-2F11-4889-94B7-BC7EA4B3E406}" type="presOf" srcId="{28C85ADC-4466-47D2-B580-778124D72CC7}" destId="{0FA0A811-7BD1-4C63-9842-B69D2F4EB9E0}" srcOrd="0" destOrd="0" presId="urn:microsoft.com/office/officeart/2005/8/layout/vList5"/>
    <dgm:cxn modelId="{3429B036-FAA0-4D14-ACD5-2FC9BD7F209A}" type="presOf" srcId="{29AD83A7-0736-4B95-95E1-1E0BBF38CF06}" destId="{8AB89983-0097-4064-A01D-A96B072D10D0}" srcOrd="0" destOrd="0" presId="urn:microsoft.com/office/officeart/2005/8/layout/vList5"/>
    <dgm:cxn modelId="{0C13950D-8B1E-4D47-9F35-4C145430DBC9}" srcId="{29AD83A7-0736-4B95-95E1-1E0BBF38CF06}" destId="{0EABE584-9E78-4E18-9864-E9592589FB91}" srcOrd="0" destOrd="0" parTransId="{B4BEE736-55B3-4BC9-B59C-06061C708B41}" sibTransId="{AD030B3E-D469-4E1F-A9A2-89373C81891B}"/>
    <dgm:cxn modelId="{D06BFF0E-5DF1-4EF1-AFA9-E952E8C69754}" srcId="{5B4D6A96-F1A1-4B9C-A0CE-D3A0A6FF9E02}" destId="{BC4D2ACD-E11D-413E-8D8C-FCF07CDB54EB}" srcOrd="0" destOrd="0" parTransId="{1DD281FF-4B9A-415E-9341-9382349E3457}" sibTransId="{AF1687E8-62E5-4743-841C-442E09E37E26}"/>
    <dgm:cxn modelId="{87E2F9A6-EAF8-48EE-9A10-4ABFD4BF8177}" srcId="{29AD83A7-0736-4B95-95E1-1E0BBF38CF06}" destId="{4E032633-256F-4C4B-857D-2FA1CF5DEC3B}" srcOrd="3" destOrd="0" parTransId="{93A529EC-8683-411C-8E82-BA963DA2F36B}" sibTransId="{A33C9121-F060-47A5-8ABD-E16924446851}"/>
    <dgm:cxn modelId="{CF9E1753-38B9-4BAA-BC1D-7803BC73EDAD}" srcId="{4E032633-256F-4C4B-857D-2FA1CF5DEC3B}" destId="{96EC730E-89F3-44B5-95CE-14745937E20C}" srcOrd="0" destOrd="0" parTransId="{A3A0FD13-1227-438C-BBE7-78392564A5A2}" sibTransId="{6B5DB44E-C761-4BC2-B26E-853BB8744682}"/>
    <dgm:cxn modelId="{1A0CF307-8A3D-485D-ABD2-46BBF2950873}" type="presOf" srcId="{BC4D2ACD-E11D-413E-8D8C-FCF07CDB54EB}" destId="{5EC4AC27-69A7-40F9-9503-19A07FF35F78}" srcOrd="0" destOrd="0" presId="urn:microsoft.com/office/officeart/2005/8/layout/vList5"/>
    <dgm:cxn modelId="{B01DC443-F370-47AA-8DAB-D60E3A28E680}" srcId="{0EABE584-9E78-4E18-9864-E9592589FB91}" destId="{5C4ABAD0-808E-4CDC-83FF-954AF1B3DD35}" srcOrd="0" destOrd="0" parTransId="{F2826EBF-C28D-4BC8-AF3E-830278B25FE2}" sibTransId="{DC6F2A29-E006-45D8-9082-E86C7FA125A5}"/>
    <dgm:cxn modelId="{9467BE19-881E-4980-961B-5C70F345A999}" type="presOf" srcId="{C3960CB4-56EB-4516-8D42-B2AFB7AF06FC}" destId="{C1558259-A118-41DA-B639-5F5874386B47}" srcOrd="0" destOrd="0" presId="urn:microsoft.com/office/officeart/2005/8/layout/vList5"/>
    <dgm:cxn modelId="{63317AF9-8D9D-4119-A0C5-61520EBE147B}" srcId="{9CF61C31-56D0-4D4C-8E55-B48A8E002098}" destId="{28C85ADC-4466-47D2-B580-778124D72CC7}" srcOrd="0" destOrd="0" parTransId="{6D24C344-335A-4464-AF07-57CCEFC5FA1B}" sibTransId="{0C3FA322-356F-498E-83F6-FB65542EDA45}"/>
    <dgm:cxn modelId="{D8492D0B-0C5A-49E2-85F0-3AEF185EFF54}" type="presParOf" srcId="{8AB89983-0097-4064-A01D-A96B072D10D0}" destId="{4730693C-802F-42C0-8BA9-CEA9B91036F5}" srcOrd="0" destOrd="0" presId="urn:microsoft.com/office/officeart/2005/8/layout/vList5"/>
    <dgm:cxn modelId="{BE0AAAE8-757C-4E31-97AC-64E206E01D14}" type="presParOf" srcId="{4730693C-802F-42C0-8BA9-CEA9B91036F5}" destId="{F7F8F642-8586-4E0B-9704-421F74964D04}" srcOrd="0" destOrd="0" presId="urn:microsoft.com/office/officeart/2005/8/layout/vList5"/>
    <dgm:cxn modelId="{442F8866-6BEB-43C9-B3E7-2A87B027ACD7}" type="presParOf" srcId="{4730693C-802F-42C0-8BA9-CEA9B91036F5}" destId="{22666B74-BAC6-48FB-A69E-77EFDF7A56F7}" srcOrd="1" destOrd="0" presId="urn:microsoft.com/office/officeart/2005/8/layout/vList5"/>
    <dgm:cxn modelId="{AB07F545-E931-4CAA-8E20-CE7B03B0F52C}" type="presParOf" srcId="{8AB89983-0097-4064-A01D-A96B072D10D0}" destId="{0E880166-B4C9-4822-80B4-8F44633A2AB5}" srcOrd="1" destOrd="0" presId="urn:microsoft.com/office/officeart/2005/8/layout/vList5"/>
    <dgm:cxn modelId="{3831A0C5-A9B4-4496-A62B-F200CB901B3F}" type="presParOf" srcId="{8AB89983-0097-4064-A01D-A96B072D10D0}" destId="{242AF810-05B3-4364-BF57-975870B27586}" srcOrd="2" destOrd="0" presId="urn:microsoft.com/office/officeart/2005/8/layout/vList5"/>
    <dgm:cxn modelId="{2944BD9D-89B0-44AF-A3B7-F52270D84DAB}" type="presParOf" srcId="{242AF810-05B3-4364-BF57-975870B27586}" destId="{C1558259-A118-41DA-B639-5F5874386B47}" srcOrd="0" destOrd="0" presId="urn:microsoft.com/office/officeart/2005/8/layout/vList5"/>
    <dgm:cxn modelId="{ED4F226E-5516-4297-9B1A-3F228DBE5474}" type="presParOf" srcId="{242AF810-05B3-4364-BF57-975870B27586}" destId="{C2DF84D2-46CE-4315-AC9A-EC068F3D11B9}" srcOrd="1" destOrd="0" presId="urn:microsoft.com/office/officeart/2005/8/layout/vList5"/>
    <dgm:cxn modelId="{36E81EB0-01B0-4DFD-AFC1-4834168B1DE7}" type="presParOf" srcId="{8AB89983-0097-4064-A01D-A96B072D10D0}" destId="{A85FB46D-979C-42EE-B2EA-72915A9E86A7}" srcOrd="3" destOrd="0" presId="urn:microsoft.com/office/officeart/2005/8/layout/vList5"/>
    <dgm:cxn modelId="{FD482592-12B2-4F94-9C61-376D7CBF97A2}" type="presParOf" srcId="{8AB89983-0097-4064-A01D-A96B072D10D0}" destId="{D3EBD3A9-8A02-44CD-9367-8806DFC72F74}" srcOrd="4" destOrd="0" presId="urn:microsoft.com/office/officeart/2005/8/layout/vList5"/>
    <dgm:cxn modelId="{8AAE0BA8-1E15-431C-B699-DE429D6C14E8}" type="presParOf" srcId="{D3EBD3A9-8A02-44CD-9367-8806DFC72F74}" destId="{28FC7E3D-4632-4CC7-8C4F-2DADF80FD840}" srcOrd="0" destOrd="0" presId="urn:microsoft.com/office/officeart/2005/8/layout/vList5"/>
    <dgm:cxn modelId="{0A3AA690-4ECB-4DA2-8959-B019DB90FA53}" type="presParOf" srcId="{D3EBD3A9-8A02-44CD-9367-8806DFC72F74}" destId="{0FA0A811-7BD1-4C63-9842-B69D2F4EB9E0}" srcOrd="1" destOrd="0" presId="urn:microsoft.com/office/officeart/2005/8/layout/vList5"/>
    <dgm:cxn modelId="{A1C66C63-AB02-4AD5-AFB7-A628C8206BF6}" type="presParOf" srcId="{8AB89983-0097-4064-A01D-A96B072D10D0}" destId="{4FE7778A-0DC7-482A-B5A5-7B6D19F585D3}" srcOrd="5" destOrd="0" presId="urn:microsoft.com/office/officeart/2005/8/layout/vList5"/>
    <dgm:cxn modelId="{1FEFEEE1-F963-4875-AD3E-93ECEC374BB4}" type="presParOf" srcId="{8AB89983-0097-4064-A01D-A96B072D10D0}" destId="{E94364DA-5160-4CD5-B71D-1802302C4C81}" srcOrd="6" destOrd="0" presId="urn:microsoft.com/office/officeart/2005/8/layout/vList5"/>
    <dgm:cxn modelId="{BA8294CA-066E-424A-8FE0-50E1AFE9D44D}" type="presParOf" srcId="{E94364DA-5160-4CD5-B71D-1802302C4C81}" destId="{470122CE-4ADC-4BBD-9F23-938B7946A2A2}" srcOrd="0" destOrd="0" presId="urn:microsoft.com/office/officeart/2005/8/layout/vList5"/>
    <dgm:cxn modelId="{088EF0C5-9D96-4F80-A609-D5B78A2E287A}" type="presParOf" srcId="{E94364DA-5160-4CD5-B71D-1802302C4C81}" destId="{4B27C8F0-9F88-4D19-94DE-988747E374A0}" srcOrd="1" destOrd="0" presId="urn:microsoft.com/office/officeart/2005/8/layout/vList5"/>
    <dgm:cxn modelId="{75C8EA61-A5E4-4EED-8E1D-4A0F75A8559F}" type="presParOf" srcId="{8AB89983-0097-4064-A01D-A96B072D10D0}" destId="{D2CF6D51-A2DB-418F-AA1A-F1F415347F7C}" srcOrd="7" destOrd="0" presId="urn:microsoft.com/office/officeart/2005/8/layout/vList5"/>
    <dgm:cxn modelId="{10ACD8B7-B5C7-4682-A385-9243B6409658}" type="presParOf" srcId="{8AB89983-0097-4064-A01D-A96B072D10D0}" destId="{6268B943-58B1-4950-ABC4-2BCE4059A3D4}" srcOrd="8" destOrd="0" presId="urn:microsoft.com/office/officeart/2005/8/layout/vList5"/>
    <dgm:cxn modelId="{3AADC7D0-2B1F-4204-8F52-109C1C991375}" type="presParOf" srcId="{6268B943-58B1-4950-ABC4-2BCE4059A3D4}" destId="{00F96E50-F615-478F-AD51-1BDBC3698A2D}" srcOrd="0" destOrd="0" presId="urn:microsoft.com/office/officeart/2005/8/layout/vList5"/>
    <dgm:cxn modelId="{3F33DC5A-DC6D-4282-A712-786062E00F68}" type="presParOf" srcId="{6268B943-58B1-4950-ABC4-2BCE4059A3D4}" destId="{5EC4AC27-69A7-40F9-9503-19A07FF35F7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3CE9F0-656A-4335-8518-3BF594ADFB8D}" type="doc">
      <dgm:prSet loTypeId="urn:microsoft.com/office/officeart/2005/8/layout/vList5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9173B09F-3991-4418-A727-8DE6AFAF784B}">
      <dgm:prSet phldrT="[Текст]" custT="1"/>
      <dgm:spPr/>
      <dgm:t>
        <a:bodyPr/>
        <a:lstStyle/>
        <a:p>
          <a:r>
            <a:rPr lang="ru-RU" sz="900" dirty="0" smtClean="0"/>
            <a:t>224 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900" dirty="0" smtClean="0"/>
            <a:t>.</a:t>
          </a:r>
          <a:endParaRPr lang="ru-RU" sz="900" dirty="0"/>
        </a:p>
      </dgm:t>
    </dgm:pt>
    <dgm:pt modelId="{74676768-3D5C-41D0-AEA4-62DF08689699}" type="parTrans" cxnId="{587B81A7-F8B4-4381-8577-C89C32246CE3}">
      <dgm:prSet/>
      <dgm:spPr/>
      <dgm:t>
        <a:bodyPr/>
        <a:lstStyle/>
        <a:p>
          <a:endParaRPr lang="ru-RU"/>
        </a:p>
      </dgm:t>
    </dgm:pt>
    <dgm:pt modelId="{8AD06B06-004C-49B5-9844-DFAE8990D977}" type="sibTrans" cxnId="{587B81A7-F8B4-4381-8577-C89C32246CE3}">
      <dgm:prSet/>
      <dgm:spPr/>
      <dgm:t>
        <a:bodyPr/>
        <a:lstStyle/>
        <a:p>
          <a:endParaRPr lang="ru-RU"/>
        </a:p>
      </dgm:t>
    </dgm:pt>
    <dgm:pt modelId="{48DBF9D9-9238-4649-BF9F-1CDA97838807}">
      <dgm:prSet phldrT="[Текст]"/>
      <dgm:spPr/>
      <dgm:t>
        <a:bodyPr/>
        <a:lstStyle/>
        <a:p>
          <a:r>
            <a:rPr lang="ru-RU" dirty="0" smtClean="0"/>
            <a:t>Налог на доходы физических лиц</a:t>
          </a:r>
          <a:endParaRPr lang="ru-RU" dirty="0"/>
        </a:p>
      </dgm:t>
    </dgm:pt>
    <dgm:pt modelId="{0D0B7192-EA43-4D96-A779-942901F30FCD}" type="parTrans" cxnId="{4C34E9C2-E003-42CC-A4B6-A31261C80BC8}">
      <dgm:prSet/>
      <dgm:spPr/>
      <dgm:t>
        <a:bodyPr/>
        <a:lstStyle/>
        <a:p>
          <a:endParaRPr lang="ru-RU"/>
        </a:p>
      </dgm:t>
    </dgm:pt>
    <dgm:pt modelId="{42C485C0-FF9E-49A0-BC8E-1B94642535D1}" type="sibTrans" cxnId="{4C34E9C2-E003-42CC-A4B6-A31261C80BC8}">
      <dgm:prSet/>
      <dgm:spPr/>
      <dgm:t>
        <a:bodyPr/>
        <a:lstStyle/>
        <a:p>
          <a:endParaRPr lang="ru-RU"/>
        </a:p>
      </dgm:t>
    </dgm:pt>
    <dgm:pt modelId="{304CF4A9-D025-4450-B886-7390997F2DA5}">
      <dgm:prSet phldrT="[Текст]" custT="1"/>
      <dgm:spPr/>
      <dgm:t>
        <a:bodyPr/>
        <a:lstStyle/>
        <a:p>
          <a:r>
            <a:rPr lang="ru-RU" sz="1200" dirty="0" smtClean="0"/>
            <a:t>2265 </a:t>
          </a:r>
          <a:r>
            <a:rPr lang="ru-RU" sz="1400" dirty="0" err="1" smtClean="0"/>
            <a:t>тыс.руб</a:t>
          </a:r>
          <a:r>
            <a:rPr lang="ru-RU" sz="1400" dirty="0" smtClean="0"/>
            <a:t>.</a:t>
          </a:r>
          <a:endParaRPr lang="ru-RU" sz="1400" dirty="0"/>
        </a:p>
      </dgm:t>
    </dgm:pt>
    <dgm:pt modelId="{43CFC978-8EE3-44BF-A6E1-6612E55B258C}" type="parTrans" cxnId="{A18F3D74-12B3-4733-A71C-E9AD7E4ACC0D}">
      <dgm:prSet/>
      <dgm:spPr/>
      <dgm:t>
        <a:bodyPr/>
        <a:lstStyle/>
        <a:p>
          <a:endParaRPr lang="ru-RU"/>
        </a:p>
      </dgm:t>
    </dgm:pt>
    <dgm:pt modelId="{B299F904-3708-44C0-BB70-794990317CED}" type="sibTrans" cxnId="{A18F3D74-12B3-4733-A71C-E9AD7E4ACC0D}">
      <dgm:prSet/>
      <dgm:spPr/>
      <dgm:t>
        <a:bodyPr/>
        <a:lstStyle/>
        <a:p>
          <a:endParaRPr lang="ru-RU"/>
        </a:p>
      </dgm:t>
    </dgm:pt>
    <dgm:pt modelId="{A8BFBA23-4A3F-4EC7-88E3-3D4464D30914}">
      <dgm:prSet phldrT="[Текст]"/>
      <dgm:spPr/>
      <dgm:t>
        <a:bodyPr/>
        <a:lstStyle/>
        <a:p>
          <a:r>
            <a:rPr lang="ru-RU" dirty="0" smtClean="0"/>
            <a:t>Налоги на имущество</a:t>
          </a:r>
          <a:endParaRPr lang="ru-RU" dirty="0"/>
        </a:p>
      </dgm:t>
    </dgm:pt>
    <dgm:pt modelId="{5751370C-2DB1-4233-B1E5-5ED16B8779AE}" type="parTrans" cxnId="{D961F438-BD1E-4821-8C70-239EE0CF09EA}">
      <dgm:prSet/>
      <dgm:spPr/>
      <dgm:t>
        <a:bodyPr/>
        <a:lstStyle/>
        <a:p>
          <a:endParaRPr lang="ru-RU"/>
        </a:p>
      </dgm:t>
    </dgm:pt>
    <dgm:pt modelId="{7AD708F9-3964-49AA-9F2C-69D757008CE2}" type="sibTrans" cxnId="{D961F438-BD1E-4821-8C70-239EE0CF09EA}">
      <dgm:prSet/>
      <dgm:spPr/>
      <dgm:t>
        <a:bodyPr/>
        <a:lstStyle/>
        <a:p>
          <a:endParaRPr lang="ru-RU"/>
        </a:p>
      </dgm:t>
    </dgm:pt>
    <dgm:pt modelId="{578C294A-F2D8-4FB4-831F-D4D456AED180}">
      <dgm:prSet phldrT="[Текст]"/>
      <dgm:spPr/>
      <dgm:t>
        <a:bodyPr/>
        <a:lstStyle/>
        <a:p>
          <a:r>
            <a:rPr lang="ru-RU" dirty="0" smtClean="0"/>
            <a:t>1794 тыс.руб.</a:t>
          </a:r>
          <a:endParaRPr lang="ru-RU" dirty="0"/>
        </a:p>
      </dgm:t>
    </dgm:pt>
    <dgm:pt modelId="{450F0CAB-C424-44CB-90AA-B92185229B5C}" type="parTrans" cxnId="{B35CC8AA-068E-4196-BBBA-6D0A96ED29F4}">
      <dgm:prSet/>
      <dgm:spPr/>
      <dgm:t>
        <a:bodyPr/>
        <a:lstStyle/>
        <a:p>
          <a:endParaRPr lang="ru-RU"/>
        </a:p>
      </dgm:t>
    </dgm:pt>
    <dgm:pt modelId="{438FC21D-5F47-421C-81E7-26839EDB1025}" type="sibTrans" cxnId="{B35CC8AA-068E-4196-BBBA-6D0A96ED29F4}">
      <dgm:prSet/>
      <dgm:spPr/>
      <dgm:t>
        <a:bodyPr/>
        <a:lstStyle/>
        <a:p>
          <a:endParaRPr lang="ru-RU"/>
        </a:p>
      </dgm:t>
    </dgm:pt>
    <dgm:pt modelId="{DBDA0654-B144-4C49-B1AD-B91955647F1A}">
      <dgm:prSet phldrT="[Текст]"/>
      <dgm:spPr/>
      <dgm:t>
        <a:bodyPr/>
        <a:lstStyle/>
        <a:p>
          <a:r>
            <a:rPr lang="ru-RU" dirty="0" smtClean="0"/>
            <a:t>Акцизы по подакцизным товарам</a:t>
          </a:r>
          <a:endParaRPr lang="ru-RU" dirty="0"/>
        </a:p>
      </dgm:t>
    </dgm:pt>
    <dgm:pt modelId="{738EA40E-72B9-480B-B243-A33F30A8C18E}" type="parTrans" cxnId="{0D41A00E-A808-4486-9A19-1BE57E42F658}">
      <dgm:prSet/>
      <dgm:spPr/>
      <dgm:t>
        <a:bodyPr/>
        <a:lstStyle/>
        <a:p>
          <a:endParaRPr lang="ru-RU"/>
        </a:p>
      </dgm:t>
    </dgm:pt>
    <dgm:pt modelId="{AAEEA630-ADAA-44AA-BE0F-8051BFDB2D78}" type="sibTrans" cxnId="{0D41A00E-A808-4486-9A19-1BE57E42F658}">
      <dgm:prSet/>
      <dgm:spPr/>
      <dgm:t>
        <a:bodyPr/>
        <a:lstStyle/>
        <a:p>
          <a:endParaRPr lang="ru-RU"/>
        </a:p>
      </dgm:t>
    </dgm:pt>
    <dgm:pt modelId="{34E25F10-08C5-45C2-B1C6-E2FDEDFDFCB7}">
      <dgm:prSet phldrT="[Текст]"/>
      <dgm:spPr/>
      <dgm:t>
        <a:bodyPr/>
        <a:lstStyle/>
        <a:p>
          <a:r>
            <a:rPr lang="ru-RU" dirty="0" smtClean="0"/>
            <a:t>15 тыс. руб.</a:t>
          </a:r>
          <a:endParaRPr lang="ru-RU" dirty="0"/>
        </a:p>
      </dgm:t>
    </dgm:pt>
    <dgm:pt modelId="{8CA8DB98-3038-4202-8627-A3FD0892133C}" type="parTrans" cxnId="{0F533E10-FFF1-4D51-8E1C-CA35A9E889CE}">
      <dgm:prSet/>
      <dgm:spPr/>
      <dgm:t>
        <a:bodyPr/>
        <a:lstStyle/>
        <a:p>
          <a:endParaRPr lang="ru-RU"/>
        </a:p>
      </dgm:t>
    </dgm:pt>
    <dgm:pt modelId="{77D6F5A3-6477-437C-9D57-C3C495E9DD4C}" type="sibTrans" cxnId="{0F533E10-FFF1-4D51-8E1C-CA35A9E889CE}">
      <dgm:prSet/>
      <dgm:spPr/>
      <dgm:t>
        <a:bodyPr/>
        <a:lstStyle/>
        <a:p>
          <a:endParaRPr lang="ru-RU"/>
        </a:p>
      </dgm:t>
    </dgm:pt>
    <dgm:pt modelId="{3C54546D-72D1-4CB0-9713-1D1C1BCDA80C}">
      <dgm:prSet phldrT="[Текст]"/>
      <dgm:spPr/>
      <dgm:t>
        <a:bodyPr/>
        <a:lstStyle/>
        <a:p>
          <a:r>
            <a:rPr lang="ru-RU" dirty="0" smtClean="0"/>
            <a:t>Государственная пошлина</a:t>
          </a:r>
          <a:endParaRPr lang="ru-RU" dirty="0"/>
        </a:p>
      </dgm:t>
    </dgm:pt>
    <dgm:pt modelId="{FDA47504-AAF1-46CA-96FC-8FA0BA6E3005}" type="parTrans" cxnId="{D50EC23B-1333-4EA4-A062-1197B21F6EE0}">
      <dgm:prSet/>
      <dgm:spPr/>
      <dgm:t>
        <a:bodyPr/>
        <a:lstStyle/>
        <a:p>
          <a:endParaRPr lang="ru-RU"/>
        </a:p>
      </dgm:t>
    </dgm:pt>
    <dgm:pt modelId="{45BAB008-4596-459A-915F-F5248FEF1015}" type="sibTrans" cxnId="{D50EC23B-1333-4EA4-A062-1197B21F6EE0}">
      <dgm:prSet/>
      <dgm:spPr/>
      <dgm:t>
        <a:bodyPr/>
        <a:lstStyle/>
        <a:p>
          <a:endParaRPr lang="ru-RU"/>
        </a:p>
      </dgm:t>
    </dgm:pt>
    <dgm:pt modelId="{60420A2C-F2E0-4F07-92CE-C4531B525180}">
      <dgm:prSet/>
      <dgm:spPr/>
      <dgm:t>
        <a:bodyPr/>
        <a:lstStyle/>
        <a:p>
          <a:r>
            <a:rPr lang="ru-RU" dirty="0" smtClean="0"/>
            <a:t>.Налоги на совокупный доход</a:t>
          </a:r>
          <a:endParaRPr lang="ru-RU" dirty="0"/>
        </a:p>
      </dgm:t>
    </dgm:pt>
    <dgm:pt modelId="{E7A33F87-DAF3-48AA-AC60-F9B8BEB05003}" type="parTrans" cxnId="{B84E6219-3818-44E0-B5F9-6572DFB25B4C}">
      <dgm:prSet/>
      <dgm:spPr/>
      <dgm:t>
        <a:bodyPr/>
        <a:lstStyle/>
        <a:p>
          <a:endParaRPr lang="ru-RU"/>
        </a:p>
      </dgm:t>
    </dgm:pt>
    <dgm:pt modelId="{2A829BF9-6B1E-4B71-B1EF-7E78FFEC6F84}" type="sibTrans" cxnId="{B84E6219-3818-44E0-B5F9-6572DFB25B4C}">
      <dgm:prSet/>
      <dgm:spPr/>
      <dgm:t>
        <a:bodyPr/>
        <a:lstStyle/>
        <a:p>
          <a:endParaRPr lang="ru-RU"/>
        </a:p>
      </dgm:t>
    </dgm:pt>
    <dgm:pt modelId="{B0D2438D-A3AF-410D-A9BC-7147D4ABCDE0}">
      <dgm:prSet/>
      <dgm:spPr/>
      <dgm:t>
        <a:bodyPr/>
        <a:lstStyle/>
        <a:p>
          <a:r>
            <a:rPr lang="ru-RU" dirty="0" smtClean="0"/>
            <a:t>70 </a:t>
          </a:r>
          <a:r>
            <a:rPr lang="ru-RU" dirty="0" err="1" smtClean="0"/>
            <a:t>тыс.руб</a:t>
          </a:r>
          <a:r>
            <a:rPr lang="ru-RU" dirty="0" smtClean="0"/>
            <a:t>.</a:t>
          </a:r>
          <a:endParaRPr lang="ru-RU" dirty="0"/>
        </a:p>
      </dgm:t>
    </dgm:pt>
    <dgm:pt modelId="{2914AAFE-9225-444F-8438-C4CB2FEA5484}" type="parTrans" cxnId="{74FF1B6A-81D8-4E24-8BD9-3F54DF5FE8E2}">
      <dgm:prSet/>
      <dgm:spPr/>
      <dgm:t>
        <a:bodyPr/>
        <a:lstStyle/>
        <a:p>
          <a:endParaRPr lang="ru-RU"/>
        </a:p>
      </dgm:t>
    </dgm:pt>
    <dgm:pt modelId="{4F4F4BD3-FAF0-4A73-A38C-F2540948B4C8}" type="sibTrans" cxnId="{74FF1B6A-81D8-4E24-8BD9-3F54DF5FE8E2}">
      <dgm:prSet/>
      <dgm:spPr/>
      <dgm:t>
        <a:bodyPr/>
        <a:lstStyle/>
        <a:p>
          <a:endParaRPr lang="ru-RU"/>
        </a:p>
      </dgm:t>
    </dgm:pt>
    <dgm:pt modelId="{9EECEB09-48FA-4CC8-8716-B0383F5BE82F}" type="pres">
      <dgm:prSet presAssocID="{0A3CE9F0-656A-4335-8518-3BF594ADFB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12462E-8486-40C9-B6D7-E3732135F603}" type="pres">
      <dgm:prSet presAssocID="{9173B09F-3991-4418-A727-8DE6AFAF784B}" presName="linNode" presStyleCnt="0"/>
      <dgm:spPr/>
    </dgm:pt>
    <dgm:pt modelId="{EDCA5365-1BEB-4346-9209-9A75184A5A4B}" type="pres">
      <dgm:prSet presAssocID="{9173B09F-3991-4418-A727-8DE6AFAF784B}" presName="parentText" presStyleLbl="node1" presStyleIdx="0" presStyleCnt="5" custLinFactNeighborX="-2553" custLinFactNeighborY="-2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0B498B-96EA-408E-8667-06C56778B4D5}" type="pres">
      <dgm:prSet presAssocID="{9173B09F-3991-4418-A727-8DE6AFAF784B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084FFE-4C1E-403C-8DA9-A63BA0C55A1B}" type="pres">
      <dgm:prSet presAssocID="{8AD06B06-004C-49B5-9844-DFAE8990D977}" presName="sp" presStyleCnt="0"/>
      <dgm:spPr/>
    </dgm:pt>
    <dgm:pt modelId="{1FA3D5CE-9EA9-4535-9239-0DDBD733DE5C}" type="pres">
      <dgm:prSet presAssocID="{304CF4A9-D025-4450-B886-7390997F2DA5}" presName="linNode" presStyleCnt="0"/>
      <dgm:spPr/>
    </dgm:pt>
    <dgm:pt modelId="{227313E7-3DA5-4AFE-8AA4-BD9A2FB65A97}" type="pres">
      <dgm:prSet presAssocID="{304CF4A9-D025-4450-B886-7390997F2DA5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8855BA-ACEC-4210-B5CD-9F94BBA3F4DE}" type="pres">
      <dgm:prSet presAssocID="{304CF4A9-D025-4450-B886-7390997F2DA5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BA8C7D-96DA-4727-BA45-C3952BDF1171}" type="pres">
      <dgm:prSet presAssocID="{B299F904-3708-44C0-BB70-794990317CED}" presName="sp" presStyleCnt="0"/>
      <dgm:spPr/>
    </dgm:pt>
    <dgm:pt modelId="{00890747-7904-43C4-BEA5-A9BE5FE3CD3B}" type="pres">
      <dgm:prSet presAssocID="{578C294A-F2D8-4FB4-831F-D4D456AED180}" presName="linNode" presStyleCnt="0"/>
      <dgm:spPr/>
    </dgm:pt>
    <dgm:pt modelId="{6BC0BD39-BE2F-492B-A468-8C605A2C9025}" type="pres">
      <dgm:prSet presAssocID="{578C294A-F2D8-4FB4-831F-D4D456AED180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6271DF-14B0-4204-95FB-A93030E9C5C9}" type="pres">
      <dgm:prSet presAssocID="{578C294A-F2D8-4FB4-831F-D4D456AED180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D75B8-ACF2-462B-BFAF-82CFBA4A17B7}" type="pres">
      <dgm:prSet presAssocID="{438FC21D-5F47-421C-81E7-26839EDB1025}" presName="sp" presStyleCnt="0"/>
      <dgm:spPr/>
    </dgm:pt>
    <dgm:pt modelId="{C71FE39D-AA0F-4CBC-ADB4-9E584470E823}" type="pres">
      <dgm:prSet presAssocID="{34E25F10-08C5-45C2-B1C6-E2FDEDFDFCB7}" presName="linNode" presStyleCnt="0"/>
      <dgm:spPr/>
    </dgm:pt>
    <dgm:pt modelId="{55F6CC8D-87FC-468F-9B6B-C24BDDB52F56}" type="pres">
      <dgm:prSet presAssocID="{34E25F10-08C5-45C2-B1C6-E2FDEDFDFCB7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88F8A9-7EC4-4C8A-9D5A-16CF07EC0DEE}" type="pres">
      <dgm:prSet presAssocID="{34E25F10-08C5-45C2-B1C6-E2FDEDFDFCB7}" presName="descendantText" presStyleLbl="alignAccFollowNode1" presStyleIdx="3" presStyleCnt="5" custScaleY="1474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AFA30A-1038-4BBF-BFA0-8F79C4F59486}" type="pres">
      <dgm:prSet presAssocID="{77D6F5A3-6477-437C-9D57-C3C495E9DD4C}" presName="sp" presStyleCnt="0"/>
      <dgm:spPr/>
    </dgm:pt>
    <dgm:pt modelId="{F48E59D7-18DE-4FE6-BD7C-502500A65633}" type="pres">
      <dgm:prSet presAssocID="{B0D2438D-A3AF-410D-A9BC-7147D4ABCDE0}" presName="linNode" presStyleCnt="0"/>
      <dgm:spPr/>
    </dgm:pt>
    <dgm:pt modelId="{3798049B-1E9C-4A3D-8736-A066B9D1CAC5}" type="pres">
      <dgm:prSet presAssocID="{B0D2438D-A3AF-410D-A9BC-7147D4ABCDE0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D54D7D-3401-4ABC-B701-69C96BF9D0CC}" type="pres">
      <dgm:prSet presAssocID="{B0D2438D-A3AF-410D-A9BC-7147D4ABCDE0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0EC23B-1333-4EA4-A062-1197B21F6EE0}" srcId="{34E25F10-08C5-45C2-B1C6-E2FDEDFDFCB7}" destId="{3C54546D-72D1-4CB0-9713-1D1C1BCDA80C}" srcOrd="0" destOrd="0" parTransId="{FDA47504-AAF1-46CA-96FC-8FA0BA6E3005}" sibTransId="{45BAB008-4596-459A-915F-F5248FEF1015}"/>
    <dgm:cxn modelId="{4C34E9C2-E003-42CC-A4B6-A31261C80BC8}" srcId="{9173B09F-3991-4418-A727-8DE6AFAF784B}" destId="{48DBF9D9-9238-4649-BF9F-1CDA97838807}" srcOrd="0" destOrd="0" parTransId="{0D0B7192-EA43-4D96-A779-942901F30FCD}" sibTransId="{42C485C0-FF9E-49A0-BC8E-1B94642535D1}"/>
    <dgm:cxn modelId="{0EEDBE33-52AC-44E4-AF12-3397B8552DD7}" type="presOf" srcId="{34E25F10-08C5-45C2-B1C6-E2FDEDFDFCB7}" destId="{55F6CC8D-87FC-468F-9B6B-C24BDDB52F56}" srcOrd="0" destOrd="0" presId="urn:microsoft.com/office/officeart/2005/8/layout/vList5"/>
    <dgm:cxn modelId="{D961F438-BD1E-4821-8C70-239EE0CF09EA}" srcId="{304CF4A9-D025-4450-B886-7390997F2DA5}" destId="{A8BFBA23-4A3F-4EC7-88E3-3D4464D30914}" srcOrd="0" destOrd="0" parTransId="{5751370C-2DB1-4233-B1E5-5ED16B8779AE}" sibTransId="{7AD708F9-3964-49AA-9F2C-69D757008CE2}"/>
    <dgm:cxn modelId="{B35CC8AA-068E-4196-BBBA-6D0A96ED29F4}" srcId="{0A3CE9F0-656A-4335-8518-3BF594ADFB8D}" destId="{578C294A-F2D8-4FB4-831F-D4D456AED180}" srcOrd="2" destOrd="0" parTransId="{450F0CAB-C424-44CB-90AA-B92185229B5C}" sibTransId="{438FC21D-5F47-421C-81E7-26839EDB1025}"/>
    <dgm:cxn modelId="{CE1BCBB9-3F5C-4F73-90AD-7A1CBB4072D1}" type="presOf" srcId="{0A3CE9F0-656A-4335-8518-3BF594ADFB8D}" destId="{9EECEB09-48FA-4CC8-8716-B0383F5BE82F}" srcOrd="0" destOrd="0" presId="urn:microsoft.com/office/officeart/2005/8/layout/vList5"/>
    <dgm:cxn modelId="{F7CA12C7-B999-4344-9EE3-0C48AE7AD1C4}" type="presOf" srcId="{60420A2C-F2E0-4F07-92CE-C4531B525180}" destId="{E2D54D7D-3401-4ABC-B701-69C96BF9D0CC}" srcOrd="0" destOrd="0" presId="urn:microsoft.com/office/officeart/2005/8/layout/vList5"/>
    <dgm:cxn modelId="{A18F3D74-12B3-4733-A71C-E9AD7E4ACC0D}" srcId="{0A3CE9F0-656A-4335-8518-3BF594ADFB8D}" destId="{304CF4A9-D025-4450-B886-7390997F2DA5}" srcOrd="1" destOrd="0" parTransId="{43CFC978-8EE3-44BF-A6E1-6612E55B258C}" sibTransId="{B299F904-3708-44C0-BB70-794990317CED}"/>
    <dgm:cxn modelId="{DCBC7DDF-8982-48FA-B120-7839A3B70268}" type="presOf" srcId="{A8BFBA23-4A3F-4EC7-88E3-3D4464D30914}" destId="{E68855BA-ACEC-4210-B5CD-9F94BBA3F4DE}" srcOrd="0" destOrd="0" presId="urn:microsoft.com/office/officeart/2005/8/layout/vList5"/>
    <dgm:cxn modelId="{74FF1B6A-81D8-4E24-8BD9-3F54DF5FE8E2}" srcId="{0A3CE9F0-656A-4335-8518-3BF594ADFB8D}" destId="{B0D2438D-A3AF-410D-A9BC-7147D4ABCDE0}" srcOrd="4" destOrd="0" parTransId="{2914AAFE-9225-444F-8438-C4CB2FEA5484}" sibTransId="{4F4F4BD3-FAF0-4A73-A38C-F2540948B4C8}"/>
    <dgm:cxn modelId="{F9D56D82-B736-4918-BD3D-498E8217FABD}" type="presOf" srcId="{48DBF9D9-9238-4649-BF9F-1CDA97838807}" destId="{520B498B-96EA-408E-8667-06C56778B4D5}" srcOrd="0" destOrd="0" presId="urn:microsoft.com/office/officeart/2005/8/layout/vList5"/>
    <dgm:cxn modelId="{785D19C3-5185-4A35-AB99-E93D8FAF0A2B}" type="presOf" srcId="{3C54546D-72D1-4CB0-9713-1D1C1BCDA80C}" destId="{7688F8A9-7EC4-4C8A-9D5A-16CF07EC0DEE}" srcOrd="0" destOrd="0" presId="urn:microsoft.com/office/officeart/2005/8/layout/vList5"/>
    <dgm:cxn modelId="{538C232E-7D4B-4BCA-94C6-1E02483D9812}" type="presOf" srcId="{9173B09F-3991-4418-A727-8DE6AFAF784B}" destId="{EDCA5365-1BEB-4346-9209-9A75184A5A4B}" srcOrd="0" destOrd="0" presId="urn:microsoft.com/office/officeart/2005/8/layout/vList5"/>
    <dgm:cxn modelId="{B84E6219-3818-44E0-B5F9-6572DFB25B4C}" srcId="{B0D2438D-A3AF-410D-A9BC-7147D4ABCDE0}" destId="{60420A2C-F2E0-4F07-92CE-C4531B525180}" srcOrd="0" destOrd="0" parTransId="{E7A33F87-DAF3-48AA-AC60-F9B8BEB05003}" sibTransId="{2A829BF9-6B1E-4B71-B1EF-7E78FFEC6F84}"/>
    <dgm:cxn modelId="{0679C460-2FDF-4233-9B7A-4E98A1EC705E}" type="presOf" srcId="{304CF4A9-D025-4450-B886-7390997F2DA5}" destId="{227313E7-3DA5-4AFE-8AA4-BD9A2FB65A97}" srcOrd="0" destOrd="0" presId="urn:microsoft.com/office/officeart/2005/8/layout/vList5"/>
    <dgm:cxn modelId="{9A8135A6-2861-4F45-858A-7E45C6EA4E3E}" type="presOf" srcId="{DBDA0654-B144-4C49-B1AD-B91955647F1A}" destId="{566271DF-14B0-4204-95FB-A93030E9C5C9}" srcOrd="0" destOrd="0" presId="urn:microsoft.com/office/officeart/2005/8/layout/vList5"/>
    <dgm:cxn modelId="{DE883A0B-CA54-42A6-B9D0-79221E486C5F}" type="presOf" srcId="{578C294A-F2D8-4FB4-831F-D4D456AED180}" destId="{6BC0BD39-BE2F-492B-A468-8C605A2C9025}" srcOrd="0" destOrd="0" presId="urn:microsoft.com/office/officeart/2005/8/layout/vList5"/>
    <dgm:cxn modelId="{0F533E10-FFF1-4D51-8E1C-CA35A9E889CE}" srcId="{0A3CE9F0-656A-4335-8518-3BF594ADFB8D}" destId="{34E25F10-08C5-45C2-B1C6-E2FDEDFDFCB7}" srcOrd="3" destOrd="0" parTransId="{8CA8DB98-3038-4202-8627-A3FD0892133C}" sibTransId="{77D6F5A3-6477-437C-9D57-C3C495E9DD4C}"/>
    <dgm:cxn modelId="{587B81A7-F8B4-4381-8577-C89C32246CE3}" srcId="{0A3CE9F0-656A-4335-8518-3BF594ADFB8D}" destId="{9173B09F-3991-4418-A727-8DE6AFAF784B}" srcOrd="0" destOrd="0" parTransId="{74676768-3D5C-41D0-AEA4-62DF08689699}" sibTransId="{8AD06B06-004C-49B5-9844-DFAE8990D977}"/>
    <dgm:cxn modelId="{A16ECD74-4EC2-4CE2-9EF7-FCB4C7B1930C}" type="presOf" srcId="{B0D2438D-A3AF-410D-A9BC-7147D4ABCDE0}" destId="{3798049B-1E9C-4A3D-8736-A066B9D1CAC5}" srcOrd="0" destOrd="0" presId="urn:microsoft.com/office/officeart/2005/8/layout/vList5"/>
    <dgm:cxn modelId="{0D41A00E-A808-4486-9A19-1BE57E42F658}" srcId="{578C294A-F2D8-4FB4-831F-D4D456AED180}" destId="{DBDA0654-B144-4C49-B1AD-B91955647F1A}" srcOrd="0" destOrd="0" parTransId="{738EA40E-72B9-480B-B243-A33F30A8C18E}" sibTransId="{AAEEA630-ADAA-44AA-BE0F-8051BFDB2D78}"/>
    <dgm:cxn modelId="{41D79E37-EEA0-4658-91E5-CB6D36D4C59D}" type="presParOf" srcId="{9EECEB09-48FA-4CC8-8716-B0383F5BE82F}" destId="{AC12462E-8486-40C9-B6D7-E3732135F603}" srcOrd="0" destOrd="0" presId="urn:microsoft.com/office/officeart/2005/8/layout/vList5"/>
    <dgm:cxn modelId="{0B938582-0976-475E-B510-646C64706129}" type="presParOf" srcId="{AC12462E-8486-40C9-B6D7-E3732135F603}" destId="{EDCA5365-1BEB-4346-9209-9A75184A5A4B}" srcOrd="0" destOrd="0" presId="urn:microsoft.com/office/officeart/2005/8/layout/vList5"/>
    <dgm:cxn modelId="{0727C276-8913-4407-8295-D157915E13BF}" type="presParOf" srcId="{AC12462E-8486-40C9-B6D7-E3732135F603}" destId="{520B498B-96EA-408E-8667-06C56778B4D5}" srcOrd="1" destOrd="0" presId="urn:microsoft.com/office/officeart/2005/8/layout/vList5"/>
    <dgm:cxn modelId="{0041F765-F44B-4DB7-8814-3598BBF97343}" type="presParOf" srcId="{9EECEB09-48FA-4CC8-8716-B0383F5BE82F}" destId="{D5084FFE-4C1E-403C-8DA9-A63BA0C55A1B}" srcOrd="1" destOrd="0" presId="urn:microsoft.com/office/officeart/2005/8/layout/vList5"/>
    <dgm:cxn modelId="{DD0231D8-DCCC-475E-AC5A-4E2AAA0C078B}" type="presParOf" srcId="{9EECEB09-48FA-4CC8-8716-B0383F5BE82F}" destId="{1FA3D5CE-9EA9-4535-9239-0DDBD733DE5C}" srcOrd="2" destOrd="0" presId="urn:microsoft.com/office/officeart/2005/8/layout/vList5"/>
    <dgm:cxn modelId="{FD33A1A3-A083-4597-848F-3D0E31ED082B}" type="presParOf" srcId="{1FA3D5CE-9EA9-4535-9239-0DDBD733DE5C}" destId="{227313E7-3DA5-4AFE-8AA4-BD9A2FB65A97}" srcOrd="0" destOrd="0" presId="urn:microsoft.com/office/officeart/2005/8/layout/vList5"/>
    <dgm:cxn modelId="{FCAA4A6B-6197-4873-AFA1-921C4AD2F0D9}" type="presParOf" srcId="{1FA3D5CE-9EA9-4535-9239-0DDBD733DE5C}" destId="{E68855BA-ACEC-4210-B5CD-9F94BBA3F4DE}" srcOrd="1" destOrd="0" presId="urn:microsoft.com/office/officeart/2005/8/layout/vList5"/>
    <dgm:cxn modelId="{BC70C94D-2F40-4AD0-BC1E-D604698890BD}" type="presParOf" srcId="{9EECEB09-48FA-4CC8-8716-B0383F5BE82F}" destId="{22BA8C7D-96DA-4727-BA45-C3952BDF1171}" srcOrd="3" destOrd="0" presId="urn:microsoft.com/office/officeart/2005/8/layout/vList5"/>
    <dgm:cxn modelId="{89818721-11DE-467E-B974-BBF19C087201}" type="presParOf" srcId="{9EECEB09-48FA-4CC8-8716-B0383F5BE82F}" destId="{00890747-7904-43C4-BEA5-A9BE5FE3CD3B}" srcOrd="4" destOrd="0" presId="urn:microsoft.com/office/officeart/2005/8/layout/vList5"/>
    <dgm:cxn modelId="{A7C2C209-EF17-4CF2-9B32-860053E649EF}" type="presParOf" srcId="{00890747-7904-43C4-BEA5-A9BE5FE3CD3B}" destId="{6BC0BD39-BE2F-492B-A468-8C605A2C9025}" srcOrd="0" destOrd="0" presId="urn:microsoft.com/office/officeart/2005/8/layout/vList5"/>
    <dgm:cxn modelId="{8F892E5A-B25A-40A7-98ED-B6D955F35691}" type="presParOf" srcId="{00890747-7904-43C4-BEA5-A9BE5FE3CD3B}" destId="{566271DF-14B0-4204-95FB-A93030E9C5C9}" srcOrd="1" destOrd="0" presId="urn:microsoft.com/office/officeart/2005/8/layout/vList5"/>
    <dgm:cxn modelId="{C1F16375-E495-4352-BCA2-9DDA8569A329}" type="presParOf" srcId="{9EECEB09-48FA-4CC8-8716-B0383F5BE82F}" destId="{AB8D75B8-ACF2-462B-BFAF-82CFBA4A17B7}" srcOrd="5" destOrd="0" presId="urn:microsoft.com/office/officeart/2005/8/layout/vList5"/>
    <dgm:cxn modelId="{A1D56EDD-E4F9-4D2C-88DF-38589CB08FA3}" type="presParOf" srcId="{9EECEB09-48FA-4CC8-8716-B0383F5BE82F}" destId="{C71FE39D-AA0F-4CBC-ADB4-9E584470E823}" srcOrd="6" destOrd="0" presId="urn:microsoft.com/office/officeart/2005/8/layout/vList5"/>
    <dgm:cxn modelId="{02AF8449-F701-446B-B256-BC73F2A4E2D1}" type="presParOf" srcId="{C71FE39D-AA0F-4CBC-ADB4-9E584470E823}" destId="{55F6CC8D-87FC-468F-9B6B-C24BDDB52F56}" srcOrd="0" destOrd="0" presId="urn:microsoft.com/office/officeart/2005/8/layout/vList5"/>
    <dgm:cxn modelId="{0B108493-B515-4754-9E83-434D71381BB1}" type="presParOf" srcId="{C71FE39D-AA0F-4CBC-ADB4-9E584470E823}" destId="{7688F8A9-7EC4-4C8A-9D5A-16CF07EC0DEE}" srcOrd="1" destOrd="0" presId="urn:microsoft.com/office/officeart/2005/8/layout/vList5"/>
    <dgm:cxn modelId="{BBFAA6CE-F140-44A1-8B89-1CC91D69A166}" type="presParOf" srcId="{9EECEB09-48FA-4CC8-8716-B0383F5BE82F}" destId="{C1AFA30A-1038-4BBF-BFA0-8F79C4F59486}" srcOrd="7" destOrd="0" presId="urn:microsoft.com/office/officeart/2005/8/layout/vList5"/>
    <dgm:cxn modelId="{2C5913A9-EC97-4A91-AF10-1947B2ACEB17}" type="presParOf" srcId="{9EECEB09-48FA-4CC8-8716-B0383F5BE82F}" destId="{F48E59D7-18DE-4FE6-BD7C-502500A65633}" srcOrd="8" destOrd="0" presId="urn:microsoft.com/office/officeart/2005/8/layout/vList5"/>
    <dgm:cxn modelId="{A20CC560-5ACF-4F7A-8499-25E9DE6B62B6}" type="presParOf" srcId="{F48E59D7-18DE-4FE6-BD7C-502500A65633}" destId="{3798049B-1E9C-4A3D-8736-A066B9D1CAC5}" srcOrd="0" destOrd="0" presId="urn:microsoft.com/office/officeart/2005/8/layout/vList5"/>
    <dgm:cxn modelId="{5DE86810-EC3E-4855-81E1-C8B1D8604BF7}" type="presParOf" srcId="{F48E59D7-18DE-4FE6-BD7C-502500A65633}" destId="{E2D54D7D-3401-4ABC-B701-69C96BF9D0C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2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C48E8E-9D62-4098-967A-2D89E2ECB06F}" type="doc">
      <dgm:prSet loTypeId="urn:microsoft.com/office/officeart/2005/8/layout/hList1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ru-RU"/>
        </a:p>
      </dgm:t>
    </dgm:pt>
    <dgm:pt modelId="{F5E57760-03F1-4827-B883-768DDDB2C1F9}">
      <dgm:prSet phldrT="[Текст]" custT="1"/>
      <dgm:spPr>
        <a:noFill/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ДОХОДЫ, НЕ ОБЛАГАЕМЫЕ НДФЛ</a:t>
          </a:r>
          <a:endParaRPr lang="ru-RU" sz="1200" b="1" dirty="0">
            <a:solidFill>
              <a:schemeClr val="tx1"/>
            </a:solidFill>
          </a:endParaRPr>
        </a:p>
      </dgm:t>
    </dgm:pt>
    <dgm:pt modelId="{6DD4F35C-148E-46A7-A2A7-EEDC3BA0F5F3}" type="parTrans" cxnId="{346EB412-42CD-4439-8093-5D29BE79C73C}">
      <dgm:prSet/>
      <dgm:spPr/>
      <dgm:t>
        <a:bodyPr/>
        <a:lstStyle/>
        <a:p>
          <a:endParaRPr lang="ru-RU"/>
        </a:p>
      </dgm:t>
    </dgm:pt>
    <dgm:pt modelId="{FFAF4E53-0A16-4485-8DF5-0DFB6867554B}" type="sibTrans" cxnId="{346EB412-42CD-4439-8093-5D29BE79C73C}">
      <dgm:prSet/>
      <dgm:spPr/>
      <dgm:t>
        <a:bodyPr/>
        <a:lstStyle/>
        <a:p>
          <a:endParaRPr lang="ru-RU"/>
        </a:p>
      </dgm:t>
    </dgm:pt>
    <dgm:pt modelId="{E9700BEF-FAAB-4643-B4DA-3EDA7D615F06}">
      <dgm:prSet phldrT="[Текст]" custT="1"/>
      <dgm:spPr>
        <a:noFill/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ДОХОДЫ,</a:t>
          </a:r>
        </a:p>
        <a:p>
          <a:r>
            <a:rPr lang="ru-RU" sz="1200" b="1" dirty="0" smtClean="0">
              <a:solidFill>
                <a:schemeClr val="tx1"/>
              </a:solidFill>
            </a:rPr>
            <a:t>ОБЛАГАЕМЫЕ НДФЛ</a:t>
          </a:r>
          <a:endParaRPr lang="ru-RU" sz="1200" b="1" dirty="0">
            <a:solidFill>
              <a:schemeClr val="tx1"/>
            </a:solidFill>
          </a:endParaRPr>
        </a:p>
      </dgm:t>
    </dgm:pt>
    <dgm:pt modelId="{FE740056-1082-4088-BDC2-CEBC956EFBE5}" type="sibTrans" cxnId="{EECE2C0F-FF12-4485-A47E-279F66FB8467}">
      <dgm:prSet/>
      <dgm:spPr/>
      <dgm:t>
        <a:bodyPr/>
        <a:lstStyle/>
        <a:p>
          <a:endParaRPr lang="ru-RU"/>
        </a:p>
      </dgm:t>
    </dgm:pt>
    <dgm:pt modelId="{3C6FB655-C20D-4BB9-AF00-6D40D8AE6FA9}" type="parTrans" cxnId="{EECE2C0F-FF12-4485-A47E-279F66FB8467}">
      <dgm:prSet/>
      <dgm:spPr/>
      <dgm:t>
        <a:bodyPr/>
        <a:lstStyle/>
        <a:p>
          <a:endParaRPr lang="ru-RU"/>
        </a:p>
      </dgm:t>
    </dgm:pt>
    <dgm:pt modelId="{BE1C7839-FF0E-489F-BBEB-DFBA96929643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иные доходы</a:t>
          </a:r>
          <a:endParaRPr lang="ru-RU" sz="1000" dirty="0"/>
        </a:p>
      </dgm:t>
    </dgm:pt>
    <dgm:pt modelId="{A0DBE6FE-3AB7-4FBB-A628-434BE285B162}" type="sibTrans" cxnId="{9364660A-16C4-4F52-93E2-B616146CE2D0}">
      <dgm:prSet/>
      <dgm:spPr/>
      <dgm:t>
        <a:bodyPr/>
        <a:lstStyle/>
        <a:p>
          <a:endParaRPr lang="ru-RU"/>
        </a:p>
      </dgm:t>
    </dgm:pt>
    <dgm:pt modelId="{2055A78C-A01D-4AD8-B032-12C897FC60FA}" type="parTrans" cxnId="{9364660A-16C4-4F52-93E2-B616146CE2D0}">
      <dgm:prSet/>
      <dgm:spPr/>
      <dgm:t>
        <a:bodyPr/>
        <a:lstStyle/>
        <a:p>
          <a:endParaRPr lang="ru-RU"/>
        </a:p>
      </dgm:t>
    </dgm:pt>
    <dgm:pt modelId="{0C1BCB1D-D00A-4F5B-B3BA-DEB949DBDE14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 в виде разного рода выигрышей;</a:t>
          </a:r>
          <a:endParaRPr lang="ru-RU" sz="1000" dirty="0"/>
        </a:p>
      </dgm:t>
    </dgm:pt>
    <dgm:pt modelId="{AACB9128-C429-42B6-B51E-28743870F6DC}" type="sibTrans" cxnId="{ED1AED73-DC38-462A-8F1F-1FAFB93DC235}">
      <dgm:prSet/>
      <dgm:spPr/>
      <dgm:t>
        <a:bodyPr/>
        <a:lstStyle/>
        <a:p>
          <a:endParaRPr lang="ru-RU"/>
        </a:p>
      </dgm:t>
    </dgm:pt>
    <dgm:pt modelId="{E2D3200E-714A-456C-A257-231069079BCD}" type="parTrans" cxnId="{ED1AED73-DC38-462A-8F1F-1FAFB93DC235}">
      <dgm:prSet/>
      <dgm:spPr/>
      <dgm:t>
        <a:bodyPr/>
        <a:lstStyle/>
        <a:p>
          <a:endParaRPr lang="ru-RU"/>
        </a:p>
      </dgm:t>
    </dgm:pt>
    <dgm:pt modelId="{60238423-68AC-4305-95C2-D74B0A6CA4A6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 от источников за пределами Российской Федерации;</a:t>
          </a:r>
          <a:endParaRPr lang="ru-RU" sz="1000" dirty="0"/>
        </a:p>
      </dgm:t>
    </dgm:pt>
    <dgm:pt modelId="{1F6ED1FD-79BC-46B3-BD4C-C5749F347AA5}" type="sibTrans" cxnId="{74684EA1-C2FB-489E-A121-AE7AD6F37ABE}">
      <dgm:prSet/>
      <dgm:spPr/>
      <dgm:t>
        <a:bodyPr/>
        <a:lstStyle/>
        <a:p>
          <a:endParaRPr lang="ru-RU"/>
        </a:p>
      </dgm:t>
    </dgm:pt>
    <dgm:pt modelId="{1F45190C-0E59-43BE-B185-022C7BE00F56}" type="parTrans" cxnId="{74684EA1-C2FB-489E-A121-AE7AD6F37ABE}">
      <dgm:prSet/>
      <dgm:spPr/>
      <dgm:t>
        <a:bodyPr/>
        <a:lstStyle/>
        <a:p>
          <a:endParaRPr lang="ru-RU"/>
        </a:p>
      </dgm:t>
    </dgm:pt>
    <dgm:pt modelId="{E0D6C8D4-9A1B-4C7E-B69E-FCC9E912B438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от сдачи имущества в аренду;</a:t>
          </a:r>
          <a:endParaRPr lang="ru-RU" sz="1000" dirty="0"/>
        </a:p>
      </dgm:t>
    </dgm:pt>
    <dgm:pt modelId="{04C0EF40-08E8-4920-8FD5-431E5DE96BC1}" type="sibTrans" cxnId="{8098883D-0219-4944-BF7C-7CB15AFDB61B}">
      <dgm:prSet/>
      <dgm:spPr/>
      <dgm:t>
        <a:bodyPr/>
        <a:lstStyle/>
        <a:p>
          <a:endParaRPr lang="ru-RU"/>
        </a:p>
      </dgm:t>
    </dgm:pt>
    <dgm:pt modelId="{452B8781-BB8F-4230-940F-3770E8F099BD}" type="parTrans" cxnId="{8098883D-0219-4944-BF7C-7CB15AFDB61B}">
      <dgm:prSet/>
      <dgm:spPr/>
      <dgm:t>
        <a:bodyPr/>
        <a:lstStyle/>
        <a:p>
          <a:endParaRPr lang="ru-RU"/>
        </a:p>
      </dgm:t>
    </dgm:pt>
    <dgm:pt modelId="{2F04A5E1-7087-4164-B429-96F2838F16CB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от продажи имущества, находившегося в собственности менее 3 лет;</a:t>
          </a:r>
          <a:endParaRPr lang="ru-RU" sz="1000" dirty="0"/>
        </a:p>
      </dgm:t>
    </dgm:pt>
    <dgm:pt modelId="{E2AEE91A-3199-4CF8-86BF-FED6AACBB8EB}" type="sibTrans" cxnId="{0C19E41E-7F7A-49AE-BD2F-79FDBE2194B5}">
      <dgm:prSet/>
      <dgm:spPr/>
      <dgm:t>
        <a:bodyPr/>
        <a:lstStyle/>
        <a:p>
          <a:endParaRPr lang="ru-RU"/>
        </a:p>
      </dgm:t>
    </dgm:pt>
    <dgm:pt modelId="{E14D010F-B893-4F5D-8CC5-900CB51C0731}" type="parTrans" cxnId="{0C19E41E-7F7A-49AE-BD2F-79FDBE2194B5}">
      <dgm:prSet/>
      <dgm:spPr/>
      <dgm:t>
        <a:bodyPr/>
        <a:lstStyle/>
        <a:p>
          <a:endParaRPr lang="ru-RU"/>
        </a:p>
      </dgm:t>
    </dgm:pt>
    <dgm:pt modelId="{5AA8CC2B-A319-4A0E-ACBC-D7C1DBDA15DA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вознаграждение за выполнение трудовых или иных обязанностей;</a:t>
          </a:r>
          <a:endParaRPr lang="ru-RU" sz="1000" dirty="0"/>
        </a:p>
      </dgm:t>
    </dgm:pt>
    <dgm:pt modelId="{320439C6-FE07-4E3D-AA4F-72E370EEF570}" type="sibTrans" cxnId="{BE5CC88F-6C77-4562-B871-026F4D6FC64B}">
      <dgm:prSet/>
      <dgm:spPr/>
      <dgm:t>
        <a:bodyPr/>
        <a:lstStyle/>
        <a:p>
          <a:endParaRPr lang="ru-RU"/>
        </a:p>
      </dgm:t>
    </dgm:pt>
    <dgm:pt modelId="{A5CDA788-A073-4438-8790-4E0D4EF6B282}" type="parTrans" cxnId="{BE5CC88F-6C77-4562-B871-026F4D6FC64B}">
      <dgm:prSet/>
      <dgm:spPr/>
      <dgm:t>
        <a:bodyPr/>
        <a:lstStyle/>
        <a:p>
          <a:endParaRPr lang="ru-RU"/>
        </a:p>
      </dgm:t>
    </dgm:pt>
    <dgm:pt modelId="{0D9C8392-86AA-4A4B-AAE4-5481DC67E865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иные доходы.</a:t>
          </a:r>
          <a:endParaRPr lang="ru-RU" sz="1000" dirty="0"/>
        </a:p>
      </dgm:t>
    </dgm:pt>
    <dgm:pt modelId="{651923FB-CDD5-4B18-AA9C-F021467559E5}" type="sibTrans" cxnId="{A53E1336-CCB0-4C60-B687-3AF869517030}">
      <dgm:prSet/>
      <dgm:spPr/>
      <dgm:t>
        <a:bodyPr/>
        <a:lstStyle/>
        <a:p>
          <a:endParaRPr lang="ru-RU"/>
        </a:p>
      </dgm:t>
    </dgm:pt>
    <dgm:pt modelId="{FC5F76C1-D884-4E52-B1A5-11AB3DB4AE3B}" type="parTrans" cxnId="{A53E1336-CCB0-4C60-B687-3AF869517030}">
      <dgm:prSet/>
      <dgm:spPr/>
      <dgm:t>
        <a:bodyPr/>
        <a:lstStyle/>
        <a:p>
          <a:endParaRPr lang="ru-RU"/>
        </a:p>
      </dgm:t>
    </dgm:pt>
    <dgm:pt modelId="{CBD2AD4C-99DD-4FBE-A06F-14758045A9F4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доходы, полученные по договору дарения от члена семьи и (или) близкого родственника в соответствии с СК РФ (от супруга, родителей и детей, в том числе усыновителей и усыновленных, дедушки, бабушки и внуков, полнородных и </a:t>
          </a:r>
          <a:r>
            <a:rPr lang="ru-RU" sz="1000" dirty="0" err="1" smtClean="0"/>
            <a:t>неполнородных</a:t>
          </a:r>
          <a:r>
            <a:rPr lang="ru-RU" sz="1000" dirty="0" smtClean="0"/>
            <a:t> (имеющих общих отца или мать) братьев и сестер);</a:t>
          </a:r>
          <a:endParaRPr lang="ru-RU" sz="1000" dirty="0"/>
        </a:p>
      </dgm:t>
    </dgm:pt>
    <dgm:pt modelId="{5D7E753D-9FCA-4133-ABB9-E9CCEB85B73A}" type="sibTrans" cxnId="{DB798E1E-DFF0-45C7-863F-520482CAE2CF}">
      <dgm:prSet/>
      <dgm:spPr/>
      <dgm:t>
        <a:bodyPr/>
        <a:lstStyle/>
        <a:p>
          <a:endParaRPr lang="ru-RU"/>
        </a:p>
      </dgm:t>
    </dgm:pt>
    <dgm:pt modelId="{174017A9-4DE1-4F94-9BBE-95B6DBFC8BD7}" type="parTrans" cxnId="{DB798E1E-DFF0-45C7-863F-520482CAE2CF}">
      <dgm:prSet/>
      <dgm:spPr/>
      <dgm:t>
        <a:bodyPr/>
        <a:lstStyle/>
        <a:p>
          <a:endParaRPr lang="ru-RU"/>
        </a:p>
      </dgm:t>
    </dgm:pt>
    <dgm:pt modelId="{0C282CFF-161B-4FB6-A869-D7FAF0E072E9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доходы, полученные в порядке наследования;</a:t>
          </a:r>
          <a:endParaRPr lang="ru-RU" sz="1000" dirty="0"/>
        </a:p>
      </dgm:t>
    </dgm:pt>
    <dgm:pt modelId="{C5FD59B0-16DB-4DBA-A9CC-D67ECDFBA749}" type="sibTrans" cxnId="{23007DF7-566A-47AB-9497-9C76CFCED32D}">
      <dgm:prSet/>
      <dgm:spPr/>
      <dgm:t>
        <a:bodyPr/>
        <a:lstStyle/>
        <a:p>
          <a:endParaRPr lang="ru-RU"/>
        </a:p>
      </dgm:t>
    </dgm:pt>
    <dgm:pt modelId="{58230990-7812-473E-977F-484C80D9C353}" type="parTrans" cxnId="{23007DF7-566A-47AB-9497-9C76CFCED32D}">
      <dgm:prSet/>
      <dgm:spPr/>
      <dgm:t>
        <a:bodyPr/>
        <a:lstStyle/>
        <a:p>
          <a:endParaRPr lang="ru-RU"/>
        </a:p>
      </dgm:t>
    </dgm:pt>
    <dgm:pt modelId="{19E3EBDC-BB85-4C30-86B6-0481E14B837F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 от продажи имущества, находившегося в собственности более трех лет;</a:t>
          </a:r>
          <a:endParaRPr lang="ru-RU" sz="1000" dirty="0"/>
        </a:p>
      </dgm:t>
    </dgm:pt>
    <dgm:pt modelId="{F3483E59-88E5-49AC-932D-1D08149821F9}" type="sibTrans" cxnId="{A2021431-02A8-47AB-BBAE-3CCD45B8CF88}">
      <dgm:prSet/>
      <dgm:spPr/>
      <dgm:t>
        <a:bodyPr/>
        <a:lstStyle/>
        <a:p>
          <a:endParaRPr lang="ru-RU"/>
        </a:p>
      </dgm:t>
    </dgm:pt>
    <dgm:pt modelId="{8920100E-4CCF-4AAB-B96B-BCBEFBC51FDF}" type="parTrans" cxnId="{A2021431-02A8-47AB-BBAE-3CCD45B8CF88}">
      <dgm:prSet/>
      <dgm:spPr/>
      <dgm:t>
        <a:bodyPr/>
        <a:lstStyle/>
        <a:p>
          <a:endParaRPr lang="ru-RU"/>
        </a:p>
      </dgm:t>
    </dgm:pt>
    <dgm:pt modelId="{3698D20A-D4F0-4D44-AC42-DD7D220A0CCC}" type="pres">
      <dgm:prSet presAssocID="{27C48E8E-9D62-4098-967A-2D89E2ECB0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480ADB-525D-4432-BDDA-6D3161AC5DAC}" type="pres">
      <dgm:prSet presAssocID="{E9700BEF-FAAB-4643-B4DA-3EDA7D615F06}" presName="composite" presStyleCnt="0"/>
      <dgm:spPr/>
    </dgm:pt>
    <dgm:pt modelId="{B125E63A-A089-4577-A807-6C5035013FFA}" type="pres">
      <dgm:prSet presAssocID="{E9700BEF-FAAB-4643-B4DA-3EDA7D615F06}" presName="parTx" presStyleLbl="alignNode1" presStyleIdx="0" presStyleCnt="2" custScaleX="121363" custScaleY="171926" custLinFactY="-100000" custLinFactNeighborX="2689" custLinFactNeighborY="-1944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C467A-F677-4250-B0A7-F0525E5AF9B3}" type="pres">
      <dgm:prSet presAssocID="{E9700BEF-FAAB-4643-B4DA-3EDA7D615F06}" presName="desTx" presStyleLbl="alignAccFollowNode1" presStyleIdx="0" presStyleCnt="2" custScaleX="122649" custScaleY="92806" custLinFactNeighborX="4987" custLinFactNeighborY="-12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DA555-F4EB-4EF4-9C97-3873CAB46C64}" type="pres">
      <dgm:prSet presAssocID="{FE740056-1082-4088-BDC2-CEBC956EFBE5}" presName="space" presStyleCnt="0"/>
      <dgm:spPr/>
    </dgm:pt>
    <dgm:pt modelId="{4597282A-D1D9-4486-81C2-DF9FCF1606E1}" type="pres">
      <dgm:prSet presAssocID="{F5E57760-03F1-4827-B883-768DDDB2C1F9}" presName="composite" presStyleCnt="0"/>
      <dgm:spPr/>
    </dgm:pt>
    <dgm:pt modelId="{E1973C18-A2AB-4A37-A4D9-02A3550A9AC1}" type="pres">
      <dgm:prSet presAssocID="{F5E57760-03F1-4827-B883-768DDDB2C1F9}" presName="parTx" presStyleLbl="alignNode1" presStyleIdx="1" presStyleCnt="2" custAng="0" custScaleX="119493" custScaleY="117029" custLinFactY="-200000" custLinFactNeighborX="-2664" custLinFactNeighborY="-2045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D25EBA-BCCE-481B-B250-4A8CD639E42D}" type="pres">
      <dgm:prSet presAssocID="{F5E57760-03F1-4827-B883-768DDDB2C1F9}" presName="desTx" presStyleLbl="alignAccFollowNode1" presStyleIdx="1" presStyleCnt="2" custScaleX="121103" custScaleY="100175" custLinFactNeighborX="-996" custLinFactNeighborY="105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8EA711-1DA9-43D0-A0A0-336DD89BB96C}" type="presOf" srcId="{5AA8CC2B-A319-4A0E-ACBC-D7C1DBDA15DA}" destId="{91FC467A-F677-4250-B0A7-F0525E5AF9B3}" srcOrd="0" destOrd="0" presId="urn:microsoft.com/office/officeart/2005/8/layout/hList1"/>
    <dgm:cxn modelId="{0C19E41E-7F7A-49AE-BD2F-79FDBE2194B5}" srcId="{E9700BEF-FAAB-4643-B4DA-3EDA7D615F06}" destId="{2F04A5E1-7087-4164-B429-96F2838F16CB}" srcOrd="1" destOrd="0" parTransId="{E14D010F-B893-4F5D-8CC5-900CB51C0731}" sibTransId="{E2AEE91A-3199-4CF8-86BF-FED6AACBB8EB}"/>
    <dgm:cxn modelId="{8CB77566-6042-4BB6-AD02-76D449C319D3}" type="presOf" srcId="{19E3EBDC-BB85-4C30-86B6-0481E14B837F}" destId="{F9D25EBA-BCCE-481B-B250-4A8CD639E42D}" srcOrd="0" destOrd="0" presId="urn:microsoft.com/office/officeart/2005/8/layout/hList1"/>
    <dgm:cxn modelId="{23007DF7-566A-47AB-9497-9C76CFCED32D}" srcId="{F5E57760-03F1-4827-B883-768DDDB2C1F9}" destId="{0C282CFF-161B-4FB6-A869-D7FAF0E072E9}" srcOrd="1" destOrd="0" parTransId="{58230990-7812-473E-977F-484C80D9C353}" sibTransId="{C5FD59B0-16DB-4DBA-A9CC-D67ECDFBA749}"/>
    <dgm:cxn modelId="{A2021431-02A8-47AB-BBAE-3CCD45B8CF88}" srcId="{F5E57760-03F1-4827-B883-768DDDB2C1F9}" destId="{19E3EBDC-BB85-4C30-86B6-0481E14B837F}" srcOrd="0" destOrd="0" parTransId="{8920100E-4CCF-4AAB-B96B-BCBEFBC51FDF}" sibTransId="{F3483E59-88E5-49AC-932D-1D08149821F9}"/>
    <dgm:cxn modelId="{9AF28043-1121-456B-B94D-05A4422AAD4F}" type="presOf" srcId="{0C1BCB1D-D00A-4F5B-B3BA-DEB949DBDE14}" destId="{91FC467A-F677-4250-B0A7-F0525E5AF9B3}" srcOrd="0" destOrd="4" presId="urn:microsoft.com/office/officeart/2005/8/layout/hList1"/>
    <dgm:cxn modelId="{E52C79F7-429B-4E00-B507-532B26E2431D}" type="presOf" srcId="{60238423-68AC-4305-95C2-D74B0A6CA4A6}" destId="{91FC467A-F677-4250-B0A7-F0525E5AF9B3}" srcOrd="0" destOrd="3" presId="urn:microsoft.com/office/officeart/2005/8/layout/hList1"/>
    <dgm:cxn modelId="{5E0CA955-F9B4-485E-A232-B65A5987BCF6}" type="presOf" srcId="{E9700BEF-FAAB-4643-B4DA-3EDA7D615F06}" destId="{B125E63A-A089-4577-A807-6C5035013FFA}" srcOrd="0" destOrd="0" presId="urn:microsoft.com/office/officeart/2005/8/layout/hList1"/>
    <dgm:cxn modelId="{FF959D7F-1CEE-4B1A-BD02-9453F46E8878}" type="presOf" srcId="{0C282CFF-161B-4FB6-A869-D7FAF0E072E9}" destId="{F9D25EBA-BCCE-481B-B250-4A8CD639E42D}" srcOrd="0" destOrd="1" presId="urn:microsoft.com/office/officeart/2005/8/layout/hList1"/>
    <dgm:cxn modelId="{8098883D-0219-4944-BF7C-7CB15AFDB61B}" srcId="{E9700BEF-FAAB-4643-B4DA-3EDA7D615F06}" destId="{E0D6C8D4-9A1B-4C7E-B69E-FCC9E912B438}" srcOrd="2" destOrd="0" parTransId="{452B8781-BB8F-4230-940F-3770E8F099BD}" sibTransId="{04C0EF40-08E8-4920-8FD5-431E5DE96BC1}"/>
    <dgm:cxn modelId="{9364660A-16C4-4F52-93E2-B616146CE2D0}" srcId="{E9700BEF-FAAB-4643-B4DA-3EDA7D615F06}" destId="{BE1C7839-FF0E-489F-BBEB-DFBA96929643}" srcOrd="5" destOrd="0" parTransId="{2055A78C-A01D-4AD8-B032-12C897FC60FA}" sibTransId="{A0DBE6FE-3AB7-4FBB-A628-434BE285B162}"/>
    <dgm:cxn modelId="{EECE2C0F-FF12-4485-A47E-279F66FB8467}" srcId="{27C48E8E-9D62-4098-967A-2D89E2ECB06F}" destId="{E9700BEF-FAAB-4643-B4DA-3EDA7D615F06}" srcOrd="0" destOrd="0" parTransId="{3C6FB655-C20D-4BB9-AF00-6D40D8AE6FA9}" sibTransId="{FE740056-1082-4088-BDC2-CEBC956EFBE5}"/>
    <dgm:cxn modelId="{D53BB8E3-EB0A-4CC9-9BEF-10BCB37BED30}" type="presOf" srcId="{CBD2AD4C-99DD-4FBE-A06F-14758045A9F4}" destId="{F9D25EBA-BCCE-481B-B250-4A8CD639E42D}" srcOrd="0" destOrd="2" presId="urn:microsoft.com/office/officeart/2005/8/layout/hList1"/>
    <dgm:cxn modelId="{FC9316FF-0A73-4402-A7B7-47D2FDF14E93}" type="presOf" srcId="{F5E57760-03F1-4827-B883-768DDDB2C1F9}" destId="{E1973C18-A2AB-4A37-A4D9-02A3550A9AC1}" srcOrd="0" destOrd="0" presId="urn:microsoft.com/office/officeart/2005/8/layout/hList1"/>
    <dgm:cxn modelId="{E6F17D65-DD4E-4A6B-B024-528DFCD40680}" type="presOf" srcId="{E0D6C8D4-9A1B-4C7E-B69E-FCC9E912B438}" destId="{91FC467A-F677-4250-B0A7-F0525E5AF9B3}" srcOrd="0" destOrd="2" presId="urn:microsoft.com/office/officeart/2005/8/layout/hList1"/>
    <dgm:cxn modelId="{ED1AED73-DC38-462A-8F1F-1FAFB93DC235}" srcId="{E9700BEF-FAAB-4643-B4DA-3EDA7D615F06}" destId="{0C1BCB1D-D00A-4F5B-B3BA-DEB949DBDE14}" srcOrd="4" destOrd="0" parTransId="{E2D3200E-714A-456C-A257-231069079BCD}" sibTransId="{AACB9128-C429-42B6-B51E-28743870F6DC}"/>
    <dgm:cxn modelId="{0E4AD56C-16F2-4001-880E-6822B241D99D}" type="presOf" srcId="{BE1C7839-FF0E-489F-BBEB-DFBA96929643}" destId="{91FC467A-F677-4250-B0A7-F0525E5AF9B3}" srcOrd="0" destOrd="5" presId="urn:microsoft.com/office/officeart/2005/8/layout/hList1"/>
    <dgm:cxn modelId="{A53E1336-CCB0-4C60-B687-3AF869517030}" srcId="{F5E57760-03F1-4827-B883-768DDDB2C1F9}" destId="{0D9C8392-86AA-4A4B-AAE4-5481DC67E865}" srcOrd="3" destOrd="0" parTransId="{FC5F76C1-D884-4E52-B1A5-11AB3DB4AE3B}" sibTransId="{651923FB-CDD5-4B18-AA9C-F021467559E5}"/>
    <dgm:cxn modelId="{BE5CC88F-6C77-4562-B871-026F4D6FC64B}" srcId="{E9700BEF-FAAB-4643-B4DA-3EDA7D615F06}" destId="{5AA8CC2B-A319-4A0E-ACBC-D7C1DBDA15DA}" srcOrd="0" destOrd="0" parTransId="{A5CDA788-A073-4438-8790-4E0D4EF6B282}" sibTransId="{320439C6-FE07-4E3D-AA4F-72E370EEF570}"/>
    <dgm:cxn modelId="{E5B12785-8959-473A-97A5-B46777EC2983}" type="presOf" srcId="{27C48E8E-9D62-4098-967A-2D89E2ECB06F}" destId="{3698D20A-D4F0-4D44-AC42-DD7D220A0CCC}" srcOrd="0" destOrd="0" presId="urn:microsoft.com/office/officeart/2005/8/layout/hList1"/>
    <dgm:cxn modelId="{74684EA1-C2FB-489E-A121-AE7AD6F37ABE}" srcId="{E9700BEF-FAAB-4643-B4DA-3EDA7D615F06}" destId="{60238423-68AC-4305-95C2-D74B0A6CA4A6}" srcOrd="3" destOrd="0" parTransId="{1F45190C-0E59-43BE-B185-022C7BE00F56}" sibTransId="{1F6ED1FD-79BC-46B3-BD4C-C5749F347AA5}"/>
    <dgm:cxn modelId="{9FCBC9C0-48D8-4477-A3D2-EC9CF8C87988}" type="presOf" srcId="{2F04A5E1-7087-4164-B429-96F2838F16CB}" destId="{91FC467A-F677-4250-B0A7-F0525E5AF9B3}" srcOrd="0" destOrd="1" presId="urn:microsoft.com/office/officeart/2005/8/layout/hList1"/>
    <dgm:cxn modelId="{346EB412-42CD-4439-8093-5D29BE79C73C}" srcId="{27C48E8E-9D62-4098-967A-2D89E2ECB06F}" destId="{F5E57760-03F1-4827-B883-768DDDB2C1F9}" srcOrd="1" destOrd="0" parTransId="{6DD4F35C-148E-46A7-A2A7-EEDC3BA0F5F3}" sibTransId="{FFAF4E53-0A16-4485-8DF5-0DFB6867554B}"/>
    <dgm:cxn modelId="{DB798E1E-DFF0-45C7-863F-520482CAE2CF}" srcId="{F5E57760-03F1-4827-B883-768DDDB2C1F9}" destId="{CBD2AD4C-99DD-4FBE-A06F-14758045A9F4}" srcOrd="2" destOrd="0" parTransId="{174017A9-4DE1-4F94-9BBE-95B6DBFC8BD7}" sibTransId="{5D7E753D-9FCA-4133-ABB9-E9CCEB85B73A}"/>
    <dgm:cxn modelId="{DFFAB5A5-46B7-4087-A3CF-A038467CF2DD}" type="presOf" srcId="{0D9C8392-86AA-4A4B-AAE4-5481DC67E865}" destId="{F9D25EBA-BCCE-481B-B250-4A8CD639E42D}" srcOrd="0" destOrd="3" presId="urn:microsoft.com/office/officeart/2005/8/layout/hList1"/>
    <dgm:cxn modelId="{355AFE19-8E19-4F4E-9BEC-4213976F94AE}" type="presParOf" srcId="{3698D20A-D4F0-4D44-AC42-DD7D220A0CCC}" destId="{4E480ADB-525D-4432-BDDA-6D3161AC5DAC}" srcOrd="0" destOrd="0" presId="urn:microsoft.com/office/officeart/2005/8/layout/hList1"/>
    <dgm:cxn modelId="{0318375A-EBA9-4FC0-B678-59FF6EDA15AE}" type="presParOf" srcId="{4E480ADB-525D-4432-BDDA-6D3161AC5DAC}" destId="{B125E63A-A089-4577-A807-6C5035013FFA}" srcOrd="0" destOrd="0" presId="urn:microsoft.com/office/officeart/2005/8/layout/hList1"/>
    <dgm:cxn modelId="{775F6983-56AF-405F-B3E4-963D71DB358F}" type="presParOf" srcId="{4E480ADB-525D-4432-BDDA-6D3161AC5DAC}" destId="{91FC467A-F677-4250-B0A7-F0525E5AF9B3}" srcOrd="1" destOrd="0" presId="urn:microsoft.com/office/officeart/2005/8/layout/hList1"/>
    <dgm:cxn modelId="{11A1FF5B-F431-41D3-AA5F-C1B3488AB694}" type="presParOf" srcId="{3698D20A-D4F0-4D44-AC42-DD7D220A0CCC}" destId="{BC1DA555-F4EB-4EF4-9C97-3873CAB46C64}" srcOrd="1" destOrd="0" presId="urn:microsoft.com/office/officeart/2005/8/layout/hList1"/>
    <dgm:cxn modelId="{DB76AD86-D86C-4C32-A81B-CA13A81C8227}" type="presParOf" srcId="{3698D20A-D4F0-4D44-AC42-DD7D220A0CCC}" destId="{4597282A-D1D9-4486-81C2-DF9FCF1606E1}" srcOrd="2" destOrd="0" presId="urn:microsoft.com/office/officeart/2005/8/layout/hList1"/>
    <dgm:cxn modelId="{050856BF-ED10-4405-85EB-6BFCACD5978B}" type="presParOf" srcId="{4597282A-D1D9-4486-81C2-DF9FCF1606E1}" destId="{E1973C18-A2AB-4A37-A4D9-02A3550A9AC1}" srcOrd="0" destOrd="0" presId="urn:microsoft.com/office/officeart/2005/8/layout/hList1"/>
    <dgm:cxn modelId="{5B7448DD-15AC-495E-9851-1969AEEBDC44}" type="presParOf" srcId="{4597282A-D1D9-4486-81C2-DF9FCF1606E1}" destId="{F9D25EBA-BCCE-481B-B250-4A8CD639E42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8A145D-167D-4B90-B47C-89DE7719D16A}" type="doc">
      <dgm:prSet loTypeId="urn:microsoft.com/office/officeart/2005/8/layout/hProcess7#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FC54525-E794-4C86-B51A-C28D4CF9E9C9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dirty="0"/>
        </a:p>
      </dgm:t>
    </dgm:pt>
    <dgm:pt modelId="{C642D540-D6DB-44B0-BF52-96DE22343E28}" type="parTrans" cxnId="{40ACC6A1-CAE8-4BF2-B8EB-74BF5450FACD}">
      <dgm:prSet/>
      <dgm:spPr/>
      <dgm:t>
        <a:bodyPr/>
        <a:lstStyle/>
        <a:p>
          <a:endParaRPr lang="ru-RU"/>
        </a:p>
      </dgm:t>
    </dgm:pt>
    <dgm:pt modelId="{C5C8EE71-15DA-4FAE-B5E0-63EEAB45B35D}" type="sibTrans" cxnId="{40ACC6A1-CAE8-4BF2-B8EB-74BF5450FACD}">
      <dgm:prSet/>
      <dgm:spPr/>
      <dgm:t>
        <a:bodyPr/>
        <a:lstStyle/>
        <a:p>
          <a:endParaRPr lang="ru-RU"/>
        </a:p>
      </dgm:t>
    </dgm:pt>
    <dgm:pt modelId="{C4A5963B-02AB-4F38-B655-037DD8BAD801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i="1" dirty="0" smtClean="0">
              <a:solidFill>
                <a:schemeClr val="tx1"/>
              </a:solidFill>
            </a:rPr>
            <a:t>Акциз</a:t>
          </a:r>
          <a:r>
            <a:rPr lang="ru-RU" sz="1600" i="1" dirty="0" smtClean="0">
              <a:solidFill>
                <a:schemeClr val="tx1"/>
              </a:solidFill>
            </a:rPr>
            <a:t> – один из видов налога, представляющий не связанный с получением дохода продавцом косвенный налог на продажу определенного вида товаров массового потребления. Акциз включается в цену товара. Чаще всего акцизным налогом облагаются вино водочные изделия, пиво, табачные изделия, деликатесы, предметы роскоши, автомобили, нефтепродукты.  Плательщиками акциза являются потребители, приобретающие товары, которые облагаются акцизным сбором.</a:t>
          </a:r>
          <a:endParaRPr lang="ru-RU" sz="1600" i="1" dirty="0">
            <a:solidFill>
              <a:schemeClr val="tx1"/>
            </a:solidFill>
          </a:endParaRPr>
        </a:p>
      </dgm:t>
    </dgm:pt>
    <dgm:pt modelId="{5B1915C0-94EE-4ED8-B73F-F7616E2E5D7B}" type="sibTrans" cxnId="{877881D1-F49C-45A1-8DA9-43A2DDE6CB5B}">
      <dgm:prSet/>
      <dgm:spPr/>
      <dgm:t>
        <a:bodyPr/>
        <a:lstStyle/>
        <a:p>
          <a:endParaRPr lang="ru-RU"/>
        </a:p>
      </dgm:t>
    </dgm:pt>
    <dgm:pt modelId="{CBFA0F10-99EB-4213-85D5-EE88ACD0F621}" type="parTrans" cxnId="{877881D1-F49C-45A1-8DA9-43A2DDE6CB5B}">
      <dgm:prSet/>
      <dgm:spPr/>
      <dgm:t>
        <a:bodyPr/>
        <a:lstStyle/>
        <a:p>
          <a:endParaRPr lang="ru-RU"/>
        </a:p>
      </dgm:t>
    </dgm:pt>
    <dgm:pt modelId="{0DEE004D-D5C1-4A76-A011-82DCCBC47EF9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sz="1600" i="1" dirty="0"/>
        </a:p>
      </dgm:t>
    </dgm:pt>
    <dgm:pt modelId="{137EFE4C-302B-4BA5-9EC3-5A642EB1DA32}" type="parTrans" cxnId="{DE0A4BA4-E902-4077-B9F3-37B37AD2CDD5}">
      <dgm:prSet/>
      <dgm:spPr/>
      <dgm:t>
        <a:bodyPr/>
        <a:lstStyle/>
        <a:p>
          <a:endParaRPr lang="ru-RU"/>
        </a:p>
      </dgm:t>
    </dgm:pt>
    <dgm:pt modelId="{20F85845-B3BA-4C96-8820-4B56D1256D22}" type="sibTrans" cxnId="{DE0A4BA4-E902-4077-B9F3-37B37AD2CDD5}">
      <dgm:prSet/>
      <dgm:spPr/>
      <dgm:t>
        <a:bodyPr/>
        <a:lstStyle/>
        <a:p>
          <a:endParaRPr lang="ru-RU"/>
        </a:p>
      </dgm:t>
    </dgm:pt>
    <dgm:pt modelId="{01F17DEE-883A-422D-887E-680C8CBE0C58}" type="pres">
      <dgm:prSet presAssocID="{8D8A145D-167D-4B90-B47C-89DE7719D1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D143A8-427D-4EE1-A67B-A0A627A04938}" type="pres">
      <dgm:prSet presAssocID="{3FC54525-E794-4C86-B51A-C28D4CF9E9C9}" presName="compositeNode" presStyleCnt="0">
        <dgm:presLayoutVars>
          <dgm:bulletEnabled val="1"/>
        </dgm:presLayoutVars>
      </dgm:prSet>
      <dgm:spPr/>
    </dgm:pt>
    <dgm:pt modelId="{68D83612-560B-4123-8F08-59F3BB1D9885}" type="pres">
      <dgm:prSet presAssocID="{3FC54525-E794-4C86-B51A-C28D4CF9E9C9}" presName="bgRect" presStyleLbl="node1" presStyleIdx="0" presStyleCnt="1" custScaleX="127322" custLinFactNeighborX="165" custLinFactNeighborY="-3333"/>
      <dgm:spPr/>
      <dgm:t>
        <a:bodyPr/>
        <a:lstStyle/>
        <a:p>
          <a:endParaRPr lang="ru-RU"/>
        </a:p>
      </dgm:t>
    </dgm:pt>
    <dgm:pt modelId="{5E3E7AE8-98CB-45CC-844A-E7446FCF7F37}" type="pres">
      <dgm:prSet presAssocID="{3FC54525-E794-4C86-B51A-C28D4CF9E9C9}" presName="parentNode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3A8D4-EF12-43B3-8165-897368FDC5F9}" type="pres">
      <dgm:prSet presAssocID="{3FC54525-E794-4C86-B51A-C28D4CF9E9C9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ACC6A1-CAE8-4BF2-B8EB-74BF5450FACD}" srcId="{8D8A145D-167D-4B90-B47C-89DE7719D16A}" destId="{3FC54525-E794-4C86-B51A-C28D4CF9E9C9}" srcOrd="0" destOrd="0" parTransId="{C642D540-D6DB-44B0-BF52-96DE22343E28}" sibTransId="{C5C8EE71-15DA-4FAE-B5E0-63EEAB45B35D}"/>
    <dgm:cxn modelId="{877881D1-F49C-45A1-8DA9-43A2DDE6CB5B}" srcId="{3FC54525-E794-4C86-B51A-C28D4CF9E9C9}" destId="{C4A5963B-02AB-4F38-B655-037DD8BAD801}" srcOrd="0" destOrd="0" parTransId="{CBFA0F10-99EB-4213-85D5-EE88ACD0F621}" sibTransId="{5B1915C0-94EE-4ED8-B73F-F7616E2E5D7B}"/>
    <dgm:cxn modelId="{DE0A4BA4-E902-4077-B9F3-37B37AD2CDD5}" srcId="{3FC54525-E794-4C86-B51A-C28D4CF9E9C9}" destId="{0DEE004D-D5C1-4A76-A011-82DCCBC47EF9}" srcOrd="1" destOrd="0" parTransId="{137EFE4C-302B-4BA5-9EC3-5A642EB1DA32}" sibTransId="{20F85845-B3BA-4C96-8820-4B56D1256D22}"/>
    <dgm:cxn modelId="{0B44E3EF-1400-46AE-8B61-4B103F574E47}" type="presOf" srcId="{8D8A145D-167D-4B90-B47C-89DE7719D16A}" destId="{01F17DEE-883A-422D-887E-680C8CBE0C58}" srcOrd="0" destOrd="0" presId="urn:microsoft.com/office/officeart/2005/8/layout/hProcess7#1"/>
    <dgm:cxn modelId="{EF9E2D20-8E64-4674-BA4C-055C178E4EE9}" type="presOf" srcId="{C4A5963B-02AB-4F38-B655-037DD8BAD801}" destId="{2693A8D4-EF12-43B3-8165-897368FDC5F9}" srcOrd="0" destOrd="0" presId="urn:microsoft.com/office/officeart/2005/8/layout/hProcess7#1"/>
    <dgm:cxn modelId="{BF9CD56D-2F08-4286-AA8D-C7CF27CBB37C}" type="presOf" srcId="{3FC54525-E794-4C86-B51A-C28D4CF9E9C9}" destId="{68D83612-560B-4123-8F08-59F3BB1D9885}" srcOrd="0" destOrd="0" presId="urn:microsoft.com/office/officeart/2005/8/layout/hProcess7#1"/>
    <dgm:cxn modelId="{F70EF287-DF08-4747-B562-54C3B83F5033}" type="presOf" srcId="{0DEE004D-D5C1-4A76-A011-82DCCBC47EF9}" destId="{2693A8D4-EF12-43B3-8165-897368FDC5F9}" srcOrd="0" destOrd="1" presId="urn:microsoft.com/office/officeart/2005/8/layout/hProcess7#1"/>
    <dgm:cxn modelId="{0BC15DA8-E4D4-4A04-A2FD-76320CDD9C78}" type="presOf" srcId="{3FC54525-E794-4C86-B51A-C28D4CF9E9C9}" destId="{5E3E7AE8-98CB-45CC-844A-E7446FCF7F37}" srcOrd="1" destOrd="0" presId="urn:microsoft.com/office/officeart/2005/8/layout/hProcess7#1"/>
    <dgm:cxn modelId="{DAC53A51-3534-4B15-BC18-22348612E29E}" type="presParOf" srcId="{01F17DEE-883A-422D-887E-680C8CBE0C58}" destId="{B7D143A8-427D-4EE1-A67B-A0A627A04938}" srcOrd="0" destOrd="0" presId="urn:microsoft.com/office/officeart/2005/8/layout/hProcess7#1"/>
    <dgm:cxn modelId="{A0EACE92-413B-44CD-A8FD-E65C317FCE57}" type="presParOf" srcId="{B7D143A8-427D-4EE1-A67B-A0A627A04938}" destId="{68D83612-560B-4123-8F08-59F3BB1D9885}" srcOrd="0" destOrd="0" presId="urn:microsoft.com/office/officeart/2005/8/layout/hProcess7#1"/>
    <dgm:cxn modelId="{EF47485F-B982-47B3-A699-AD5113C32BB8}" type="presParOf" srcId="{B7D143A8-427D-4EE1-A67B-A0A627A04938}" destId="{5E3E7AE8-98CB-45CC-844A-E7446FCF7F37}" srcOrd="1" destOrd="0" presId="urn:microsoft.com/office/officeart/2005/8/layout/hProcess7#1"/>
    <dgm:cxn modelId="{9685C78B-72BD-4B61-9D7A-B4192C792D78}" type="presParOf" srcId="{B7D143A8-427D-4EE1-A67B-A0A627A04938}" destId="{2693A8D4-EF12-43B3-8165-897368FDC5F9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D8A145D-167D-4B90-B47C-89DE7719D16A}" type="doc">
      <dgm:prSet loTypeId="urn:microsoft.com/office/officeart/2005/8/layout/hProcess7#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FC54525-E794-4C86-B51A-C28D4CF9E9C9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dirty="0"/>
        </a:p>
      </dgm:t>
    </dgm:pt>
    <dgm:pt modelId="{C642D540-D6DB-44B0-BF52-96DE22343E28}" type="parTrans" cxnId="{40ACC6A1-CAE8-4BF2-B8EB-74BF5450FACD}">
      <dgm:prSet/>
      <dgm:spPr/>
      <dgm:t>
        <a:bodyPr/>
        <a:lstStyle/>
        <a:p>
          <a:endParaRPr lang="ru-RU"/>
        </a:p>
      </dgm:t>
    </dgm:pt>
    <dgm:pt modelId="{C5C8EE71-15DA-4FAE-B5E0-63EEAB45B35D}" type="sibTrans" cxnId="{40ACC6A1-CAE8-4BF2-B8EB-74BF5450FACD}">
      <dgm:prSet/>
      <dgm:spPr/>
      <dgm:t>
        <a:bodyPr/>
        <a:lstStyle/>
        <a:p>
          <a:endParaRPr lang="ru-RU"/>
        </a:p>
      </dgm:t>
    </dgm:pt>
    <dgm:pt modelId="{0DEE004D-D5C1-4A76-A011-82DCCBC47EF9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i="1" dirty="0" smtClean="0"/>
            <a:t>   </a:t>
          </a:r>
          <a:r>
            <a:rPr lang="ru-RU" sz="1600" b="0" i="1" dirty="0" smtClean="0"/>
            <a:t>В соответствии с федеральными правовыми нормами (ст. 357 НК РФ) и законами субъектов Российской Федерации плательщиками налога признаются владельцы транспортных средств</a:t>
          </a:r>
          <a:r>
            <a:rPr lang="ru-RU" sz="1600" b="0" dirty="0" smtClean="0"/>
            <a:t>. </a:t>
          </a:r>
          <a:r>
            <a:rPr lang="ru-RU" sz="1600" i="1" dirty="0" smtClean="0"/>
            <a:t>Норматив зачисления в бюджет поселения транспортного налога  физических лиц составляет 5 процентов</a:t>
          </a:r>
          <a:endParaRPr lang="ru-RU" sz="1600" i="1" dirty="0"/>
        </a:p>
      </dgm:t>
    </dgm:pt>
    <dgm:pt modelId="{137EFE4C-302B-4BA5-9EC3-5A642EB1DA32}" type="parTrans" cxnId="{DE0A4BA4-E902-4077-B9F3-37B37AD2CDD5}">
      <dgm:prSet/>
      <dgm:spPr/>
      <dgm:t>
        <a:bodyPr/>
        <a:lstStyle/>
        <a:p>
          <a:endParaRPr lang="ru-RU"/>
        </a:p>
      </dgm:t>
    </dgm:pt>
    <dgm:pt modelId="{20F85845-B3BA-4C96-8820-4B56D1256D22}" type="sibTrans" cxnId="{DE0A4BA4-E902-4077-B9F3-37B37AD2CDD5}">
      <dgm:prSet/>
      <dgm:spPr/>
      <dgm:t>
        <a:bodyPr/>
        <a:lstStyle/>
        <a:p>
          <a:endParaRPr lang="ru-RU"/>
        </a:p>
      </dgm:t>
    </dgm:pt>
    <dgm:pt modelId="{01F17DEE-883A-422D-887E-680C8CBE0C58}" type="pres">
      <dgm:prSet presAssocID="{8D8A145D-167D-4B90-B47C-89DE7719D1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D143A8-427D-4EE1-A67B-A0A627A04938}" type="pres">
      <dgm:prSet presAssocID="{3FC54525-E794-4C86-B51A-C28D4CF9E9C9}" presName="compositeNode" presStyleCnt="0">
        <dgm:presLayoutVars>
          <dgm:bulletEnabled val="1"/>
        </dgm:presLayoutVars>
      </dgm:prSet>
      <dgm:spPr/>
    </dgm:pt>
    <dgm:pt modelId="{68D83612-560B-4123-8F08-59F3BB1D9885}" type="pres">
      <dgm:prSet presAssocID="{3FC54525-E794-4C86-B51A-C28D4CF9E9C9}" presName="bgRect" presStyleLbl="node1" presStyleIdx="0" presStyleCnt="1" custScaleX="127322" custLinFactNeighborX="165" custLinFactNeighborY="-3333"/>
      <dgm:spPr/>
      <dgm:t>
        <a:bodyPr/>
        <a:lstStyle/>
        <a:p>
          <a:endParaRPr lang="ru-RU"/>
        </a:p>
      </dgm:t>
    </dgm:pt>
    <dgm:pt modelId="{5E3E7AE8-98CB-45CC-844A-E7446FCF7F37}" type="pres">
      <dgm:prSet presAssocID="{3FC54525-E794-4C86-B51A-C28D4CF9E9C9}" presName="parentNode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3A8D4-EF12-43B3-8165-897368FDC5F9}" type="pres">
      <dgm:prSet presAssocID="{3FC54525-E794-4C86-B51A-C28D4CF9E9C9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176D6E-EDC7-46DF-AC19-88128214288C}" type="presOf" srcId="{3FC54525-E794-4C86-B51A-C28D4CF9E9C9}" destId="{5E3E7AE8-98CB-45CC-844A-E7446FCF7F37}" srcOrd="1" destOrd="0" presId="urn:microsoft.com/office/officeart/2005/8/layout/hProcess7#1"/>
    <dgm:cxn modelId="{40ACC6A1-CAE8-4BF2-B8EB-74BF5450FACD}" srcId="{8D8A145D-167D-4B90-B47C-89DE7719D16A}" destId="{3FC54525-E794-4C86-B51A-C28D4CF9E9C9}" srcOrd="0" destOrd="0" parTransId="{C642D540-D6DB-44B0-BF52-96DE22343E28}" sibTransId="{C5C8EE71-15DA-4FAE-B5E0-63EEAB45B35D}"/>
    <dgm:cxn modelId="{24F68D4E-F8FB-477E-B817-3269137287CB}" type="presOf" srcId="{0DEE004D-D5C1-4A76-A011-82DCCBC47EF9}" destId="{2693A8D4-EF12-43B3-8165-897368FDC5F9}" srcOrd="0" destOrd="0" presId="urn:microsoft.com/office/officeart/2005/8/layout/hProcess7#1"/>
    <dgm:cxn modelId="{DE0A4BA4-E902-4077-B9F3-37B37AD2CDD5}" srcId="{3FC54525-E794-4C86-B51A-C28D4CF9E9C9}" destId="{0DEE004D-D5C1-4A76-A011-82DCCBC47EF9}" srcOrd="0" destOrd="0" parTransId="{137EFE4C-302B-4BA5-9EC3-5A642EB1DA32}" sibTransId="{20F85845-B3BA-4C96-8820-4B56D1256D22}"/>
    <dgm:cxn modelId="{0D0F921F-75C8-4BF7-B8A3-9EAA95F22550}" type="presOf" srcId="{3FC54525-E794-4C86-B51A-C28D4CF9E9C9}" destId="{68D83612-560B-4123-8F08-59F3BB1D9885}" srcOrd="0" destOrd="0" presId="urn:microsoft.com/office/officeart/2005/8/layout/hProcess7#1"/>
    <dgm:cxn modelId="{9B4A7B6E-2993-48D4-B5EE-DA4C8A57E9D6}" type="presOf" srcId="{8D8A145D-167D-4B90-B47C-89DE7719D16A}" destId="{01F17DEE-883A-422D-887E-680C8CBE0C58}" srcOrd="0" destOrd="0" presId="urn:microsoft.com/office/officeart/2005/8/layout/hProcess7#1"/>
    <dgm:cxn modelId="{52C47413-9465-4DFE-9DEC-E1D97658BFCB}" type="presParOf" srcId="{01F17DEE-883A-422D-887E-680C8CBE0C58}" destId="{B7D143A8-427D-4EE1-A67B-A0A627A04938}" srcOrd="0" destOrd="0" presId="urn:microsoft.com/office/officeart/2005/8/layout/hProcess7#1"/>
    <dgm:cxn modelId="{C2DA542F-C01D-4F9C-9C95-4634F1A86B66}" type="presParOf" srcId="{B7D143A8-427D-4EE1-A67B-A0A627A04938}" destId="{68D83612-560B-4123-8F08-59F3BB1D9885}" srcOrd="0" destOrd="0" presId="urn:microsoft.com/office/officeart/2005/8/layout/hProcess7#1"/>
    <dgm:cxn modelId="{359F6089-3225-4BA1-BB14-A5E300126CE3}" type="presParOf" srcId="{B7D143A8-427D-4EE1-A67B-A0A627A04938}" destId="{5E3E7AE8-98CB-45CC-844A-E7446FCF7F37}" srcOrd="1" destOrd="0" presId="urn:microsoft.com/office/officeart/2005/8/layout/hProcess7#1"/>
    <dgm:cxn modelId="{96F046E7-BB89-48DC-8D82-DE0264A1F712}" type="presParOf" srcId="{B7D143A8-427D-4EE1-A67B-A0A627A04938}" destId="{2693A8D4-EF12-43B3-8165-897368FDC5F9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D8A145D-167D-4B90-B47C-89DE7719D16A}" type="doc">
      <dgm:prSet loTypeId="urn:microsoft.com/office/officeart/2005/8/layout/hProcess7#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FC54525-E794-4C86-B51A-C28D4CF9E9C9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dirty="0"/>
        </a:p>
      </dgm:t>
    </dgm:pt>
    <dgm:pt modelId="{C642D540-D6DB-44B0-BF52-96DE22343E28}" type="parTrans" cxnId="{40ACC6A1-CAE8-4BF2-B8EB-74BF5450FACD}">
      <dgm:prSet/>
      <dgm:spPr/>
      <dgm:t>
        <a:bodyPr/>
        <a:lstStyle/>
        <a:p>
          <a:endParaRPr lang="ru-RU"/>
        </a:p>
      </dgm:t>
    </dgm:pt>
    <dgm:pt modelId="{C5C8EE71-15DA-4FAE-B5E0-63EEAB45B35D}" type="sibTrans" cxnId="{40ACC6A1-CAE8-4BF2-B8EB-74BF5450FACD}">
      <dgm:prSet/>
      <dgm:spPr/>
      <dgm:t>
        <a:bodyPr/>
        <a:lstStyle/>
        <a:p>
          <a:endParaRPr lang="ru-RU"/>
        </a:p>
      </dgm:t>
    </dgm:pt>
    <dgm:pt modelId="{0DEE004D-D5C1-4A76-A011-82DCCBC47EF9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i="1" dirty="0" smtClean="0">
              <a:solidFill>
                <a:srgbClr val="66FF66"/>
              </a:solidFill>
            </a:rPr>
            <a:t>   </a:t>
          </a:r>
          <a:r>
            <a:rPr lang="ru-RU" sz="1600" b="0" i="1" dirty="0" smtClean="0">
              <a:solidFill>
                <a:srgbClr val="66FF66"/>
              </a:solidFill>
            </a:rPr>
            <a:t>Плательщиками транспортного налога юридических лиц являются учреждения имеющие на балансе транспортные  средства</a:t>
          </a:r>
          <a:endParaRPr lang="ru-RU" sz="1600" i="1" dirty="0">
            <a:solidFill>
              <a:srgbClr val="66FF66"/>
            </a:solidFill>
          </a:endParaRPr>
        </a:p>
      </dgm:t>
    </dgm:pt>
    <dgm:pt modelId="{137EFE4C-302B-4BA5-9EC3-5A642EB1DA32}" type="parTrans" cxnId="{DE0A4BA4-E902-4077-B9F3-37B37AD2CDD5}">
      <dgm:prSet/>
      <dgm:spPr/>
      <dgm:t>
        <a:bodyPr/>
        <a:lstStyle/>
        <a:p>
          <a:endParaRPr lang="ru-RU"/>
        </a:p>
      </dgm:t>
    </dgm:pt>
    <dgm:pt modelId="{20F85845-B3BA-4C96-8820-4B56D1256D22}" type="sibTrans" cxnId="{DE0A4BA4-E902-4077-B9F3-37B37AD2CDD5}">
      <dgm:prSet/>
      <dgm:spPr/>
      <dgm:t>
        <a:bodyPr/>
        <a:lstStyle/>
        <a:p>
          <a:endParaRPr lang="ru-RU"/>
        </a:p>
      </dgm:t>
    </dgm:pt>
    <dgm:pt modelId="{01F17DEE-883A-422D-887E-680C8CBE0C58}" type="pres">
      <dgm:prSet presAssocID="{8D8A145D-167D-4B90-B47C-89DE7719D1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D143A8-427D-4EE1-A67B-A0A627A04938}" type="pres">
      <dgm:prSet presAssocID="{3FC54525-E794-4C86-B51A-C28D4CF9E9C9}" presName="compositeNode" presStyleCnt="0">
        <dgm:presLayoutVars>
          <dgm:bulletEnabled val="1"/>
        </dgm:presLayoutVars>
      </dgm:prSet>
      <dgm:spPr/>
    </dgm:pt>
    <dgm:pt modelId="{68D83612-560B-4123-8F08-59F3BB1D9885}" type="pres">
      <dgm:prSet presAssocID="{3FC54525-E794-4C86-B51A-C28D4CF9E9C9}" presName="bgRect" presStyleLbl="node1" presStyleIdx="0" presStyleCnt="1" custScaleX="99972" custLinFactNeighborX="165" custLinFactNeighborY="-3333"/>
      <dgm:spPr/>
      <dgm:t>
        <a:bodyPr/>
        <a:lstStyle/>
        <a:p>
          <a:endParaRPr lang="ru-RU"/>
        </a:p>
      </dgm:t>
    </dgm:pt>
    <dgm:pt modelId="{5E3E7AE8-98CB-45CC-844A-E7446FCF7F37}" type="pres">
      <dgm:prSet presAssocID="{3FC54525-E794-4C86-B51A-C28D4CF9E9C9}" presName="parentNode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3A8D4-EF12-43B3-8165-897368FDC5F9}" type="pres">
      <dgm:prSet presAssocID="{3FC54525-E794-4C86-B51A-C28D4CF9E9C9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C0872A-FE81-4CAF-BFAF-F1F186F8E2F3}" type="presOf" srcId="{8D8A145D-167D-4B90-B47C-89DE7719D16A}" destId="{01F17DEE-883A-422D-887E-680C8CBE0C58}" srcOrd="0" destOrd="0" presId="urn:microsoft.com/office/officeart/2005/8/layout/hProcess7#1"/>
    <dgm:cxn modelId="{4E6C0E7B-3B1B-4649-9B2D-55F8B925FA1C}" type="presOf" srcId="{3FC54525-E794-4C86-B51A-C28D4CF9E9C9}" destId="{68D83612-560B-4123-8F08-59F3BB1D9885}" srcOrd="0" destOrd="0" presId="urn:microsoft.com/office/officeart/2005/8/layout/hProcess7#1"/>
    <dgm:cxn modelId="{9AD18AAF-C61C-4B4E-9881-917635F96505}" type="presOf" srcId="{3FC54525-E794-4C86-B51A-C28D4CF9E9C9}" destId="{5E3E7AE8-98CB-45CC-844A-E7446FCF7F37}" srcOrd="1" destOrd="0" presId="urn:microsoft.com/office/officeart/2005/8/layout/hProcess7#1"/>
    <dgm:cxn modelId="{40ACC6A1-CAE8-4BF2-B8EB-74BF5450FACD}" srcId="{8D8A145D-167D-4B90-B47C-89DE7719D16A}" destId="{3FC54525-E794-4C86-B51A-C28D4CF9E9C9}" srcOrd="0" destOrd="0" parTransId="{C642D540-D6DB-44B0-BF52-96DE22343E28}" sibTransId="{C5C8EE71-15DA-4FAE-B5E0-63EEAB45B35D}"/>
    <dgm:cxn modelId="{DE0A4BA4-E902-4077-B9F3-37B37AD2CDD5}" srcId="{3FC54525-E794-4C86-B51A-C28D4CF9E9C9}" destId="{0DEE004D-D5C1-4A76-A011-82DCCBC47EF9}" srcOrd="0" destOrd="0" parTransId="{137EFE4C-302B-4BA5-9EC3-5A642EB1DA32}" sibTransId="{20F85845-B3BA-4C96-8820-4B56D1256D22}"/>
    <dgm:cxn modelId="{A9266C1D-81C3-4596-A9D8-8D410656A62B}" type="presOf" srcId="{0DEE004D-D5C1-4A76-A011-82DCCBC47EF9}" destId="{2693A8D4-EF12-43B3-8165-897368FDC5F9}" srcOrd="0" destOrd="0" presId="urn:microsoft.com/office/officeart/2005/8/layout/hProcess7#1"/>
    <dgm:cxn modelId="{FBD2844F-34E7-4028-8FAD-FB96B7E7A6A4}" type="presParOf" srcId="{01F17DEE-883A-422D-887E-680C8CBE0C58}" destId="{B7D143A8-427D-4EE1-A67B-A0A627A04938}" srcOrd="0" destOrd="0" presId="urn:microsoft.com/office/officeart/2005/8/layout/hProcess7#1"/>
    <dgm:cxn modelId="{FCEE0AB4-2F86-4863-9BA3-B80888477E77}" type="presParOf" srcId="{B7D143A8-427D-4EE1-A67B-A0A627A04938}" destId="{68D83612-560B-4123-8F08-59F3BB1D9885}" srcOrd="0" destOrd="0" presId="urn:microsoft.com/office/officeart/2005/8/layout/hProcess7#1"/>
    <dgm:cxn modelId="{568D3286-37B9-4713-826E-24C68BCE9F19}" type="presParOf" srcId="{B7D143A8-427D-4EE1-A67B-A0A627A04938}" destId="{5E3E7AE8-98CB-45CC-844A-E7446FCF7F37}" srcOrd="1" destOrd="0" presId="urn:microsoft.com/office/officeart/2005/8/layout/hProcess7#1"/>
    <dgm:cxn modelId="{A0ACFB7F-3A9E-4CF0-99E7-A9D337C5FF5E}" type="presParOf" srcId="{B7D143A8-427D-4EE1-A67B-A0A627A04938}" destId="{2693A8D4-EF12-43B3-8165-897368FDC5F9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83058FB-D7E4-42AC-AC47-EC9D2740D50F}" type="doc">
      <dgm:prSet loTypeId="urn:microsoft.com/office/officeart/2005/8/layout/chevron2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07E63CAE-E07F-43B5-8B9A-D5F850D11316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1000" b="1" dirty="0" smtClean="0">
              <a:solidFill>
                <a:schemeClr val="tx1"/>
              </a:solidFill>
            </a:rPr>
            <a:t>2807,9 тыс.руб.</a:t>
          </a:r>
          <a:endParaRPr lang="ru-RU" sz="1000" b="1" dirty="0">
            <a:solidFill>
              <a:schemeClr val="tx1"/>
            </a:solidFill>
          </a:endParaRPr>
        </a:p>
      </dgm:t>
    </dgm:pt>
    <dgm:pt modelId="{375DCA21-9E7E-40F6-948E-A053C477649F}" type="parTrans" cxnId="{2D2C0DA9-A653-42AC-B6EA-4721981C84DD}">
      <dgm:prSet/>
      <dgm:spPr/>
      <dgm:t>
        <a:bodyPr/>
        <a:lstStyle/>
        <a:p>
          <a:endParaRPr lang="ru-RU"/>
        </a:p>
      </dgm:t>
    </dgm:pt>
    <dgm:pt modelId="{43DE1715-4354-493F-A47C-A623A5CC279E}" type="sibTrans" cxnId="{2D2C0DA9-A653-42AC-B6EA-4721981C84DD}">
      <dgm:prSet/>
      <dgm:spPr/>
      <dgm:t>
        <a:bodyPr/>
        <a:lstStyle/>
        <a:p>
          <a:endParaRPr lang="ru-RU"/>
        </a:p>
      </dgm:t>
    </dgm:pt>
    <dgm:pt modelId="{F6574D3B-92FB-4DCB-B065-D50275DB829B}">
      <dgm:prSet phldrT="[Текст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Дотации</a:t>
          </a:r>
          <a:endParaRPr lang="ru-RU" sz="1400" b="1" dirty="0"/>
        </a:p>
      </dgm:t>
    </dgm:pt>
    <dgm:pt modelId="{46BC5F37-5023-4CBB-B312-34E61BCA88F6}" type="parTrans" cxnId="{46F2B67B-D789-4877-BC64-8E487CBF3F4A}">
      <dgm:prSet/>
      <dgm:spPr/>
      <dgm:t>
        <a:bodyPr/>
        <a:lstStyle/>
        <a:p>
          <a:endParaRPr lang="ru-RU"/>
        </a:p>
      </dgm:t>
    </dgm:pt>
    <dgm:pt modelId="{DEA99C84-6060-4C04-AE9D-7B3EE9731EED}" type="sibTrans" cxnId="{46F2B67B-D789-4877-BC64-8E487CBF3F4A}">
      <dgm:prSet/>
      <dgm:spPr/>
      <dgm:t>
        <a:bodyPr/>
        <a:lstStyle/>
        <a:p>
          <a:endParaRPr lang="ru-RU"/>
        </a:p>
      </dgm:t>
    </dgm:pt>
    <dgm:pt modelId="{E6077133-BDE0-42DD-B3C1-F09BB1E594A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 sz="1000" b="1" dirty="0" smtClean="0">
            <a:solidFill>
              <a:schemeClr val="tx1"/>
            </a:solidFill>
          </a:endParaRPr>
        </a:p>
        <a:p>
          <a:r>
            <a:rPr lang="ru-RU" sz="1000" b="1" dirty="0" smtClean="0">
              <a:solidFill>
                <a:schemeClr val="tx1"/>
              </a:solidFill>
            </a:rPr>
            <a:t>231,2</a:t>
          </a:r>
        </a:p>
        <a:p>
          <a:r>
            <a:rPr lang="ru-RU" sz="1000" b="1" dirty="0" smtClean="0">
              <a:solidFill>
                <a:schemeClr val="tx1"/>
              </a:solidFill>
            </a:rPr>
            <a:t> тыс.руб. </a:t>
          </a:r>
          <a:endParaRPr lang="ru-RU" sz="1000" b="1" dirty="0">
            <a:solidFill>
              <a:schemeClr val="tx1"/>
            </a:solidFill>
          </a:endParaRPr>
        </a:p>
      </dgm:t>
    </dgm:pt>
    <dgm:pt modelId="{042A2F75-4406-4FCE-B80D-1DD9ACC33D41}" type="parTrans" cxnId="{395E094B-E552-4CCE-A24B-ACD24F04D0E0}">
      <dgm:prSet/>
      <dgm:spPr/>
      <dgm:t>
        <a:bodyPr/>
        <a:lstStyle/>
        <a:p>
          <a:endParaRPr lang="ru-RU"/>
        </a:p>
      </dgm:t>
    </dgm:pt>
    <dgm:pt modelId="{3D389983-2AED-4D32-B4BF-8F3E200B0CAC}" type="sibTrans" cxnId="{395E094B-E552-4CCE-A24B-ACD24F04D0E0}">
      <dgm:prSet/>
      <dgm:spPr/>
      <dgm:t>
        <a:bodyPr/>
        <a:lstStyle/>
        <a:p>
          <a:endParaRPr lang="ru-RU"/>
        </a:p>
      </dgm:t>
    </dgm:pt>
    <dgm:pt modelId="{59AED373-E38A-4BD4-A631-3D5B3D60AB6F}">
      <dgm:prSet phldrT="[Текст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Субвенции</a:t>
          </a:r>
          <a:endParaRPr lang="ru-RU" sz="1400" b="1" dirty="0"/>
        </a:p>
      </dgm:t>
    </dgm:pt>
    <dgm:pt modelId="{50CCB01E-9655-4DCE-A1E9-F0C648B16975}" type="parTrans" cxnId="{97E9A234-F61C-4476-A7CC-648B05BE3F5D}">
      <dgm:prSet/>
      <dgm:spPr/>
      <dgm:t>
        <a:bodyPr/>
        <a:lstStyle/>
        <a:p>
          <a:endParaRPr lang="ru-RU"/>
        </a:p>
      </dgm:t>
    </dgm:pt>
    <dgm:pt modelId="{D432F0CD-F1C9-451F-9BF9-43BE67E93E0B}" type="sibTrans" cxnId="{97E9A234-F61C-4476-A7CC-648B05BE3F5D}">
      <dgm:prSet/>
      <dgm:spPr/>
      <dgm:t>
        <a:bodyPr/>
        <a:lstStyle/>
        <a:p>
          <a:endParaRPr lang="ru-RU"/>
        </a:p>
      </dgm:t>
    </dgm:pt>
    <dgm:pt modelId="{DFE0DAE5-C85E-403A-8E7A-8ED418CDDA4A}">
      <dgm:prSet phldrT="[Текст]" custT="1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Иные МБТ</a:t>
          </a:r>
          <a:endParaRPr lang="ru-RU" sz="1400" b="1" dirty="0"/>
        </a:p>
      </dgm:t>
    </dgm:pt>
    <dgm:pt modelId="{70302041-4EAC-4FF5-A981-9A799D6BF41F}" type="parTrans" cxnId="{954239AF-743F-4B5F-8B53-A6FF27D93587}">
      <dgm:prSet/>
      <dgm:spPr/>
      <dgm:t>
        <a:bodyPr/>
        <a:lstStyle/>
        <a:p>
          <a:endParaRPr lang="ru-RU"/>
        </a:p>
      </dgm:t>
    </dgm:pt>
    <dgm:pt modelId="{85F04045-0416-44B4-BFC1-D081C8EE8837}" type="sibTrans" cxnId="{954239AF-743F-4B5F-8B53-A6FF27D93587}">
      <dgm:prSet/>
      <dgm:spPr/>
      <dgm:t>
        <a:bodyPr/>
        <a:lstStyle/>
        <a:p>
          <a:endParaRPr lang="ru-RU"/>
        </a:p>
      </dgm:t>
    </dgm:pt>
    <dgm:pt modelId="{475AEA32-A3B9-4156-B521-140F67180E1B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ru-RU" sz="1000" b="1" dirty="0" smtClean="0">
            <a:solidFill>
              <a:schemeClr val="tx1"/>
            </a:solidFill>
          </a:endParaRPr>
        </a:p>
        <a:p>
          <a:r>
            <a:rPr lang="ru-RU" sz="1000" b="1" dirty="0" smtClean="0">
              <a:solidFill>
                <a:srgbClr val="66FF66"/>
              </a:solidFill>
            </a:rPr>
            <a:t>3</a:t>
          </a:r>
        </a:p>
        <a:p>
          <a:r>
            <a:rPr lang="ru-RU" sz="1000" b="1" dirty="0" smtClean="0">
              <a:solidFill>
                <a:schemeClr val="tx1"/>
              </a:solidFill>
            </a:rPr>
            <a:t> тыс.руб.</a:t>
          </a:r>
          <a:endParaRPr lang="ru-RU" sz="1000" b="1" dirty="0">
            <a:solidFill>
              <a:schemeClr val="tx1"/>
            </a:solidFill>
          </a:endParaRPr>
        </a:p>
      </dgm:t>
    </dgm:pt>
    <dgm:pt modelId="{9BCB3ED9-2490-4896-B96C-3A0F4AF50ECA}" type="parTrans" cxnId="{B2B2186F-A3F9-4A47-B314-43C3A1911751}">
      <dgm:prSet/>
      <dgm:spPr/>
      <dgm:t>
        <a:bodyPr/>
        <a:lstStyle/>
        <a:p>
          <a:endParaRPr lang="ru-RU"/>
        </a:p>
      </dgm:t>
    </dgm:pt>
    <dgm:pt modelId="{D092FB49-DDD9-4E58-9561-220FF2D45E6E}" type="sibTrans" cxnId="{B2B2186F-A3F9-4A47-B314-43C3A1911751}">
      <dgm:prSet/>
      <dgm:spPr/>
      <dgm:t>
        <a:bodyPr/>
        <a:lstStyle/>
        <a:p>
          <a:endParaRPr lang="ru-RU"/>
        </a:p>
      </dgm:t>
    </dgm:pt>
    <dgm:pt modelId="{76D4EB3A-2C6C-4C02-83C0-C250857A209F}" type="pres">
      <dgm:prSet presAssocID="{083058FB-D7E4-42AC-AC47-EC9D2740D5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0FF4BD-3B95-4BD9-AB03-9DE613AB4E67}" type="pres">
      <dgm:prSet presAssocID="{07E63CAE-E07F-43B5-8B9A-D5F850D11316}" presName="composite" presStyleCnt="0"/>
      <dgm:spPr/>
    </dgm:pt>
    <dgm:pt modelId="{4787B8AB-D47E-48D6-BAF8-198779755066}" type="pres">
      <dgm:prSet presAssocID="{07E63CAE-E07F-43B5-8B9A-D5F850D11316}" presName="parentText" presStyleLbl="alignNode1" presStyleIdx="0" presStyleCnt="3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CD664-9300-4249-B2F8-9749D7BED71E}" type="pres">
      <dgm:prSet presAssocID="{07E63CAE-E07F-43B5-8B9A-D5F850D1131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EF289-5C92-44DC-8AD7-16805AC5E1ED}" type="pres">
      <dgm:prSet presAssocID="{43DE1715-4354-493F-A47C-A623A5CC279E}" presName="sp" presStyleCnt="0"/>
      <dgm:spPr/>
    </dgm:pt>
    <dgm:pt modelId="{B1DB6064-EDC5-4709-B9BF-ECEEDBCBB2E2}" type="pres">
      <dgm:prSet presAssocID="{E6077133-BDE0-42DD-B3C1-F09BB1E594AC}" presName="composite" presStyleCnt="0"/>
      <dgm:spPr/>
    </dgm:pt>
    <dgm:pt modelId="{749A1EC2-6787-4386-9A04-2D7C9A1F7635}" type="pres">
      <dgm:prSet presAssocID="{E6077133-BDE0-42DD-B3C1-F09BB1E594AC}" presName="parentText" presStyleLbl="alignNode1" presStyleIdx="1" presStyleCnt="3" custScaleX="126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0E3DC-04F3-46E1-BC83-DA96C976BC5F}" type="pres">
      <dgm:prSet presAssocID="{E6077133-BDE0-42DD-B3C1-F09BB1E594A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617AB-2910-4A77-8801-F5396FCEDBC0}" type="pres">
      <dgm:prSet presAssocID="{3D389983-2AED-4D32-B4BF-8F3E200B0CAC}" presName="sp" presStyleCnt="0"/>
      <dgm:spPr/>
    </dgm:pt>
    <dgm:pt modelId="{3C1E24AC-2037-4046-B467-4F55498C4E18}" type="pres">
      <dgm:prSet presAssocID="{475AEA32-A3B9-4156-B521-140F67180E1B}" presName="composite" presStyleCnt="0"/>
      <dgm:spPr/>
    </dgm:pt>
    <dgm:pt modelId="{103C8BA2-7368-435B-BB36-B029A50C32E1}" type="pres">
      <dgm:prSet presAssocID="{475AEA32-A3B9-4156-B521-140F67180E1B}" presName="parentText" presStyleLbl="alignNode1" presStyleIdx="2" presStyleCnt="3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99A613-E21B-4ABB-80C1-D00E220DE5D3}" type="pres">
      <dgm:prSet presAssocID="{475AEA32-A3B9-4156-B521-140F67180E1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2C0DA9-A653-42AC-B6EA-4721981C84DD}" srcId="{083058FB-D7E4-42AC-AC47-EC9D2740D50F}" destId="{07E63CAE-E07F-43B5-8B9A-D5F850D11316}" srcOrd="0" destOrd="0" parTransId="{375DCA21-9E7E-40F6-948E-A053C477649F}" sibTransId="{43DE1715-4354-493F-A47C-A623A5CC279E}"/>
    <dgm:cxn modelId="{395E094B-E552-4CCE-A24B-ACD24F04D0E0}" srcId="{083058FB-D7E4-42AC-AC47-EC9D2740D50F}" destId="{E6077133-BDE0-42DD-B3C1-F09BB1E594AC}" srcOrd="1" destOrd="0" parTransId="{042A2F75-4406-4FCE-B80D-1DD9ACC33D41}" sibTransId="{3D389983-2AED-4D32-B4BF-8F3E200B0CAC}"/>
    <dgm:cxn modelId="{96E636FE-39F5-433D-A1A6-CD63426F4E6B}" type="presOf" srcId="{59AED373-E38A-4BD4-A631-3D5B3D60AB6F}" destId="{4DE0E3DC-04F3-46E1-BC83-DA96C976BC5F}" srcOrd="0" destOrd="0" presId="urn:microsoft.com/office/officeart/2005/8/layout/chevron2"/>
    <dgm:cxn modelId="{9E5714D2-E4D6-4A12-BF55-3C0E8E52CC2E}" type="presOf" srcId="{475AEA32-A3B9-4156-B521-140F67180E1B}" destId="{103C8BA2-7368-435B-BB36-B029A50C32E1}" srcOrd="0" destOrd="0" presId="urn:microsoft.com/office/officeart/2005/8/layout/chevron2"/>
    <dgm:cxn modelId="{768059D3-DFFC-42FA-9C6B-CD0841944A4E}" type="presOf" srcId="{E6077133-BDE0-42DD-B3C1-F09BB1E594AC}" destId="{749A1EC2-6787-4386-9A04-2D7C9A1F7635}" srcOrd="0" destOrd="0" presId="urn:microsoft.com/office/officeart/2005/8/layout/chevron2"/>
    <dgm:cxn modelId="{54B5DBAC-0659-4BAD-B5BE-210C9932FB39}" type="presOf" srcId="{DFE0DAE5-C85E-403A-8E7A-8ED418CDDA4A}" destId="{2B99A613-E21B-4ABB-80C1-D00E220DE5D3}" srcOrd="0" destOrd="0" presId="urn:microsoft.com/office/officeart/2005/8/layout/chevron2"/>
    <dgm:cxn modelId="{747EAA87-913D-4349-86B0-2E209DC1A10D}" type="presOf" srcId="{07E63CAE-E07F-43B5-8B9A-D5F850D11316}" destId="{4787B8AB-D47E-48D6-BAF8-198779755066}" srcOrd="0" destOrd="0" presId="urn:microsoft.com/office/officeart/2005/8/layout/chevron2"/>
    <dgm:cxn modelId="{B2B2186F-A3F9-4A47-B314-43C3A1911751}" srcId="{083058FB-D7E4-42AC-AC47-EC9D2740D50F}" destId="{475AEA32-A3B9-4156-B521-140F67180E1B}" srcOrd="2" destOrd="0" parTransId="{9BCB3ED9-2490-4896-B96C-3A0F4AF50ECA}" sibTransId="{D092FB49-DDD9-4E58-9561-220FF2D45E6E}"/>
    <dgm:cxn modelId="{7FF44548-1128-40FA-85A6-E1D68BE2B336}" type="presOf" srcId="{083058FB-D7E4-42AC-AC47-EC9D2740D50F}" destId="{76D4EB3A-2C6C-4C02-83C0-C250857A209F}" srcOrd="0" destOrd="0" presId="urn:microsoft.com/office/officeart/2005/8/layout/chevron2"/>
    <dgm:cxn modelId="{09658C4E-BB57-455E-B338-66FBFF668852}" type="presOf" srcId="{F6574D3B-92FB-4DCB-B065-D50275DB829B}" destId="{42ACD664-9300-4249-B2F8-9749D7BED71E}" srcOrd="0" destOrd="0" presId="urn:microsoft.com/office/officeart/2005/8/layout/chevron2"/>
    <dgm:cxn modelId="{954239AF-743F-4B5F-8B53-A6FF27D93587}" srcId="{475AEA32-A3B9-4156-B521-140F67180E1B}" destId="{DFE0DAE5-C85E-403A-8E7A-8ED418CDDA4A}" srcOrd="0" destOrd="0" parTransId="{70302041-4EAC-4FF5-A981-9A799D6BF41F}" sibTransId="{85F04045-0416-44B4-BFC1-D081C8EE8837}"/>
    <dgm:cxn modelId="{97E9A234-F61C-4476-A7CC-648B05BE3F5D}" srcId="{E6077133-BDE0-42DD-B3C1-F09BB1E594AC}" destId="{59AED373-E38A-4BD4-A631-3D5B3D60AB6F}" srcOrd="0" destOrd="0" parTransId="{50CCB01E-9655-4DCE-A1E9-F0C648B16975}" sibTransId="{D432F0CD-F1C9-451F-9BF9-43BE67E93E0B}"/>
    <dgm:cxn modelId="{46F2B67B-D789-4877-BC64-8E487CBF3F4A}" srcId="{07E63CAE-E07F-43B5-8B9A-D5F850D11316}" destId="{F6574D3B-92FB-4DCB-B065-D50275DB829B}" srcOrd="0" destOrd="0" parTransId="{46BC5F37-5023-4CBB-B312-34E61BCA88F6}" sibTransId="{DEA99C84-6060-4C04-AE9D-7B3EE9731EED}"/>
    <dgm:cxn modelId="{44EF7AA0-3AFE-4622-B192-59D6309EC366}" type="presParOf" srcId="{76D4EB3A-2C6C-4C02-83C0-C250857A209F}" destId="{F20FF4BD-3B95-4BD9-AB03-9DE613AB4E67}" srcOrd="0" destOrd="0" presId="urn:microsoft.com/office/officeart/2005/8/layout/chevron2"/>
    <dgm:cxn modelId="{FC136BC3-2C80-4DFE-9456-3C1B8C33655D}" type="presParOf" srcId="{F20FF4BD-3B95-4BD9-AB03-9DE613AB4E67}" destId="{4787B8AB-D47E-48D6-BAF8-198779755066}" srcOrd="0" destOrd="0" presId="urn:microsoft.com/office/officeart/2005/8/layout/chevron2"/>
    <dgm:cxn modelId="{F752AB9E-1E4B-4DEB-8F7D-22D0F0A7162E}" type="presParOf" srcId="{F20FF4BD-3B95-4BD9-AB03-9DE613AB4E67}" destId="{42ACD664-9300-4249-B2F8-9749D7BED71E}" srcOrd="1" destOrd="0" presId="urn:microsoft.com/office/officeart/2005/8/layout/chevron2"/>
    <dgm:cxn modelId="{2852AE62-507E-49A1-A552-4012A03AD427}" type="presParOf" srcId="{76D4EB3A-2C6C-4C02-83C0-C250857A209F}" destId="{FB3EF289-5C92-44DC-8AD7-16805AC5E1ED}" srcOrd="1" destOrd="0" presId="urn:microsoft.com/office/officeart/2005/8/layout/chevron2"/>
    <dgm:cxn modelId="{023C2B57-3EC4-4D7D-B620-D3CDCE38A970}" type="presParOf" srcId="{76D4EB3A-2C6C-4C02-83C0-C250857A209F}" destId="{B1DB6064-EDC5-4709-B9BF-ECEEDBCBB2E2}" srcOrd="2" destOrd="0" presId="urn:microsoft.com/office/officeart/2005/8/layout/chevron2"/>
    <dgm:cxn modelId="{4CF55135-EB1B-42E5-B5F8-A288F1430E66}" type="presParOf" srcId="{B1DB6064-EDC5-4709-B9BF-ECEEDBCBB2E2}" destId="{749A1EC2-6787-4386-9A04-2D7C9A1F7635}" srcOrd="0" destOrd="0" presId="urn:microsoft.com/office/officeart/2005/8/layout/chevron2"/>
    <dgm:cxn modelId="{BD6196DB-8252-4955-AF4E-716E92E3646B}" type="presParOf" srcId="{B1DB6064-EDC5-4709-B9BF-ECEEDBCBB2E2}" destId="{4DE0E3DC-04F3-46E1-BC83-DA96C976BC5F}" srcOrd="1" destOrd="0" presId="urn:microsoft.com/office/officeart/2005/8/layout/chevron2"/>
    <dgm:cxn modelId="{7CC3F151-4BE5-4053-B8B6-C737ED65F9DB}" type="presParOf" srcId="{76D4EB3A-2C6C-4C02-83C0-C250857A209F}" destId="{C56617AB-2910-4A77-8801-F5396FCEDBC0}" srcOrd="3" destOrd="0" presId="urn:microsoft.com/office/officeart/2005/8/layout/chevron2"/>
    <dgm:cxn modelId="{B050C033-2AF1-4F20-8B15-660B891B231C}" type="presParOf" srcId="{76D4EB3A-2C6C-4C02-83C0-C250857A209F}" destId="{3C1E24AC-2037-4046-B467-4F55498C4E18}" srcOrd="4" destOrd="0" presId="urn:microsoft.com/office/officeart/2005/8/layout/chevron2"/>
    <dgm:cxn modelId="{8A8F7E19-69E1-4E8D-97FC-6158DFB1F7FC}" type="presParOf" srcId="{3C1E24AC-2037-4046-B467-4F55498C4E18}" destId="{103C8BA2-7368-435B-BB36-B029A50C32E1}" srcOrd="0" destOrd="0" presId="urn:microsoft.com/office/officeart/2005/8/layout/chevron2"/>
    <dgm:cxn modelId="{9E7D129A-1B88-44CD-95B7-F043A780935B}" type="presParOf" srcId="{3C1E24AC-2037-4046-B467-4F55498C4E18}" destId="{2B99A613-E21B-4ABB-80C1-D00E220DE5D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83058FB-D7E4-42AC-AC47-EC9D2740D50F}" type="doc">
      <dgm:prSet loTypeId="urn:microsoft.com/office/officeart/2005/8/layout/chevron2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ru-RU"/>
        </a:p>
      </dgm:t>
    </dgm:pt>
    <dgm:pt modelId="{07E63CAE-E07F-43B5-8B9A-D5F850D11316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1000" b="1" dirty="0" smtClean="0">
              <a:solidFill>
                <a:schemeClr val="tx1"/>
              </a:solidFill>
            </a:rPr>
            <a:t>1919,7</a:t>
          </a:r>
        </a:p>
        <a:p>
          <a:pPr algn="ctr"/>
          <a:r>
            <a:rPr lang="ru-RU" sz="1000" b="1" dirty="0" smtClean="0">
              <a:solidFill>
                <a:schemeClr val="tx1"/>
              </a:solidFill>
            </a:rPr>
            <a:t> тыс.руб.</a:t>
          </a:r>
          <a:endParaRPr lang="ru-RU" sz="1000" b="1" dirty="0">
            <a:solidFill>
              <a:schemeClr val="tx1"/>
            </a:solidFill>
          </a:endParaRPr>
        </a:p>
      </dgm:t>
    </dgm:pt>
    <dgm:pt modelId="{375DCA21-9E7E-40F6-948E-A053C477649F}" type="parTrans" cxnId="{2D2C0DA9-A653-42AC-B6EA-4721981C84DD}">
      <dgm:prSet/>
      <dgm:spPr/>
      <dgm:t>
        <a:bodyPr/>
        <a:lstStyle/>
        <a:p>
          <a:endParaRPr lang="ru-RU"/>
        </a:p>
      </dgm:t>
    </dgm:pt>
    <dgm:pt modelId="{43DE1715-4354-493F-A47C-A623A5CC279E}" type="sibTrans" cxnId="{2D2C0DA9-A653-42AC-B6EA-4721981C84DD}">
      <dgm:prSet/>
      <dgm:spPr/>
      <dgm:t>
        <a:bodyPr/>
        <a:lstStyle/>
        <a:p>
          <a:endParaRPr lang="ru-RU"/>
        </a:p>
      </dgm:t>
    </dgm:pt>
    <dgm:pt modelId="{F6574D3B-92FB-4DCB-B065-D50275DB829B}">
      <dgm:prSet phldrT="[Текст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Дотации</a:t>
          </a:r>
          <a:endParaRPr lang="ru-RU" sz="1400" b="1" dirty="0"/>
        </a:p>
      </dgm:t>
    </dgm:pt>
    <dgm:pt modelId="{46BC5F37-5023-4CBB-B312-34E61BCA88F6}" type="parTrans" cxnId="{46F2B67B-D789-4877-BC64-8E487CBF3F4A}">
      <dgm:prSet/>
      <dgm:spPr/>
      <dgm:t>
        <a:bodyPr/>
        <a:lstStyle/>
        <a:p>
          <a:endParaRPr lang="ru-RU"/>
        </a:p>
      </dgm:t>
    </dgm:pt>
    <dgm:pt modelId="{DEA99C84-6060-4C04-AE9D-7B3EE9731EED}" type="sibTrans" cxnId="{46F2B67B-D789-4877-BC64-8E487CBF3F4A}">
      <dgm:prSet/>
      <dgm:spPr/>
      <dgm:t>
        <a:bodyPr/>
        <a:lstStyle/>
        <a:p>
          <a:endParaRPr lang="ru-RU"/>
        </a:p>
      </dgm:t>
    </dgm:pt>
    <dgm:pt modelId="{E6077133-BDE0-42DD-B3C1-F09BB1E594A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</a:rPr>
            <a:t>231,2 тыс.руб. </a:t>
          </a:r>
          <a:endParaRPr lang="ru-RU" sz="1000" b="1" dirty="0">
            <a:solidFill>
              <a:schemeClr val="tx1"/>
            </a:solidFill>
          </a:endParaRPr>
        </a:p>
      </dgm:t>
    </dgm:pt>
    <dgm:pt modelId="{042A2F75-4406-4FCE-B80D-1DD9ACC33D41}" type="parTrans" cxnId="{395E094B-E552-4CCE-A24B-ACD24F04D0E0}">
      <dgm:prSet/>
      <dgm:spPr/>
      <dgm:t>
        <a:bodyPr/>
        <a:lstStyle/>
        <a:p>
          <a:endParaRPr lang="ru-RU"/>
        </a:p>
      </dgm:t>
    </dgm:pt>
    <dgm:pt modelId="{3D389983-2AED-4D32-B4BF-8F3E200B0CAC}" type="sibTrans" cxnId="{395E094B-E552-4CCE-A24B-ACD24F04D0E0}">
      <dgm:prSet/>
      <dgm:spPr/>
      <dgm:t>
        <a:bodyPr/>
        <a:lstStyle/>
        <a:p>
          <a:endParaRPr lang="ru-RU"/>
        </a:p>
      </dgm:t>
    </dgm:pt>
    <dgm:pt modelId="{59AED373-E38A-4BD4-A631-3D5B3D60AB6F}">
      <dgm:prSet phldrT="[Текст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Субвенции</a:t>
          </a:r>
          <a:endParaRPr lang="ru-RU" sz="1400" b="1" dirty="0"/>
        </a:p>
      </dgm:t>
    </dgm:pt>
    <dgm:pt modelId="{50CCB01E-9655-4DCE-A1E9-F0C648B16975}" type="parTrans" cxnId="{97E9A234-F61C-4476-A7CC-648B05BE3F5D}">
      <dgm:prSet/>
      <dgm:spPr/>
      <dgm:t>
        <a:bodyPr/>
        <a:lstStyle/>
        <a:p>
          <a:endParaRPr lang="ru-RU"/>
        </a:p>
      </dgm:t>
    </dgm:pt>
    <dgm:pt modelId="{D432F0CD-F1C9-451F-9BF9-43BE67E93E0B}" type="sibTrans" cxnId="{97E9A234-F61C-4476-A7CC-648B05BE3F5D}">
      <dgm:prSet/>
      <dgm:spPr/>
      <dgm:t>
        <a:bodyPr/>
        <a:lstStyle/>
        <a:p>
          <a:endParaRPr lang="ru-RU"/>
        </a:p>
      </dgm:t>
    </dgm:pt>
    <dgm:pt modelId="{76D4EB3A-2C6C-4C02-83C0-C250857A209F}" type="pres">
      <dgm:prSet presAssocID="{083058FB-D7E4-42AC-AC47-EC9D2740D5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0FF4BD-3B95-4BD9-AB03-9DE613AB4E67}" type="pres">
      <dgm:prSet presAssocID="{07E63CAE-E07F-43B5-8B9A-D5F850D11316}" presName="composite" presStyleCnt="0"/>
      <dgm:spPr/>
    </dgm:pt>
    <dgm:pt modelId="{4787B8AB-D47E-48D6-BAF8-198779755066}" type="pres">
      <dgm:prSet presAssocID="{07E63CAE-E07F-43B5-8B9A-D5F850D11316}" presName="parentText" presStyleLbl="alignNode1" presStyleIdx="0" presStyleCnt="2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CD664-9300-4249-B2F8-9749D7BED71E}" type="pres">
      <dgm:prSet presAssocID="{07E63CAE-E07F-43B5-8B9A-D5F850D1131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EF289-5C92-44DC-8AD7-16805AC5E1ED}" type="pres">
      <dgm:prSet presAssocID="{43DE1715-4354-493F-A47C-A623A5CC279E}" presName="sp" presStyleCnt="0"/>
      <dgm:spPr/>
    </dgm:pt>
    <dgm:pt modelId="{B1DB6064-EDC5-4709-B9BF-ECEEDBCBB2E2}" type="pres">
      <dgm:prSet presAssocID="{E6077133-BDE0-42DD-B3C1-F09BB1E594AC}" presName="composite" presStyleCnt="0"/>
      <dgm:spPr/>
    </dgm:pt>
    <dgm:pt modelId="{749A1EC2-6787-4386-9A04-2D7C9A1F7635}" type="pres">
      <dgm:prSet presAssocID="{E6077133-BDE0-42DD-B3C1-F09BB1E594AC}" presName="parentText" presStyleLbl="alignNode1" presStyleIdx="1" presStyleCnt="2" custScaleX="126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0E3DC-04F3-46E1-BC83-DA96C976BC5F}" type="pres">
      <dgm:prSet presAssocID="{E6077133-BDE0-42DD-B3C1-F09BB1E594AC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BA7273-EF57-411E-8E69-5237170304B7}" type="presOf" srcId="{07E63CAE-E07F-43B5-8B9A-D5F850D11316}" destId="{4787B8AB-D47E-48D6-BAF8-198779755066}" srcOrd="0" destOrd="0" presId="urn:microsoft.com/office/officeart/2005/8/layout/chevron2"/>
    <dgm:cxn modelId="{2D2C0DA9-A653-42AC-B6EA-4721981C84DD}" srcId="{083058FB-D7E4-42AC-AC47-EC9D2740D50F}" destId="{07E63CAE-E07F-43B5-8B9A-D5F850D11316}" srcOrd="0" destOrd="0" parTransId="{375DCA21-9E7E-40F6-948E-A053C477649F}" sibTransId="{43DE1715-4354-493F-A47C-A623A5CC279E}"/>
    <dgm:cxn modelId="{395E094B-E552-4CCE-A24B-ACD24F04D0E0}" srcId="{083058FB-D7E4-42AC-AC47-EC9D2740D50F}" destId="{E6077133-BDE0-42DD-B3C1-F09BB1E594AC}" srcOrd="1" destOrd="0" parTransId="{042A2F75-4406-4FCE-B80D-1DD9ACC33D41}" sibTransId="{3D389983-2AED-4D32-B4BF-8F3E200B0CAC}"/>
    <dgm:cxn modelId="{C925B1C9-A013-436A-8A40-100F1C4B1AB1}" type="presOf" srcId="{083058FB-D7E4-42AC-AC47-EC9D2740D50F}" destId="{76D4EB3A-2C6C-4C02-83C0-C250857A209F}" srcOrd="0" destOrd="0" presId="urn:microsoft.com/office/officeart/2005/8/layout/chevron2"/>
    <dgm:cxn modelId="{95DA4BB3-BE26-4AD5-B7BC-2248D8303AF3}" type="presOf" srcId="{E6077133-BDE0-42DD-B3C1-F09BB1E594AC}" destId="{749A1EC2-6787-4386-9A04-2D7C9A1F7635}" srcOrd="0" destOrd="0" presId="urn:microsoft.com/office/officeart/2005/8/layout/chevron2"/>
    <dgm:cxn modelId="{97E9A234-F61C-4476-A7CC-648B05BE3F5D}" srcId="{E6077133-BDE0-42DD-B3C1-F09BB1E594AC}" destId="{59AED373-E38A-4BD4-A631-3D5B3D60AB6F}" srcOrd="0" destOrd="0" parTransId="{50CCB01E-9655-4DCE-A1E9-F0C648B16975}" sibTransId="{D432F0CD-F1C9-451F-9BF9-43BE67E93E0B}"/>
    <dgm:cxn modelId="{57B59595-7DE4-4BA0-9C9B-2477183BF141}" type="presOf" srcId="{59AED373-E38A-4BD4-A631-3D5B3D60AB6F}" destId="{4DE0E3DC-04F3-46E1-BC83-DA96C976BC5F}" srcOrd="0" destOrd="0" presId="urn:microsoft.com/office/officeart/2005/8/layout/chevron2"/>
    <dgm:cxn modelId="{6A238ACA-45FC-4B82-8FEC-7EEDD4D728DD}" type="presOf" srcId="{F6574D3B-92FB-4DCB-B065-D50275DB829B}" destId="{42ACD664-9300-4249-B2F8-9749D7BED71E}" srcOrd="0" destOrd="0" presId="urn:microsoft.com/office/officeart/2005/8/layout/chevron2"/>
    <dgm:cxn modelId="{46F2B67B-D789-4877-BC64-8E487CBF3F4A}" srcId="{07E63CAE-E07F-43B5-8B9A-D5F850D11316}" destId="{F6574D3B-92FB-4DCB-B065-D50275DB829B}" srcOrd="0" destOrd="0" parTransId="{46BC5F37-5023-4CBB-B312-34E61BCA88F6}" sibTransId="{DEA99C84-6060-4C04-AE9D-7B3EE9731EED}"/>
    <dgm:cxn modelId="{4AB1D4C8-6E45-4609-8B15-8A9D47B3E5ED}" type="presParOf" srcId="{76D4EB3A-2C6C-4C02-83C0-C250857A209F}" destId="{F20FF4BD-3B95-4BD9-AB03-9DE613AB4E67}" srcOrd="0" destOrd="0" presId="urn:microsoft.com/office/officeart/2005/8/layout/chevron2"/>
    <dgm:cxn modelId="{E371F995-202F-4F8B-BD2A-A2AA63B306CE}" type="presParOf" srcId="{F20FF4BD-3B95-4BD9-AB03-9DE613AB4E67}" destId="{4787B8AB-D47E-48D6-BAF8-198779755066}" srcOrd="0" destOrd="0" presId="urn:microsoft.com/office/officeart/2005/8/layout/chevron2"/>
    <dgm:cxn modelId="{273E761A-0116-40B7-B846-A26A004C115A}" type="presParOf" srcId="{F20FF4BD-3B95-4BD9-AB03-9DE613AB4E67}" destId="{42ACD664-9300-4249-B2F8-9749D7BED71E}" srcOrd="1" destOrd="0" presId="urn:microsoft.com/office/officeart/2005/8/layout/chevron2"/>
    <dgm:cxn modelId="{ABA72E58-1580-4F0E-A833-51CA0CD7D201}" type="presParOf" srcId="{76D4EB3A-2C6C-4C02-83C0-C250857A209F}" destId="{FB3EF289-5C92-44DC-8AD7-16805AC5E1ED}" srcOrd="1" destOrd="0" presId="urn:microsoft.com/office/officeart/2005/8/layout/chevron2"/>
    <dgm:cxn modelId="{EB1BE90C-CCB8-4E63-8885-FDCDE7BE76BD}" type="presParOf" srcId="{76D4EB3A-2C6C-4C02-83C0-C250857A209F}" destId="{B1DB6064-EDC5-4709-B9BF-ECEEDBCBB2E2}" srcOrd="2" destOrd="0" presId="urn:microsoft.com/office/officeart/2005/8/layout/chevron2"/>
    <dgm:cxn modelId="{C06AC961-8ACA-432E-B768-60FF664C7FCC}" type="presParOf" srcId="{B1DB6064-EDC5-4709-B9BF-ECEEDBCBB2E2}" destId="{749A1EC2-6787-4386-9A04-2D7C9A1F7635}" srcOrd="0" destOrd="0" presId="urn:microsoft.com/office/officeart/2005/8/layout/chevron2"/>
    <dgm:cxn modelId="{5C7A80BF-479B-4566-B5AF-3A3BC90B4FD9}" type="presParOf" srcId="{B1DB6064-EDC5-4709-B9BF-ECEEDBCBB2E2}" destId="{4DE0E3DC-04F3-46E1-BC83-DA96C976BC5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05BBCC-BEFE-4367-86EF-44702AF23BA5}">
      <dsp:nvSpPr>
        <dsp:cNvPr id="0" name=""/>
        <dsp:cNvSpPr/>
      </dsp:nvSpPr>
      <dsp:spPr>
        <a:xfrm rot="5400000">
          <a:off x="1644010" y="-565088"/>
          <a:ext cx="531284" cy="1797319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Налог на доходы физических лиц</a:t>
          </a:r>
          <a:endParaRPr lang="ru-RU" sz="1200" kern="1200" dirty="0"/>
        </a:p>
      </dsp:txBody>
      <dsp:txXfrm rot="5400000">
        <a:off x="1644010" y="-565088"/>
        <a:ext cx="531284" cy="1797319"/>
      </dsp:txXfrm>
    </dsp:sp>
    <dsp:sp modelId="{B0D09CF4-C147-4692-9EC6-109AFC553275}">
      <dsp:nvSpPr>
        <dsp:cNvPr id="0" name=""/>
        <dsp:cNvSpPr/>
      </dsp:nvSpPr>
      <dsp:spPr>
        <a:xfrm>
          <a:off x="1905" y="72007"/>
          <a:ext cx="1010992" cy="66410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218 тыс.руб.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05" y="72007"/>
        <a:ext cx="1010992" cy="664105"/>
      </dsp:txXfrm>
    </dsp:sp>
    <dsp:sp modelId="{441F680C-2972-4B13-A7B2-8782ABF84475}">
      <dsp:nvSpPr>
        <dsp:cNvPr id="0" name=""/>
        <dsp:cNvSpPr/>
      </dsp:nvSpPr>
      <dsp:spPr>
        <a:xfrm rot="5400000">
          <a:off x="1644010" y="132221"/>
          <a:ext cx="531284" cy="1797319"/>
        </a:xfrm>
        <a:prstGeom prst="round2SameRect">
          <a:avLst/>
        </a:prstGeom>
        <a:solidFill>
          <a:schemeClr val="accent3">
            <a:tint val="40000"/>
            <a:alpha val="90000"/>
            <a:hueOff val="581170"/>
            <a:satOff val="13392"/>
            <a:lumOff val="1156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581170"/>
              <a:satOff val="13392"/>
              <a:lumOff val="1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Налоги на имущество</a:t>
          </a:r>
          <a:endParaRPr lang="ru-RU" sz="1100" kern="1200" dirty="0"/>
        </a:p>
      </dsp:txBody>
      <dsp:txXfrm rot="5400000">
        <a:off x="1644010" y="132221"/>
        <a:ext cx="531284" cy="1797319"/>
      </dsp:txXfrm>
    </dsp:sp>
    <dsp:sp modelId="{B35BADFA-2242-4113-83A5-AFF98649A85A}">
      <dsp:nvSpPr>
        <dsp:cNvPr id="0" name=""/>
        <dsp:cNvSpPr/>
      </dsp:nvSpPr>
      <dsp:spPr>
        <a:xfrm>
          <a:off x="0" y="720080"/>
          <a:ext cx="1010992" cy="664105"/>
        </a:xfrm>
        <a:prstGeom prst="roundRect">
          <a:avLst/>
        </a:prstGeom>
        <a:gradFill rotWithShape="0">
          <a:gsLst>
            <a:gs pos="0">
              <a:schemeClr val="accent3">
                <a:hueOff val="593843"/>
                <a:satOff val="3198"/>
                <a:lumOff val="4363"/>
                <a:alphaOff val="0"/>
                <a:shade val="63000"/>
                <a:satMod val="165000"/>
              </a:schemeClr>
            </a:gs>
            <a:gs pos="30000">
              <a:schemeClr val="accent3">
                <a:hueOff val="593843"/>
                <a:satOff val="3198"/>
                <a:lumOff val="4363"/>
                <a:alphaOff val="0"/>
                <a:shade val="58000"/>
                <a:satMod val="165000"/>
              </a:schemeClr>
            </a:gs>
            <a:gs pos="75000">
              <a:schemeClr val="accent3">
                <a:hueOff val="593843"/>
                <a:satOff val="3198"/>
                <a:lumOff val="4363"/>
                <a:alphaOff val="0"/>
                <a:shade val="30000"/>
                <a:satMod val="175000"/>
              </a:schemeClr>
            </a:gs>
            <a:gs pos="100000">
              <a:schemeClr val="accent3">
                <a:hueOff val="593843"/>
                <a:satOff val="3198"/>
                <a:lumOff val="4363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2265 </a:t>
          </a:r>
          <a:r>
            <a:rPr lang="ru-RU" sz="1400" kern="1200" dirty="0" err="1" smtClean="0"/>
            <a:t>тыс.р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уб</a:t>
          </a:r>
          <a:r>
            <a:rPr lang="ru-RU" sz="1400" kern="1200" dirty="0" smtClean="0"/>
            <a:t>.</a:t>
          </a:r>
          <a:endParaRPr lang="ru-RU" sz="1400" kern="1200" dirty="0"/>
        </a:p>
      </dsp:txBody>
      <dsp:txXfrm>
        <a:off x="0" y="720080"/>
        <a:ext cx="1010992" cy="664105"/>
      </dsp:txXfrm>
    </dsp:sp>
    <dsp:sp modelId="{D4F6A058-2906-45BD-9B09-414CB067D94F}">
      <dsp:nvSpPr>
        <dsp:cNvPr id="0" name=""/>
        <dsp:cNvSpPr/>
      </dsp:nvSpPr>
      <dsp:spPr>
        <a:xfrm rot="5400000">
          <a:off x="1644010" y="829532"/>
          <a:ext cx="531284" cy="1797319"/>
        </a:xfrm>
        <a:prstGeom prst="round2SameRect">
          <a:avLst/>
        </a:prstGeom>
        <a:solidFill>
          <a:schemeClr val="accent3">
            <a:tint val="40000"/>
            <a:alpha val="90000"/>
            <a:hueOff val="1162341"/>
            <a:satOff val="26783"/>
            <a:lumOff val="2311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162341"/>
              <a:satOff val="26783"/>
              <a:lumOff val="231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Акцизы по подакцизным товарам</a:t>
          </a:r>
          <a:endParaRPr lang="ru-RU" sz="1100" kern="1200" dirty="0"/>
        </a:p>
      </dsp:txBody>
      <dsp:txXfrm rot="5400000">
        <a:off x="1644010" y="829532"/>
        <a:ext cx="531284" cy="1797319"/>
      </dsp:txXfrm>
    </dsp:sp>
    <dsp:sp modelId="{5D010674-FF8D-414C-BA8A-A0677FCE0CE5}">
      <dsp:nvSpPr>
        <dsp:cNvPr id="0" name=""/>
        <dsp:cNvSpPr/>
      </dsp:nvSpPr>
      <dsp:spPr>
        <a:xfrm>
          <a:off x="0" y="1396139"/>
          <a:ext cx="1010992" cy="664105"/>
        </a:xfrm>
        <a:prstGeom prst="roundRect">
          <a:avLst/>
        </a:prstGeom>
        <a:gradFill rotWithShape="0">
          <a:gsLst>
            <a:gs pos="0">
              <a:schemeClr val="accent3">
                <a:hueOff val="1187685"/>
                <a:satOff val="6397"/>
                <a:lumOff val="8726"/>
                <a:alphaOff val="0"/>
                <a:shade val="63000"/>
                <a:satMod val="165000"/>
              </a:schemeClr>
            </a:gs>
            <a:gs pos="30000">
              <a:schemeClr val="accent3">
                <a:hueOff val="1187685"/>
                <a:satOff val="6397"/>
                <a:lumOff val="8726"/>
                <a:alphaOff val="0"/>
                <a:shade val="58000"/>
                <a:satMod val="165000"/>
              </a:schemeClr>
            </a:gs>
            <a:gs pos="75000">
              <a:schemeClr val="accent3">
                <a:hueOff val="1187685"/>
                <a:satOff val="6397"/>
                <a:lumOff val="8726"/>
                <a:alphaOff val="0"/>
                <a:shade val="30000"/>
                <a:satMod val="175000"/>
              </a:schemeClr>
            </a:gs>
            <a:gs pos="100000">
              <a:schemeClr val="accent3">
                <a:hueOff val="1187685"/>
                <a:satOff val="6397"/>
                <a:lumOff val="8726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1252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396139"/>
        <a:ext cx="1010992" cy="664105"/>
      </dsp:txXfrm>
    </dsp:sp>
    <dsp:sp modelId="{4892179F-62F4-4542-8E3A-6E5B03541143}">
      <dsp:nvSpPr>
        <dsp:cNvPr id="0" name=""/>
        <dsp:cNvSpPr/>
      </dsp:nvSpPr>
      <dsp:spPr>
        <a:xfrm rot="5400000">
          <a:off x="1644010" y="1526842"/>
          <a:ext cx="531284" cy="1797319"/>
        </a:xfrm>
        <a:prstGeom prst="round2SameRect">
          <a:avLst/>
        </a:prstGeom>
        <a:solidFill>
          <a:schemeClr val="accent3">
            <a:tint val="40000"/>
            <a:alpha val="90000"/>
            <a:hueOff val="1743511"/>
            <a:satOff val="40175"/>
            <a:lumOff val="3467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743511"/>
              <a:satOff val="40175"/>
              <a:lumOff val="346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Государственная пошлина</a:t>
          </a:r>
          <a:endParaRPr lang="ru-RU" sz="1100" kern="1200" dirty="0"/>
        </a:p>
      </dsp:txBody>
      <dsp:txXfrm rot="5400000">
        <a:off x="1644010" y="1526842"/>
        <a:ext cx="531284" cy="1797319"/>
      </dsp:txXfrm>
    </dsp:sp>
    <dsp:sp modelId="{EE2182C3-6919-4368-BCEA-EE540C8DAD07}">
      <dsp:nvSpPr>
        <dsp:cNvPr id="0" name=""/>
        <dsp:cNvSpPr/>
      </dsp:nvSpPr>
      <dsp:spPr>
        <a:xfrm>
          <a:off x="0" y="2093449"/>
          <a:ext cx="1010992" cy="664105"/>
        </a:xfrm>
        <a:prstGeom prst="roundRect">
          <a:avLst/>
        </a:prstGeom>
        <a:gradFill rotWithShape="0">
          <a:gsLst>
            <a:gs pos="0">
              <a:schemeClr val="accent3">
                <a:hueOff val="1781528"/>
                <a:satOff val="9595"/>
                <a:lumOff val="13089"/>
                <a:alphaOff val="0"/>
                <a:shade val="63000"/>
                <a:satMod val="165000"/>
              </a:schemeClr>
            </a:gs>
            <a:gs pos="30000">
              <a:schemeClr val="accent3">
                <a:hueOff val="1781528"/>
                <a:satOff val="9595"/>
                <a:lumOff val="13089"/>
                <a:alphaOff val="0"/>
                <a:shade val="58000"/>
                <a:satMod val="165000"/>
              </a:schemeClr>
            </a:gs>
            <a:gs pos="75000">
              <a:schemeClr val="accent3">
                <a:hueOff val="1781528"/>
                <a:satOff val="9595"/>
                <a:lumOff val="13089"/>
                <a:alphaOff val="0"/>
                <a:shade val="30000"/>
                <a:satMod val="175000"/>
              </a:schemeClr>
            </a:gs>
            <a:gs pos="100000">
              <a:schemeClr val="accent3">
                <a:hueOff val="1781528"/>
                <a:satOff val="9595"/>
                <a:lumOff val="1308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 </a:t>
          </a:r>
          <a:r>
            <a:rPr lang="ru-RU" sz="17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093449"/>
        <a:ext cx="1010992" cy="664105"/>
      </dsp:txXfrm>
    </dsp:sp>
    <dsp:sp modelId="{426D59F8-1978-4B21-B281-093238C0FE46}">
      <dsp:nvSpPr>
        <dsp:cNvPr id="0" name=""/>
        <dsp:cNvSpPr/>
      </dsp:nvSpPr>
      <dsp:spPr>
        <a:xfrm rot="5400000">
          <a:off x="1644010" y="2224152"/>
          <a:ext cx="531284" cy="1797319"/>
        </a:xfrm>
        <a:prstGeom prst="round2SameRect">
          <a:avLst/>
        </a:prstGeom>
        <a:solidFill>
          <a:schemeClr val="accent3">
            <a:tint val="40000"/>
            <a:alpha val="90000"/>
            <a:hueOff val="2324682"/>
            <a:satOff val="53566"/>
            <a:lumOff val="4622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2324682"/>
              <a:satOff val="53566"/>
              <a:lumOff val="462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Налоги на совокупный доход</a:t>
          </a:r>
          <a:endParaRPr lang="ru-RU" sz="1100" kern="1200" dirty="0"/>
        </a:p>
      </dsp:txBody>
      <dsp:txXfrm rot="5400000">
        <a:off x="1644010" y="2224152"/>
        <a:ext cx="531284" cy="1797319"/>
      </dsp:txXfrm>
    </dsp:sp>
    <dsp:sp modelId="{6A1D5DDA-320E-42E4-AFB4-8DC725DBE14A}">
      <dsp:nvSpPr>
        <dsp:cNvPr id="0" name=""/>
        <dsp:cNvSpPr/>
      </dsp:nvSpPr>
      <dsp:spPr>
        <a:xfrm>
          <a:off x="0" y="2790760"/>
          <a:ext cx="1010992" cy="664105"/>
        </a:xfrm>
        <a:prstGeom prst="roundRect">
          <a:avLst/>
        </a:prstGeom>
        <a:gradFill rotWithShape="0">
          <a:gsLst>
            <a:gs pos="0">
              <a:schemeClr val="accent3">
                <a:hueOff val="2375370"/>
                <a:satOff val="12794"/>
                <a:lumOff val="17452"/>
                <a:alphaOff val="0"/>
                <a:shade val="63000"/>
                <a:satMod val="165000"/>
              </a:schemeClr>
            </a:gs>
            <a:gs pos="30000">
              <a:schemeClr val="accent3">
                <a:hueOff val="2375370"/>
                <a:satOff val="12794"/>
                <a:lumOff val="17452"/>
                <a:alphaOff val="0"/>
                <a:shade val="58000"/>
                <a:satMod val="165000"/>
              </a:schemeClr>
            </a:gs>
            <a:gs pos="75000">
              <a:schemeClr val="accent3">
                <a:hueOff val="2375370"/>
                <a:satOff val="12794"/>
                <a:lumOff val="17452"/>
                <a:alphaOff val="0"/>
                <a:shade val="30000"/>
                <a:satMod val="175000"/>
              </a:schemeClr>
            </a:gs>
            <a:gs pos="100000">
              <a:schemeClr val="accent3">
                <a:hueOff val="2375370"/>
                <a:satOff val="12794"/>
                <a:lumOff val="17452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70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800" kern="1200" dirty="0" smtClean="0"/>
            <a:t>.</a:t>
          </a:r>
          <a:endParaRPr lang="ru-RU" sz="800" kern="1200" dirty="0"/>
        </a:p>
      </dsp:txBody>
      <dsp:txXfrm>
        <a:off x="0" y="2790760"/>
        <a:ext cx="1010992" cy="66410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87B8AB-D47E-48D6-BAF8-198779755066}">
      <dsp:nvSpPr>
        <dsp:cNvPr id="0" name=""/>
        <dsp:cNvSpPr/>
      </dsp:nvSpPr>
      <dsp:spPr>
        <a:xfrm rot="5400000">
          <a:off x="-301308" y="238630"/>
          <a:ext cx="1623335" cy="1153824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1916,1 тыс.руб.</a:t>
          </a:r>
          <a:endParaRPr lang="ru-RU" sz="1000" b="1" kern="1200" dirty="0">
            <a:solidFill>
              <a:schemeClr val="tx1"/>
            </a:solidFill>
          </a:endParaRPr>
        </a:p>
      </dsp:txBody>
      <dsp:txXfrm rot="5400000">
        <a:off x="-301308" y="238630"/>
        <a:ext cx="1623335" cy="1153824"/>
      </dsp:txXfrm>
    </dsp:sp>
    <dsp:sp modelId="{42ACD664-9300-4249-B2F8-9749D7BED71E}">
      <dsp:nvSpPr>
        <dsp:cNvPr id="0" name=""/>
        <dsp:cNvSpPr/>
      </dsp:nvSpPr>
      <dsp:spPr>
        <a:xfrm rot="5400000">
          <a:off x="1210859" y="-192569"/>
          <a:ext cx="1119279" cy="1512167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Дотации</a:t>
          </a:r>
          <a:endParaRPr lang="ru-RU" sz="1400" b="1" kern="1200" dirty="0"/>
        </a:p>
      </dsp:txBody>
      <dsp:txXfrm rot="5400000">
        <a:off x="1210859" y="-192569"/>
        <a:ext cx="1119279" cy="1512167"/>
      </dsp:txXfrm>
    </dsp:sp>
    <dsp:sp modelId="{749A1EC2-6787-4386-9A04-2D7C9A1F7635}">
      <dsp:nvSpPr>
        <dsp:cNvPr id="0" name=""/>
        <dsp:cNvSpPr/>
      </dsp:nvSpPr>
      <dsp:spPr>
        <a:xfrm rot="5400000">
          <a:off x="-241058" y="1508006"/>
          <a:ext cx="1623335" cy="1274324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231,2 </a:t>
          </a:r>
          <a:r>
            <a:rPr lang="ru-RU" sz="1000" b="1" kern="1200" dirty="0" smtClean="0">
              <a:solidFill>
                <a:schemeClr val="tx1"/>
              </a:solidFill>
            </a:rPr>
            <a:t>тыс.руб. </a:t>
          </a:r>
          <a:endParaRPr lang="ru-RU" sz="1000" b="1" kern="1200" dirty="0">
            <a:solidFill>
              <a:schemeClr val="tx1"/>
            </a:solidFill>
          </a:endParaRPr>
        </a:p>
      </dsp:txBody>
      <dsp:txXfrm rot="5400000">
        <a:off x="-241058" y="1508006"/>
        <a:ext cx="1623335" cy="1274324"/>
      </dsp:txXfrm>
    </dsp:sp>
    <dsp:sp modelId="{4DE0E3DC-04F3-46E1-BC83-DA96C976BC5F}">
      <dsp:nvSpPr>
        <dsp:cNvPr id="0" name=""/>
        <dsp:cNvSpPr/>
      </dsp:nvSpPr>
      <dsp:spPr>
        <a:xfrm rot="5400000">
          <a:off x="1271109" y="1137057"/>
          <a:ext cx="1119279" cy="1512167"/>
        </a:xfrm>
        <a:prstGeom prst="round2SameRect">
          <a:avLst/>
        </a:prstGeom>
        <a:solidFill>
          <a:schemeClr val="accent1">
            <a:lumMod val="75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Субвенции</a:t>
          </a:r>
          <a:endParaRPr lang="ru-RU" sz="1400" b="1" kern="1200" dirty="0"/>
        </a:p>
      </dsp:txBody>
      <dsp:txXfrm rot="5400000">
        <a:off x="1271109" y="1137057"/>
        <a:ext cx="1119279" cy="1512167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F696A8-CABD-49BE-BAC5-C14F4E14F247}">
      <dsp:nvSpPr>
        <dsp:cNvPr id="0" name=""/>
        <dsp:cNvSpPr/>
      </dsp:nvSpPr>
      <dsp:spPr>
        <a:xfrm rot="5400000">
          <a:off x="-280693" y="299757"/>
          <a:ext cx="1871292" cy="1309905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2019</a:t>
          </a:r>
          <a:endParaRPr lang="ru-RU" sz="3800" kern="1200" dirty="0"/>
        </a:p>
      </dsp:txBody>
      <dsp:txXfrm rot="5400000">
        <a:off x="-280693" y="299757"/>
        <a:ext cx="1871292" cy="1309905"/>
      </dsp:txXfrm>
    </dsp:sp>
    <dsp:sp modelId="{A3900918-B473-432F-BB24-7631D9274347}">
      <dsp:nvSpPr>
        <dsp:cNvPr id="0" name=""/>
        <dsp:cNvSpPr/>
      </dsp:nvSpPr>
      <dsp:spPr>
        <a:xfrm rot="5400000">
          <a:off x="4187241" y="-2859587"/>
          <a:ext cx="1216340" cy="69710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Подпрограмма «Функционирование органов местного самоуправления» -3551,4 тыс. руб.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Подпрограмма «Обеспечение первичных мер пожарной безопасности, защиты населения и территории от чрезвычайных ситуации природного и техногенного характера"   57 тыс. руб.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Подпрограмма «Строительство, реконструкция и содержание автомобильных дорог и инженерных сооружений на них  953  тыс. руб. 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Подпрограмма «Повышение уровня благоустройства территории» 1322,2 тыс. руб. 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Подпрограмма «Гарантии, предоставляемые муниципальным служащим» 324 тыс. руб.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Подпрограмма «Развитие физической культуры и спорта» 50 тыс. руб.</a:t>
          </a:r>
          <a:endParaRPr lang="ru-RU" sz="1000" kern="1200" dirty="0"/>
        </a:p>
      </dsp:txBody>
      <dsp:txXfrm rot="5400000">
        <a:off x="4187241" y="-2859587"/>
        <a:ext cx="1216340" cy="6971013"/>
      </dsp:txXfrm>
    </dsp:sp>
    <dsp:sp modelId="{D35D489C-5C95-4EA5-B094-9E8F4DF3E8D7}">
      <dsp:nvSpPr>
        <dsp:cNvPr id="0" name=""/>
        <dsp:cNvSpPr/>
      </dsp:nvSpPr>
      <dsp:spPr>
        <a:xfrm rot="5400000">
          <a:off x="-280693" y="2173617"/>
          <a:ext cx="1871292" cy="1309905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2020</a:t>
          </a:r>
          <a:endParaRPr lang="ru-RU" sz="3800" kern="1200" dirty="0"/>
        </a:p>
      </dsp:txBody>
      <dsp:txXfrm rot="5400000">
        <a:off x="-280693" y="2173617"/>
        <a:ext cx="1871292" cy="1309905"/>
      </dsp:txXfrm>
    </dsp:sp>
    <dsp:sp modelId="{CFF230F2-A319-4442-8D59-1D0F12211A26}">
      <dsp:nvSpPr>
        <dsp:cNvPr id="0" name=""/>
        <dsp:cNvSpPr/>
      </dsp:nvSpPr>
      <dsp:spPr>
        <a:xfrm rot="5400000">
          <a:off x="4006201" y="-984413"/>
          <a:ext cx="1578420" cy="69710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80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Подпрограмма «Функционирование органов местного самоуправления» -3055,1 тыс. руб.</a:t>
          </a:r>
          <a:endParaRPr lang="ru-RU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Подпрограмма «Обеспечение первичных мер пожарной безопасности, защиты населения и территории от чрезвычайных ситуации природного и техногенного характера"   30 тыс. руб.</a:t>
          </a:r>
          <a:endParaRPr lang="ru-RU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Подпрограмма «Строительство, реконструкция и содержание автомобильных дорог и инженерных сооружений на них 1252  тыс. руб. </a:t>
          </a:r>
          <a:endParaRPr lang="ru-RU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Подпрограмма «Повышение уровня благоустройства территории»  900 тыс. руб. </a:t>
          </a:r>
          <a:endParaRPr lang="ru-RU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Подпрограмма «Гарантии, предоставляемые муниципальным служащим» 324 тыс. руб.</a:t>
          </a:r>
          <a:endParaRPr lang="ru-RU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Подпрограмма «Развитие физической культуры и спорта» 30 тыс.руб.</a:t>
          </a:r>
          <a:endParaRPr lang="ru-RU" sz="1050" kern="1200" dirty="0"/>
        </a:p>
      </dsp:txBody>
      <dsp:txXfrm rot="5400000">
        <a:off x="4006201" y="-984413"/>
        <a:ext cx="1578420" cy="6971013"/>
      </dsp:txXfrm>
    </dsp:sp>
    <dsp:sp modelId="{2BC14005-B517-481D-A913-54E9AD7D9C63}">
      <dsp:nvSpPr>
        <dsp:cNvPr id="0" name=""/>
        <dsp:cNvSpPr/>
      </dsp:nvSpPr>
      <dsp:spPr>
        <a:xfrm rot="5400000">
          <a:off x="-280693" y="4006961"/>
          <a:ext cx="1871292" cy="1309905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2021</a:t>
          </a:r>
          <a:endParaRPr lang="ru-RU" sz="3800" kern="1200" dirty="0"/>
        </a:p>
      </dsp:txBody>
      <dsp:txXfrm rot="5400000">
        <a:off x="-280693" y="4006961"/>
        <a:ext cx="1871292" cy="1309905"/>
      </dsp:txXfrm>
    </dsp:sp>
    <dsp:sp modelId="{48920070-5835-4071-B0F3-8A69B8CF9473}">
      <dsp:nvSpPr>
        <dsp:cNvPr id="0" name=""/>
        <dsp:cNvSpPr/>
      </dsp:nvSpPr>
      <dsp:spPr>
        <a:xfrm rot="5400000">
          <a:off x="4046718" y="864123"/>
          <a:ext cx="1497388" cy="69710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8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Подпрограмма «Функционирование органов местного самоуправления» -3041,6тыс.руб,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Подпрограмма «Обеспечение первичных мер пожарной безопасности, защиты населения и территории от чрезвычайных ситуации природного и техногенного характера"   20 тыс. руб.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Подпрограмма «Строительство, реконструкция и содержание автомобильных дорог и инженерных сооружений на них 1794 тыс. руб. 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Подпрограмма «Повышение уровня благоустройства территории » 750  тыс. руб. 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Подпрограмма «Гарантии, предоставляемые муниципальным служащим» 324 тыс. руб.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Подпрограмма «Развитие физической культуры и спорта» 25 тыс. руб.</a:t>
          </a:r>
          <a:endParaRPr lang="ru-RU" sz="1000" kern="1200" dirty="0"/>
        </a:p>
      </dsp:txBody>
      <dsp:txXfrm rot="5400000">
        <a:off x="4046718" y="864123"/>
        <a:ext cx="1497388" cy="6971013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84391B-1960-4628-A101-09DB505E17F1}">
      <dsp:nvSpPr>
        <dsp:cNvPr id="0" name=""/>
        <dsp:cNvSpPr/>
      </dsp:nvSpPr>
      <dsp:spPr>
        <a:xfrm rot="16200000">
          <a:off x="-567328" y="586681"/>
          <a:ext cx="3888432" cy="2715069"/>
        </a:xfrm>
        <a:prstGeom prst="flowChartProcess">
          <a:avLst/>
        </a:prstGeom>
        <a:solidFill>
          <a:schemeClr val="accent5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          2019 год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1322,2  тыс.руб.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Уличное освещение 850,0 тыс. руб.</a:t>
          </a:r>
          <a:endParaRPr lang="ru-RU" sz="1600" kern="1200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 и ремонт  уличного освещения 50,0 тыс.руб.</a:t>
          </a:r>
          <a:endParaRPr lang="ru-RU" sz="1600" kern="1200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мест захоронения, объектов культурного наследия 50,0тыс.руб.                                 -Прочая деятельность в области благоустройства 367,2 тыс. руб.                      Озеленение сельского поселения 5,0 тыс</a:t>
          </a:r>
          <a:r>
            <a:rPr lang="ru-RU" sz="1600" kern="12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600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руб</a:t>
          </a:r>
          <a:r>
            <a:rPr lang="ru-RU" sz="1600" kern="12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600" kern="1200" dirty="0">
            <a:solidFill>
              <a:schemeClr val="accent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 rot="16200000">
        <a:off x="-567328" y="586681"/>
        <a:ext cx="3888432" cy="2715069"/>
      </dsp:txXfrm>
    </dsp:sp>
    <dsp:sp modelId="{29114499-DCCE-4335-8D31-CDC69FA81C2B}">
      <dsp:nvSpPr>
        <dsp:cNvPr id="0" name=""/>
        <dsp:cNvSpPr/>
      </dsp:nvSpPr>
      <dsp:spPr>
        <a:xfrm rot="16200000">
          <a:off x="2337975" y="584396"/>
          <a:ext cx="3888432" cy="2719638"/>
        </a:xfrm>
        <a:prstGeom prst="flowChartAlternateProcess">
          <a:avLst/>
        </a:prstGeom>
        <a:solidFill>
          <a:schemeClr val="accent1">
            <a:shade val="80000"/>
            <a:hueOff val="-225089"/>
            <a:satOff val="10045"/>
            <a:lumOff val="1274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        2020 год                                       Всего 900,0 тыс.руб.</a:t>
          </a:r>
          <a:endParaRPr lang="ru-RU" sz="1400" b="1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Уличное освещение 700 тыс. руб.</a:t>
          </a:r>
          <a:endParaRPr lang="ru-RU" sz="1600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 и ремонт  уличного освещения 50,0 тыс. руб.</a:t>
          </a:r>
          <a:endParaRPr lang="ru-RU" sz="1600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мест захоронения, объектов культурного наследия 30,0тыс.руб.                                 -Прочая деятельность в области благоустройства 115,0 тыс. руб.                      Озеленение сельского поселения 5,0 тыс. руб.</a:t>
          </a:r>
          <a:endParaRPr lang="ru-RU" sz="1600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</dsp:txBody>
      <dsp:txXfrm rot="16200000">
        <a:off x="2337975" y="584396"/>
        <a:ext cx="3888432" cy="2719638"/>
      </dsp:txXfrm>
    </dsp:sp>
    <dsp:sp modelId="{FE07848F-706E-43FF-9B5C-196CE0E54DA8}">
      <dsp:nvSpPr>
        <dsp:cNvPr id="0" name=""/>
        <dsp:cNvSpPr/>
      </dsp:nvSpPr>
      <dsp:spPr>
        <a:xfrm rot="16200000">
          <a:off x="5261586" y="584396"/>
          <a:ext cx="3888432" cy="2719638"/>
        </a:xfrm>
        <a:prstGeom prst="flowChartAlternateProcess">
          <a:avLst/>
        </a:prstGeom>
        <a:solidFill>
          <a:schemeClr val="accent1">
            <a:shade val="80000"/>
            <a:hueOff val="-450179"/>
            <a:satOff val="20090"/>
            <a:lumOff val="2549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2021 год                                         Всего 750,0 тыс.руб.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Уличное освещение 650 тыс. руб.</a:t>
          </a:r>
          <a:endParaRPr lang="ru-RU" sz="1600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 и ремонт  уличного освещения 30,0 тыс. руб.</a:t>
          </a:r>
          <a:endParaRPr lang="ru-RU" sz="1600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мест захоронения, объектов культурного наследия 20,0тыс.руб.                                 -Прочая деятельность в области благоустройства 50,0 тыс. руб.                      </a:t>
          </a:r>
          <a:endParaRPr lang="ru-RU" sz="1600" kern="1200" dirty="0">
            <a:solidFill>
              <a:schemeClr val="accent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6200000">
        <a:off x="5261586" y="584396"/>
        <a:ext cx="3888432" cy="2719638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F46236-3920-4C41-997C-8330E4631394}">
      <dsp:nvSpPr>
        <dsp:cNvPr id="0" name=""/>
        <dsp:cNvSpPr/>
      </dsp:nvSpPr>
      <dsp:spPr>
        <a:xfrm rot="10800000">
          <a:off x="1876848" y="2419"/>
          <a:ext cx="6047315" cy="1414608"/>
        </a:xfrm>
        <a:prstGeom prst="homePlat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803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1900" kern="1200" dirty="0" smtClean="0">
              <a:latin typeface="Century Schoolbook" panose="02040604050505020304" pitchFamily="18" charset="0"/>
            </a:rPr>
            <a:t>Резервный фонд  администрации Пушкинского  сельского поселения: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1900" kern="1200" dirty="0" smtClean="0">
              <a:latin typeface="Century Schoolbook" panose="02040604050505020304" pitchFamily="18" charset="0"/>
            </a:rPr>
            <a:t>2019 год - 10,0 тыс. рублей, 2020 год - 10,0 тыс. рублей, 2021 год – 10,0 тыс. рублей</a:t>
          </a:r>
          <a:endParaRPr lang="ru-RU" sz="1900" kern="1200" dirty="0"/>
        </a:p>
      </dsp:txBody>
      <dsp:txXfrm rot="10800000">
        <a:off x="1876848" y="2419"/>
        <a:ext cx="6047315" cy="1414608"/>
      </dsp:txXfrm>
    </dsp:sp>
    <dsp:sp modelId="{CA588321-D50A-4421-A402-B965CF3EDFD6}">
      <dsp:nvSpPr>
        <dsp:cNvPr id="0" name=""/>
        <dsp:cNvSpPr/>
      </dsp:nvSpPr>
      <dsp:spPr>
        <a:xfrm>
          <a:off x="1169543" y="2419"/>
          <a:ext cx="1414608" cy="141460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9D1833-D49F-42CA-8B91-0B78AAAC7F12}">
      <dsp:nvSpPr>
        <dsp:cNvPr id="0" name=""/>
        <dsp:cNvSpPr/>
      </dsp:nvSpPr>
      <dsp:spPr>
        <a:xfrm rot="10800000">
          <a:off x="1876848" y="1839299"/>
          <a:ext cx="6047315" cy="1414608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803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1900" kern="1200" dirty="0" smtClean="0">
              <a:latin typeface="Century Schoolbook" panose="02040604050505020304" pitchFamily="18" charset="0"/>
            </a:rPr>
            <a:t>Осуществление мер </a:t>
          </a:r>
          <a:r>
            <a:rPr lang="ru-RU" altLang="ru-RU" sz="1900" kern="1200" smtClean="0">
              <a:latin typeface="Century Schoolbook" panose="02040604050505020304" pitchFamily="18" charset="0"/>
            </a:rPr>
            <a:t>по противодействию </a:t>
          </a:r>
          <a:r>
            <a:rPr lang="ru-RU" altLang="ru-RU" sz="1900" kern="1200" dirty="0" smtClean="0">
              <a:latin typeface="Century Schoolbook" panose="02040604050505020304" pitchFamily="18" charset="0"/>
            </a:rPr>
            <a:t>коррупции: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1900" kern="1200" dirty="0" smtClean="0">
              <a:latin typeface="Century Schoolbook" panose="02040604050505020304" pitchFamily="18" charset="0"/>
            </a:rPr>
            <a:t>2019 год – 0,6 тыс. рублей</a:t>
          </a:r>
          <a:endParaRPr lang="ru-RU" sz="1900" kern="1200" dirty="0"/>
        </a:p>
      </dsp:txBody>
      <dsp:txXfrm rot="10800000">
        <a:off x="1876848" y="1839299"/>
        <a:ext cx="6047315" cy="1414608"/>
      </dsp:txXfrm>
    </dsp:sp>
    <dsp:sp modelId="{2F81599D-456F-4AE3-8C12-773AC5D922B6}">
      <dsp:nvSpPr>
        <dsp:cNvPr id="0" name=""/>
        <dsp:cNvSpPr/>
      </dsp:nvSpPr>
      <dsp:spPr>
        <a:xfrm>
          <a:off x="1169543" y="1839299"/>
          <a:ext cx="1414608" cy="141460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C62D6D-1771-482C-A8EC-C09CA8F482B5}">
      <dsp:nvSpPr>
        <dsp:cNvPr id="0" name=""/>
        <dsp:cNvSpPr/>
      </dsp:nvSpPr>
      <dsp:spPr>
        <a:xfrm rot="10800000">
          <a:off x="1876848" y="3676179"/>
          <a:ext cx="6047315" cy="1414608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803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1900" kern="1200" dirty="0" smtClean="0">
              <a:latin typeface="Century Schoolbook" panose="02040604050505020304" pitchFamily="18" charset="0"/>
            </a:rPr>
            <a:t>Осуществление муниципального земельного контроля: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1900" kern="1200" dirty="0" smtClean="0">
              <a:latin typeface="Century Schoolbook" panose="02040604050505020304" pitchFamily="18" charset="0"/>
            </a:rPr>
            <a:t>2019 год – 2,4 тыс. рублей</a:t>
          </a:r>
          <a:endParaRPr lang="ru-RU" sz="1900" kern="1200" dirty="0"/>
        </a:p>
      </dsp:txBody>
      <dsp:txXfrm rot="10800000">
        <a:off x="1876848" y="3676179"/>
        <a:ext cx="6047315" cy="1414608"/>
      </dsp:txXfrm>
    </dsp:sp>
    <dsp:sp modelId="{A0DAE09D-C130-4963-8397-2C33663FB469}">
      <dsp:nvSpPr>
        <dsp:cNvPr id="0" name=""/>
        <dsp:cNvSpPr/>
      </dsp:nvSpPr>
      <dsp:spPr>
        <a:xfrm>
          <a:off x="1169543" y="3676179"/>
          <a:ext cx="1414608" cy="141460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666B74-BAC6-48FB-A69E-77EFDF7A56F7}">
      <dsp:nvSpPr>
        <dsp:cNvPr id="0" name=""/>
        <dsp:cNvSpPr/>
      </dsp:nvSpPr>
      <dsp:spPr>
        <a:xfrm rot="5400000">
          <a:off x="1796440" y="-641165"/>
          <a:ext cx="520215" cy="1935575"/>
        </a:xfrm>
        <a:prstGeom prst="round2SameRect">
          <a:avLst/>
        </a:prstGeom>
        <a:solidFill>
          <a:schemeClr val="bg2">
            <a:lumMod val="90000"/>
            <a:alpha val="9000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Налог</a:t>
          </a:r>
          <a:r>
            <a:rPr lang="ru-RU" sz="800" kern="1200" dirty="0" smtClean="0"/>
            <a:t> на доходы ф</a:t>
          </a:r>
          <a:r>
            <a:rPr lang="ru-RU" sz="900" kern="1200" dirty="0" smtClean="0"/>
            <a:t>и</a:t>
          </a:r>
          <a:r>
            <a:rPr lang="ru-RU" sz="800" kern="1200" dirty="0" smtClean="0"/>
            <a:t>зических лиц</a:t>
          </a:r>
          <a:endParaRPr lang="ru-RU" sz="800" kern="1200" dirty="0"/>
        </a:p>
      </dsp:txBody>
      <dsp:txXfrm rot="5400000">
        <a:off x="1796440" y="-641165"/>
        <a:ext cx="520215" cy="1935575"/>
      </dsp:txXfrm>
    </dsp:sp>
    <dsp:sp modelId="{F7F8F642-8586-4E0B-9704-421F74964D04}">
      <dsp:nvSpPr>
        <dsp:cNvPr id="0" name=""/>
        <dsp:cNvSpPr/>
      </dsp:nvSpPr>
      <dsp:spPr>
        <a:xfrm>
          <a:off x="0" y="1487"/>
          <a:ext cx="1088760" cy="650269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212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0" y="1487"/>
        <a:ext cx="1088760" cy="650269"/>
      </dsp:txXfrm>
    </dsp:sp>
    <dsp:sp modelId="{C2DF84D2-46CE-4315-AC9A-EC068F3D11B9}">
      <dsp:nvSpPr>
        <dsp:cNvPr id="0" name=""/>
        <dsp:cNvSpPr/>
      </dsp:nvSpPr>
      <dsp:spPr>
        <a:xfrm rot="5400000">
          <a:off x="1796440" y="41617"/>
          <a:ext cx="520215" cy="1935575"/>
        </a:xfrm>
        <a:prstGeom prst="round2Same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Налоги на </a:t>
          </a:r>
          <a:r>
            <a:rPr lang="ru-RU" sz="900" kern="1200" dirty="0" smtClean="0"/>
            <a:t>имущество</a:t>
          </a:r>
          <a:endParaRPr lang="ru-RU" sz="900" kern="1200" dirty="0"/>
        </a:p>
      </dsp:txBody>
      <dsp:txXfrm rot="5400000">
        <a:off x="1796440" y="41617"/>
        <a:ext cx="520215" cy="1935575"/>
      </dsp:txXfrm>
    </dsp:sp>
    <dsp:sp modelId="{C1558259-A118-41DA-B639-5F5874386B47}">
      <dsp:nvSpPr>
        <dsp:cNvPr id="0" name=""/>
        <dsp:cNvSpPr/>
      </dsp:nvSpPr>
      <dsp:spPr>
        <a:xfrm>
          <a:off x="0" y="684270"/>
          <a:ext cx="1088760" cy="650269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2205 </a:t>
          </a:r>
          <a:r>
            <a:rPr lang="ru-RU" sz="14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0" y="684270"/>
        <a:ext cx="1088760" cy="650269"/>
      </dsp:txXfrm>
    </dsp:sp>
    <dsp:sp modelId="{0FA0A811-7BD1-4C63-9842-B69D2F4EB9E0}">
      <dsp:nvSpPr>
        <dsp:cNvPr id="0" name=""/>
        <dsp:cNvSpPr/>
      </dsp:nvSpPr>
      <dsp:spPr>
        <a:xfrm rot="5400000">
          <a:off x="1796440" y="724400"/>
          <a:ext cx="520215" cy="1935575"/>
        </a:xfrm>
        <a:prstGeom prst="round2SameRect">
          <a:avLst/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Акцизы по </a:t>
          </a:r>
          <a:r>
            <a:rPr lang="ru-RU" sz="900" kern="1200" dirty="0" smtClean="0"/>
            <a:t>подакцизным</a:t>
          </a:r>
          <a:r>
            <a:rPr lang="ru-RU" sz="800" kern="1200" dirty="0" smtClean="0"/>
            <a:t> товарам</a:t>
          </a:r>
          <a:endParaRPr lang="ru-RU" sz="800" kern="1200" dirty="0"/>
        </a:p>
      </dsp:txBody>
      <dsp:txXfrm rot="5400000">
        <a:off x="1796440" y="724400"/>
        <a:ext cx="520215" cy="1935575"/>
      </dsp:txXfrm>
    </dsp:sp>
    <dsp:sp modelId="{28FC7E3D-4632-4CC7-8C4F-2DADF80FD840}">
      <dsp:nvSpPr>
        <dsp:cNvPr id="0" name=""/>
        <dsp:cNvSpPr/>
      </dsp:nvSpPr>
      <dsp:spPr>
        <a:xfrm>
          <a:off x="0" y="1367053"/>
          <a:ext cx="1088760" cy="65026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953 </a:t>
          </a:r>
          <a:r>
            <a:rPr lang="ru-RU" sz="1400" kern="1200" dirty="0" err="1" smtClean="0"/>
            <a:t>тыс.руб</a:t>
          </a:r>
          <a:r>
            <a:rPr lang="ru-RU" sz="1400" kern="1200" dirty="0" smtClean="0"/>
            <a:t>.</a:t>
          </a:r>
          <a:endParaRPr lang="ru-RU" sz="1400" kern="1200" dirty="0"/>
        </a:p>
      </dsp:txBody>
      <dsp:txXfrm>
        <a:off x="0" y="1367053"/>
        <a:ext cx="1088760" cy="650269"/>
      </dsp:txXfrm>
    </dsp:sp>
    <dsp:sp modelId="{4B27C8F0-9F88-4D19-94DE-988747E374A0}">
      <dsp:nvSpPr>
        <dsp:cNvPr id="0" name=""/>
        <dsp:cNvSpPr/>
      </dsp:nvSpPr>
      <dsp:spPr>
        <a:xfrm rot="5400000">
          <a:off x="1796440" y="1407183"/>
          <a:ext cx="520215" cy="1935575"/>
        </a:xfrm>
        <a:prstGeom prst="round2Same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Государственная </a:t>
          </a:r>
          <a:r>
            <a:rPr lang="ru-RU" sz="900" kern="1200" dirty="0" smtClean="0"/>
            <a:t>пошлина</a:t>
          </a:r>
          <a:endParaRPr lang="ru-RU" sz="900" kern="1200" dirty="0"/>
        </a:p>
      </dsp:txBody>
      <dsp:txXfrm rot="5400000">
        <a:off x="1796440" y="1407183"/>
        <a:ext cx="520215" cy="1935575"/>
      </dsp:txXfrm>
    </dsp:sp>
    <dsp:sp modelId="{470122CE-4ADC-4BBD-9F23-938B7946A2A2}">
      <dsp:nvSpPr>
        <dsp:cNvPr id="0" name=""/>
        <dsp:cNvSpPr/>
      </dsp:nvSpPr>
      <dsp:spPr>
        <a:xfrm>
          <a:off x="0" y="2049836"/>
          <a:ext cx="1088760" cy="650269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15 </a:t>
          </a:r>
          <a:r>
            <a:rPr lang="ru-RU" sz="1400" kern="1200" dirty="0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0" y="2049836"/>
        <a:ext cx="1088760" cy="650269"/>
      </dsp:txXfrm>
    </dsp:sp>
    <dsp:sp modelId="{5EC4AC27-69A7-40F9-9503-19A07FF35F78}">
      <dsp:nvSpPr>
        <dsp:cNvPr id="0" name=""/>
        <dsp:cNvSpPr/>
      </dsp:nvSpPr>
      <dsp:spPr>
        <a:xfrm rot="5400000">
          <a:off x="1796440" y="2089966"/>
          <a:ext cx="520215" cy="1935575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Налоги на совокупный доход(ЕСХН)</a:t>
          </a:r>
          <a:endParaRPr lang="ru-RU" sz="1200" kern="1200" dirty="0"/>
        </a:p>
      </dsp:txBody>
      <dsp:txXfrm rot="5400000">
        <a:off x="1796440" y="2089966"/>
        <a:ext cx="520215" cy="1935575"/>
      </dsp:txXfrm>
    </dsp:sp>
    <dsp:sp modelId="{00F96E50-F615-478F-AD51-1BDBC3698A2D}">
      <dsp:nvSpPr>
        <dsp:cNvPr id="0" name=""/>
        <dsp:cNvSpPr/>
      </dsp:nvSpPr>
      <dsp:spPr>
        <a:xfrm>
          <a:off x="0" y="2732619"/>
          <a:ext cx="1088760" cy="650269"/>
        </a:xfrm>
        <a:prstGeom prst="roundRect">
          <a:avLst/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70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</a:t>
          </a:r>
          <a:r>
            <a:rPr lang="ru-RU" sz="1400" kern="1200" dirty="0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0" y="2732619"/>
        <a:ext cx="1088760" cy="65026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0B498B-96EA-408E-8667-06C56778B4D5}">
      <dsp:nvSpPr>
        <dsp:cNvPr id="0" name=""/>
        <dsp:cNvSpPr/>
      </dsp:nvSpPr>
      <dsp:spPr>
        <a:xfrm rot="5400000">
          <a:off x="1521943" y="-527669"/>
          <a:ext cx="481623" cy="1659064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Налог на доходы физических лиц</a:t>
          </a:r>
          <a:endParaRPr lang="ru-RU" sz="1100" kern="1200" dirty="0"/>
        </a:p>
      </dsp:txBody>
      <dsp:txXfrm rot="5400000">
        <a:off x="1521943" y="-527669"/>
        <a:ext cx="481623" cy="1659064"/>
      </dsp:txXfrm>
    </dsp:sp>
    <dsp:sp modelId="{EDCA5365-1BEB-4346-9209-9A75184A5A4B}">
      <dsp:nvSpPr>
        <dsp:cNvPr id="0" name=""/>
        <dsp:cNvSpPr/>
      </dsp:nvSpPr>
      <dsp:spPr>
        <a:xfrm>
          <a:off x="0" y="678"/>
          <a:ext cx="933223" cy="602029"/>
        </a:xfrm>
        <a:prstGeom prst="round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224 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900" kern="1200" dirty="0" smtClean="0"/>
            <a:t>.</a:t>
          </a:r>
          <a:endParaRPr lang="ru-RU" sz="900" kern="1200" dirty="0"/>
        </a:p>
      </dsp:txBody>
      <dsp:txXfrm>
        <a:off x="0" y="678"/>
        <a:ext cx="933223" cy="602029"/>
      </dsp:txXfrm>
    </dsp:sp>
    <dsp:sp modelId="{E68855BA-ACEC-4210-B5CD-9F94BBA3F4DE}">
      <dsp:nvSpPr>
        <dsp:cNvPr id="0" name=""/>
        <dsp:cNvSpPr/>
      </dsp:nvSpPr>
      <dsp:spPr>
        <a:xfrm rot="5400000">
          <a:off x="1521943" y="104461"/>
          <a:ext cx="481623" cy="1659064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Налоги на имущество</a:t>
          </a:r>
          <a:endParaRPr lang="ru-RU" sz="1100" kern="1200" dirty="0"/>
        </a:p>
      </dsp:txBody>
      <dsp:txXfrm rot="5400000">
        <a:off x="1521943" y="104461"/>
        <a:ext cx="481623" cy="1659064"/>
      </dsp:txXfrm>
    </dsp:sp>
    <dsp:sp modelId="{227313E7-3DA5-4AFE-8AA4-BD9A2FB65A97}">
      <dsp:nvSpPr>
        <dsp:cNvPr id="0" name=""/>
        <dsp:cNvSpPr/>
      </dsp:nvSpPr>
      <dsp:spPr>
        <a:xfrm>
          <a:off x="0" y="632978"/>
          <a:ext cx="933223" cy="602029"/>
        </a:xfrm>
        <a:prstGeom prst="roundRect">
          <a:avLst/>
        </a:prstGeom>
        <a:solidFill>
          <a:schemeClr val="accent6">
            <a:shade val="50000"/>
            <a:hueOff val="17573"/>
            <a:satOff val="-756"/>
            <a:lumOff val="168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2265 </a:t>
          </a:r>
          <a:r>
            <a:rPr lang="ru-RU" sz="1400" kern="1200" dirty="0" err="1" smtClean="0"/>
            <a:t>тыс.руб</a:t>
          </a:r>
          <a:r>
            <a:rPr lang="ru-RU" sz="1400" kern="1200" dirty="0" smtClean="0"/>
            <a:t>.</a:t>
          </a:r>
          <a:endParaRPr lang="ru-RU" sz="1400" kern="1200" dirty="0"/>
        </a:p>
      </dsp:txBody>
      <dsp:txXfrm>
        <a:off x="0" y="632978"/>
        <a:ext cx="933223" cy="602029"/>
      </dsp:txXfrm>
    </dsp:sp>
    <dsp:sp modelId="{566271DF-14B0-4204-95FB-A93030E9C5C9}">
      <dsp:nvSpPr>
        <dsp:cNvPr id="0" name=""/>
        <dsp:cNvSpPr/>
      </dsp:nvSpPr>
      <dsp:spPr>
        <a:xfrm rot="5400000">
          <a:off x="1521943" y="736592"/>
          <a:ext cx="481623" cy="1659064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Акцизы по подакцизным товарам</a:t>
          </a:r>
          <a:endParaRPr lang="ru-RU" sz="1100" kern="1200" dirty="0"/>
        </a:p>
      </dsp:txBody>
      <dsp:txXfrm rot="5400000">
        <a:off x="1521943" y="736592"/>
        <a:ext cx="481623" cy="1659064"/>
      </dsp:txXfrm>
    </dsp:sp>
    <dsp:sp modelId="{6BC0BD39-BE2F-492B-A468-8C605A2C9025}">
      <dsp:nvSpPr>
        <dsp:cNvPr id="0" name=""/>
        <dsp:cNvSpPr/>
      </dsp:nvSpPr>
      <dsp:spPr>
        <a:xfrm>
          <a:off x="0" y="1265110"/>
          <a:ext cx="933223" cy="602029"/>
        </a:xfrm>
        <a:prstGeom prst="roundRect">
          <a:avLst/>
        </a:prstGeom>
        <a:solidFill>
          <a:schemeClr val="accent6">
            <a:shade val="50000"/>
            <a:hueOff val="35145"/>
            <a:satOff val="-1513"/>
            <a:lumOff val="336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1794 тыс.руб.</a:t>
          </a:r>
          <a:endParaRPr lang="ru-RU" sz="1400" kern="1200" dirty="0"/>
        </a:p>
      </dsp:txBody>
      <dsp:txXfrm>
        <a:off x="0" y="1265110"/>
        <a:ext cx="933223" cy="602029"/>
      </dsp:txXfrm>
    </dsp:sp>
    <dsp:sp modelId="{7688F8A9-7EC4-4C8A-9D5A-16CF07EC0DEE}">
      <dsp:nvSpPr>
        <dsp:cNvPr id="0" name=""/>
        <dsp:cNvSpPr/>
      </dsp:nvSpPr>
      <dsp:spPr>
        <a:xfrm rot="5400000">
          <a:off x="1405964" y="1423589"/>
          <a:ext cx="710139" cy="1657444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Государственная пошлина</a:t>
          </a:r>
          <a:endParaRPr lang="ru-RU" sz="1100" kern="1200" dirty="0"/>
        </a:p>
      </dsp:txBody>
      <dsp:txXfrm rot="5400000">
        <a:off x="1405964" y="1423589"/>
        <a:ext cx="710139" cy="1657444"/>
      </dsp:txXfrm>
    </dsp:sp>
    <dsp:sp modelId="{55F6CC8D-87FC-468F-9B6B-C24BDDB52F56}">
      <dsp:nvSpPr>
        <dsp:cNvPr id="0" name=""/>
        <dsp:cNvSpPr/>
      </dsp:nvSpPr>
      <dsp:spPr>
        <a:xfrm>
          <a:off x="0" y="1951296"/>
          <a:ext cx="932312" cy="602029"/>
        </a:xfrm>
        <a:prstGeom prst="roundRect">
          <a:avLst/>
        </a:prstGeom>
        <a:solidFill>
          <a:schemeClr val="accent6">
            <a:shade val="50000"/>
            <a:hueOff val="35145"/>
            <a:satOff val="-1513"/>
            <a:lumOff val="336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15 тыс. руб.</a:t>
          </a:r>
          <a:endParaRPr lang="ru-RU" sz="1400" kern="1200" dirty="0"/>
        </a:p>
      </dsp:txBody>
      <dsp:txXfrm>
        <a:off x="0" y="1951296"/>
        <a:ext cx="932312" cy="602029"/>
      </dsp:txXfrm>
    </dsp:sp>
    <dsp:sp modelId="{E2D54D7D-3401-4ABC-B701-69C96BF9D0CC}">
      <dsp:nvSpPr>
        <dsp:cNvPr id="0" name=""/>
        <dsp:cNvSpPr/>
      </dsp:nvSpPr>
      <dsp:spPr>
        <a:xfrm rot="5400000">
          <a:off x="1521943" y="2108965"/>
          <a:ext cx="481623" cy="1659064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.Налоги на совокупный доход</a:t>
          </a:r>
          <a:endParaRPr lang="ru-RU" sz="1100" kern="1200" dirty="0"/>
        </a:p>
      </dsp:txBody>
      <dsp:txXfrm rot="5400000">
        <a:off x="1521943" y="2108965"/>
        <a:ext cx="481623" cy="1659064"/>
      </dsp:txXfrm>
    </dsp:sp>
    <dsp:sp modelId="{3798049B-1E9C-4A3D-8736-A066B9D1CAC5}">
      <dsp:nvSpPr>
        <dsp:cNvPr id="0" name=""/>
        <dsp:cNvSpPr/>
      </dsp:nvSpPr>
      <dsp:spPr>
        <a:xfrm>
          <a:off x="0" y="2637482"/>
          <a:ext cx="933223" cy="602029"/>
        </a:xfrm>
        <a:prstGeom prst="roundRect">
          <a:avLst/>
        </a:prstGeom>
        <a:solidFill>
          <a:schemeClr val="accent6">
            <a:shade val="50000"/>
            <a:hueOff val="17573"/>
            <a:satOff val="-756"/>
            <a:lumOff val="168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70 </a:t>
          </a:r>
          <a:r>
            <a:rPr lang="ru-RU" sz="1400" kern="1200" dirty="0" err="1" smtClean="0"/>
            <a:t>тыс.руб</a:t>
          </a:r>
          <a:r>
            <a:rPr lang="ru-RU" sz="1400" kern="1200" dirty="0" smtClean="0"/>
            <a:t>.</a:t>
          </a:r>
          <a:endParaRPr lang="ru-RU" sz="1400" kern="1200" dirty="0"/>
        </a:p>
      </dsp:txBody>
      <dsp:txXfrm>
        <a:off x="0" y="2637482"/>
        <a:ext cx="933223" cy="60202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25E63A-A089-4577-A807-6C5035013FFA}">
      <dsp:nvSpPr>
        <dsp:cNvPr id="0" name=""/>
        <dsp:cNvSpPr/>
      </dsp:nvSpPr>
      <dsp:spPr>
        <a:xfrm>
          <a:off x="49105" y="0"/>
          <a:ext cx="1679086" cy="951454"/>
        </a:xfrm>
        <a:prstGeom prst="rect">
          <a:avLst/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ДОХОДЫ,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ОБЛАГАЕМЫЕ НДФЛ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49105" y="0"/>
        <a:ext cx="1679086" cy="951454"/>
      </dsp:txXfrm>
    </dsp:sp>
    <dsp:sp modelId="{91FC467A-F677-4250-B0A7-F0525E5AF9B3}">
      <dsp:nvSpPr>
        <dsp:cNvPr id="0" name=""/>
        <dsp:cNvSpPr/>
      </dsp:nvSpPr>
      <dsp:spPr>
        <a:xfrm>
          <a:off x="72003" y="827124"/>
          <a:ext cx="1696878" cy="2788273"/>
        </a:xfrm>
        <a:prstGeom prst="rect">
          <a:avLst/>
        </a:prstGeom>
        <a:noFill/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вознаграждение за выполнение трудовых или иных обязанностей;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от продажи имущества, находившегося в собственности менее 3 лет;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от сдачи имущества в аренду;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 от источников за пределами Российской Федерации;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 в виде разного рода выигрышей;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иные доходы</a:t>
          </a:r>
          <a:endParaRPr lang="ru-RU" sz="1000" kern="1200" dirty="0"/>
        </a:p>
      </dsp:txBody>
      <dsp:txXfrm>
        <a:off x="72003" y="827124"/>
        <a:ext cx="1696878" cy="2788273"/>
      </dsp:txXfrm>
    </dsp:sp>
    <dsp:sp modelId="{E1973C18-A2AB-4A37-A4D9-02A3550A9AC1}">
      <dsp:nvSpPr>
        <dsp:cNvPr id="0" name=""/>
        <dsp:cNvSpPr/>
      </dsp:nvSpPr>
      <dsp:spPr>
        <a:xfrm>
          <a:off x="1867858" y="0"/>
          <a:ext cx="1653214" cy="440851"/>
        </a:xfrm>
        <a:prstGeom prst="rect">
          <a:avLst/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ДОХОДЫ, НЕ ОБЛАГАЕМЫЕ НДФЛ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1867858" y="0"/>
        <a:ext cx="1653214" cy="440851"/>
      </dsp:txXfrm>
    </dsp:sp>
    <dsp:sp modelId="{F9D25EBA-BCCE-481B-B250-4A8CD639E42D}">
      <dsp:nvSpPr>
        <dsp:cNvPr id="0" name=""/>
        <dsp:cNvSpPr/>
      </dsp:nvSpPr>
      <dsp:spPr>
        <a:xfrm>
          <a:off x="1879798" y="639348"/>
          <a:ext cx="1675488" cy="3248643"/>
        </a:xfrm>
        <a:prstGeom prst="rect">
          <a:avLst/>
        </a:prstGeom>
        <a:noFill/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 от продажи имущества, находившегося в собственности более трех лет;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доходы, полученные в порядке наследования;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доходы, полученные по договору дарения от члена семьи и (или) близкого родственника в соответствии с СК РФ (от супруга, родителей и детей, в том числе усыновителей и усыновленных, дедушки, бабушки и внуков, полнородных и </a:t>
          </a:r>
          <a:r>
            <a:rPr lang="ru-RU" sz="1000" kern="1200" dirty="0" err="1" smtClean="0"/>
            <a:t>неполнородных</a:t>
          </a:r>
          <a:r>
            <a:rPr lang="ru-RU" sz="1000" kern="1200" dirty="0" smtClean="0"/>
            <a:t> (имеющих общих отца или мать) братьев и сестер);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иные доходы.</a:t>
          </a:r>
          <a:endParaRPr lang="ru-RU" sz="1000" kern="1200" dirty="0"/>
        </a:p>
      </dsp:txBody>
      <dsp:txXfrm>
        <a:off x="1879798" y="639348"/>
        <a:ext cx="1675488" cy="324864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D83612-560B-4123-8F08-59F3BB1D9885}">
      <dsp:nvSpPr>
        <dsp:cNvPr id="0" name=""/>
        <dsp:cNvSpPr/>
      </dsp:nvSpPr>
      <dsp:spPr>
        <a:xfrm>
          <a:off x="2817" y="0"/>
          <a:ext cx="8710150" cy="2160240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4">
                <a:shade val="63000"/>
                <a:satMod val="165000"/>
              </a:schemeClr>
            </a:gs>
            <a:gs pos="30000">
              <a:schemeClr val="accent4">
                <a:shade val="58000"/>
                <a:satMod val="165000"/>
              </a:schemeClr>
            </a:gs>
            <a:gs pos="75000">
              <a:schemeClr val="accent4">
                <a:shade val="30000"/>
                <a:satMod val="175000"/>
              </a:schemeClr>
            </a:gs>
            <a:gs pos="100000">
              <a:schemeClr val="accent4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0" tIns="222885" rIns="288925" bIns="0" numCol="1" spcCol="1270" anchor="t" anchorCtr="0">
          <a:noAutofit/>
        </a:bodyPr>
        <a:lstStyle/>
        <a:p>
          <a:pPr lvl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 rot="16200000">
        <a:off x="-11865" y="14683"/>
        <a:ext cx="1771396" cy="1742030"/>
      </dsp:txXfrm>
    </dsp:sp>
    <dsp:sp modelId="{2693A8D4-EF12-43B3-8165-897368FDC5F9}">
      <dsp:nvSpPr>
        <dsp:cNvPr id="0" name=""/>
        <dsp:cNvSpPr/>
      </dsp:nvSpPr>
      <dsp:spPr>
        <a:xfrm>
          <a:off x="1609337" y="0"/>
          <a:ext cx="6489062" cy="2160240"/>
        </a:xfrm>
        <a:prstGeom prst="rect">
          <a:avLst/>
        </a:prstGeom>
        <a:noFill/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tx1"/>
              </a:solidFill>
            </a:rPr>
            <a:t>Акциз</a:t>
          </a:r>
          <a:r>
            <a:rPr lang="ru-RU" sz="1600" i="1" kern="1200" dirty="0" smtClean="0">
              <a:solidFill>
                <a:schemeClr val="tx1"/>
              </a:solidFill>
            </a:rPr>
            <a:t> – один из видов налога, представляющий не связанный с получением дохода продавцом косвенный налог на продажу определенного вида товаров массового потребления. Акциз включается в цену товара. Чаще всего акцизным налогом облагаются вино водочные изделия, пиво, табачные изделия, деликатесы, предметы роскоши, автомобили, нефтепродукты.  Плательщиками акциза являются потребители, приобретающие товары, которые облагаются акцизным сбором.</a:t>
          </a:r>
          <a:endParaRPr lang="ru-RU" sz="1600" i="1" kern="1200" dirty="0">
            <a:solidFill>
              <a:schemeClr val="tx1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i="1" kern="1200" dirty="0"/>
        </a:p>
      </dsp:txBody>
      <dsp:txXfrm>
        <a:off x="1609337" y="0"/>
        <a:ext cx="6489062" cy="216024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D83612-560B-4123-8F08-59F3BB1D9885}">
      <dsp:nvSpPr>
        <dsp:cNvPr id="0" name=""/>
        <dsp:cNvSpPr/>
      </dsp:nvSpPr>
      <dsp:spPr>
        <a:xfrm>
          <a:off x="2817" y="0"/>
          <a:ext cx="8710150" cy="1296143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4">
                <a:shade val="63000"/>
                <a:satMod val="165000"/>
              </a:schemeClr>
            </a:gs>
            <a:gs pos="30000">
              <a:schemeClr val="accent4">
                <a:shade val="58000"/>
                <a:satMod val="165000"/>
              </a:schemeClr>
            </a:gs>
            <a:gs pos="75000">
              <a:schemeClr val="accent4">
                <a:shade val="30000"/>
                <a:satMod val="175000"/>
              </a:schemeClr>
            </a:gs>
            <a:gs pos="100000">
              <a:schemeClr val="accent4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0" tIns="222885" rIns="288925" bIns="0" numCol="1" spcCol="1270" anchor="t" anchorCtr="0">
          <a:noAutofit/>
        </a:bodyPr>
        <a:lstStyle/>
        <a:p>
          <a:pPr lvl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 rot="16200000">
        <a:off x="342413" y="-339596"/>
        <a:ext cx="1062838" cy="1742030"/>
      </dsp:txXfrm>
    </dsp:sp>
    <dsp:sp modelId="{2693A8D4-EF12-43B3-8165-897368FDC5F9}">
      <dsp:nvSpPr>
        <dsp:cNvPr id="0" name=""/>
        <dsp:cNvSpPr/>
      </dsp:nvSpPr>
      <dsp:spPr>
        <a:xfrm>
          <a:off x="1609337" y="0"/>
          <a:ext cx="6489062" cy="1296143"/>
        </a:xfrm>
        <a:prstGeom prst="rect">
          <a:avLst/>
        </a:prstGeom>
        <a:noFill/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   </a:t>
          </a:r>
          <a:r>
            <a:rPr lang="ru-RU" sz="1600" b="0" i="1" kern="1200" dirty="0" smtClean="0"/>
            <a:t>В соответствии с федеральными правовыми нормами (ст. 357 НК РФ) и законами субъектов Российской Федерации плательщиками налога признаются владельцы транспортных средств</a:t>
          </a:r>
          <a:r>
            <a:rPr lang="ru-RU" sz="1600" b="0" kern="1200" dirty="0" smtClean="0"/>
            <a:t>. </a:t>
          </a:r>
          <a:r>
            <a:rPr lang="ru-RU" sz="1600" i="1" kern="1200" dirty="0" smtClean="0"/>
            <a:t>Норматив зачисления в бюджет поселения транспортного налога  физических лиц составляет 5 процентов</a:t>
          </a:r>
          <a:endParaRPr lang="ru-RU" sz="1600" i="1" kern="1200" dirty="0"/>
        </a:p>
      </dsp:txBody>
      <dsp:txXfrm>
        <a:off x="1609337" y="0"/>
        <a:ext cx="6489062" cy="129614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D83612-560B-4123-8F08-59F3BB1D9885}">
      <dsp:nvSpPr>
        <dsp:cNvPr id="0" name=""/>
        <dsp:cNvSpPr/>
      </dsp:nvSpPr>
      <dsp:spPr>
        <a:xfrm>
          <a:off x="2379" y="0"/>
          <a:ext cx="8494564" cy="1296143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4">
                <a:shade val="63000"/>
                <a:satMod val="165000"/>
              </a:schemeClr>
            </a:gs>
            <a:gs pos="30000">
              <a:schemeClr val="accent4">
                <a:shade val="58000"/>
                <a:satMod val="165000"/>
              </a:schemeClr>
            </a:gs>
            <a:gs pos="75000">
              <a:schemeClr val="accent4">
                <a:shade val="30000"/>
                <a:satMod val="175000"/>
              </a:schemeClr>
            </a:gs>
            <a:gs pos="100000">
              <a:schemeClr val="accent4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0" tIns="222885" rIns="288925" bIns="0" numCol="1" spcCol="1270" anchor="t" anchorCtr="0">
          <a:noAutofit/>
        </a:bodyPr>
        <a:lstStyle/>
        <a:p>
          <a:pPr lvl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 rot="16200000">
        <a:off x="320416" y="-318037"/>
        <a:ext cx="1062838" cy="1698912"/>
      </dsp:txXfrm>
    </dsp:sp>
    <dsp:sp modelId="{2693A8D4-EF12-43B3-8165-897368FDC5F9}">
      <dsp:nvSpPr>
        <dsp:cNvPr id="0" name=""/>
        <dsp:cNvSpPr/>
      </dsp:nvSpPr>
      <dsp:spPr>
        <a:xfrm>
          <a:off x="1701464" y="0"/>
          <a:ext cx="6328450" cy="1296143"/>
        </a:xfrm>
        <a:prstGeom prst="rect">
          <a:avLst/>
        </a:prstGeom>
        <a:noFill/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rgbClr val="66FF66"/>
              </a:solidFill>
            </a:rPr>
            <a:t>   </a:t>
          </a:r>
          <a:r>
            <a:rPr lang="ru-RU" sz="1600" b="0" i="1" kern="1200" dirty="0" smtClean="0">
              <a:solidFill>
                <a:srgbClr val="66FF66"/>
              </a:solidFill>
            </a:rPr>
            <a:t>Плательщиками транспортного налога юридических лиц являются учреждения имеющие на балансе транспортные  средства</a:t>
          </a:r>
          <a:endParaRPr lang="ru-RU" sz="1600" i="1" kern="1200" dirty="0">
            <a:solidFill>
              <a:srgbClr val="66FF66"/>
            </a:solidFill>
          </a:endParaRPr>
        </a:p>
      </dsp:txBody>
      <dsp:txXfrm>
        <a:off x="1701464" y="0"/>
        <a:ext cx="6328450" cy="1296143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87B8AB-D47E-48D6-BAF8-198779755066}">
      <dsp:nvSpPr>
        <dsp:cNvPr id="0" name=""/>
        <dsp:cNvSpPr/>
      </dsp:nvSpPr>
      <dsp:spPr>
        <a:xfrm rot="5400000">
          <a:off x="-156001" y="108092"/>
          <a:ext cx="1071267" cy="858275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2807,9 тыс.руб.</a:t>
          </a:r>
          <a:endParaRPr lang="ru-RU" sz="1000" b="1" kern="1200" dirty="0">
            <a:solidFill>
              <a:schemeClr val="tx1"/>
            </a:solidFill>
          </a:endParaRPr>
        </a:p>
      </dsp:txBody>
      <dsp:txXfrm rot="5400000">
        <a:off x="-156001" y="108092"/>
        <a:ext cx="1071267" cy="858275"/>
      </dsp:txXfrm>
    </dsp:sp>
    <dsp:sp modelId="{42ACD664-9300-4249-B2F8-9749D7BED71E}">
      <dsp:nvSpPr>
        <dsp:cNvPr id="0" name=""/>
        <dsp:cNvSpPr/>
      </dsp:nvSpPr>
      <dsp:spPr>
        <a:xfrm rot="5400000">
          <a:off x="1219419" y="-463246"/>
          <a:ext cx="696689" cy="1626376"/>
        </a:xfrm>
        <a:prstGeom prst="round2SameRect">
          <a:avLst/>
        </a:prstGeom>
        <a:solidFill>
          <a:schemeClr val="accent1">
            <a:lumMod val="75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Дотации</a:t>
          </a:r>
          <a:endParaRPr lang="ru-RU" sz="1400" b="1" kern="1200" dirty="0"/>
        </a:p>
      </dsp:txBody>
      <dsp:txXfrm rot="5400000">
        <a:off x="1219419" y="-463246"/>
        <a:ext cx="696689" cy="1626376"/>
      </dsp:txXfrm>
    </dsp:sp>
    <dsp:sp modelId="{749A1EC2-6787-4386-9A04-2D7C9A1F7635}">
      <dsp:nvSpPr>
        <dsp:cNvPr id="0" name=""/>
        <dsp:cNvSpPr/>
      </dsp:nvSpPr>
      <dsp:spPr>
        <a:xfrm rot="5400000">
          <a:off x="-111184" y="930201"/>
          <a:ext cx="1071267" cy="947909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231,2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 тыс.руб. </a:t>
          </a:r>
          <a:endParaRPr lang="ru-RU" sz="1000" b="1" kern="1200" dirty="0">
            <a:solidFill>
              <a:schemeClr val="tx1"/>
            </a:solidFill>
          </a:endParaRPr>
        </a:p>
      </dsp:txBody>
      <dsp:txXfrm rot="5400000">
        <a:off x="-111184" y="930201"/>
        <a:ext cx="1071267" cy="947909"/>
      </dsp:txXfrm>
    </dsp:sp>
    <dsp:sp modelId="{4DE0E3DC-04F3-46E1-BC83-DA96C976BC5F}">
      <dsp:nvSpPr>
        <dsp:cNvPr id="0" name=""/>
        <dsp:cNvSpPr/>
      </dsp:nvSpPr>
      <dsp:spPr>
        <a:xfrm rot="5400000">
          <a:off x="1264419" y="403495"/>
          <a:ext cx="696323" cy="1626376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Субвенции</a:t>
          </a:r>
          <a:endParaRPr lang="ru-RU" sz="1400" b="1" kern="1200" dirty="0"/>
        </a:p>
      </dsp:txBody>
      <dsp:txXfrm rot="5400000">
        <a:off x="1264419" y="403495"/>
        <a:ext cx="696323" cy="1626376"/>
      </dsp:txXfrm>
    </dsp:sp>
    <dsp:sp modelId="{103C8BA2-7368-435B-BB36-B029A50C32E1}">
      <dsp:nvSpPr>
        <dsp:cNvPr id="0" name=""/>
        <dsp:cNvSpPr/>
      </dsp:nvSpPr>
      <dsp:spPr>
        <a:xfrm rot="5400000">
          <a:off x="-156001" y="1841943"/>
          <a:ext cx="1071267" cy="858275"/>
        </a:xfrm>
        <a:prstGeom prst="chevr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rgbClr val="66FF66"/>
              </a:solidFill>
            </a:rPr>
            <a:t>3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 тыс.руб.</a:t>
          </a:r>
          <a:endParaRPr lang="ru-RU" sz="1000" b="1" kern="1200" dirty="0">
            <a:solidFill>
              <a:schemeClr val="tx1"/>
            </a:solidFill>
          </a:endParaRPr>
        </a:p>
      </dsp:txBody>
      <dsp:txXfrm rot="5400000">
        <a:off x="-156001" y="1841943"/>
        <a:ext cx="1071267" cy="858275"/>
      </dsp:txXfrm>
    </dsp:sp>
    <dsp:sp modelId="{2B99A613-E21B-4ABB-80C1-D00E220DE5D3}">
      <dsp:nvSpPr>
        <dsp:cNvPr id="0" name=""/>
        <dsp:cNvSpPr/>
      </dsp:nvSpPr>
      <dsp:spPr>
        <a:xfrm rot="5400000">
          <a:off x="1219602" y="1270420"/>
          <a:ext cx="696323" cy="1626376"/>
        </a:xfrm>
        <a:prstGeom prst="round2SameRect">
          <a:avLst/>
        </a:prstGeom>
        <a:solidFill>
          <a:schemeClr val="accent3">
            <a:lumMod val="75000"/>
            <a:alpha val="9000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Иные МБТ</a:t>
          </a:r>
          <a:endParaRPr lang="ru-RU" sz="1400" b="1" kern="1200" dirty="0"/>
        </a:p>
      </dsp:txBody>
      <dsp:txXfrm rot="5400000">
        <a:off x="1219602" y="1270420"/>
        <a:ext cx="696323" cy="1626376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87B8AB-D47E-48D6-BAF8-198779755066}">
      <dsp:nvSpPr>
        <dsp:cNvPr id="0" name=""/>
        <dsp:cNvSpPr/>
      </dsp:nvSpPr>
      <dsp:spPr>
        <a:xfrm rot="5400000">
          <a:off x="-249056" y="184401"/>
          <a:ext cx="1547994" cy="1186790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1919,7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 тыс.руб.</a:t>
          </a:r>
          <a:endParaRPr lang="ru-RU" sz="1000" b="1" kern="1200" dirty="0">
            <a:solidFill>
              <a:schemeClr val="tx1"/>
            </a:solidFill>
          </a:endParaRPr>
        </a:p>
      </dsp:txBody>
      <dsp:txXfrm rot="5400000">
        <a:off x="-249056" y="184401"/>
        <a:ext cx="1547994" cy="1186790"/>
      </dsp:txXfrm>
    </dsp:sp>
    <dsp:sp modelId="{42ACD664-9300-4249-B2F8-9749D7BED71E}">
      <dsp:nvSpPr>
        <dsp:cNvPr id="0" name=""/>
        <dsp:cNvSpPr/>
      </dsp:nvSpPr>
      <dsp:spPr>
        <a:xfrm rot="5400000">
          <a:off x="1306316" y="-259118"/>
          <a:ext cx="1029537" cy="1555372"/>
        </a:xfrm>
        <a:prstGeom prst="round2SameRect">
          <a:avLst/>
        </a:prstGeom>
        <a:solidFill>
          <a:schemeClr val="accent1">
            <a:lumMod val="75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Дотации</a:t>
          </a:r>
          <a:endParaRPr lang="ru-RU" sz="1400" b="1" kern="1200" dirty="0"/>
        </a:p>
      </dsp:txBody>
      <dsp:txXfrm rot="5400000">
        <a:off x="1306316" y="-259118"/>
        <a:ext cx="1029537" cy="1555372"/>
      </dsp:txXfrm>
    </dsp:sp>
    <dsp:sp modelId="{749A1EC2-6787-4386-9A04-2D7C9A1F7635}">
      <dsp:nvSpPr>
        <dsp:cNvPr id="0" name=""/>
        <dsp:cNvSpPr/>
      </dsp:nvSpPr>
      <dsp:spPr>
        <a:xfrm rot="5400000">
          <a:off x="-187085" y="1375148"/>
          <a:ext cx="1547994" cy="1310733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231,2 тыс.руб. </a:t>
          </a:r>
          <a:endParaRPr lang="ru-RU" sz="1000" b="1" kern="1200" dirty="0">
            <a:solidFill>
              <a:schemeClr val="tx1"/>
            </a:solidFill>
          </a:endParaRPr>
        </a:p>
      </dsp:txBody>
      <dsp:txXfrm rot="5400000">
        <a:off x="-187085" y="1375148"/>
        <a:ext cx="1547994" cy="1310733"/>
      </dsp:txXfrm>
    </dsp:sp>
    <dsp:sp modelId="{4DE0E3DC-04F3-46E1-BC83-DA96C976BC5F}">
      <dsp:nvSpPr>
        <dsp:cNvPr id="0" name=""/>
        <dsp:cNvSpPr/>
      </dsp:nvSpPr>
      <dsp:spPr>
        <a:xfrm rot="5400000">
          <a:off x="1368287" y="993599"/>
          <a:ext cx="1029537" cy="1555372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Субвенции</a:t>
          </a:r>
          <a:endParaRPr lang="ru-RU" sz="1400" b="1" kern="1200" dirty="0"/>
        </a:p>
      </dsp:txBody>
      <dsp:txXfrm rot="5400000">
        <a:off x="1368287" y="993599"/>
        <a:ext cx="1029537" cy="1555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0.14876</cdr:x>
      <cdr:y>0.84883</cdr:y>
    </cdr:from>
    <cdr:to>
      <cdr:x>0.3719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5134272"/>
          <a:ext cx="194421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0.13223</cdr:x>
      <cdr:y>0.42105</cdr:y>
    </cdr:from>
    <cdr:to>
      <cdr:x>0.2314</cdr:x>
      <cdr:y>0.55263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52128" y="2304256"/>
          <a:ext cx="864096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0.1157</cdr:x>
      <cdr:y>0.42105</cdr:y>
    </cdr:from>
    <cdr:to>
      <cdr:x>0.26446</cdr:x>
      <cdr:y>0.48684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08112" y="2304256"/>
          <a:ext cx="129614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 smtClean="0"/>
        </a:p>
        <a:p xmlns:a="http://schemas.openxmlformats.org/drawingml/2006/main">
          <a:pPr>
            <a:lnSpc>
              <a:spcPts val="1200"/>
            </a:lnSpc>
          </a:pPr>
          <a:endParaRPr lang="ru-RU" sz="1100" dirty="0"/>
        </a:p>
      </cdr:txBody>
    </cdr:sp>
  </cdr:relSizeAnchor>
  <cdr:relSizeAnchor xmlns:cdr="http://schemas.openxmlformats.org/drawingml/2006/chartDrawing">
    <cdr:from>
      <cdr:x>0.23967</cdr:x>
      <cdr:y>0.47368</cdr:y>
    </cdr:from>
    <cdr:to>
      <cdr:x>0.38017</cdr:x>
      <cdr:y>0.55263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088232" y="2592288"/>
          <a:ext cx="122413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0.2971</cdr:x>
      <cdr:y>0.09612</cdr:y>
    </cdr:from>
    <cdr:to>
      <cdr:x>0.77344</cdr:x>
      <cdr:y>0.32942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9727" y="207677"/>
          <a:ext cx="1234101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chemeClr val="accent4">
                  <a:lumMod val="50000"/>
                </a:schemeClr>
              </a:solidFill>
            </a:rPr>
            <a:t>2020год </a:t>
          </a:r>
          <a:endParaRPr lang="ru-RU" sz="1400" b="1" dirty="0">
            <a:solidFill>
              <a:schemeClr val="accent4">
                <a:lumMod val="50000"/>
              </a:schemeClr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0.49986</cdr:x>
      <cdr:y>0.16587</cdr:y>
    </cdr:from>
    <cdr:to>
      <cdr:x>0.71416</cdr:x>
      <cdr:y>0.2835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7790" y="334419"/>
          <a:ext cx="432048" cy="2371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6%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0.52943</cdr:x>
      <cdr:y>0</cdr:y>
    </cdr:from>
    <cdr:to>
      <cdr:x>1</cdr:x>
      <cdr:y>0.41242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9109" y="0"/>
          <a:ext cx="745067" cy="540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0,02%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0.31793</cdr:x>
      <cdr:y>0.77328</cdr:y>
    </cdr:from>
    <cdr:to>
      <cdr:x>0.98655</cdr:x>
      <cdr:y>0.99575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4056" y="1008112"/>
          <a:ext cx="105841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i="0" dirty="0" smtClean="0">
              <a:latin typeface="Times New Roman" pitchFamily="18" charset="0"/>
              <a:cs typeface="Times New Roman" pitchFamily="18" charset="0"/>
            </a:rPr>
            <a:t>2019</a:t>
          </a:r>
          <a:endParaRPr lang="ru-RU" sz="1400" b="1" i="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0.39473</cdr:x>
      <cdr:y>0.41133</cdr:y>
    </cdr:from>
    <cdr:to>
      <cdr:x>0.45656</cdr:x>
      <cdr:y>0.53956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 rot="3327049">
          <a:off x="3142646" y="2611438"/>
          <a:ext cx="836374" cy="514365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0.64175</cdr:x>
      <cdr:y>0.53929</cdr:y>
    </cdr:from>
    <cdr:to>
      <cdr:x>0.71071</cdr:x>
      <cdr:y>0.61788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 rot="21030194">
          <a:off x="5367068" y="3285123"/>
          <a:ext cx="576052" cy="511232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0.34951</cdr:x>
      <cdr:y>0.59516</cdr:y>
    </cdr:from>
    <cdr:to>
      <cdr:x>0.41747</cdr:x>
      <cdr:y>0.60378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 flipV="1">
          <a:off x="2592288" y="3154262"/>
          <a:ext cx="504047" cy="4571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0.41748</cdr:x>
      <cdr:y>0.41853</cdr:y>
    </cdr:from>
    <cdr:to>
      <cdr:x>0.48544</cdr:x>
      <cdr:y>0.47288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096344" y="2218159"/>
          <a:ext cx="504056" cy="288031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/>
            <a:t>0,6</a:t>
          </a:r>
          <a:endParaRPr lang="ru-RU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9BB20E2-34FE-4DA0-A4CA-53E84D134FCD}" type="datetimeFigureOut">
              <a:rPr lang="ru-RU"/>
              <a:pPr>
                <a:defRPr/>
              </a:pPr>
              <a:t>28.01.2019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BD4C216-9761-4F0C-BFD3-1639B2852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8047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D4C216-9761-4F0C-BFD3-1639B2852DD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7175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A69C21D6-4371-45C1-8A79-52ED8F8E5477}" type="datetimeFigureOut">
              <a:rPr lang="ru-RU" smtClean="0"/>
              <a:pPr>
                <a:defRPr/>
              </a:pPr>
              <a:t>28.01.2019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5E31802F-BEFD-4659-97A9-8679EF039C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6EB3A1-3067-4B6B-9D6E-C7459AA9993E}" type="datetimeFigureOut">
              <a:rPr lang="ru-RU" smtClean="0"/>
              <a:pPr>
                <a:defRPr/>
              </a:pPr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D195C2-EABD-4560-A0E2-07106AB654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A640BD-B048-405F-A297-9EC509E47086}" type="datetimeFigureOut">
              <a:rPr lang="ru-RU" smtClean="0"/>
              <a:pPr>
                <a:defRPr/>
              </a:pPr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B50C-DE48-4006-854E-6418C9DCFD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08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278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30663"/>
            <a:ext cx="4038600" cy="22780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44B6B-1D96-480B-9C77-B1028AD4136B}" type="datetimeFigureOut">
              <a:rPr lang="ru-RU"/>
              <a:pPr>
                <a:defRPr/>
              </a:pPr>
              <a:t>28.01.2019</a:t>
            </a:fld>
            <a:endParaRPr lang="ru-RU"/>
          </a:p>
        </p:txBody>
      </p:sp>
      <p:sp>
        <p:nvSpPr>
          <p:cNvPr id="7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8C729-2450-4CB3-9DE2-0336D6119C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575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8DF50289-AE0E-4082-A197-05F67F22043B}" type="datetimeFigureOut">
              <a:rPr lang="ru-RU" smtClean="0"/>
              <a:pPr>
                <a:defRPr/>
              </a:pPr>
              <a:t>28.01.2019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0C47C738-AF54-4805-83AE-1FACD743E5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4D3C9697-A9FE-46FE-93E7-AF6AFFFCC977}" type="datetimeFigureOut">
              <a:rPr lang="ru-RU" smtClean="0"/>
              <a:pPr>
                <a:defRPr/>
              </a:pPr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0B2EB847-6690-4260-971F-28CF5E50FD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ED70AF-24FB-4D9D-9681-76A4D4D9FCE3}" type="datetimeFigureOut">
              <a:rPr lang="ru-RU" smtClean="0"/>
              <a:pPr>
                <a:defRPr/>
              </a:pPr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EC333-0158-49B3-8497-F6001F25CB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9EEAA7-5CF4-4A85-AF6C-2CBD507C0C6C}" type="datetimeFigureOut">
              <a:rPr lang="ru-RU" smtClean="0"/>
              <a:pPr>
                <a:defRPr/>
              </a:pPr>
              <a:t>28.01.2019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65CF8-99B9-442E-9280-2BA3D89A03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75F7B900-8504-4E5C-9C94-D9399F5FC1B3}" type="datetimeFigureOut">
              <a:rPr lang="ru-RU" smtClean="0"/>
              <a:pPr>
                <a:defRPr/>
              </a:pPr>
              <a:t>28.01.2019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0B920DEC-EE29-47DC-AA8F-C67AB634A5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A5BF8C-7711-41B5-9B9D-00AF42A39AAC}" type="datetimeFigureOut">
              <a:rPr lang="ru-RU" smtClean="0"/>
              <a:pPr>
                <a:defRPr/>
              </a:pPr>
              <a:t>28.01.2019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5A1F9-CA11-47B2-9648-B01291BC73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8F131A5B-2D71-4155-AA1B-BCDBAD99B61F}" type="datetimeFigureOut">
              <a:rPr lang="ru-RU" smtClean="0"/>
              <a:pPr>
                <a:defRPr/>
              </a:pPr>
              <a:t>28.01.2019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98122C65-11D2-4E00-8D29-D22F7C44D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E44F699B-042D-4E5A-93D1-15E06104D71F}" type="datetimeFigureOut">
              <a:rPr lang="ru-RU" smtClean="0"/>
              <a:pPr>
                <a:defRPr/>
              </a:pPr>
              <a:t>28.01.2019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0C43B120-AD39-4BA6-A929-B6F28C0D03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CFF65A1-71F2-477C-9A90-C91BE49245EA}" type="datetimeFigureOut">
              <a:rPr lang="ru-RU" smtClean="0"/>
              <a:pPr>
                <a:defRPr/>
              </a:pPr>
              <a:t>28.01.2019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EBA3649-9EFF-4899-BDA6-2C18FB3F5F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8" r:id="rId1"/>
    <p:sldLayoutId id="2147484229" r:id="rId2"/>
    <p:sldLayoutId id="2147484230" r:id="rId3"/>
    <p:sldLayoutId id="2147484231" r:id="rId4"/>
    <p:sldLayoutId id="2147484232" r:id="rId5"/>
    <p:sldLayoutId id="2147484233" r:id="rId6"/>
    <p:sldLayoutId id="2147484234" r:id="rId7"/>
    <p:sldLayoutId id="2147484235" r:id="rId8"/>
    <p:sldLayoutId id="2147484236" r:id="rId9"/>
    <p:sldLayoutId id="2147484237" r:id="rId10"/>
    <p:sldLayoutId id="2147484238" r:id="rId11"/>
    <p:sldLayoutId id="2147484239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2.xml"/><Relationship Id="rId4" Type="http://schemas.openxmlformats.org/officeDocument/2006/relationships/chart" Target="../charts/chart3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4.xml"/><Relationship Id="rId13" Type="http://schemas.openxmlformats.org/officeDocument/2006/relationships/diagramColors" Target="../diagrams/colors9.xml"/><Relationship Id="rId18" Type="http://schemas.openxmlformats.org/officeDocument/2006/relationships/diagramColors" Target="../diagrams/colors10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openxmlformats.org/officeDocument/2006/relationships/diagramQuickStyle" Target="../diagrams/quickStyle9.xml"/><Relationship Id="rId17" Type="http://schemas.openxmlformats.org/officeDocument/2006/relationships/diagramQuickStyle" Target="../diagrams/quickStyle10.xml"/><Relationship Id="rId2" Type="http://schemas.openxmlformats.org/officeDocument/2006/relationships/chart" Target="../charts/chart33.xml"/><Relationship Id="rId16" Type="http://schemas.openxmlformats.org/officeDocument/2006/relationships/diagramLayout" Target="../diagrams/layout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11" Type="http://schemas.openxmlformats.org/officeDocument/2006/relationships/diagramLayout" Target="../diagrams/layout9.xml"/><Relationship Id="rId5" Type="http://schemas.openxmlformats.org/officeDocument/2006/relationships/diagramQuickStyle" Target="../diagrams/quickStyle8.xml"/><Relationship Id="rId15" Type="http://schemas.openxmlformats.org/officeDocument/2006/relationships/diagramData" Target="../diagrams/data10.xml"/><Relationship Id="rId10" Type="http://schemas.openxmlformats.org/officeDocument/2006/relationships/diagramData" Target="../diagrams/data9.xml"/><Relationship Id="rId19" Type="http://schemas.microsoft.com/office/2007/relationships/diagramDrawing" Target="../diagrams/drawing10.xml"/><Relationship Id="rId4" Type="http://schemas.openxmlformats.org/officeDocument/2006/relationships/diagramLayout" Target="../diagrams/layout8.xml"/><Relationship Id="rId9" Type="http://schemas.openxmlformats.org/officeDocument/2006/relationships/chart" Target="../charts/chart35.xml"/><Relationship Id="rId14" Type="http://schemas.microsoft.com/office/2007/relationships/diagramDrawing" Target="../diagrams/drawing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3.xml"/><Relationship Id="rId3" Type="http://schemas.openxmlformats.org/officeDocument/2006/relationships/diagramLayout" Target="../diagrams/layout12.xml"/><Relationship Id="rId7" Type="http://schemas.openxmlformats.org/officeDocument/2006/relationships/chart" Target="../charts/chart4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Relationship Id="rId9" Type="http://schemas.openxmlformats.org/officeDocument/2006/relationships/chart" Target="../charts/chart4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18" Type="http://schemas.openxmlformats.org/officeDocument/2006/relationships/diagramQuickStyle" Target="../diagrams/quickStyle3.xml"/><Relationship Id="rId3" Type="http://schemas.openxmlformats.org/officeDocument/2006/relationships/chart" Target="../charts/chart4.xml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17" Type="http://schemas.openxmlformats.org/officeDocument/2006/relationships/diagramLayout" Target="../diagrams/layout3.xml"/><Relationship Id="rId2" Type="http://schemas.openxmlformats.org/officeDocument/2006/relationships/notesSlide" Target="../notesSlides/notesSlide1.xml"/><Relationship Id="rId16" Type="http://schemas.openxmlformats.org/officeDocument/2006/relationships/diagramData" Target="../diagrams/data3.xml"/><Relationship Id="rId20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5" Type="http://schemas.openxmlformats.org/officeDocument/2006/relationships/chart" Target="../charts/chart6.xml"/><Relationship Id="rId10" Type="http://schemas.openxmlformats.org/officeDocument/2006/relationships/diagramData" Target="../diagrams/data2.xml"/><Relationship Id="rId19" Type="http://schemas.openxmlformats.org/officeDocument/2006/relationships/diagramColors" Target="../diagrams/colors3.xml"/><Relationship Id="rId4" Type="http://schemas.openxmlformats.org/officeDocument/2006/relationships/chart" Target="../charts/chart5.xml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chart" Target="../charts/chart11.xml"/><Relationship Id="rId7" Type="http://schemas.openxmlformats.org/officeDocument/2006/relationships/diagramLayout" Target="../diagrams/layout4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4.xml"/><Relationship Id="rId5" Type="http://schemas.openxmlformats.org/officeDocument/2006/relationships/chart" Target="../charts/chart13.xml"/><Relationship Id="rId10" Type="http://schemas.microsoft.com/office/2007/relationships/diagramDrawing" Target="../diagrams/drawing4.xml"/><Relationship Id="rId4" Type="http://schemas.openxmlformats.org/officeDocument/2006/relationships/chart" Target="../charts/chart12.xml"/><Relationship Id="rId9" Type="http://schemas.openxmlformats.org/officeDocument/2006/relationships/diagramColors" Target="../diagrams/colors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7" y="404664"/>
            <a:ext cx="712879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БЮДЖЕТ ДЛЯ ГРАЖДАН</a:t>
            </a:r>
          </a:p>
        </p:txBody>
      </p:sp>
      <p:pic>
        <p:nvPicPr>
          <p:cNvPr id="8195" name="Picture 6" descr="http://www.teguldet.tomsk.ru/upload/images/baner/bjudzhet_dlja_grazhdan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125538"/>
            <a:ext cx="520065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755650" y="5040313"/>
            <a:ext cx="7920038" cy="1412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БЮДЖЕТА  ПУШКИНСКОГО  СЕЛЬСКОГО  ПОСЕЛЕНИЯ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2021 годов в первом чтении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Совета народных депутатов Пушкинского сельского поселения  от 30 .11.2018 № 118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250825" y="188913"/>
            <a:ext cx="853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Транспортный налог с физических лиц ,тыс.рублей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45161711"/>
              </p:ext>
            </p:extLst>
          </p:nvPr>
        </p:nvGraphicFramePr>
        <p:xfrm>
          <a:off x="0" y="765175"/>
          <a:ext cx="9144000" cy="352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900488181"/>
              </p:ext>
            </p:extLst>
          </p:nvPr>
        </p:nvGraphicFramePr>
        <p:xfrm>
          <a:off x="179512" y="4293096"/>
          <a:ext cx="8712968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825" y="333375"/>
            <a:ext cx="8569325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Налог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на имущество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физических лиц,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тыс.рублей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61346670"/>
              </p:ext>
            </p:extLst>
          </p:nvPr>
        </p:nvGraphicFramePr>
        <p:xfrm>
          <a:off x="-180975" y="908050"/>
          <a:ext cx="9145588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468313" y="4149725"/>
            <a:ext cx="46085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i="1" dirty="0"/>
              <a:t>Доля поступлений налогов на имущество в общем объеме</a:t>
            </a:r>
          </a:p>
          <a:p>
            <a:pPr eaLnBrk="1" hangingPunct="1"/>
            <a:r>
              <a:rPr lang="ru-RU" altLang="ru-RU" sz="1200" i="1" dirty="0"/>
              <a:t> налоговых и неналоговых доходов </a:t>
            </a:r>
            <a:r>
              <a:rPr lang="ru-RU" altLang="ru-RU" sz="1200" i="1" dirty="0" smtClean="0"/>
              <a:t>бюджета  поселения</a:t>
            </a:r>
            <a:endParaRPr lang="ru-RU" altLang="ru-RU" sz="1200" i="1" dirty="0"/>
          </a:p>
          <a:p>
            <a:pPr eaLnBrk="1" hangingPunct="1"/>
            <a:r>
              <a:rPr lang="ru-RU" altLang="ru-RU" sz="1200" i="1" dirty="0"/>
              <a:t>в </a:t>
            </a:r>
            <a:r>
              <a:rPr lang="ru-RU" altLang="ru-RU" sz="1200" i="1" dirty="0" smtClean="0"/>
              <a:t>2019, 2020 и 2021 </a:t>
            </a:r>
            <a:r>
              <a:rPr lang="ru-RU" altLang="ru-RU" sz="1200" i="1" dirty="0"/>
              <a:t>годах</a:t>
            </a:r>
          </a:p>
        </p:txBody>
      </p:sp>
      <p:graphicFrame>
        <p:nvGraphicFramePr>
          <p:cNvPr id="4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01300266"/>
              </p:ext>
            </p:extLst>
          </p:nvPr>
        </p:nvGraphicFramePr>
        <p:xfrm>
          <a:off x="0" y="4653136"/>
          <a:ext cx="1907704" cy="1655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20288"/>
              </p:ext>
            </p:extLst>
          </p:nvPr>
        </p:nvGraphicFramePr>
        <p:xfrm>
          <a:off x="1524000" y="4724400"/>
          <a:ext cx="2400300" cy="158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90101207"/>
              </p:ext>
            </p:extLst>
          </p:nvPr>
        </p:nvGraphicFramePr>
        <p:xfrm>
          <a:off x="3276600" y="4724400"/>
          <a:ext cx="2232025" cy="158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392" name="TextBox 7"/>
          <p:cNvSpPr txBox="1">
            <a:spLocks noChangeArrowheads="1"/>
          </p:cNvSpPr>
          <p:nvPr/>
        </p:nvSpPr>
        <p:spPr bwMode="auto">
          <a:xfrm>
            <a:off x="1042988" y="4941888"/>
            <a:ext cx="9826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64%</a:t>
            </a:r>
            <a:endParaRPr lang="ru-RU" altLang="ru-RU" b="1" dirty="0"/>
          </a:p>
        </p:txBody>
      </p:sp>
      <p:sp>
        <p:nvSpPr>
          <p:cNvPr id="16393" name="TextBox 8"/>
          <p:cNvSpPr txBox="1">
            <a:spLocks noChangeArrowheads="1"/>
          </p:cNvSpPr>
          <p:nvPr/>
        </p:nvSpPr>
        <p:spPr bwMode="auto">
          <a:xfrm>
            <a:off x="2771775" y="4868863"/>
            <a:ext cx="982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59%</a:t>
            </a:r>
            <a:endParaRPr lang="ru-RU" altLang="ru-RU" b="1" dirty="0"/>
          </a:p>
        </p:txBody>
      </p:sp>
      <p:sp>
        <p:nvSpPr>
          <p:cNvPr id="16394" name="TextBox 9"/>
          <p:cNvSpPr txBox="1">
            <a:spLocks noChangeArrowheads="1"/>
          </p:cNvSpPr>
          <p:nvPr/>
        </p:nvSpPr>
        <p:spPr bwMode="auto">
          <a:xfrm>
            <a:off x="4427538" y="4797425"/>
            <a:ext cx="1038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52%</a:t>
            </a:r>
            <a:endParaRPr lang="ru-RU" alt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64163" y="4149725"/>
            <a:ext cx="3529012" cy="2374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Constantia" pitchFamily="18" charset="0"/>
              </a:rPr>
              <a:t>Налог на имущество организаций</a:t>
            </a:r>
          </a:p>
          <a:p>
            <a:pPr algn="ctr">
              <a:defRPr/>
            </a:pPr>
            <a:endParaRPr lang="ru-RU" sz="1400" b="1" dirty="0">
              <a:solidFill>
                <a:schemeClr val="tx1"/>
              </a:solidFill>
              <a:latin typeface="Constantia" pitchFamily="18" charset="0"/>
            </a:endParaRP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Constantia" pitchFamily="18" charset="0"/>
              </a:rPr>
              <a:t>Объектами налогообложения для организаций и физ. лиц признается движимое и недвижимое имущество (в том числе имущество, переданное во временное владение, в пользование, распоряжение, доверительное управление. Внесенное в совместную деятельность или полученное по концессионному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250825" y="188913"/>
            <a:ext cx="853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Транспортный налог с  юридических лиц ,тыс.рублей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45161711"/>
              </p:ext>
            </p:extLst>
          </p:nvPr>
        </p:nvGraphicFramePr>
        <p:xfrm>
          <a:off x="0" y="765175"/>
          <a:ext cx="9144000" cy="352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900488181"/>
              </p:ext>
            </p:extLst>
          </p:nvPr>
        </p:nvGraphicFramePr>
        <p:xfrm>
          <a:off x="395536" y="4293096"/>
          <a:ext cx="8496944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825" y="333375"/>
            <a:ext cx="8569325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Земельный налог организаций и физических лиц,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60579962"/>
              </p:ext>
            </p:extLst>
          </p:nvPr>
        </p:nvGraphicFramePr>
        <p:xfrm>
          <a:off x="-180975" y="908050"/>
          <a:ext cx="9145588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468313" y="4149725"/>
            <a:ext cx="46085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i="1" dirty="0"/>
              <a:t>Доля поступлений налогов на имущество в общем объеме</a:t>
            </a:r>
          </a:p>
          <a:p>
            <a:pPr eaLnBrk="1" hangingPunct="1"/>
            <a:r>
              <a:rPr lang="ru-RU" altLang="ru-RU" sz="1200" i="1" dirty="0"/>
              <a:t> налоговых и неналоговых доходов </a:t>
            </a:r>
            <a:r>
              <a:rPr lang="ru-RU" altLang="ru-RU" sz="1200" i="1" dirty="0" smtClean="0"/>
              <a:t>бюджета  поселения</a:t>
            </a:r>
            <a:endParaRPr lang="ru-RU" altLang="ru-RU" sz="1200" i="1" dirty="0"/>
          </a:p>
          <a:p>
            <a:pPr eaLnBrk="1" hangingPunct="1"/>
            <a:r>
              <a:rPr lang="ru-RU" altLang="ru-RU" sz="1200" i="1" dirty="0"/>
              <a:t>в </a:t>
            </a:r>
            <a:r>
              <a:rPr lang="ru-RU" altLang="ru-RU" sz="1200" i="1" dirty="0" smtClean="0"/>
              <a:t>2019, 2020 </a:t>
            </a:r>
            <a:r>
              <a:rPr lang="ru-RU" altLang="ru-RU" sz="1200" i="1" dirty="0"/>
              <a:t>и </a:t>
            </a:r>
            <a:r>
              <a:rPr lang="ru-RU" altLang="ru-RU" sz="1200" i="1" dirty="0" smtClean="0"/>
              <a:t>2021 </a:t>
            </a:r>
            <a:r>
              <a:rPr lang="ru-RU" altLang="ru-RU" sz="1200" i="1" dirty="0"/>
              <a:t>годах</a:t>
            </a:r>
          </a:p>
        </p:txBody>
      </p:sp>
      <p:graphicFrame>
        <p:nvGraphicFramePr>
          <p:cNvPr id="4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42542861"/>
              </p:ext>
            </p:extLst>
          </p:nvPr>
        </p:nvGraphicFramePr>
        <p:xfrm>
          <a:off x="0" y="4653136"/>
          <a:ext cx="1907704" cy="1655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01389474"/>
              </p:ext>
            </p:extLst>
          </p:nvPr>
        </p:nvGraphicFramePr>
        <p:xfrm>
          <a:off x="1403648" y="4653136"/>
          <a:ext cx="2400300" cy="158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02008975"/>
              </p:ext>
            </p:extLst>
          </p:nvPr>
        </p:nvGraphicFramePr>
        <p:xfrm>
          <a:off x="3276600" y="4724400"/>
          <a:ext cx="2232025" cy="158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392" name="TextBox 7"/>
          <p:cNvSpPr txBox="1">
            <a:spLocks noChangeArrowheads="1"/>
          </p:cNvSpPr>
          <p:nvPr/>
        </p:nvSpPr>
        <p:spPr bwMode="auto">
          <a:xfrm>
            <a:off x="1042988" y="4941888"/>
            <a:ext cx="9826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54%</a:t>
            </a:r>
            <a:endParaRPr lang="ru-RU" altLang="ru-RU" b="1" dirty="0"/>
          </a:p>
        </p:txBody>
      </p:sp>
      <p:sp>
        <p:nvSpPr>
          <p:cNvPr id="16393" name="TextBox 8"/>
          <p:cNvSpPr txBox="1">
            <a:spLocks noChangeArrowheads="1"/>
          </p:cNvSpPr>
          <p:nvPr/>
        </p:nvSpPr>
        <p:spPr bwMode="auto">
          <a:xfrm>
            <a:off x="2709705" y="4872594"/>
            <a:ext cx="782176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49%</a:t>
            </a:r>
            <a:endParaRPr lang="ru-RU" altLang="ru-RU" b="1" dirty="0"/>
          </a:p>
        </p:txBody>
      </p:sp>
      <p:sp>
        <p:nvSpPr>
          <p:cNvPr id="16394" name="TextBox 9"/>
          <p:cNvSpPr txBox="1">
            <a:spLocks noChangeArrowheads="1"/>
          </p:cNvSpPr>
          <p:nvPr/>
        </p:nvSpPr>
        <p:spPr bwMode="auto">
          <a:xfrm>
            <a:off x="4427538" y="4797425"/>
            <a:ext cx="6492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42%</a:t>
            </a:r>
            <a:endParaRPr lang="ru-RU" alt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64277" y="4153569"/>
            <a:ext cx="3529012" cy="244378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400" b="1" dirty="0"/>
              <a:t>Земельный  налог</a:t>
            </a:r>
            <a:endParaRPr lang="ru-RU" sz="1400" dirty="0"/>
          </a:p>
          <a:p>
            <a:r>
              <a:rPr lang="ru-RU" sz="1400" dirty="0"/>
              <a:t>Ставки земельного налога в размере 0,3% от кадастровой стоимости земельного участка в отношении                    - земельных участков- отнесенных к землям сельскохозяйственного назначения                                                                - приобретенных  для личного подсобного хозяйства                                                                – занятых жилищным фондом и объектами инженерной инфраструктуры в размере 1,5 %                                                                                 - в отношении прочих земельных участков</a:t>
            </a:r>
          </a:p>
          <a:p>
            <a:r>
              <a:rPr lang="ru-RU" sz="1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6630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333375"/>
            <a:ext cx="76328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Прочие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неналоговые доходы бюджета поселения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2019 год и на плановый 2020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2021 годов                                                 тыс.рублей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2748818"/>
              </p:ext>
            </p:extLst>
          </p:nvPr>
        </p:nvGraphicFramePr>
        <p:xfrm>
          <a:off x="179388" y="1268759"/>
          <a:ext cx="8640762" cy="2952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46635918"/>
              </p:ext>
            </p:extLst>
          </p:nvPr>
        </p:nvGraphicFramePr>
        <p:xfrm>
          <a:off x="0" y="4437063"/>
          <a:ext cx="2555875" cy="129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56740443"/>
              </p:ext>
            </p:extLst>
          </p:nvPr>
        </p:nvGraphicFramePr>
        <p:xfrm>
          <a:off x="2268538" y="4437063"/>
          <a:ext cx="3382962" cy="1368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06845860"/>
              </p:ext>
            </p:extLst>
          </p:nvPr>
        </p:nvGraphicFramePr>
        <p:xfrm>
          <a:off x="4716463" y="4292600"/>
          <a:ext cx="4103687" cy="1439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1331913" y="4508500"/>
            <a:ext cx="709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0,4%</a:t>
            </a:r>
            <a:endParaRPr lang="ru-RU" altLang="ru-RU" b="1" dirty="0"/>
          </a:p>
        </p:txBody>
      </p: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4067175" y="4508500"/>
            <a:ext cx="1009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0,4%</a:t>
            </a:r>
            <a:endParaRPr lang="ru-RU" altLang="ru-RU" b="1" dirty="0"/>
          </a:p>
        </p:txBody>
      </p:sp>
      <p:sp>
        <p:nvSpPr>
          <p:cNvPr id="17417" name="TextBox 8"/>
          <p:cNvSpPr txBox="1">
            <a:spLocks noChangeArrowheads="1"/>
          </p:cNvSpPr>
          <p:nvPr/>
        </p:nvSpPr>
        <p:spPr bwMode="auto">
          <a:xfrm>
            <a:off x="6875463" y="4437063"/>
            <a:ext cx="1009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0,2%</a:t>
            </a:r>
            <a:endParaRPr lang="ru-RU" altLang="ru-RU" b="1" dirty="0"/>
          </a:p>
        </p:txBody>
      </p:sp>
      <p:sp>
        <p:nvSpPr>
          <p:cNvPr id="17418" name="TextBox 9"/>
          <p:cNvSpPr txBox="1">
            <a:spLocks noChangeArrowheads="1"/>
          </p:cNvSpPr>
          <p:nvPr/>
        </p:nvSpPr>
        <p:spPr bwMode="auto">
          <a:xfrm>
            <a:off x="1403350" y="5516563"/>
            <a:ext cx="865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2019 </a:t>
            </a:r>
            <a:endParaRPr lang="ru-RU" altLang="ru-RU" dirty="0"/>
          </a:p>
        </p:txBody>
      </p:sp>
      <p:sp>
        <p:nvSpPr>
          <p:cNvPr id="17419" name="TextBox 10"/>
          <p:cNvSpPr txBox="1">
            <a:spLocks noChangeArrowheads="1"/>
          </p:cNvSpPr>
          <p:nvPr/>
        </p:nvSpPr>
        <p:spPr bwMode="auto">
          <a:xfrm>
            <a:off x="4284663" y="5516563"/>
            <a:ext cx="841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2020</a:t>
            </a:r>
            <a:endParaRPr lang="ru-RU" altLang="ru-RU" dirty="0"/>
          </a:p>
        </p:txBody>
      </p:sp>
      <p:sp>
        <p:nvSpPr>
          <p:cNvPr id="17420" name="TextBox 11"/>
          <p:cNvSpPr txBox="1">
            <a:spLocks noChangeArrowheads="1"/>
          </p:cNvSpPr>
          <p:nvPr/>
        </p:nvSpPr>
        <p:spPr bwMode="auto">
          <a:xfrm>
            <a:off x="7308850" y="5445125"/>
            <a:ext cx="696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2021</a:t>
            </a:r>
            <a:endParaRPr lang="ru-RU" altLang="ru-RU" dirty="0"/>
          </a:p>
        </p:txBody>
      </p:sp>
      <p:sp>
        <p:nvSpPr>
          <p:cNvPr id="13" name="Овал 12"/>
          <p:cNvSpPr/>
          <p:nvPr/>
        </p:nvSpPr>
        <p:spPr>
          <a:xfrm>
            <a:off x="539750" y="5876925"/>
            <a:ext cx="7777163" cy="98107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</a:rPr>
              <a:t>Прочие налоговые доходы – </a:t>
            </a:r>
            <a:r>
              <a:rPr lang="ru-RU" sz="1100" b="1" dirty="0" smtClean="0">
                <a:solidFill>
                  <a:schemeClr val="tx1"/>
                </a:solidFill>
              </a:rPr>
              <a:t>государственная </a:t>
            </a:r>
            <a:r>
              <a:rPr lang="ru-RU" sz="1100" b="1" dirty="0">
                <a:solidFill>
                  <a:schemeClr val="tx1"/>
                </a:solidFill>
              </a:rPr>
              <a:t>пошлина за совершение нотариальных действий должностными лицами органов местного самоуправления, уполномоченными в </a:t>
            </a:r>
            <a:r>
              <a:rPr lang="ru-RU" sz="1100" b="1" dirty="0" smtClean="0">
                <a:solidFill>
                  <a:schemeClr val="tx1"/>
                </a:solidFill>
              </a:rPr>
              <a:t>соответствии </a:t>
            </a:r>
            <a:r>
              <a:rPr lang="ru-RU" sz="1100" b="1" dirty="0">
                <a:solidFill>
                  <a:schemeClr val="tx1"/>
                </a:solidFill>
              </a:rPr>
              <a:t>с законодательными актами РФ на совершении нотариальных действий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683568" y="116632"/>
            <a:ext cx="766668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Объем и структура безвозмездных </a:t>
            </a:r>
            <a:r>
              <a:rPr lang="ru-RU" alt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поступлений бюджета поселения на 2019 год и на плановый период 2020 и 2021 годов                         тыс. рублей</a:t>
            </a:r>
            <a:endParaRPr lang="ru-RU" alt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827088" y="1196975"/>
            <a:ext cx="185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" name="Овал 4"/>
          <p:cNvSpPr/>
          <p:nvPr/>
        </p:nvSpPr>
        <p:spPr>
          <a:xfrm>
            <a:off x="755650" y="1052736"/>
            <a:ext cx="1728788" cy="2880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2019 </a:t>
            </a:r>
            <a:r>
              <a:rPr lang="ru-RU" dirty="0"/>
              <a:t>год</a:t>
            </a:r>
          </a:p>
        </p:txBody>
      </p:sp>
      <p:sp>
        <p:nvSpPr>
          <p:cNvPr id="6" name="Овал 5"/>
          <p:cNvSpPr/>
          <p:nvPr/>
        </p:nvSpPr>
        <p:spPr>
          <a:xfrm>
            <a:off x="3708400" y="908720"/>
            <a:ext cx="172720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p:txBody>
      </p:sp>
      <p:sp>
        <p:nvSpPr>
          <p:cNvPr id="7" name="Овал 6"/>
          <p:cNvSpPr/>
          <p:nvPr/>
        </p:nvSpPr>
        <p:spPr>
          <a:xfrm>
            <a:off x="6443663" y="980728"/>
            <a:ext cx="1728787" cy="2880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2021год</a:t>
            </a:r>
            <a:endParaRPr lang="ru-RU" dirty="0"/>
          </a:p>
        </p:txBody>
      </p:sp>
      <p:graphicFrame>
        <p:nvGraphicFramePr>
          <p:cNvPr id="2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72398293"/>
              </p:ext>
            </p:extLst>
          </p:nvPr>
        </p:nvGraphicFramePr>
        <p:xfrm>
          <a:off x="381001" y="1125538"/>
          <a:ext cx="2520380" cy="221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70" name="TextBox 9"/>
          <p:cNvSpPr txBox="1">
            <a:spLocks noChangeArrowheads="1"/>
          </p:cNvSpPr>
          <p:nvPr/>
        </p:nvSpPr>
        <p:spPr bwMode="auto">
          <a:xfrm>
            <a:off x="395288" y="2636838"/>
            <a:ext cx="2447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dirty="0" smtClean="0"/>
              <a:t>3042,1 </a:t>
            </a:r>
            <a:r>
              <a:rPr lang="ru-RU" altLang="ru-RU" sz="1200" dirty="0"/>
              <a:t>тыс</a:t>
            </a:r>
            <a:r>
              <a:rPr lang="ru-RU" altLang="ru-RU" sz="1200" dirty="0" smtClean="0"/>
              <a:t>. рублей </a:t>
            </a:r>
            <a:r>
              <a:rPr lang="ru-RU" altLang="ru-RU" sz="1200" dirty="0"/>
              <a:t>– всего</a:t>
            </a:r>
          </a:p>
          <a:p>
            <a:pPr algn="ctr" eaLnBrk="1" hangingPunct="1"/>
            <a:r>
              <a:rPr lang="ru-RU" altLang="ru-RU" sz="1200" dirty="0"/>
              <a:t>безвозмездных поступлений.</a:t>
            </a:r>
          </a:p>
          <a:p>
            <a:pPr algn="ctr" eaLnBrk="1" hangingPunct="1"/>
            <a:r>
              <a:rPr lang="ru-RU" altLang="ru-RU" sz="1200" dirty="0"/>
              <a:t>Это составляет </a:t>
            </a:r>
            <a:r>
              <a:rPr lang="ru-RU" altLang="ru-RU" sz="1200" b="1" dirty="0" smtClean="0"/>
              <a:t>47 </a:t>
            </a:r>
            <a:r>
              <a:rPr lang="ru-RU" altLang="ru-RU" sz="1200" b="1" dirty="0"/>
              <a:t>%</a:t>
            </a:r>
            <a:r>
              <a:rPr lang="ru-RU" altLang="ru-RU" sz="1200" dirty="0"/>
              <a:t> в </a:t>
            </a:r>
          </a:p>
          <a:p>
            <a:pPr algn="ctr" eaLnBrk="1" hangingPunct="1"/>
            <a:r>
              <a:rPr lang="ru-RU" altLang="ru-RU" sz="1200" dirty="0"/>
              <a:t>общем объеме доходов.</a:t>
            </a: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3981204805"/>
              </p:ext>
            </p:extLst>
          </p:nvPr>
        </p:nvGraphicFramePr>
        <p:xfrm>
          <a:off x="539552" y="3717032"/>
          <a:ext cx="2376264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03546843"/>
              </p:ext>
            </p:extLst>
          </p:nvPr>
        </p:nvGraphicFramePr>
        <p:xfrm>
          <a:off x="3275855" y="1196975"/>
          <a:ext cx="2664569" cy="1439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9473" name="TextBox 12"/>
          <p:cNvSpPr txBox="1">
            <a:spLocks noChangeArrowheads="1"/>
          </p:cNvSpPr>
          <p:nvPr/>
        </p:nvSpPr>
        <p:spPr bwMode="auto">
          <a:xfrm>
            <a:off x="3348038" y="2636838"/>
            <a:ext cx="27368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dirty="0" smtClean="0"/>
              <a:t>2150,9 </a:t>
            </a:r>
            <a:r>
              <a:rPr lang="ru-RU" altLang="ru-RU" sz="1200" dirty="0"/>
              <a:t>тыс</a:t>
            </a:r>
            <a:r>
              <a:rPr lang="ru-RU" altLang="ru-RU" sz="1200" dirty="0" smtClean="0"/>
              <a:t>. рублей </a:t>
            </a:r>
            <a:r>
              <a:rPr lang="ru-RU" altLang="ru-RU" sz="1200" dirty="0"/>
              <a:t>– всего</a:t>
            </a:r>
          </a:p>
          <a:p>
            <a:pPr algn="ctr" eaLnBrk="1" hangingPunct="1"/>
            <a:r>
              <a:rPr lang="ru-RU" altLang="ru-RU" sz="1200" dirty="0"/>
              <a:t>безвозмездных поступлений.</a:t>
            </a:r>
          </a:p>
          <a:p>
            <a:pPr algn="ctr" eaLnBrk="1" hangingPunct="1"/>
            <a:r>
              <a:rPr lang="ru-RU" altLang="ru-RU" sz="1200" dirty="0"/>
              <a:t>Это составляет </a:t>
            </a:r>
            <a:r>
              <a:rPr lang="ru-RU" altLang="ru-RU" sz="1200" b="1" dirty="0" smtClean="0"/>
              <a:t>36 %</a:t>
            </a:r>
            <a:r>
              <a:rPr lang="ru-RU" altLang="ru-RU" sz="1200" dirty="0" smtClean="0"/>
              <a:t> </a:t>
            </a:r>
            <a:r>
              <a:rPr lang="ru-RU" altLang="ru-RU" sz="1200" dirty="0"/>
              <a:t>в </a:t>
            </a:r>
          </a:p>
          <a:p>
            <a:pPr algn="ctr" eaLnBrk="1" hangingPunct="1"/>
            <a:r>
              <a:rPr lang="ru-RU" altLang="ru-RU" sz="1200" dirty="0"/>
              <a:t>общем объеме доходов.</a:t>
            </a:r>
          </a:p>
        </p:txBody>
      </p:sp>
      <p:graphicFrame>
        <p:nvGraphicFramePr>
          <p:cNvPr id="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51439405"/>
              </p:ext>
            </p:extLst>
          </p:nvPr>
        </p:nvGraphicFramePr>
        <p:xfrm>
          <a:off x="6227763" y="1125538"/>
          <a:ext cx="2447925" cy="1439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9475" name="TextBox 14"/>
          <p:cNvSpPr txBox="1">
            <a:spLocks noChangeArrowheads="1"/>
          </p:cNvSpPr>
          <p:nvPr/>
        </p:nvSpPr>
        <p:spPr bwMode="auto">
          <a:xfrm>
            <a:off x="6372225" y="2565400"/>
            <a:ext cx="24479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dirty="0" smtClean="0"/>
              <a:t>2147,3 </a:t>
            </a:r>
            <a:r>
              <a:rPr lang="ru-RU" altLang="ru-RU" sz="1200" dirty="0"/>
              <a:t>тыс</a:t>
            </a:r>
            <a:r>
              <a:rPr lang="ru-RU" altLang="ru-RU" sz="1200" dirty="0" smtClean="0"/>
              <a:t>. рублей </a:t>
            </a:r>
            <a:r>
              <a:rPr lang="ru-RU" altLang="ru-RU" sz="1200" dirty="0"/>
              <a:t>– всего</a:t>
            </a:r>
          </a:p>
          <a:p>
            <a:pPr algn="ctr" eaLnBrk="1" hangingPunct="1"/>
            <a:r>
              <a:rPr lang="ru-RU" altLang="ru-RU" sz="1200" dirty="0"/>
              <a:t>безвозмездных поступлений.</a:t>
            </a:r>
          </a:p>
          <a:p>
            <a:pPr algn="ctr" eaLnBrk="1" hangingPunct="1"/>
            <a:r>
              <a:rPr lang="ru-RU" altLang="ru-RU" sz="1200" dirty="0"/>
              <a:t>Это составляет </a:t>
            </a:r>
            <a:r>
              <a:rPr lang="ru-RU" altLang="ru-RU" sz="1200" b="1" dirty="0" smtClean="0"/>
              <a:t>33 </a:t>
            </a:r>
            <a:r>
              <a:rPr lang="ru-RU" altLang="ru-RU" sz="1200" b="1" dirty="0"/>
              <a:t>%</a:t>
            </a:r>
            <a:r>
              <a:rPr lang="ru-RU" altLang="ru-RU" sz="1200" dirty="0"/>
              <a:t> в </a:t>
            </a:r>
          </a:p>
          <a:p>
            <a:pPr algn="ctr" eaLnBrk="1" hangingPunct="1"/>
            <a:r>
              <a:rPr lang="ru-RU" altLang="ru-RU" sz="1200" dirty="0"/>
              <a:t>общем объеме доходов.</a:t>
            </a: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xmlns="" val="800074672"/>
              </p:ext>
            </p:extLst>
          </p:nvPr>
        </p:nvGraphicFramePr>
        <p:xfrm>
          <a:off x="3275856" y="3645024"/>
          <a:ext cx="2592288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xmlns="" val="3855666660"/>
              </p:ext>
            </p:extLst>
          </p:nvPr>
        </p:nvGraphicFramePr>
        <p:xfrm>
          <a:off x="6300192" y="3645024"/>
          <a:ext cx="2520280" cy="2960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62825993"/>
              </p:ext>
            </p:extLst>
          </p:nvPr>
        </p:nvGraphicFramePr>
        <p:xfrm>
          <a:off x="395288" y="115888"/>
          <a:ext cx="8353425" cy="6265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16632"/>
            <a:ext cx="6864636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Объем и структура расходов 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бюджета поселения  </a:t>
            </a:r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по разделам на 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год, тыс.рублей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40127951"/>
              </p:ext>
            </p:extLst>
          </p:nvPr>
        </p:nvGraphicFramePr>
        <p:xfrm>
          <a:off x="395536" y="954087"/>
          <a:ext cx="8208912" cy="5903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217450946"/>
              </p:ext>
            </p:extLst>
          </p:nvPr>
        </p:nvGraphicFramePr>
        <p:xfrm>
          <a:off x="251520" y="947629"/>
          <a:ext cx="8280919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505" y="116632"/>
            <a:ext cx="8856984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Расходы на реализацию муниципальной программы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«Эффективное управление и комплексное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жизнедеятельности Пушкинского сельского поселения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2021 годы» тыс. 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32656"/>
            <a:ext cx="784887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рамках подпрограммы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Функционирование органов местного самоуправления»  тыс.рублей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0664907"/>
              </p:ext>
            </p:extLst>
          </p:nvPr>
        </p:nvGraphicFramePr>
        <p:xfrm>
          <a:off x="107950" y="1125538"/>
          <a:ext cx="5903913" cy="5732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904602" y="2996952"/>
            <a:ext cx="2771854" cy="1728192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Мероприятие:             Расходы </a:t>
            </a:r>
            <a:r>
              <a:rPr lang="ru-RU" sz="1400" b="1" dirty="0">
                <a:solidFill>
                  <a:schemeClr val="tx1"/>
                </a:solidFill>
              </a:rPr>
              <a:t>на </a:t>
            </a:r>
            <a:r>
              <a:rPr lang="ru-RU" sz="1400" b="1" dirty="0" smtClean="0">
                <a:solidFill>
                  <a:schemeClr val="tx1"/>
                </a:solidFill>
              </a:rPr>
              <a:t>обеспечение </a:t>
            </a:r>
            <a:r>
              <a:rPr lang="ru-RU" sz="1400" b="1" dirty="0">
                <a:solidFill>
                  <a:schemeClr val="tx1"/>
                </a:solidFill>
              </a:rPr>
              <a:t>деятельности органов местного самоуправления 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896578" y="5301208"/>
            <a:ext cx="2779878" cy="1137505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Мероприятие:                               Расходы на заработную плату Главы Пушкинского сельского поселения</a:t>
            </a:r>
            <a:endParaRPr lang="ru-RU" sz="12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89770" y="1700808"/>
            <a:ext cx="2786686" cy="129614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Мероприятие:              Другие </a:t>
            </a:r>
            <a:r>
              <a:rPr lang="ru-RU" sz="1400" dirty="0">
                <a:solidFill>
                  <a:schemeClr val="tx1"/>
                </a:solidFill>
              </a:rPr>
              <a:t>общегосударственные </a:t>
            </a:r>
            <a:r>
              <a:rPr lang="ru-RU" sz="1400" dirty="0" smtClean="0">
                <a:solidFill>
                  <a:schemeClr val="tx1"/>
                </a:solidFill>
              </a:rPr>
              <a:t>вопросы</a:t>
            </a:r>
            <a:r>
              <a:rPr lang="ru-RU" sz="1400" dirty="0">
                <a:solidFill>
                  <a:schemeClr val="tx1"/>
                </a:solidFill>
              </a:rPr>
              <a:t>: проведение </a:t>
            </a:r>
            <a:r>
              <a:rPr lang="ru-RU" sz="1400" dirty="0" smtClean="0">
                <a:solidFill>
                  <a:schemeClr val="tx1"/>
                </a:solidFill>
              </a:rPr>
              <a:t>приемов</a:t>
            </a:r>
            <a:r>
              <a:rPr lang="ru-RU" sz="1400" dirty="0">
                <a:solidFill>
                  <a:schemeClr val="tx1"/>
                </a:solidFill>
              </a:rPr>
              <a:t>, мероприятий и прочих расходов </a:t>
            </a:r>
          </a:p>
        </p:txBody>
      </p:sp>
    </p:spTree>
    <p:extLst>
      <p:ext uri="{BB962C8B-B14F-4D97-AF65-F5344CB8AC3E}">
        <p14:creationId xmlns:p14="http://schemas.microsoft.com/office/powerpoint/2010/main" xmlns="" val="247443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468313" y="115888"/>
            <a:ext cx="85407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поселения на 2019 год и плановый период 2020 и 2021 годов,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88409498"/>
              </p:ext>
            </p:extLst>
          </p:nvPr>
        </p:nvGraphicFramePr>
        <p:xfrm>
          <a:off x="256223" y="1052736"/>
          <a:ext cx="8713788" cy="604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1" y="188640"/>
            <a:ext cx="8640960" cy="1200329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dirty="0">
                <a:ln w="11430"/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dirty="0" smtClean="0">
                <a:ln w="11430"/>
                <a:latin typeface="Times New Roman" pitchFamily="18" charset="0"/>
                <a:cs typeface="Times New Roman" pitchFamily="18" charset="0"/>
              </a:rPr>
              <a:t>в рамках подпрограммы </a:t>
            </a:r>
          </a:p>
          <a:p>
            <a:pPr algn="ctr">
              <a:defRPr/>
            </a:pPr>
            <a:r>
              <a:rPr lang="ru-RU" dirty="0" smtClean="0">
                <a:ln w="11430"/>
                <a:latin typeface="Times New Roman" pitchFamily="18" charset="0"/>
                <a:cs typeface="Times New Roman" pitchFamily="18" charset="0"/>
              </a:rPr>
              <a:t>«Обеспечение первичных мер пожарной безопасности, защиты населения и территории от чрезвычайных ситуации природного и техногенного характера»»  </a:t>
            </a:r>
            <a:r>
              <a:rPr lang="ru-RU" dirty="0">
                <a:ln w="11430"/>
                <a:latin typeface="Times New Roman" pitchFamily="18" charset="0"/>
                <a:cs typeface="Times New Roman" pitchFamily="18" charset="0"/>
              </a:rPr>
              <a:t>тыс.рублей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91889948"/>
              </p:ext>
            </p:extLst>
          </p:nvPr>
        </p:nvGraphicFramePr>
        <p:xfrm>
          <a:off x="179389" y="1388969"/>
          <a:ext cx="5687317" cy="52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866706" y="2852936"/>
            <a:ext cx="3025775" cy="1656184"/>
          </a:xfrm>
          <a:prstGeom prst="round2Diag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Мероприятие: Обеспечение </a:t>
            </a:r>
            <a:r>
              <a:rPr lang="ru-RU" sz="1600" b="1" dirty="0">
                <a:solidFill>
                  <a:schemeClr val="tx1"/>
                </a:solidFill>
              </a:rPr>
              <a:t>защиты населения и территорий от чрезвычайных ситуаций природного и техногенного характера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866706" y="1484784"/>
            <a:ext cx="3025775" cy="122413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Мероприятие: Обеспечение </a:t>
            </a:r>
            <a:r>
              <a:rPr lang="ru-RU" sz="1600" b="1" dirty="0">
                <a:solidFill>
                  <a:schemeClr val="tx1"/>
                </a:solidFill>
              </a:rPr>
              <a:t>первичной пожарной безопасности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 rot="10800000" flipV="1">
            <a:off x="5827910" y="4797152"/>
            <a:ext cx="3025775" cy="1008112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Мероприятие: Стимулирующие выплаты привлекаемым пожарным ДПК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325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850" y="332656"/>
            <a:ext cx="8352606" cy="1015663"/>
          </a:xfrm>
          <a:prstGeom prst="rect">
            <a:avLst/>
          </a:prstGeom>
          <a:solidFill>
            <a:schemeClr val="lt1"/>
          </a:solidFill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 smtClean="0">
                <a:ln/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Расходы в рамках подпрограммы</a:t>
            </a:r>
          </a:p>
          <a:p>
            <a:pPr algn="ctr">
              <a:defRPr/>
            </a:pPr>
            <a:r>
              <a:rPr lang="ru-RU" sz="2000" b="1" dirty="0" smtClean="0">
                <a:ln/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«Строительство, реконструкция и содержание автомобильных дорог и инженерных сооружений на них»", тыс. рублей</a:t>
            </a:r>
            <a:endParaRPr lang="ru-RU" sz="2000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23850" y="1341438"/>
            <a:ext cx="3168650" cy="194310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</a:rPr>
              <a:t>Мероприятие:               Содержание</a:t>
            </a:r>
            <a:r>
              <a:rPr lang="ru-RU" sz="1400" b="1" dirty="0">
                <a:latin typeface="Times New Roman" pitchFamily="18" charset="0"/>
              </a:rPr>
              <a:t>, </a:t>
            </a:r>
            <a:r>
              <a:rPr lang="ru-RU" sz="1400" b="1" dirty="0" smtClean="0">
                <a:latin typeface="Times New Roman" pitchFamily="18" charset="0"/>
              </a:rPr>
              <a:t>текущий </a:t>
            </a:r>
            <a:r>
              <a:rPr lang="ru-RU" sz="1400" b="1" dirty="0">
                <a:latin typeface="Times New Roman" pitchFamily="18" charset="0"/>
              </a:rPr>
              <a:t>ремонт  автомобильных дорог местного значения  и инженерных сооружений на них </a:t>
            </a:r>
            <a:endParaRPr lang="ru-RU" sz="1200" dirty="0"/>
          </a:p>
        </p:txBody>
      </p:sp>
      <p:graphicFrame>
        <p:nvGraphicFramePr>
          <p:cNvPr id="4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06343927"/>
              </p:ext>
            </p:extLst>
          </p:nvPr>
        </p:nvGraphicFramePr>
        <p:xfrm>
          <a:off x="3635375" y="1397000"/>
          <a:ext cx="5257800" cy="224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323528" y="3933056"/>
            <a:ext cx="2952328" cy="22322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Мероприятие: Приобретение дорожных знаков, уход за дорожными знаками, нанесение разметок для безопасного движения транспортных средств и пешеходов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06578796"/>
              </p:ext>
            </p:extLst>
          </p:nvPr>
        </p:nvGraphicFramePr>
        <p:xfrm>
          <a:off x="3492500" y="3716338"/>
          <a:ext cx="5327650" cy="273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0648"/>
            <a:ext cx="81021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в рамках подпрограммы «Повышение уровня благоустройства территории » тыс. рублей</a:t>
            </a:r>
            <a:endParaRPr lang="ru-RU" sz="20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210059317"/>
              </p:ext>
            </p:extLst>
          </p:nvPr>
        </p:nvGraphicFramePr>
        <p:xfrm>
          <a:off x="378168" y="946800"/>
          <a:ext cx="8568952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47840833"/>
              </p:ext>
            </p:extLst>
          </p:nvPr>
        </p:nvGraphicFramePr>
        <p:xfrm>
          <a:off x="467544" y="4797152"/>
          <a:ext cx="2590800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09889789"/>
              </p:ext>
            </p:extLst>
          </p:nvPr>
        </p:nvGraphicFramePr>
        <p:xfrm>
          <a:off x="3348038" y="4581128"/>
          <a:ext cx="2592387" cy="2087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69650069"/>
              </p:ext>
            </p:extLst>
          </p:nvPr>
        </p:nvGraphicFramePr>
        <p:xfrm>
          <a:off x="6156176" y="4653136"/>
          <a:ext cx="2808437" cy="1944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xmlns="" val="8035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332656"/>
            <a:ext cx="5904656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рамках подпрограммы «"Развитие физической культуры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спорта« тыс. 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53918476"/>
              </p:ext>
            </p:extLst>
          </p:nvPr>
        </p:nvGraphicFramePr>
        <p:xfrm>
          <a:off x="1043608" y="1628800"/>
          <a:ext cx="6985000" cy="3744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339752" y="5373216"/>
            <a:ext cx="4968552" cy="115212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Мероприятие:                                                           Организация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проведение спортивный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мероприятий, участие в спортивных мероприятиях                       Мероприятие:                                                                       Содержание и текущий ремонт хоккейной коробки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332656"/>
            <a:ext cx="6624736" cy="101566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рамках подпрограммы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«Гарантии, предоставляемые муниципальным служащим поселения» тыс. рублей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645024"/>
            <a:ext cx="2519362" cy="158417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Мероприятие:              Ежемесячное дополнительное обеспечение к пенсиям муниципальных служащих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88520810"/>
              </p:ext>
            </p:extLst>
          </p:nvPr>
        </p:nvGraphicFramePr>
        <p:xfrm>
          <a:off x="2843808" y="1348319"/>
          <a:ext cx="5651500" cy="5033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4252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3736"/>
            <a:ext cx="9144000" cy="875499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Непрограммное направление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расходов,                            тыс. рублей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299368062"/>
              </p:ext>
            </p:extLst>
          </p:nvPr>
        </p:nvGraphicFramePr>
        <p:xfrm>
          <a:off x="0" y="941832"/>
          <a:ext cx="9093708" cy="5093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563624" y="1179576"/>
            <a:ext cx="356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entury Schoolbook" pitchFamily="18" charset="0"/>
              </a:rPr>
              <a:t>1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63624" y="5254752"/>
            <a:ext cx="3561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65737" y="5210833"/>
            <a:ext cx="204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Century Schoolbook" pitchFamily="18" charset="0"/>
              </a:rPr>
              <a:t>3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686911" y="3279228"/>
            <a:ext cx="3231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Century Schoolbook" pitchFamily="18" charset="0"/>
              </a:rPr>
              <a:t>2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9389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32656"/>
            <a:ext cx="784887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Расходы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в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рамках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непрограммного направления деятельности на 2019 год, тыс. рублей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61449321"/>
              </p:ext>
            </p:extLst>
          </p:nvPr>
        </p:nvGraphicFramePr>
        <p:xfrm>
          <a:off x="179512" y="1138833"/>
          <a:ext cx="7416824" cy="5299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2294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620713"/>
            <a:ext cx="7920880" cy="5853112"/>
          </a:xfrm>
        </p:spPr>
        <p:txBody>
          <a:bodyPr>
            <a:normAutofit/>
          </a:bodyPr>
          <a:lstStyle/>
          <a:p>
            <a:pPr algn="ctr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информация: </a:t>
            </a:r>
          </a:p>
          <a:p>
            <a:pPr algn="ctr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Пушкинского сельского поселения</a:t>
            </a:r>
          </a:p>
          <a:p>
            <a:pPr algn="ctr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Пушкинского  сельского поселения </a:t>
            </a:r>
          </a:p>
          <a:p>
            <a:pPr algn="ctr"/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Багрыч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Геннадий Александрович                                   График работы с 8-30 до 17-30, </a:t>
            </a:r>
          </a:p>
          <a:p>
            <a:pPr algn="ctr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с 13-00 до 14-00. </a:t>
            </a:r>
          </a:p>
          <a:p>
            <a:pPr algn="ctr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 652399, Кемеровская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область,Промышленновский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район, с.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Краснинское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ул.Садовая,7б     Телефон (8 38442)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68-329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Факс: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(8 38442)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68-329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 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pushkino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28@yandex.ru </a:t>
            </a:r>
          </a:p>
        </p:txBody>
      </p:sp>
    </p:spTree>
    <p:extLst>
      <p:ext uri="{BB962C8B-B14F-4D97-AF65-F5344CB8AC3E}">
        <p14:creationId xmlns:p14="http://schemas.microsoft.com/office/powerpoint/2010/main" xmlns="" val="227569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1475656" y="116632"/>
            <a:ext cx="6049962" cy="92333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Динамика собственных доходов </a:t>
            </a:r>
            <a:r>
              <a:rPr lang="ru-RU" dirty="0" smtClean="0"/>
              <a:t>бюджета  поселения на 2019 год и на плановый период 2020 и 2021 годов тыс. рублей </a:t>
            </a:r>
            <a:endParaRPr lang="ru-RU" dirty="0"/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30829971"/>
              </p:ext>
            </p:extLst>
          </p:nvPr>
        </p:nvGraphicFramePr>
        <p:xfrm>
          <a:off x="519113" y="765175"/>
          <a:ext cx="8250237" cy="6042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250825" y="115888"/>
            <a:ext cx="8281988" cy="120032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Структура доходов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бюджета поселения на 2019 год и на плановый период 2020 и 2021 годов,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тыс.рублей</a:t>
            </a:r>
          </a:p>
          <a:p>
            <a:pPr>
              <a:defRPr/>
            </a:pPr>
            <a:endParaRPr lang="ru-RU" sz="2400" dirty="0"/>
          </a:p>
        </p:txBody>
      </p:sp>
      <p:graphicFrame>
        <p:nvGraphicFramePr>
          <p:cNvPr id="2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4317636"/>
              </p:ext>
            </p:extLst>
          </p:nvPr>
        </p:nvGraphicFramePr>
        <p:xfrm>
          <a:off x="251520" y="1700808"/>
          <a:ext cx="8254826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1403350" y="3213100"/>
            <a:ext cx="1439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b="1" dirty="0"/>
              <a:t> </a:t>
            </a:r>
            <a:endParaRPr lang="ru-RU" alt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6320" y="188641"/>
            <a:ext cx="710210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Объем и структура налоговых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доходов бюджета поселения на 2019 год и на плановый период 2020 и 2021 годов тыс. рублей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6354324"/>
              </p:ext>
            </p:extLst>
          </p:nvPr>
        </p:nvGraphicFramePr>
        <p:xfrm>
          <a:off x="374650" y="1392238"/>
          <a:ext cx="2663825" cy="1944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492369" y="1556792"/>
            <a:ext cx="27834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 smtClean="0"/>
              <a:t>3455</a:t>
            </a:r>
            <a:r>
              <a:rPr lang="ru-RU" altLang="ru-RU" sz="1400" dirty="0" smtClean="0"/>
              <a:t> </a:t>
            </a:r>
            <a:r>
              <a:rPr lang="ru-RU" altLang="ru-RU" sz="1400" dirty="0"/>
              <a:t>тыс</a:t>
            </a:r>
            <a:r>
              <a:rPr lang="ru-RU" altLang="ru-RU" sz="1400" dirty="0" smtClean="0"/>
              <a:t>. руб</a:t>
            </a:r>
            <a:r>
              <a:rPr lang="ru-RU" altLang="ru-RU" sz="1400" dirty="0"/>
              <a:t>. – всего </a:t>
            </a:r>
          </a:p>
          <a:p>
            <a:pPr algn="ctr" eaLnBrk="1" hangingPunct="1"/>
            <a:r>
              <a:rPr lang="ru-RU" altLang="ru-RU" sz="1400" dirty="0"/>
              <a:t>налоговых доходов.</a:t>
            </a:r>
          </a:p>
          <a:p>
            <a:pPr algn="ctr" eaLnBrk="1" hangingPunct="1"/>
            <a:r>
              <a:rPr lang="ru-RU" altLang="ru-RU" sz="1400" dirty="0"/>
              <a:t>Это составляет</a:t>
            </a:r>
            <a:r>
              <a:rPr lang="ru-RU" altLang="ru-RU" sz="1400" b="1" dirty="0"/>
              <a:t> </a:t>
            </a:r>
            <a:r>
              <a:rPr lang="ru-RU" altLang="ru-RU" sz="1400" b="1" dirty="0" smtClean="0"/>
              <a:t>53 %</a:t>
            </a:r>
            <a:r>
              <a:rPr lang="ru-RU" altLang="ru-RU" sz="1400" dirty="0" smtClean="0"/>
              <a:t> </a:t>
            </a:r>
            <a:endParaRPr lang="ru-RU" altLang="ru-RU" sz="1400" dirty="0"/>
          </a:p>
          <a:p>
            <a:pPr algn="ctr" eaLnBrk="1" hangingPunct="1"/>
            <a:r>
              <a:rPr lang="ru-RU" altLang="ru-RU" sz="1400" dirty="0"/>
              <a:t>в общем объеме доходов</a:t>
            </a:r>
            <a:r>
              <a:rPr lang="ru-RU" altLang="ru-RU" sz="1100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2743" y="1170305"/>
            <a:ext cx="15827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2019год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44884315"/>
              </p:ext>
            </p:extLst>
          </p:nvPr>
        </p:nvGraphicFramePr>
        <p:xfrm>
          <a:off x="3226213" y="917067"/>
          <a:ext cx="2590800" cy="2160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4232934610"/>
              </p:ext>
            </p:extLst>
          </p:nvPr>
        </p:nvGraphicFramePr>
        <p:xfrm>
          <a:off x="3326385" y="2636912"/>
          <a:ext cx="2808312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3930843158"/>
              </p:ext>
            </p:extLst>
          </p:nvPr>
        </p:nvGraphicFramePr>
        <p:xfrm>
          <a:off x="277848" y="2708920"/>
          <a:ext cx="302433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08214543"/>
              </p:ext>
            </p:extLst>
          </p:nvPr>
        </p:nvGraphicFramePr>
        <p:xfrm>
          <a:off x="5867400" y="836613"/>
          <a:ext cx="2952750" cy="230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907212" y="1170108"/>
            <a:ext cx="103822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2021год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299" name="TextBox 16"/>
          <p:cNvSpPr txBox="1">
            <a:spLocks noChangeArrowheads="1"/>
          </p:cNvSpPr>
          <p:nvPr/>
        </p:nvSpPr>
        <p:spPr bwMode="auto">
          <a:xfrm>
            <a:off x="3434347" y="1576240"/>
            <a:ext cx="25923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 smtClean="0"/>
              <a:t>3820 </a:t>
            </a:r>
            <a:r>
              <a:rPr lang="ru-RU" altLang="ru-RU" sz="1400" dirty="0"/>
              <a:t>тыс</a:t>
            </a:r>
            <a:r>
              <a:rPr lang="ru-RU" altLang="ru-RU" sz="1400" dirty="0" smtClean="0"/>
              <a:t>. руб</a:t>
            </a:r>
            <a:r>
              <a:rPr lang="ru-RU" altLang="ru-RU" sz="1400" dirty="0"/>
              <a:t>. – всего </a:t>
            </a:r>
          </a:p>
          <a:p>
            <a:pPr algn="ctr" eaLnBrk="1" hangingPunct="1"/>
            <a:r>
              <a:rPr lang="ru-RU" altLang="ru-RU" sz="1400" dirty="0"/>
              <a:t>налоговых доходов. </a:t>
            </a:r>
          </a:p>
          <a:p>
            <a:pPr algn="ctr" eaLnBrk="1" hangingPunct="1"/>
            <a:r>
              <a:rPr lang="ru-RU" altLang="ru-RU" sz="1400" dirty="0"/>
              <a:t>Это составляет </a:t>
            </a:r>
            <a:r>
              <a:rPr lang="ru-RU" altLang="ru-RU" sz="1400" b="1" dirty="0" smtClean="0"/>
              <a:t>64 </a:t>
            </a:r>
            <a:r>
              <a:rPr lang="ru-RU" altLang="ru-RU" sz="1400" b="1" dirty="0"/>
              <a:t>% </a:t>
            </a:r>
            <a:r>
              <a:rPr lang="ru-RU" altLang="ru-RU" sz="1400" dirty="0"/>
              <a:t>в общем объеме доходов.</a:t>
            </a:r>
          </a:p>
        </p:txBody>
      </p:sp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xmlns="" val="2284457797"/>
              </p:ext>
            </p:extLst>
          </p:nvPr>
        </p:nvGraphicFramePr>
        <p:xfrm>
          <a:off x="6270541" y="2780928"/>
          <a:ext cx="2592288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sp>
        <p:nvSpPr>
          <p:cNvPr id="12301" name="TextBox 18"/>
          <p:cNvSpPr txBox="1">
            <a:spLocks noChangeArrowheads="1"/>
          </p:cNvSpPr>
          <p:nvPr/>
        </p:nvSpPr>
        <p:spPr bwMode="auto">
          <a:xfrm>
            <a:off x="6374473" y="1568475"/>
            <a:ext cx="23844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 smtClean="0"/>
              <a:t>4368 </a:t>
            </a:r>
            <a:r>
              <a:rPr lang="ru-RU" altLang="ru-RU" sz="1400" dirty="0"/>
              <a:t>тыс</a:t>
            </a:r>
            <a:r>
              <a:rPr lang="ru-RU" altLang="ru-RU" sz="1400" dirty="0" smtClean="0"/>
              <a:t>. руб</a:t>
            </a:r>
            <a:r>
              <a:rPr lang="ru-RU" altLang="ru-RU" sz="1400" dirty="0"/>
              <a:t>. – всего </a:t>
            </a:r>
            <a:endParaRPr lang="ru-RU" altLang="ru-RU" sz="1400" dirty="0" smtClean="0"/>
          </a:p>
          <a:p>
            <a:pPr algn="ctr" eaLnBrk="1" hangingPunct="1"/>
            <a:r>
              <a:rPr lang="ru-RU" altLang="ru-RU" sz="1400" dirty="0" smtClean="0"/>
              <a:t>налоговых </a:t>
            </a:r>
            <a:r>
              <a:rPr lang="ru-RU" altLang="ru-RU" sz="1400" dirty="0"/>
              <a:t>доходов. </a:t>
            </a:r>
          </a:p>
          <a:p>
            <a:pPr algn="ctr" eaLnBrk="1" hangingPunct="1"/>
            <a:r>
              <a:rPr lang="ru-RU" altLang="ru-RU" sz="1400" dirty="0"/>
              <a:t>Это составляет</a:t>
            </a:r>
            <a:r>
              <a:rPr lang="ru-RU" altLang="ru-RU" sz="1400" b="1" dirty="0"/>
              <a:t> </a:t>
            </a:r>
            <a:r>
              <a:rPr lang="ru-RU" altLang="ru-RU" sz="1400" b="1" dirty="0" smtClean="0"/>
              <a:t>67%</a:t>
            </a:r>
            <a:r>
              <a:rPr lang="ru-RU" altLang="ru-RU" sz="1400" dirty="0" smtClean="0"/>
              <a:t> </a:t>
            </a:r>
            <a:r>
              <a:rPr lang="ru-RU" altLang="ru-RU" sz="1400" dirty="0"/>
              <a:t>в общем объеме доходов.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39552" y="1484783"/>
            <a:ext cx="8147248" cy="45719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i="1" dirty="0">
              <a:solidFill>
                <a:srgbClr val="33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315302178"/>
              </p:ext>
            </p:extLst>
          </p:nvPr>
        </p:nvGraphicFramePr>
        <p:xfrm>
          <a:off x="251520" y="1484784"/>
          <a:ext cx="3641477" cy="2304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2104482365"/>
              </p:ext>
            </p:extLst>
          </p:nvPr>
        </p:nvGraphicFramePr>
        <p:xfrm>
          <a:off x="2699792" y="1412776"/>
          <a:ext cx="4003675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Object 18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xmlns="" val="4146696486"/>
              </p:ext>
            </p:extLst>
          </p:nvPr>
        </p:nvGraphicFramePr>
        <p:xfrm>
          <a:off x="5450681" y="1556792"/>
          <a:ext cx="4219575" cy="2319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366" name="Rectangle 6"/>
          <p:cNvSpPr>
            <a:spLocks/>
          </p:cNvSpPr>
          <p:nvPr/>
        </p:nvSpPr>
        <p:spPr bwMode="auto">
          <a:xfrm>
            <a:off x="0" y="2636838"/>
            <a:ext cx="3059113" cy="115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/>
              <a:t/>
            </a:r>
            <a:br>
              <a:rPr lang="ru-RU" altLang="ru-RU" sz="1600" dirty="0"/>
            </a:br>
            <a:endParaRPr lang="ru-RU" altLang="ru-RU" sz="4100" b="1" dirty="0">
              <a:solidFill>
                <a:schemeClr val="accent1"/>
              </a:solidFill>
            </a:endParaRP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0" y="2924969"/>
            <a:ext cx="2916238" cy="756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/>
              <a:t/>
            </a:r>
            <a:br>
              <a:rPr lang="ru-RU" altLang="ru-RU" sz="1600" dirty="0"/>
            </a:br>
            <a:endParaRPr lang="ru-RU" altLang="ru-RU" sz="4100" b="1" dirty="0">
              <a:solidFill>
                <a:srgbClr val="0000FF"/>
              </a:solidFill>
            </a:endParaRPr>
          </a:p>
        </p:txBody>
      </p:sp>
      <p:sp>
        <p:nvSpPr>
          <p:cNvPr id="15368" name="Rectangle 8"/>
          <p:cNvSpPr>
            <a:spLocks/>
          </p:cNvSpPr>
          <p:nvPr/>
        </p:nvSpPr>
        <p:spPr bwMode="auto">
          <a:xfrm>
            <a:off x="177800" y="3356992"/>
            <a:ext cx="2666008" cy="1799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/>
              <a:t/>
            </a:r>
            <a:br>
              <a:rPr lang="ru-RU" altLang="ru-RU" sz="1600" dirty="0"/>
            </a:br>
            <a:r>
              <a:rPr lang="ru-RU" altLang="ru-RU" sz="1600" b="1" dirty="0">
                <a:solidFill>
                  <a:srgbClr val="238EAF"/>
                </a:solidFill>
              </a:rPr>
              <a:t>Доходы от использования </a:t>
            </a:r>
            <a:r>
              <a:rPr lang="ru-RU" altLang="ru-RU" sz="1600" b="1" dirty="0" smtClean="0">
                <a:solidFill>
                  <a:srgbClr val="238EAF"/>
                </a:solidFill>
              </a:rPr>
              <a:t> имущества находящегося </a:t>
            </a:r>
            <a:r>
              <a:rPr lang="ru-RU" altLang="ru-RU" sz="1600" b="1" dirty="0">
                <a:solidFill>
                  <a:srgbClr val="238EAF"/>
                </a:solidFill>
              </a:rPr>
              <a:t>в муниципальной собственности 5</a:t>
            </a:r>
            <a:r>
              <a:rPr lang="ru-RU" altLang="ru-RU" sz="1600" b="1" dirty="0" smtClean="0">
                <a:solidFill>
                  <a:srgbClr val="238EAF"/>
                </a:solidFill>
              </a:rPr>
              <a:t> тыс. рублей</a:t>
            </a:r>
            <a:endParaRPr lang="ru-RU" altLang="ru-RU" sz="4100" b="1" dirty="0">
              <a:solidFill>
                <a:srgbClr val="238EAF"/>
              </a:solidFill>
            </a:endParaRPr>
          </a:p>
        </p:txBody>
      </p:sp>
      <p:sp>
        <p:nvSpPr>
          <p:cNvPr id="15369" name="Rectangle 12"/>
          <p:cNvSpPr>
            <a:spLocks/>
          </p:cNvSpPr>
          <p:nvPr/>
        </p:nvSpPr>
        <p:spPr bwMode="auto">
          <a:xfrm>
            <a:off x="3276600" y="2492375"/>
            <a:ext cx="302418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/>
              <a:t/>
            </a:r>
            <a:br>
              <a:rPr lang="ru-RU" altLang="ru-RU" sz="1600" dirty="0"/>
            </a:br>
            <a:endParaRPr lang="ru-RU" altLang="ru-RU" sz="4100" b="1" dirty="0">
              <a:solidFill>
                <a:schemeClr val="accent1"/>
              </a:solidFill>
            </a:endParaRPr>
          </a:p>
        </p:txBody>
      </p:sp>
      <p:sp>
        <p:nvSpPr>
          <p:cNvPr id="15370" name="Rectangle 13"/>
          <p:cNvSpPr>
            <a:spLocks/>
          </p:cNvSpPr>
          <p:nvPr/>
        </p:nvSpPr>
        <p:spPr bwMode="auto">
          <a:xfrm>
            <a:off x="3348038" y="2888457"/>
            <a:ext cx="2879725" cy="900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/>
              <a:t/>
            </a:r>
            <a:br>
              <a:rPr lang="ru-RU" altLang="ru-RU" sz="1600" dirty="0"/>
            </a:br>
            <a:endParaRPr lang="ru-RU" altLang="ru-RU" sz="4100" b="1" dirty="0">
              <a:solidFill>
                <a:srgbClr val="0000FF"/>
              </a:solidFill>
            </a:endParaRPr>
          </a:p>
        </p:txBody>
      </p:sp>
      <p:sp>
        <p:nvSpPr>
          <p:cNvPr id="15371" name="Rectangle 14"/>
          <p:cNvSpPr>
            <a:spLocks/>
          </p:cNvSpPr>
          <p:nvPr/>
        </p:nvSpPr>
        <p:spPr bwMode="auto">
          <a:xfrm>
            <a:off x="3276601" y="3068960"/>
            <a:ext cx="2663552" cy="2383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/>
              <a:t/>
            </a:r>
            <a:br>
              <a:rPr lang="ru-RU" altLang="ru-RU" sz="1600" dirty="0"/>
            </a:br>
            <a:r>
              <a:rPr lang="ru-RU" altLang="ru-RU" sz="1600" b="1" dirty="0">
                <a:solidFill>
                  <a:srgbClr val="238EAF"/>
                </a:solidFill>
              </a:rPr>
              <a:t>Доходы от использования имущества, находящегося в муниципальной собственности </a:t>
            </a:r>
            <a:r>
              <a:rPr lang="ru-RU" altLang="ru-RU" sz="1600" b="1" dirty="0" smtClean="0">
                <a:solidFill>
                  <a:srgbClr val="238EAF"/>
                </a:solidFill>
              </a:rPr>
              <a:t>5 тыс. рублей</a:t>
            </a:r>
            <a:endParaRPr lang="ru-RU" altLang="ru-RU" sz="4100" b="1" dirty="0">
              <a:solidFill>
                <a:srgbClr val="238EAF"/>
              </a:solidFill>
            </a:endParaRPr>
          </a:p>
        </p:txBody>
      </p:sp>
      <p:sp>
        <p:nvSpPr>
          <p:cNvPr id="15373" name="Rectangle 19"/>
          <p:cNvSpPr>
            <a:spLocks/>
          </p:cNvSpPr>
          <p:nvPr/>
        </p:nvSpPr>
        <p:spPr bwMode="auto">
          <a:xfrm>
            <a:off x="6156325" y="2205038"/>
            <a:ext cx="2808288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/>
              <a:t/>
            </a:r>
            <a:br>
              <a:rPr lang="ru-RU" altLang="ru-RU" sz="1600" dirty="0"/>
            </a:br>
            <a:endParaRPr lang="ru-RU" altLang="ru-RU" sz="4100" b="1" dirty="0">
              <a:solidFill>
                <a:schemeClr val="accent1"/>
              </a:solidFill>
            </a:endParaRPr>
          </a:p>
        </p:txBody>
      </p:sp>
      <p:sp>
        <p:nvSpPr>
          <p:cNvPr id="15374" name="Rectangle 20"/>
          <p:cNvSpPr>
            <a:spLocks/>
          </p:cNvSpPr>
          <p:nvPr/>
        </p:nvSpPr>
        <p:spPr bwMode="auto">
          <a:xfrm>
            <a:off x="6084888" y="2636839"/>
            <a:ext cx="2593976" cy="115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/>
              <a:t/>
            </a:r>
            <a:br>
              <a:rPr lang="ru-RU" altLang="ru-RU" sz="1600" dirty="0"/>
            </a:br>
            <a:endParaRPr lang="ru-RU" altLang="ru-RU" sz="4100" b="1" dirty="0">
              <a:solidFill>
                <a:srgbClr val="0000FF"/>
              </a:solidFill>
            </a:endParaRPr>
          </a:p>
        </p:txBody>
      </p:sp>
      <p:sp>
        <p:nvSpPr>
          <p:cNvPr id="15375" name="Rectangle 21"/>
          <p:cNvSpPr>
            <a:spLocks/>
          </p:cNvSpPr>
          <p:nvPr/>
        </p:nvSpPr>
        <p:spPr bwMode="auto">
          <a:xfrm>
            <a:off x="6156325" y="3140968"/>
            <a:ext cx="2736850" cy="2015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/>
              <a:t/>
            </a:r>
            <a:br>
              <a:rPr lang="ru-RU" altLang="ru-RU" sz="1600" dirty="0"/>
            </a:br>
            <a:r>
              <a:rPr lang="ru-RU" altLang="ru-RU" sz="1600" b="1" dirty="0">
                <a:solidFill>
                  <a:srgbClr val="238EAF"/>
                </a:solidFill>
              </a:rPr>
              <a:t>Доходы от использования имущества, находящегося в муниципальной собственности </a:t>
            </a:r>
            <a:r>
              <a:rPr lang="ru-RU" altLang="ru-RU" sz="1600" b="1" dirty="0" smtClean="0">
                <a:solidFill>
                  <a:srgbClr val="238EAF"/>
                </a:solidFill>
              </a:rPr>
              <a:t>5 тыс. рублей</a:t>
            </a:r>
            <a:endParaRPr lang="ru-RU" altLang="ru-RU" sz="4100" b="1" dirty="0">
              <a:solidFill>
                <a:srgbClr val="238EAF"/>
              </a:solidFill>
            </a:endParaRPr>
          </a:p>
        </p:txBody>
      </p:sp>
      <p:sp>
        <p:nvSpPr>
          <p:cNvPr id="15376" name="Rectangle 25"/>
          <p:cNvSpPr>
            <a:spLocks/>
          </p:cNvSpPr>
          <p:nvPr/>
        </p:nvSpPr>
        <p:spPr bwMode="auto">
          <a:xfrm>
            <a:off x="6300788" y="1484784"/>
            <a:ext cx="2159000" cy="432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/>
              <a:t/>
            </a:r>
            <a:br>
              <a:rPr lang="ru-RU" altLang="ru-RU" sz="1600" dirty="0"/>
            </a:br>
            <a:r>
              <a:rPr lang="ru-RU" altLang="ru-RU" sz="1600" b="1" dirty="0" smtClean="0">
                <a:solidFill>
                  <a:srgbClr val="474191"/>
                </a:solidFill>
              </a:rPr>
              <a:t>2021год</a:t>
            </a:r>
            <a:endParaRPr lang="ru-RU" altLang="ru-RU" sz="4100" b="1" dirty="0">
              <a:solidFill>
                <a:srgbClr val="474191"/>
              </a:solidFill>
            </a:endParaRPr>
          </a:p>
        </p:txBody>
      </p:sp>
      <p:sp>
        <p:nvSpPr>
          <p:cNvPr id="15377" name="Rectangle 26"/>
          <p:cNvSpPr>
            <a:spLocks/>
          </p:cNvSpPr>
          <p:nvPr/>
        </p:nvSpPr>
        <p:spPr bwMode="auto">
          <a:xfrm>
            <a:off x="3635375" y="1556792"/>
            <a:ext cx="1873250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/>
              <a:t/>
            </a:r>
            <a:br>
              <a:rPr lang="ru-RU" altLang="ru-RU" sz="1600" dirty="0"/>
            </a:br>
            <a:r>
              <a:rPr lang="ru-RU" altLang="ru-RU" sz="1600" b="1" dirty="0" smtClean="0">
                <a:solidFill>
                  <a:srgbClr val="474191"/>
                </a:solidFill>
              </a:rPr>
              <a:t>2020 </a:t>
            </a:r>
            <a:r>
              <a:rPr lang="ru-RU" altLang="ru-RU" sz="1600" b="1" dirty="0">
                <a:solidFill>
                  <a:srgbClr val="474191"/>
                </a:solidFill>
              </a:rPr>
              <a:t>год</a:t>
            </a:r>
            <a:endParaRPr lang="ru-RU" altLang="ru-RU" sz="4100" b="1" dirty="0">
              <a:solidFill>
                <a:srgbClr val="474191"/>
              </a:solidFill>
            </a:endParaRPr>
          </a:p>
        </p:txBody>
      </p:sp>
      <p:sp>
        <p:nvSpPr>
          <p:cNvPr id="15378" name="Rectangle 27"/>
          <p:cNvSpPr>
            <a:spLocks/>
          </p:cNvSpPr>
          <p:nvPr/>
        </p:nvSpPr>
        <p:spPr bwMode="auto">
          <a:xfrm>
            <a:off x="539750" y="1340768"/>
            <a:ext cx="2087563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/>
              <a:t/>
            </a:r>
            <a:br>
              <a:rPr lang="ru-RU" altLang="ru-RU" sz="1600" dirty="0"/>
            </a:br>
            <a:r>
              <a:rPr lang="ru-RU" altLang="ru-RU" sz="1600" b="1" dirty="0" smtClean="0">
                <a:solidFill>
                  <a:srgbClr val="474191"/>
                </a:solidFill>
              </a:rPr>
              <a:t>2019 </a:t>
            </a:r>
            <a:r>
              <a:rPr lang="ru-RU" altLang="ru-RU" sz="1600" b="1" dirty="0">
                <a:solidFill>
                  <a:srgbClr val="474191"/>
                </a:solidFill>
              </a:rPr>
              <a:t>год</a:t>
            </a:r>
            <a:endParaRPr lang="ru-RU" altLang="ru-RU" sz="4100" b="1" dirty="0">
              <a:solidFill>
                <a:srgbClr val="474191"/>
              </a:solidFill>
            </a:endParaRPr>
          </a:p>
        </p:txBody>
      </p:sp>
      <p:sp>
        <p:nvSpPr>
          <p:cNvPr id="15379" name="Rectangle 28"/>
          <p:cNvSpPr>
            <a:spLocks noChangeArrowheads="1"/>
          </p:cNvSpPr>
          <p:nvPr/>
        </p:nvSpPr>
        <p:spPr bwMode="auto">
          <a:xfrm rot="10800000" flipV="1">
            <a:off x="177799" y="5445225"/>
            <a:ext cx="2665413" cy="114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 smtClean="0">
                <a:latin typeface="Arial" charset="0"/>
              </a:rPr>
              <a:t>составляет </a:t>
            </a:r>
            <a:r>
              <a:rPr lang="ru-RU" altLang="ru-RU" sz="1600" b="1" dirty="0" smtClean="0">
                <a:latin typeface="Arial" charset="0"/>
              </a:rPr>
              <a:t>1% </a:t>
            </a:r>
            <a:r>
              <a:rPr lang="ru-RU" altLang="ru-RU" sz="1600" dirty="0" smtClean="0">
                <a:latin typeface="Arial" charset="0"/>
              </a:rPr>
              <a:t>в </a:t>
            </a:r>
            <a:r>
              <a:rPr lang="ru-RU" altLang="ru-RU" sz="1600" dirty="0">
                <a:latin typeface="Arial" charset="0"/>
              </a:rPr>
              <a:t>общем объеме налоговых и неналоговых доходов</a:t>
            </a:r>
            <a:r>
              <a:rPr lang="ru-RU" altLang="ru-RU" sz="1800" dirty="0">
                <a:latin typeface="Arial" charset="0"/>
              </a:rPr>
              <a:t> </a:t>
            </a:r>
          </a:p>
        </p:txBody>
      </p:sp>
      <p:sp>
        <p:nvSpPr>
          <p:cNvPr id="15380" name="Rectangle 29"/>
          <p:cNvSpPr>
            <a:spLocks noChangeArrowheads="1"/>
          </p:cNvSpPr>
          <p:nvPr/>
        </p:nvSpPr>
        <p:spPr bwMode="auto">
          <a:xfrm rot="10800000" flipV="1">
            <a:off x="3276600" y="5299863"/>
            <a:ext cx="3024188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 smtClean="0">
                <a:latin typeface="Arial" charset="0"/>
              </a:rPr>
              <a:t>составляет 1</a:t>
            </a:r>
            <a:r>
              <a:rPr lang="ru-RU" altLang="ru-RU" sz="1600" b="1" dirty="0" smtClean="0">
                <a:latin typeface="Arial" charset="0"/>
              </a:rPr>
              <a:t>% </a:t>
            </a:r>
            <a:r>
              <a:rPr lang="ru-RU" altLang="ru-RU" sz="1600" dirty="0">
                <a:latin typeface="Arial" charset="0"/>
              </a:rPr>
              <a:t>в общем объеме налоговых и неналоговых доходов</a:t>
            </a:r>
            <a:r>
              <a:rPr lang="ru-RU" altLang="ru-RU" sz="1800" dirty="0">
                <a:latin typeface="Arial" charset="0"/>
              </a:rPr>
              <a:t> </a:t>
            </a:r>
          </a:p>
        </p:txBody>
      </p:sp>
      <p:sp>
        <p:nvSpPr>
          <p:cNvPr id="15381" name="Rectangle 30"/>
          <p:cNvSpPr>
            <a:spLocks noChangeArrowheads="1"/>
          </p:cNvSpPr>
          <p:nvPr/>
        </p:nvSpPr>
        <p:spPr bwMode="auto">
          <a:xfrm rot="10800000" flipV="1">
            <a:off x="6084888" y="5458989"/>
            <a:ext cx="2593976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 smtClean="0">
                <a:latin typeface="Arial" charset="0"/>
              </a:rPr>
              <a:t>составляет </a:t>
            </a:r>
            <a:r>
              <a:rPr lang="ru-RU" altLang="ru-RU" sz="1600" b="1" dirty="0" smtClean="0">
                <a:latin typeface="Arial" charset="0"/>
              </a:rPr>
              <a:t>1 % </a:t>
            </a:r>
            <a:r>
              <a:rPr lang="ru-RU" altLang="ru-RU" sz="1600" dirty="0">
                <a:latin typeface="Arial" charset="0"/>
              </a:rPr>
              <a:t>в общем объеме налоговых и неналоговых доходов</a:t>
            </a:r>
            <a:r>
              <a:rPr lang="ru-RU" altLang="ru-RU" sz="1800" dirty="0">
                <a:latin typeface="Arial" charset="0"/>
              </a:rPr>
              <a:t>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83568" y="332656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Объем и структура неналоговых доходов бюджета поселения на 2019 год и на плановый период 2020 и 2021 годов тыс. рублей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957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550" y="188913"/>
            <a:ext cx="73231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лиц, тыс.рублей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83626547"/>
              </p:ext>
            </p:extLst>
          </p:nvPr>
        </p:nvGraphicFramePr>
        <p:xfrm>
          <a:off x="0" y="836613"/>
          <a:ext cx="5219700" cy="3024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69423737"/>
              </p:ext>
            </p:extLst>
          </p:nvPr>
        </p:nvGraphicFramePr>
        <p:xfrm>
          <a:off x="323850" y="4508500"/>
          <a:ext cx="2016125" cy="2016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755650" y="4076700"/>
            <a:ext cx="4248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100" i="1" dirty="0"/>
              <a:t>Доля поступлений налога в общем объеме налоговых и неналоговых доходов районного бюджета </a:t>
            </a:r>
          </a:p>
          <a:p>
            <a:pPr algn="ctr" eaLnBrk="1" hangingPunct="1"/>
            <a:r>
              <a:rPr lang="ru-RU" altLang="ru-RU" sz="1100" i="1" dirty="0"/>
              <a:t>в </a:t>
            </a:r>
            <a:r>
              <a:rPr lang="ru-RU" altLang="ru-RU" sz="1100" i="1" dirty="0" smtClean="0"/>
              <a:t>2018, 2019 </a:t>
            </a:r>
            <a:r>
              <a:rPr lang="ru-RU" altLang="ru-RU" sz="1100" i="1" dirty="0"/>
              <a:t>и </a:t>
            </a:r>
            <a:r>
              <a:rPr lang="ru-RU" altLang="ru-RU" sz="1100" i="1" dirty="0" smtClean="0"/>
              <a:t>2020 </a:t>
            </a:r>
            <a:r>
              <a:rPr lang="ru-RU" altLang="ru-RU" sz="1100" i="1" dirty="0"/>
              <a:t>годах</a:t>
            </a:r>
          </a:p>
        </p:txBody>
      </p:sp>
      <p:graphicFrame>
        <p:nvGraphicFramePr>
          <p:cNvPr id="5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84126192"/>
              </p:ext>
            </p:extLst>
          </p:nvPr>
        </p:nvGraphicFramePr>
        <p:xfrm>
          <a:off x="1835696" y="4616450"/>
          <a:ext cx="1655763" cy="1800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319" name="TextBox 6"/>
          <p:cNvSpPr txBox="1">
            <a:spLocks noChangeArrowheads="1"/>
          </p:cNvSpPr>
          <p:nvPr/>
        </p:nvSpPr>
        <p:spPr bwMode="auto">
          <a:xfrm>
            <a:off x="2987824" y="4862280"/>
            <a:ext cx="5036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/>
              <a:t>6 %</a:t>
            </a:r>
            <a:endParaRPr lang="ru-RU" altLang="ru-RU" sz="1400" b="1" dirty="0"/>
          </a:p>
        </p:txBody>
      </p:sp>
      <p:graphicFrame>
        <p:nvGraphicFramePr>
          <p:cNvPr id="6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11616621"/>
              </p:ext>
            </p:extLst>
          </p:nvPr>
        </p:nvGraphicFramePr>
        <p:xfrm>
          <a:off x="3491879" y="4652963"/>
          <a:ext cx="2232645" cy="1728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321" name="TextBox 9"/>
          <p:cNvSpPr txBox="1">
            <a:spLocks noChangeArrowheads="1"/>
          </p:cNvSpPr>
          <p:nvPr/>
        </p:nvSpPr>
        <p:spPr bwMode="auto">
          <a:xfrm>
            <a:off x="3851920" y="4803849"/>
            <a:ext cx="6921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ru-RU" altLang="ru-RU" sz="1400" b="1" dirty="0" smtClean="0"/>
              <a:t>5%</a:t>
            </a:r>
            <a:endParaRPr lang="ru-RU" altLang="ru-RU" sz="1400" b="1" dirty="0"/>
          </a:p>
        </p:txBody>
      </p:sp>
      <p:sp>
        <p:nvSpPr>
          <p:cNvPr id="13322" name="TextBox 10"/>
          <p:cNvSpPr txBox="1">
            <a:spLocks noChangeArrowheads="1"/>
          </p:cNvSpPr>
          <p:nvPr/>
        </p:nvSpPr>
        <p:spPr bwMode="auto">
          <a:xfrm>
            <a:off x="5335588" y="650875"/>
            <a:ext cx="338455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i="1" dirty="0"/>
              <a:t>Налог на доходы физических лиц (НДФЛ) – основной вид прямых налогов. Исчисляется в процентах от совокупного дохода физических лиц за вычетом документально подтвержденных  расходов, в соответствии с действующим законодательством</a:t>
            </a:r>
            <a:r>
              <a:rPr lang="ru-RU" altLang="ru-RU" sz="1200" i="1" dirty="0" smtClean="0"/>
              <a:t>. Норматив зачисления в бюджет поселения составляет 2 процента</a:t>
            </a:r>
            <a:endParaRPr lang="ru-RU" altLang="ru-RU" sz="1200" i="1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1837892739"/>
              </p:ext>
            </p:extLst>
          </p:nvPr>
        </p:nvGraphicFramePr>
        <p:xfrm>
          <a:off x="5148064" y="2348880"/>
          <a:ext cx="3572074" cy="3887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250825" y="188913"/>
            <a:ext cx="853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Акцизы по подакцизным товарам (продукции), тыс.рублей</a:t>
            </a: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45161711"/>
              </p:ext>
            </p:extLst>
          </p:nvPr>
        </p:nvGraphicFramePr>
        <p:xfrm>
          <a:off x="0" y="765175"/>
          <a:ext cx="9144000" cy="352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900488181"/>
              </p:ext>
            </p:extLst>
          </p:nvPr>
        </p:nvGraphicFramePr>
        <p:xfrm>
          <a:off x="179512" y="4293096"/>
          <a:ext cx="8712968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2988" y="115888"/>
            <a:ext cx="65420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Налоги на совокупный доход, тыс.рублей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76039666"/>
              </p:ext>
            </p:extLst>
          </p:nvPr>
        </p:nvGraphicFramePr>
        <p:xfrm>
          <a:off x="468313" y="836613"/>
          <a:ext cx="1727200" cy="165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47158533"/>
              </p:ext>
            </p:extLst>
          </p:nvPr>
        </p:nvGraphicFramePr>
        <p:xfrm>
          <a:off x="1964531" y="855662"/>
          <a:ext cx="2159000" cy="1081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3276600" y="908050"/>
            <a:ext cx="141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0,02%</a:t>
            </a: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78927964"/>
              </p:ext>
            </p:extLst>
          </p:nvPr>
        </p:nvGraphicFramePr>
        <p:xfrm>
          <a:off x="3983831" y="981075"/>
          <a:ext cx="2303463" cy="1152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4787900" y="836613"/>
            <a:ext cx="831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0,02%</a:t>
            </a: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8" name="TextBox 7"/>
          <p:cNvSpPr txBox="1">
            <a:spLocks noChangeArrowheads="1"/>
          </p:cNvSpPr>
          <p:nvPr/>
        </p:nvSpPr>
        <p:spPr bwMode="auto">
          <a:xfrm>
            <a:off x="2700338" y="1989138"/>
            <a:ext cx="6873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9" name="TextBox 8"/>
          <p:cNvSpPr txBox="1">
            <a:spLocks noChangeArrowheads="1"/>
          </p:cNvSpPr>
          <p:nvPr/>
        </p:nvSpPr>
        <p:spPr bwMode="auto">
          <a:xfrm>
            <a:off x="4156074" y="1989138"/>
            <a:ext cx="7604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2021</a:t>
            </a: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0" name="TextBox 9"/>
          <p:cNvSpPr txBox="1">
            <a:spLocks noChangeArrowheads="1"/>
          </p:cNvSpPr>
          <p:nvPr/>
        </p:nvSpPr>
        <p:spPr bwMode="auto">
          <a:xfrm>
            <a:off x="5868144" y="981075"/>
            <a:ext cx="30250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i="1" dirty="0"/>
              <a:t>Доля поступлений налога на совокупный доходов о общем объеме налоговых и неналоговых доходов </a:t>
            </a:r>
            <a:r>
              <a:rPr lang="ru-RU" altLang="ru-RU" sz="1200" i="1" dirty="0" smtClean="0"/>
              <a:t>местного </a:t>
            </a:r>
            <a:r>
              <a:rPr lang="ru-RU" altLang="ru-RU" sz="1200" i="1" dirty="0"/>
              <a:t>бюджета в </a:t>
            </a:r>
            <a:r>
              <a:rPr lang="ru-RU" altLang="ru-RU" sz="1200" i="1" dirty="0" smtClean="0"/>
              <a:t>2019, 2020 </a:t>
            </a:r>
            <a:r>
              <a:rPr lang="ru-RU" altLang="ru-RU" sz="1200" i="1" dirty="0"/>
              <a:t>и </a:t>
            </a:r>
            <a:r>
              <a:rPr lang="ru-RU" altLang="ru-RU" sz="1200" i="1" dirty="0" smtClean="0"/>
              <a:t>2021 </a:t>
            </a:r>
            <a:r>
              <a:rPr lang="ru-RU" altLang="ru-RU" sz="1200" i="1" dirty="0"/>
              <a:t>годах</a:t>
            </a:r>
          </a:p>
        </p:txBody>
      </p:sp>
      <p:graphicFrame>
        <p:nvGraphicFramePr>
          <p:cNvPr id="6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96258185"/>
              </p:ext>
            </p:extLst>
          </p:nvPr>
        </p:nvGraphicFramePr>
        <p:xfrm>
          <a:off x="119063" y="2296915"/>
          <a:ext cx="9144000" cy="332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683568" y="5733256"/>
            <a:ext cx="7633345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bg1"/>
                </a:solidFill>
              </a:rPr>
              <a:t>В </a:t>
            </a:r>
            <a:r>
              <a:rPr lang="ru-RU" sz="1200" b="1" dirty="0" smtClean="0">
                <a:solidFill>
                  <a:schemeClr val="bg1"/>
                </a:solidFill>
              </a:rPr>
              <a:t>местный </a:t>
            </a:r>
            <a:r>
              <a:rPr lang="ru-RU" sz="1200" b="1" dirty="0">
                <a:solidFill>
                  <a:schemeClr val="bg1"/>
                </a:solidFill>
              </a:rPr>
              <a:t>бюджет поступают: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bg1"/>
                </a:solidFill>
              </a:rPr>
              <a:t>единый </a:t>
            </a:r>
            <a:r>
              <a:rPr lang="ru-RU" sz="1200" b="1" dirty="0">
                <a:solidFill>
                  <a:schemeClr val="bg1"/>
                </a:solidFill>
              </a:rPr>
              <a:t>сельскохозяйственный </a:t>
            </a:r>
            <a:r>
              <a:rPr lang="ru-RU" sz="1200" b="1" dirty="0" smtClean="0">
                <a:solidFill>
                  <a:schemeClr val="bg1"/>
                </a:solidFill>
              </a:rPr>
              <a:t>налог. Норматив зачисления в бюджет поселения составляет 30 процентов. </a:t>
            </a:r>
            <a:endParaRPr lang="ru-RU" sz="12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ru-RU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4820</TotalTime>
  <Words>1932</Words>
  <Application>Microsoft Office PowerPoint</Application>
  <PresentationFormat>Экран (4:3)</PresentationFormat>
  <Paragraphs>318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Эркер</vt:lpstr>
      <vt:lpstr>Слайд 1</vt:lpstr>
      <vt:lpstr>Слайд 2</vt:lpstr>
      <vt:lpstr>Слайд 3</vt:lpstr>
      <vt:lpstr>Слайд 4</vt:lpstr>
      <vt:lpstr>Слайд 5</vt:lpstr>
      <vt:lpstr>       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Непрограммное направление деятельности расходов,                            тыс. рублей 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Шкода</dc:creator>
  <cp:lastModifiedBy>Наталья2</cp:lastModifiedBy>
  <cp:revision>488</cp:revision>
  <cp:lastPrinted>2014-01-24T05:49:03Z</cp:lastPrinted>
  <dcterms:created xsi:type="dcterms:W3CDTF">2014-01-21T08:42:27Z</dcterms:created>
  <dcterms:modified xsi:type="dcterms:W3CDTF">2019-01-28T07:08:10Z</dcterms:modified>
</cp:coreProperties>
</file>