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4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34.xml" ContentType="application/vnd.openxmlformats-officedocument.drawingml.chart+xml"/>
  <Override PartName="/ppt/drawings/drawing6.xml" ContentType="application/vnd.openxmlformats-officedocument.drawingml.chartshapes+xml"/>
  <Override PartName="/ppt/charts/chart35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26"/>
  </p:notesMasterIdLst>
  <p:sldIdLst>
    <p:sldId id="256" r:id="rId2"/>
    <p:sldId id="291" r:id="rId3"/>
    <p:sldId id="308" r:id="rId4"/>
    <p:sldId id="293" r:id="rId5"/>
    <p:sldId id="292" r:id="rId6"/>
    <p:sldId id="332" r:id="rId7"/>
    <p:sldId id="294" r:id="rId8"/>
    <p:sldId id="295" r:id="rId9"/>
    <p:sldId id="296" r:id="rId10"/>
    <p:sldId id="298" r:id="rId11"/>
    <p:sldId id="333" r:id="rId12"/>
    <p:sldId id="299" r:id="rId13"/>
    <p:sldId id="301" r:id="rId14"/>
    <p:sldId id="305" r:id="rId15"/>
    <p:sldId id="307" r:id="rId16"/>
    <p:sldId id="311" r:id="rId17"/>
    <p:sldId id="328" r:id="rId18"/>
    <p:sldId id="324" r:id="rId19"/>
    <p:sldId id="317" r:id="rId20"/>
    <p:sldId id="329" r:id="rId21"/>
    <p:sldId id="321" r:id="rId22"/>
    <p:sldId id="326" r:id="rId23"/>
    <p:sldId id="330" r:id="rId24"/>
    <p:sldId id="331" r:id="rId2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3366FF"/>
    <a:srgbClr val="800080"/>
    <a:srgbClr val="66FF66"/>
    <a:srgbClr val="FF9900"/>
    <a:srgbClr val="FFFF66"/>
    <a:srgbClr val="00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45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30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14E-2"/>
          <c:y val="1.2597806592918249E-2"/>
          <c:w val="0.81382830741488033"/>
          <c:h val="0.860234444850043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00385871219214E-2"/>
                  <c:y val="0.1092607518548370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5E-3"/>
                  <c:y val="0.14734649736527208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35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948766941414227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5024.5</c:v>
                </c:pt>
                <c:pt idx="1">
                  <c:v>4901.2</c:v>
                </c:pt>
                <c:pt idx="2">
                  <c:v>5010.6000000000004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6643118625019513E-2"/>
                  <c:y val="6.6975680620578034E-3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5024.5</c:v>
                </c:pt>
                <c:pt idx="1">
                  <c:v>4901.2</c:v>
                </c:pt>
                <c:pt idx="2">
                  <c:v>5010.6000000000004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078400"/>
        <c:axId val="89100672"/>
        <c:axId val="80607424"/>
      </c:bar3DChart>
      <c:catAx>
        <c:axId val="8907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100672"/>
        <c:crosses val="autoZero"/>
        <c:auto val="1"/>
        <c:lblAlgn val="ctr"/>
        <c:lblOffset val="100"/>
        <c:noMultiLvlLbl val="0"/>
      </c:catAx>
      <c:valAx>
        <c:axId val="89100672"/>
        <c:scaling>
          <c:orientation val="minMax"/>
        </c:scaling>
        <c:delete val="1"/>
        <c:axPos val="l"/>
        <c:majorGridlines/>
        <c:numFmt formatCode="#,##0.000" sourceLinked="1"/>
        <c:majorTickMark val="out"/>
        <c:minorTickMark val="none"/>
        <c:tickLblPos val="nextTo"/>
        <c:crossAx val="89078400"/>
        <c:crosses val="autoZero"/>
        <c:crossBetween val="between"/>
      </c:valAx>
      <c:serAx>
        <c:axId val="80607424"/>
        <c:scaling>
          <c:orientation val="minMax"/>
        </c:scaling>
        <c:delete val="1"/>
        <c:axPos val="b"/>
        <c:majorTickMark val="out"/>
        <c:minorTickMark val="none"/>
        <c:tickLblPos val="nextTo"/>
        <c:crossAx val="89100672"/>
        <c:crosses val="autoZero"/>
      </c:ser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83814523184601908"/>
          <c:y val="0.41361916771752838"/>
          <c:w val="0.15135608048993873"/>
          <c:h val="0.17150063051702394"/>
        </c:manualLayout>
      </c:layout>
      <c:overlay val="0"/>
      <c:spPr>
        <a:noFill/>
        <a:ln w="25394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8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</c:v>
                </c:pt>
                <c:pt idx="1">
                  <c:v>154</c:v>
                </c:pt>
                <c:pt idx="2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68480"/>
        <c:axId val="40470016"/>
      </c:barChart>
      <c:catAx>
        <c:axId val="40468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40470016"/>
        <c:crosses val="autoZero"/>
        <c:auto val="1"/>
        <c:lblAlgn val="ctr"/>
        <c:lblOffset val="100"/>
        <c:noMultiLvlLbl val="0"/>
      </c:catAx>
      <c:valAx>
        <c:axId val="404700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7"/>
            </a:pPr>
            <a:endParaRPr lang="ru-RU"/>
          </a:p>
        </c:txPr>
        <c:crossAx val="4046848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48546742669875E-2"/>
          <c:y val="0.16225974891678702"/>
          <c:w val="0.66985078581012369"/>
          <c:h val="0.696644817242530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216707089571"/>
          <c:y val="8.08081041794044E-2"/>
          <c:w val="0.64917933661643479"/>
          <c:h val="0.83838379164119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6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846</c:v>
                </c:pt>
                <c:pt idx="1">
                  <c:v>997</c:v>
                </c:pt>
                <c:pt idx="2">
                  <c:v>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83200"/>
        <c:axId val="41693184"/>
        <c:axId val="0"/>
      </c:bar3DChart>
      <c:catAx>
        <c:axId val="4168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3184"/>
        <c:crosses val="autoZero"/>
        <c:auto val="1"/>
        <c:lblAlgn val="ctr"/>
        <c:lblOffset val="100"/>
        <c:noMultiLvlLbl val="0"/>
      </c:catAx>
      <c:valAx>
        <c:axId val="4169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83200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налог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1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 рублей</c:v>
                </c:pt>
              </c:strCache>
            </c:strRef>
          </c:tx>
          <c:invertIfNegative val="0"/>
          <c:dLbls>
            <c:spPr>
              <a:noFill/>
              <a:ln w="2540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1670528"/>
        <c:axId val="41672064"/>
        <c:axId val="0"/>
      </c:bar3DChart>
      <c:catAx>
        <c:axId val="4167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72064"/>
        <c:crosses val="autoZero"/>
        <c:auto val="1"/>
        <c:lblAlgn val="ctr"/>
        <c:lblOffset val="100"/>
        <c:noMultiLvlLbl val="0"/>
      </c:catAx>
      <c:valAx>
        <c:axId val="4167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70528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230</c:v>
                </c:pt>
                <c:pt idx="1">
                  <c:v>250</c:v>
                </c:pt>
                <c:pt idx="2">
                  <c:v>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415488"/>
        <c:axId val="100032896"/>
        <c:axId val="0"/>
      </c:bar3DChart>
      <c:catAx>
        <c:axId val="944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032896"/>
        <c:crosses val="autoZero"/>
        <c:auto val="1"/>
        <c:lblAlgn val="ctr"/>
        <c:lblOffset val="100"/>
        <c:noMultiLvlLbl val="0"/>
      </c:catAx>
      <c:valAx>
        <c:axId val="10003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415488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3155</c:v>
                </c:pt>
                <c:pt idx="1">
                  <c:v>3301</c:v>
                </c:pt>
                <c:pt idx="2">
                  <c:v>3402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993664"/>
        <c:axId val="54995200"/>
        <c:axId val="0"/>
      </c:bar3DChart>
      <c:catAx>
        <c:axId val="5499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995200"/>
        <c:crosses val="autoZero"/>
        <c:auto val="1"/>
        <c:lblAlgn val="ctr"/>
        <c:lblOffset val="100"/>
        <c:noMultiLvlLbl val="0"/>
      </c:catAx>
      <c:valAx>
        <c:axId val="5499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993664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5.876591576885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2954565633179E-3"/>
                  <c:y val="-5.484818805093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83299035726063E-16"/>
                  <c:y val="-5.484818805093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1738</c:v>
                </c:pt>
                <c:pt idx="1">
                  <c:v>1821</c:v>
                </c:pt>
                <c:pt idx="2">
                  <c:v>1821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930880"/>
        <c:axId val="99963648"/>
        <c:axId val="0"/>
      </c:bar3DChart>
      <c:catAx>
        <c:axId val="9993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963648"/>
        <c:crosses val="autoZero"/>
        <c:auto val="1"/>
        <c:lblAlgn val="ctr"/>
        <c:lblOffset val="100"/>
        <c:noMultiLvlLbl val="0"/>
      </c:catAx>
      <c:valAx>
        <c:axId val="9996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930880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C0066"/>
        </a:solidFill>
        <a:ln w="2542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50285380994044"/>
          <c:y val="0.12024048096192384"/>
          <c:w val="0.54365079365079361"/>
          <c:h val="0.82364729458917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</c:spPr>
          <c:explosion val="2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CC0066"/>
        </a:solidFill>
        <a:ln w="2542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0066"/>
            </a:solidFill>
          </c:spPr>
          <c:explosion val="1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0326784"/>
        <c:axId val="120366208"/>
        <c:axId val="0"/>
      </c:bar3DChart>
      <c:catAx>
        <c:axId val="1203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366208"/>
        <c:crosses val="autoZero"/>
        <c:auto val="1"/>
        <c:lblAlgn val="ctr"/>
        <c:lblOffset val="100"/>
        <c:noMultiLvlLbl val="0"/>
      </c:catAx>
      <c:valAx>
        <c:axId val="12036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326784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662921348314606E-2"/>
                  <c:y val="-1.16042925283158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 </a:t>
                    </a:r>
                    <a:r>
                      <a:rPr lang="ru-RU" dirty="0" err="1" smtClean="0"/>
                      <a:t>т.руб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089887640449437E-3"/>
                  <c:y val="-1.39251510339790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 </a:t>
                    </a:r>
                    <a:r>
                      <a:rPr lang="ru-RU" dirty="0" err="1" smtClean="0"/>
                      <a:t>т.руб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089887640449437E-3"/>
                  <c:y val="-2.78503020679580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 </a:t>
                    </a:r>
                    <a:r>
                      <a:rPr lang="ru-RU" dirty="0" err="1" smtClean="0"/>
                      <a:t>т.руб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146</c:v>
                </c:pt>
                <c:pt idx="1">
                  <c:v>146</c:v>
                </c:pt>
                <c:pt idx="2">
                  <c:v>146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3009 </a:t>
                    </a:r>
                    <a:r>
                      <a:rPr lang="ru-RU" dirty="0" err="1"/>
                      <a:t>т.руб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3155т.руб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3256 </a:t>
                    </a:r>
                    <a:r>
                      <a:rPr lang="ru-RU" dirty="0" err="1" smtClean="0"/>
                      <a:t>т.руб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3009</c:v>
                </c:pt>
                <c:pt idx="1">
                  <c:v>3155</c:v>
                </c:pt>
                <c:pt idx="2">
                  <c:v>3256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023616"/>
        <c:axId val="89025152"/>
        <c:axId val="0"/>
      </c:bar3DChart>
      <c:catAx>
        <c:axId val="890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25152"/>
        <c:crosses val="autoZero"/>
        <c:auto val="1"/>
        <c:lblAlgn val="ctr"/>
        <c:lblOffset val="100"/>
        <c:noMultiLvlLbl val="0"/>
      </c:catAx>
      <c:valAx>
        <c:axId val="8902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02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06913996627324"/>
          <c:y val="0.44769874476987448"/>
          <c:w val="0.23693090330000885"/>
          <c:h val="0.292027595190377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16138836207238"/>
          <c:y val="3.3846535658687373E-2"/>
          <c:w val="0.76414429570144182"/>
          <c:h val="0.748925839857410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97" b="1" dirty="0" smtClean="0"/>
                      <a:t>90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97" b="1" smtClean="0"/>
                      <a:t>0</a:t>
                    </a:r>
                    <a:r>
                      <a:rPr lang="en-US" smtClean="0"/>
                      <a:t>,04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0.06</c:v>
                </c:pt>
                <c:pt idx="1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РАСХОДОВ, тыс.рублей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 w="25411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83824402652617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14872676982168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174022809726132E-2"/>
                  <c:y val="-5.0906061523176907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49348539817472E-2"/>
                  <c:y val="-5.443496675952345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5024.5</c:v>
                </c:pt>
                <c:pt idx="1">
                  <c:v>4901.2</c:v>
                </c:pt>
                <c:pt idx="2">
                  <c:v>5010.6000000000004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990272"/>
        <c:axId val="92008448"/>
        <c:axId val="0"/>
      </c:bar3DChart>
      <c:catAx>
        <c:axId val="919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08448"/>
        <c:crosses val="autoZero"/>
        <c:auto val="1"/>
        <c:lblAlgn val="ctr"/>
        <c:lblOffset val="100"/>
        <c:noMultiLvlLbl val="0"/>
      </c:catAx>
      <c:valAx>
        <c:axId val="9200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990272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5935634522993415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59%</c:v>
                </c:pt>
                <c:pt idx="1">
                  <c:v>Разд.02 Национальная оборона 2%</c:v>
                </c:pt>
                <c:pt idx="2">
                  <c:v>Разд.03 Национальная безопасность и правоохранительная деятельность 1%</c:v>
                </c:pt>
                <c:pt idx="3">
                  <c:v>Разд.04 Национальная экономика 18%</c:v>
                </c:pt>
                <c:pt idx="4">
                  <c:v>Разд.05 Благоустройство 13%</c:v>
                </c:pt>
                <c:pt idx="5">
                  <c:v>Разд.10 Социальная политика 6,8%</c:v>
                </c:pt>
                <c:pt idx="6">
                  <c:v>Разд.11 Физическая культура и спорт 0,2%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2788.6</c:v>
                </c:pt>
                <c:pt idx="1">
                  <c:v>232.1</c:v>
                </c:pt>
                <c:pt idx="2">
                  <c:v>35</c:v>
                </c:pt>
                <c:pt idx="3">
                  <c:v>850.8</c:v>
                </c:pt>
                <c:pt idx="4">
                  <c:v>788</c:v>
                </c:pt>
                <c:pt idx="5">
                  <c:v>300</c:v>
                </c:pt>
                <c:pt idx="6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2416666666666665"/>
          <c:y val="1.2919896640826872E-3"/>
          <c:w val="0.36499999999999999"/>
          <c:h val="0.96382428940568476"/>
        </c:manualLayout>
      </c:layout>
      <c:overlay val="0"/>
      <c:spPr>
        <a:noFill/>
        <a:ln w="25402">
          <a:noFill/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Титовского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528</c:v>
                </c:pt>
                <c:pt idx="1">
                  <c:v>528</c:v>
                </c:pt>
                <c:pt idx="2">
                  <c:v>528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Аппарат управления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2210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2107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2092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2210</c:v>
                </c:pt>
                <c:pt idx="1">
                  <c:v>2107</c:v>
                </c:pt>
                <c:pt idx="2">
                  <c:v>2092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4462836766056E-3"/>
                  <c:y val="-3.9878153575200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14E-3"/>
                  <c:y val="-3.766270059880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852928"/>
        <c:axId val="127854464"/>
      </c:barChart>
      <c:catAx>
        <c:axId val="12785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854464"/>
        <c:crosses val="autoZero"/>
        <c:auto val="1"/>
        <c:lblAlgn val="ctr"/>
        <c:lblOffset val="100"/>
        <c:noMultiLvlLbl val="0"/>
      </c:catAx>
      <c:valAx>
        <c:axId val="12785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27852928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3561007841234"/>
          <c:y val="3.7327473507509853E-2"/>
          <c:w val="0.83443725550962178"/>
          <c:h val="0.552008871160434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158336"/>
        <c:axId val="128184704"/>
      </c:barChart>
      <c:catAx>
        <c:axId val="1281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184704"/>
        <c:crosses val="autoZero"/>
        <c:auto val="1"/>
        <c:lblAlgn val="ctr"/>
        <c:lblOffset val="100"/>
        <c:noMultiLvlLbl val="0"/>
      </c:catAx>
      <c:valAx>
        <c:axId val="12818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15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 w="2540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816</c:v>
                </c:pt>
                <c:pt idx="1">
                  <c:v>875</c:v>
                </c:pt>
                <c:pt idx="2">
                  <c:v>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243584"/>
        <c:axId val="128245120"/>
      </c:barChart>
      <c:catAx>
        <c:axId val="1282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245120"/>
        <c:crosses val="autoZero"/>
        <c:auto val="1"/>
        <c:lblAlgn val="ctr"/>
        <c:lblOffset val="100"/>
        <c:noMultiLvlLbl val="0"/>
      </c:catAx>
      <c:valAx>
        <c:axId val="1282451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824358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Поддержка предпринимательства</c:v>
                </c:pt>
              </c:strCache>
            </c:strRef>
          </c:tx>
          <c:invertIfNegative val="0"/>
          <c:dLbls>
            <c:spPr>
              <a:noFill/>
              <a:ln w="2537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59424"/>
        <c:axId val="128369408"/>
      </c:barChart>
      <c:catAx>
        <c:axId val="12835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369408"/>
        <c:crosses val="autoZero"/>
        <c:auto val="1"/>
        <c:lblAlgn val="ctr"/>
        <c:lblOffset val="100"/>
        <c:noMultiLvlLbl val="0"/>
      </c:catAx>
      <c:valAx>
        <c:axId val="1283694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8359424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47867520892752"/>
                  <c:y val="-0.104719267303633"/>
                </c:manualLayout>
              </c:layout>
              <c:spPr>
                <a:noFill/>
                <a:ln w="25351">
                  <a:noFill/>
                </a:ln>
              </c:spPr>
              <c:txPr>
                <a:bodyPr rot="0"/>
                <a:lstStyle/>
                <a:p>
                  <a:pPr>
                    <a:defRPr sz="796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542921105450058E-2"/>
                  <c:y val="2.4291539623169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288250733364209E-2"/>
                  <c:y val="-7.6957498549543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796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  <c:pt idx="3">
                  <c:v>Дорожное  хозяйство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600</c:v>
                </c:pt>
                <c:pt idx="1">
                  <c:v>50</c:v>
                </c:pt>
                <c:pt idx="2">
                  <c:v>133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47867520892752"/>
                  <c:y val="-0.10471926730363303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/>
                <a:lstStyle/>
                <a:p>
                  <a:pPr>
                    <a:defRPr sz="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207526324235578"/>
                  <c:y val="-9.3696186534829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227268922425547"/>
                  <c:y val="-1.4996934807180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560.20000000000005</c:v>
                </c:pt>
                <c:pt idx="1">
                  <c:v>30</c:v>
                </c:pt>
                <c:pt idx="2">
                  <c:v>30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47867520892752"/>
                  <c:y val="-0.10471926730363305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/>
                <a:lstStyle/>
                <a:p>
                  <a:pPr>
                    <a:defRPr sz="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330507324892811E-2"/>
                  <c:y val="-5.4509250126252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81340403932864E-2"/>
                  <c:y val="-7.6968332447079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516.5</c:v>
                </c:pt>
                <c:pt idx="1">
                  <c:v>20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invertIfNegative val="0"/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Массовый спорт2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780544"/>
        <c:axId val="128786432"/>
        <c:axId val="0"/>
      </c:bar3DChart>
      <c:catAx>
        <c:axId val="12878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786432"/>
        <c:crosses val="autoZero"/>
        <c:auto val="1"/>
        <c:lblAlgn val="ctr"/>
        <c:lblOffset val="100"/>
        <c:noMultiLvlLbl val="0"/>
      </c:catAx>
      <c:valAx>
        <c:axId val="12878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780544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19101123595506E-2"/>
          <c:y val="0.22550193443290573"/>
          <c:w val="0.95056179775280902"/>
          <c:h val="0.688001954795357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spPr>
              <a:noFill/>
              <a:ln w="2540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824064"/>
        <c:axId val="128825600"/>
      </c:barChart>
      <c:catAx>
        <c:axId val="12882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825600"/>
        <c:crosses val="autoZero"/>
        <c:auto val="1"/>
        <c:lblAlgn val="ctr"/>
        <c:lblOffset val="100"/>
        <c:noMultiLvlLbl val="0"/>
      </c:catAx>
      <c:valAx>
        <c:axId val="128825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882406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40"/>
      <c:rAngAx val="0"/>
      <c:perspective val="60"/>
    </c:view3D>
    <c:floor>
      <c:thickness val="0"/>
    </c:floor>
    <c:sideWall>
      <c:thickness val="0"/>
      <c:spPr>
        <a:noFill/>
        <a:ln w="25376">
          <a:noFill/>
        </a:ln>
      </c:spPr>
    </c:sideWall>
    <c:backWall>
      <c:thickness val="0"/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4.4736090186503194E-2"/>
          <c:y val="1.2933880188585437E-2"/>
          <c:w val="0.46802407681154629"/>
          <c:h val="0.9034519467331235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Пушкинского сельского поселения </c:v>
                </c:pt>
              </c:strCache>
            </c:strRef>
          </c:tx>
          <c:invertIfNegative val="0"/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232,1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4462836766056E-3"/>
                  <c:y val="-3.9878153575200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14E-3"/>
                  <c:y val="-3.766270059880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Утверждение генеральных планов поселения, правил землепользования и застройки, утверждение подготовленной на основе генеральных планов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5"/>
          <c:order val="4"/>
          <c:tx>
            <c:strRef>
              <c:f>Лист1!$G$1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966016"/>
        <c:axId val="128853120"/>
        <c:axId val="128971648"/>
      </c:bar3DChart>
      <c:catAx>
        <c:axId val="12896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853120"/>
        <c:crosses val="autoZero"/>
        <c:auto val="1"/>
        <c:lblAlgn val="ctr"/>
        <c:lblOffset val="100"/>
        <c:noMultiLvlLbl val="0"/>
      </c:catAx>
      <c:valAx>
        <c:axId val="12885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28966016"/>
        <c:crosses val="autoZero"/>
        <c:crossBetween val="between"/>
      </c:valAx>
      <c:serAx>
        <c:axId val="12897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8853120"/>
        <c:crosses val="autoZero"/>
      </c:ser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85011709601874"/>
          <c:y val="7.796610169491526E-2"/>
          <c:w val="0.5374707259953162"/>
          <c:h val="0.7779661016949152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6443">
              <a:solidFill>
                <a:schemeClr val="tx1"/>
              </a:solidFill>
              <a:prstDash val="solid"/>
            </a:ln>
          </c:spPr>
          <c:dPt>
            <c:idx val="0"/>
            <c:bubble3D val="0"/>
            <c:explosion val="114"/>
          </c:dPt>
          <c:dPt>
            <c:idx val="1"/>
            <c:bubble3D val="0"/>
            <c:spPr>
              <a:solidFill>
                <a:schemeClr val="accent2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9.9766173031956354E-2"/>
                  <c:y val="-4.2685644039260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3530787217459086E-3"/>
                  <c:y val="4.9799918045804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145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6443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6443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6443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35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62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9203747072601"/>
          <c:y val="8.1355932203389825E-2"/>
          <c:w val="0.53395784543325531"/>
          <c:h val="0.77288135593220342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6335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8.247422680412371E-2"/>
                  <c:y val="-3.040540540540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097541633624106E-2"/>
                  <c:y val="5.0675675675675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145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6335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6335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633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35"/>
      </c:doughnutChart>
      <c:spPr>
        <a:noFill/>
        <a:ln w="1267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48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85011709601874"/>
          <c:y val="7.796610169491526E-2"/>
          <c:w val="0.5374707259953162"/>
          <c:h val="0.7779661016949152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6669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5.5114777658676506E-2"/>
                  <c:y val="-3.5944204353380751E-3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rPr lang="ru-RU" dirty="0" smtClean="0"/>
                      <a:t>145,0</a:t>
                    </a:r>
                    <a:endParaRPr lang="ru-RU" dirty="0"/>
                  </a:p>
                </c:rich>
              </c:tx>
              <c:spPr>
                <a:noFill/>
                <a:ln w="1333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254326561324306E-2"/>
                  <c:y val="3.8647337649367605E-2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rPr lang="ru-RU" dirty="0" smtClean="0"/>
                      <a:t>1</a:t>
                    </a:r>
                    <a:endParaRPr lang="ru-RU" dirty="0"/>
                  </a:p>
                </c:rich>
              </c:tx>
              <c:spPr>
                <a:noFill/>
                <a:ln w="1333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17915690866510539"/>
                  <c:y val="0.25762711864406779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t>6,9</a:t>
                    </a:r>
                  </a:p>
                </c:rich>
              </c:tx>
              <c:spPr>
                <a:noFill/>
                <a:ln w="1333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16744730679156908"/>
                  <c:y val="0.24576271186440679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t>9,0</a:t>
                    </a:r>
                  </a:p>
                </c:rich>
              </c:tx>
              <c:spPr>
                <a:noFill/>
                <a:ln w="1333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15573770491803279"/>
                  <c:y val="0.23728813559322035"/>
                </c:manualLayout>
              </c:layout>
              <c:tx>
                <c:rich>
                  <a:bodyPr/>
                  <a:lstStyle/>
                  <a:p>
                    <a:pPr>
                      <a:defRPr sz="1785" b="1" i="0" u="none" strike="noStrike" baseline="0">
                        <a:solidFill>
                          <a:schemeClr val="tx1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t>1,2</a:t>
                    </a:r>
                  </a:p>
                </c:rich>
              </c:tx>
              <c:spPr>
                <a:noFill/>
                <a:ln w="1333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13337">
                <a:noFill/>
              </a:ln>
            </c:spPr>
            <c:txPr>
              <a:bodyPr/>
              <a:lstStyle/>
              <a:p>
                <a:pPr>
                  <a:defRPr sz="2363" b="1" i="0" u="none" strike="noStrike" baseline="0">
                    <a:solidFill>
                      <a:schemeClr val="tx1"/>
                    </a:solidFill>
                    <a:latin typeface="Constantia"/>
                    <a:ea typeface="Constantia"/>
                    <a:cs typeface="Constanti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145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666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6669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666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35"/>
      </c:doughnutChart>
      <c:spPr>
        <a:noFill/>
        <a:ln w="1333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93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3769-07B4-41E9-9554-73ECAAA75E8D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48F4927-3152-498E-B63E-F7C59BEF16F0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154 тыс.руб.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6CD7C-DE70-446E-809C-C14CC33FF839}" type="parTrans" cxnId="{1E255530-1D32-44DD-991D-CF5D5B0C7A4C}">
      <dgm:prSet/>
      <dgm:spPr/>
      <dgm:t>
        <a:bodyPr/>
        <a:lstStyle/>
        <a:p>
          <a:endParaRPr lang="ru-RU"/>
        </a:p>
      </dgm:t>
    </dgm:pt>
    <dgm:pt modelId="{D86D4F54-ADC6-4D9E-AF43-45623E79B43A}" type="sibTrans" cxnId="{1E255530-1D32-44DD-991D-CF5D5B0C7A4C}">
      <dgm:prSet/>
      <dgm:spPr/>
      <dgm:t>
        <a:bodyPr/>
        <a:lstStyle/>
        <a:p>
          <a:endParaRPr lang="ru-RU"/>
        </a:p>
      </dgm:t>
    </dgm:pt>
    <dgm:pt modelId="{C296D4AE-94D8-4286-923F-4D61BF98EA80}">
      <dgm:prSet phldrT="[Текст]" custT="1"/>
      <dgm:spPr/>
      <dgm:t>
        <a:bodyPr/>
        <a:lstStyle/>
        <a:p>
          <a:r>
            <a:rPr lang="ru-RU" sz="1200" dirty="0" smtClean="0"/>
            <a:t>Налог на доходы физических лиц</a:t>
          </a:r>
          <a:endParaRPr lang="ru-RU" sz="1200" dirty="0"/>
        </a:p>
      </dgm:t>
    </dgm:pt>
    <dgm:pt modelId="{D45DD932-EBE1-411E-937E-927A4DFAB067}" type="parTrans" cxnId="{544532FE-FF71-44F2-B6AC-8AC9BEBC26E0}">
      <dgm:prSet/>
      <dgm:spPr/>
      <dgm:t>
        <a:bodyPr/>
        <a:lstStyle/>
        <a:p>
          <a:endParaRPr lang="ru-RU"/>
        </a:p>
      </dgm:t>
    </dgm:pt>
    <dgm:pt modelId="{BA221FFB-2707-4DDF-BB3D-1B4AF8969B1F}" type="sibTrans" cxnId="{544532FE-FF71-44F2-B6AC-8AC9BEBC26E0}">
      <dgm:prSet/>
      <dgm:spPr/>
      <dgm:t>
        <a:bodyPr/>
        <a:lstStyle/>
        <a:p>
          <a:endParaRPr lang="ru-RU"/>
        </a:p>
      </dgm:t>
    </dgm:pt>
    <dgm:pt modelId="{35ECDBA0-9376-42EE-853F-3BF0154D699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E31EFADA-3AEA-496D-9054-717E5E394D39}" type="parTrans" cxnId="{EAAD20D9-E883-49BB-A49A-AD24B3ED80E6}">
      <dgm:prSet/>
      <dgm:spPr/>
      <dgm:t>
        <a:bodyPr/>
        <a:lstStyle/>
        <a:p>
          <a:endParaRPr lang="ru-RU"/>
        </a:p>
      </dgm:t>
    </dgm:pt>
    <dgm:pt modelId="{AAEF9F89-358F-4E81-9B51-EBAA3AE21A6D}" type="sibTrans" cxnId="{EAAD20D9-E883-49BB-A49A-AD24B3ED80E6}">
      <dgm:prSet/>
      <dgm:spPr/>
      <dgm:t>
        <a:bodyPr/>
        <a:lstStyle/>
        <a:p>
          <a:endParaRPr lang="ru-RU"/>
        </a:p>
      </dgm:t>
    </dgm:pt>
    <dgm:pt modelId="{5F4FC5B5-F628-4F69-BFB8-AF7DE2EDF913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844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893415-832F-4274-8577-4125C7C1BD46}" type="parTrans" cxnId="{61EB86E2-67F7-45A6-BD0E-FE57CC22E981}">
      <dgm:prSet/>
      <dgm:spPr/>
      <dgm:t>
        <a:bodyPr/>
        <a:lstStyle/>
        <a:p>
          <a:endParaRPr lang="ru-RU"/>
        </a:p>
      </dgm:t>
    </dgm:pt>
    <dgm:pt modelId="{F9E3B4ED-08AF-4496-B0CD-D47AEC0F3F17}" type="sibTrans" cxnId="{61EB86E2-67F7-45A6-BD0E-FE57CC22E981}">
      <dgm:prSet/>
      <dgm:spPr/>
      <dgm:t>
        <a:bodyPr/>
        <a:lstStyle/>
        <a:p>
          <a:endParaRPr lang="ru-RU"/>
        </a:p>
      </dgm:t>
    </dgm:pt>
    <dgm:pt modelId="{EBE5EE59-5D7A-4FAF-A9B3-AFC9ECF6DE2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C5A72-D86A-4E3A-8BCE-B14A10CB27A1}" type="parTrans" cxnId="{5336D5AE-E011-45A0-8218-9B81BC40F198}">
      <dgm:prSet/>
      <dgm:spPr/>
      <dgm:t>
        <a:bodyPr/>
        <a:lstStyle/>
        <a:p>
          <a:endParaRPr lang="ru-RU"/>
        </a:p>
      </dgm:t>
    </dgm:pt>
    <dgm:pt modelId="{305AAFEC-D278-4CA8-8C81-B7367894C4EF}" type="sibTrans" cxnId="{5336D5AE-E011-45A0-8218-9B81BC40F198}">
      <dgm:prSet/>
      <dgm:spPr/>
      <dgm:t>
        <a:bodyPr/>
        <a:lstStyle/>
        <a:p>
          <a:endParaRPr lang="ru-RU"/>
        </a:p>
      </dgm:t>
    </dgm:pt>
    <dgm:pt modelId="{D0DB903F-2E00-43DB-83C0-D7A5843DBEC0}">
      <dgm:prSet phldrT="[Текст]" custT="1"/>
      <dgm:spPr/>
      <dgm:t>
        <a:bodyPr/>
        <a:lstStyle/>
        <a:p>
          <a:r>
            <a:rPr lang="ru-RU" sz="1400" dirty="0" smtClean="0"/>
            <a:t>2122 </a:t>
          </a:r>
          <a:r>
            <a:rPr lang="ru-RU" sz="1400" dirty="0" err="1" smtClean="0"/>
            <a:t>тыс.р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уб</a:t>
          </a:r>
          <a:r>
            <a:rPr lang="ru-RU" sz="1400" dirty="0" smtClean="0"/>
            <a:t>.</a:t>
          </a:r>
          <a:endParaRPr lang="ru-RU" sz="1400" dirty="0"/>
        </a:p>
      </dgm:t>
    </dgm:pt>
    <dgm:pt modelId="{86562F9F-5418-4E07-B73E-CF48AF641759}" type="sibTrans" cxnId="{6EC576AA-C84D-4F38-A067-01E7C7D55938}">
      <dgm:prSet/>
      <dgm:spPr/>
      <dgm:t>
        <a:bodyPr/>
        <a:lstStyle/>
        <a:p>
          <a:endParaRPr lang="ru-RU"/>
        </a:p>
      </dgm:t>
    </dgm:pt>
    <dgm:pt modelId="{F877337D-D718-4617-8166-8BC4B42AAFD5}" type="parTrans" cxnId="{6EC576AA-C84D-4F38-A067-01E7C7D55938}">
      <dgm:prSet/>
      <dgm:spPr/>
      <dgm:t>
        <a:bodyPr/>
        <a:lstStyle/>
        <a:p>
          <a:endParaRPr lang="ru-RU"/>
        </a:p>
      </dgm:t>
    </dgm:pt>
    <dgm:pt modelId="{43E4EA6F-B635-451D-BC9B-746E6C234242}">
      <dgm:prSet phldrT="[Текст]"/>
      <dgm:spPr/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C7B6C8DF-2A52-4EB3-92A3-FAA97A6D9692}" type="parTrans" cxnId="{B47196F0-70EE-49C1-A90B-5C8D73064E41}">
      <dgm:prSet/>
      <dgm:spPr/>
      <dgm:t>
        <a:bodyPr/>
        <a:lstStyle/>
        <a:p>
          <a:endParaRPr lang="ru-RU"/>
        </a:p>
      </dgm:t>
    </dgm:pt>
    <dgm:pt modelId="{7431695A-2201-4E5B-95F1-368C9F02300A}" type="sibTrans" cxnId="{B47196F0-70EE-49C1-A90B-5C8D73064E41}">
      <dgm:prSet/>
      <dgm:spPr/>
      <dgm:t>
        <a:bodyPr/>
        <a:lstStyle/>
        <a:p>
          <a:endParaRPr lang="ru-RU"/>
        </a:p>
      </dgm:t>
    </dgm:pt>
    <dgm:pt modelId="{763C89E1-95B4-4BBE-B0DB-2673233A17AC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7E349AA5-8A7B-44B5-B2CC-E2E41AECD7A2}" type="parTrans" cxnId="{B67563FD-7688-47A4-8B80-D96EA0EA472D}">
      <dgm:prSet/>
      <dgm:spPr/>
      <dgm:t>
        <a:bodyPr/>
        <a:lstStyle/>
        <a:p>
          <a:endParaRPr lang="ru-RU"/>
        </a:p>
      </dgm:t>
    </dgm:pt>
    <dgm:pt modelId="{31C228E1-C74C-4DE8-9E55-F82AD38243E0}" type="sibTrans" cxnId="{B67563FD-7688-47A4-8B80-D96EA0EA472D}">
      <dgm:prSet/>
      <dgm:spPr/>
      <dgm:t>
        <a:bodyPr/>
        <a:lstStyle/>
        <a:p>
          <a:endParaRPr lang="ru-RU"/>
        </a:p>
      </dgm:t>
    </dgm:pt>
    <dgm:pt modelId="{04AE7DDF-1F36-4BB9-A8AF-C969A5191FFC}">
      <dgm:prSet phldrT="[Текст]"/>
      <dgm:spPr/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C86292E2-B7E6-4D9C-88E3-AA1DE4812371}" type="parTrans" cxnId="{EE4D341F-93DE-4C15-BE04-0F1578ACE1F3}">
      <dgm:prSet/>
      <dgm:spPr/>
      <dgm:t>
        <a:bodyPr/>
        <a:lstStyle/>
        <a:p>
          <a:endParaRPr lang="ru-RU"/>
        </a:p>
      </dgm:t>
    </dgm:pt>
    <dgm:pt modelId="{030440C6-CF2A-44E9-A03A-7C5AE270A69A}" type="sibTrans" cxnId="{EE4D341F-93DE-4C15-BE04-0F1578ACE1F3}">
      <dgm:prSet/>
      <dgm:spPr/>
      <dgm:t>
        <a:bodyPr/>
        <a:lstStyle/>
        <a:p>
          <a:endParaRPr lang="ru-RU"/>
        </a:p>
      </dgm:t>
    </dgm:pt>
    <dgm:pt modelId="{2D22C969-F870-428C-8E94-86FC1F7EE7F9}">
      <dgm:prSet phldrT="[Текст]"/>
      <dgm:spPr/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F7056644-79C8-49F8-BEDA-5D608FBF688C}" type="parTrans" cxnId="{97D0D248-37D3-4D7D-AB2A-2155A1B7E907}">
      <dgm:prSet/>
      <dgm:spPr/>
      <dgm:t>
        <a:bodyPr/>
        <a:lstStyle/>
        <a:p>
          <a:endParaRPr lang="ru-RU"/>
        </a:p>
      </dgm:t>
    </dgm:pt>
    <dgm:pt modelId="{270AAA6D-FB2A-4A2D-A61F-990A2D453152}" type="sibTrans" cxnId="{97D0D248-37D3-4D7D-AB2A-2155A1B7E907}">
      <dgm:prSet/>
      <dgm:spPr/>
      <dgm:t>
        <a:bodyPr/>
        <a:lstStyle/>
        <a:p>
          <a:endParaRPr lang="ru-RU"/>
        </a:p>
      </dgm:t>
    </dgm:pt>
    <dgm:pt modelId="{80992891-A32B-4731-A924-1721A7FEDC7F}" type="pres">
      <dgm:prSet presAssocID="{523F3769-07B4-41E9-9554-73ECAAA75E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FA365-C3F9-485B-B0A3-B4BC74C218A7}" type="pres">
      <dgm:prSet presAssocID="{248F4927-3152-498E-B63E-F7C59BEF16F0}" presName="linNode" presStyleCnt="0"/>
      <dgm:spPr/>
    </dgm:pt>
    <dgm:pt modelId="{B0D09CF4-C147-4692-9EC6-109AFC553275}" type="pres">
      <dgm:prSet presAssocID="{248F4927-3152-498E-B63E-F7C59BEF16F0}" presName="parentText" presStyleLbl="node1" presStyleIdx="0" presStyleCnt="5" custLinFactNeighborX="106" custLinFactNeighborY="106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5BBCC-BEFE-4367-86EF-44702AF23BA5}" type="pres">
      <dgm:prSet presAssocID="{248F4927-3152-498E-B63E-F7C59BEF16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B1ADA-1614-4040-9CE0-4316390B4F8B}" type="pres">
      <dgm:prSet presAssocID="{D86D4F54-ADC6-4D9E-AF43-45623E79B43A}" presName="sp" presStyleCnt="0"/>
      <dgm:spPr/>
    </dgm:pt>
    <dgm:pt modelId="{0AEBAD38-D91B-48A0-B839-C80592F78E08}" type="pres">
      <dgm:prSet presAssocID="{D0DB903F-2E00-43DB-83C0-D7A5843DBEC0}" presName="linNode" presStyleCnt="0"/>
      <dgm:spPr/>
    </dgm:pt>
    <dgm:pt modelId="{B35BADFA-2242-4113-83A5-AFF98649A85A}" type="pres">
      <dgm:prSet presAssocID="{D0DB903F-2E00-43DB-83C0-D7A5843DBEC0}" presName="parentText" presStyleLbl="node1" presStyleIdx="1" presStyleCnt="5" custLinFactNeighborX="-2620" custLinFactNeighborY="3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F680C-2972-4B13-A7B2-8782ABF84475}" type="pres">
      <dgm:prSet presAssocID="{D0DB903F-2E00-43DB-83C0-D7A5843DBE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C42CD-1801-4BEB-A626-90B97CF4C527}" type="pres">
      <dgm:prSet presAssocID="{86562F9F-5418-4E07-B73E-CF48AF641759}" presName="sp" presStyleCnt="0"/>
      <dgm:spPr/>
    </dgm:pt>
    <dgm:pt modelId="{56C0A0CF-39B6-4154-BC46-F3732EEC447D}" type="pres">
      <dgm:prSet presAssocID="{5F4FC5B5-F628-4F69-BFB8-AF7DE2EDF913}" presName="linNode" presStyleCnt="0"/>
      <dgm:spPr/>
    </dgm:pt>
    <dgm:pt modelId="{5D010674-FF8D-414C-BA8A-A0677FCE0CE5}" type="pres">
      <dgm:prSet presAssocID="{5F4FC5B5-F628-4F69-BFB8-AF7DE2EDF9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6A058-2906-45BD-9B09-414CB067D94F}" type="pres">
      <dgm:prSet presAssocID="{5F4FC5B5-F628-4F69-BFB8-AF7DE2EDF91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B122-88F0-45E9-B189-A5F91AC0D67E}" type="pres">
      <dgm:prSet presAssocID="{F9E3B4ED-08AF-4496-B0CD-D47AEC0F3F17}" presName="sp" presStyleCnt="0"/>
      <dgm:spPr/>
    </dgm:pt>
    <dgm:pt modelId="{6FADBA2F-9E6B-4E98-9FB0-4F4A1B45857C}" type="pres">
      <dgm:prSet presAssocID="{EBE5EE59-5D7A-4FAF-A9B3-AFC9ECF6DE2A}" presName="linNode" presStyleCnt="0"/>
      <dgm:spPr/>
    </dgm:pt>
    <dgm:pt modelId="{EE2182C3-6919-4368-BCEA-EE540C8DAD07}" type="pres">
      <dgm:prSet presAssocID="{EBE5EE59-5D7A-4FAF-A9B3-AFC9ECF6DE2A}" presName="parentText" presStyleLbl="node1" presStyleIdx="3" presStyleCnt="5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179F-62F4-4542-8E3A-6E5B03541143}" type="pres">
      <dgm:prSet presAssocID="{EBE5EE59-5D7A-4FAF-A9B3-AFC9ECF6DE2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39711-3F99-41E5-A0AF-2C366250F11E}" type="pres">
      <dgm:prSet presAssocID="{305AAFEC-D278-4CA8-8C81-B7367894C4EF}" presName="sp" presStyleCnt="0"/>
      <dgm:spPr/>
    </dgm:pt>
    <dgm:pt modelId="{9F341404-2AF7-4A02-A60B-1B8ACE16AF75}" type="pres">
      <dgm:prSet presAssocID="{763C89E1-95B4-4BBE-B0DB-2673233A17AC}" presName="linNode" presStyleCnt="0"/>
      <dgm:spPr/>
    </dgm:pt>
    <dgm:pt modelId="{6A1D5DDA-320E-42E4-AFB4-8DC725DBE14A}" type="pres">
      <dgm:prSet presAssocID="{763C89E1-95B4-4BBE-B0DB-2673233A17A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59F8-1978-4B21-B281-093238C0FE46}" type="pres">
      <dgm:prSet presAssocID="{763C89E1-95B4-4BBE-B0DB-2673233A17A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55530-1D32-44DD-991D-CF5D5B0C7A4C}" srcId="{523F3769-07B4-41E9-9554-73ECAAA75E8D}" destId="{248F4927-3152-498E-B63E-F7C59BEF16F0}" srcOrd="0" destOrd="0" parTransId="{5556CD7C-DE70-446E-809C-C14CC33FF839}" sibTransId="{D86D4F54-ADC6-4D9E-AF43-45623E79B43A}"/>
    <dgm:cxn modelId="{35A4E02E-C0B4-4644-86CA-17ECA0B7463B}" type="presOf" srcId="{523F3769-07B4-41E9-9554-73ECAAA75E8D}" destId="{80992891-A32B-4731-A924-1721A7FEDC7F}" srcOrd="0" destOrd="0" presId="urn:microsoft.com/office/officeart/2005/8/layout/vList5"/>
    <dgm:cxn modelId="{EAAD20D9-E883-49BB-A49A-AD24B3ED80E6}" srcId="{D0DB903F-2E00-43DB-83C0-D7A5843DBEC0}" destId="{35ECDBA0-9376-42EE-853F-3BF0154D6994}" srcOrd="0" destOrd="0" parTransId="{E31EFADA-3AEA-496D-9054-717E5E394D39}" sibTransId="{AAEF9F89-358F-4E81-9B51-EBAA3AE21A6D}"/>
    <dgm:cxn modelId="{97D0D248-37D3-4D7D-AB2A-2155A1B7E907}" srcId="{763C89E1-95B4-4BBE-B0DB-2673233A17AC}" destId="{2D22C969-F870-428C-8E94-86FC1F7EE7F9}" srcOrd="0" destOrd="0" parTransId="{F7056644-79C8-49F8-BEDA-5D608FBF688C}" sibTransId="{270AAA6D-FB2A-4A2D-A61F-990A2D453152}"/>
    <dgm:cxn modelId="{EE4D341F-93DE-4C15-BE04-0F1578ACE1F3}" srcId="{EBE5EE59-5D7A-4FAF-A9B3-AFC9ECF6DE2A}" destId="{04AE7DDF-1F36-4BB9-A8AF-C969A5191FFC}" srcOrd="0" destOrd="0" parTransId="{C86292E2-B7E6-4D9C-88E3-AA1DE4812371}" sibTransId="{030440C6-CF2A-44E9-A03A-7C5AE270A69A}"/>
    <dgm:cxn modelId="{B67563FD-7688-47A4-8B80-D96EA0EA472D}" srcId="{523F3769-07B4-41E9-9554-73ECAAA75E8D}" destId="{763C89E1-95B4-4BBE-B0DB-2673233A17AC}" srcOrd="4" destOrd="0" parTransId="{7E349AA5-8A7B-44B5-B2CC-E2E41AECD7A2}" sibTransId="{31C228E1-C74C-4DE8-9E55-F82AD38243E0}"/>
    <dgm:cxn modelId="{6EC576AA-C84D-4F38-A067-01E7C7D55938}" srcId="{523F3769-07B4-41E9-9554-73ECAAA75E8D}" destId="{D0DB903F-2E00-43DB-83C0-D7A5843DBEC0}" srcOrd="1" destOrd="0" parTransId="{F877337D-D718-4617-8166-8BC4B42AAFD5}" sibTransId="{86562F9F-5418-4E07-B73E-CF48AF641759}"/>
    <dgm:cxn modelId="{882B3F18-B4CF-40BF-BC51-900188C53909}" type="presOf" srcId="{43E4EA6F-B635-451D-BC9B-746E6C234242}" destId="{D4F6A058-2906-45BD-9B09-414CB067D94F}" srcOrd="0" destOrd="0" presId="urn:microsoft.com/office/officeart/2005/8/layout/vList5"/>
    <dgm:cxn modelId="{078248A7-6518-459F-83A9-4CDBA57F1284}" type="presOf" srcId="{763C89E1-95B4-4BBE-B0DB-2673233A17AC}" destId="{6A1D5DDA-320E-42E4-AFB4-8DC725DBE14A}" srcOrd="0" destOrd="0" presId="urn:microsoft.com/office/officeart/2005/8/layout/vList5"/>
    <dgm:cxn modelId="{7C0CFB55-C907-4FB2-A3C8-325331EEB1F3}" type="presOf" srcId="{04AE7DDF-1F36-4BB9-A8AF-C969A5191FFC}" destId="{4892179F-62F4-4542-8E3A-6E5B03541143}" srcOrd="0" destOrd="0" presId="urn:microsoft.com/office/officeart/2005/8/layout/vList5"/>
    <dgm:cxn modelId="{544532FE-FF71-44F2-B6AC-8AC9BEBC26E0}" srcId="{248F4927-3152-498E-B63E-F7C59BEF16F0}" destId="{C296D4AE-94D8-4286-923F-4D61BF98EA80}" srcOrd="0" destOrd="0" parTransId="{D45DD932-EBE1-411E-937E-927A4DFAB067}" sibTransId="{BA221FFB-2707-4DDF-BB3D-1B4AF8969B1F}"/>
    <dgm:cxn modelId="{A1F35D2F-2BB6-4573-AB2F-5249281D70BC}" type="presOf" srcId="{2D22C969-F870-428C-8E94-86FC1F7EE7F9}" destId="{426D59F8-1978-4B21-B281-093238C0FE46}" srcOrd="0" destOrd="0" presId="urn:microsoft.com/office/officeart/2005/8/layout/vList5"/>
    <dgm:cxn modelId="{47A34D5B-C68A-4EB6-B5B1-BA51E8486A07}" type="presOf" srcId="{C296D4AE-94D8-4286-923F-4D61BF98EA80}" destId="{4605BBCC-BEFE-4367-86EF-44702AF23BA5}" srcOrd="0" destOrd="0" presId="urn:microsoft.com/office/officeart/2005/8/layout/vList5"/>
    <dgm:cxn modelId="{5B35AB95-FB5B-407F-9BDD-F74907B66795}" type="presOf" srcId="{35ECDBA0-9376-42EE-853F-3BF0154D6994}" destId="{441F680C-2972-4B13-A7B2-8782ABF84475}" srcOrd="0" destOrd="0" presId="urn:microsoft.com/office/officeart/2005/8/layout/vList5"/>
    <dgm:cxn modelId="{D9FF4262-678A-4C5D-BA5A-B6AE11D45BDA}" type="presOf" srcId="{248F4927-3152-498E-B63E-F7C59BEF16F0}" destId="{B0D09CF4-C147-4692-9EC6-109AFC553275}" srcOrd="0" destOrd="0" presId="urn:microsoft.com/office/officeart/2005/8/layout/vList5"/>
    <dgm:cxn modelId="{E0846E31-9174-477F-93E9-F8C2D3CAFBE5}" type="presOf" srcId="{D0DB903F-2E00-43DB-83C0-D7A5843DBEC0}" destId="{B35BADFA-2242-4113-83A5-AFF98649A85A}" srcOrd="0" destOrd="0" presId="urn:microsoft.com/office/officeart/2005/8/layout/vList5"/>
    <dgm:cxn modelId="{B47196F0-70EE-49C1-A90B-5C8D73064E41}" srcId="{5F4FC5B5-F628-4F69-BFB8-AF7DE2EDF913}" destId="{43E4EA6F-B635-451D-BC9B-746E6C234242}" srcOrd="0" destOrd="0" parTransId="{C7B6C8DF-2A52-4EB3-92A3-FAA97A6D9692}" sibTransId="{7431695A-2201-4E5B-95F1-368C9F02300A}"/>
    <dgm:cxn modelId="{5336D5AE-E011-45A0-8218-9B81BC40F198}" srcId="{523F3769-07B4-41E9-9554-73ECAAA75E8D}" destId="{EBE5EE59-5D7A-4FAF-A9B3-AFC9ECF6DE2A}" srcOrd="3" destOrd="0" parTransId="{CFCC5A72-D86A-4E3A-8BCE-B14A10CB27A1}" sibTransId="{305AAFEC-D278-4CA8-8C81-B7367894C4EF}"/>
    <dgm:cxn modelId="{422EEDCF-D937-4DFA-AD7D-055FBC3F6E21}" type="presOf" srcId="{5F4FC5B5-F628-4F69-BFB8-AF7DE2EDF913}" destId="{5D010674-FF8D-414C-BA8A-A0677FCE0CE5}" srcOrd="0" destOrd="0" presId="urn:microsoft.com/office/officeart/2005/8/layout/vList5"/>
    <dgm:cxn modelId="{61EB86E2-67F7-45A6-BD0E-FE57CC22E981}" srcId="{523F3769-07B4-41E9-9554-73ECAAA75E8D}" destId="{5F4FC5B5-F628-4F69-BFB8-AF7DE2EDF913}" srcOrd="2" destOrd="0" parTransId="{49893415-832F-4274-8577-4125C7C1BD46}" sibTransId="{F9E3B4ED-08AF-4496-B0CD-D47AEC0F3F17}"/>
    <dgm:cxn modelId="{30CF2FA1-ADA9-4D73-A082-194029B8F6E0}" type="presOf" srcId="{EBE5EE59-5D7A-4FAF-A9B3-AFC9ECF6DE2A}" destId="{EE2182C3-6919-4368-BCEA-EE540C8DAD07}" srcOrd="0" destOrd="0" presId="urn:microsoft.com/office/officeart/2005/8/layout/vList5"/>
    <dgm:cxn modelId="{03583C27-C21E-47E0-8EF2-8A85DD9D8752}" type="presParOf" srcId="{80992891-A32B-4731-A924-1721A7FEDC7F}" destId="{09BFA365-C3F9-485B-B0A3-B4BC74C218A7}" srcOrd="0" destOrd="0" presId="urn:microsoft.com/office/officeart/2005/8/layout/vList5"/>
    <dgm:cxn modelId="{8040F07D-DEDB-414E-A814-4907885AF971}" type="presParOf" srcId="{09BFA365-C3F9-485B-B0A3-B4BC74C218A7}" destId="{B0D09CF4-C147-4692-9EC6-109AFC553275}" srcOrd="0" destOrd="0" presId="urn:microsoft.com/office/officeart/2005/8/layout/vList5"/>
    <dgm:cxn modelId="{DE99C695-DA4F-4A05-A892-658C463C1FB5}" type="presParOf" srcId="{09BFA365-C3F9-485B-B0A3-B4BC74C218A7}" destId="{4605BBCC-BEFE-4367-86EF-44702AF23BA5}" srcOrd="1" destOrd="0" presId="urn:microsoft.com/office/officeart/2005/8/layout/vList5"/>
    <dgm:cxn modelId="{28480DF7-9BEC-4B93-9675-3E554A93E7CB}" type="presParOf" srcId="{80992891-A32B-4731-A924-1721A7FEDC7F}" destId="{56CB1ADA-1614-4040-9CE0-4316390B4F8B}" srcOrd="1" destOrd="0" presId="urn:microsoft.com/office/officeart/2005/8/layout/vList5"/>
    <dgm:cxn modelId="{2CB4FDBE-3FE9-4972-BC3E-7E0402B39428}" type="presParOf" srcId="{80992891-A32B-4731-A924-1721A7FEDC7F}" destId="{0AEBAD38-D91B-48A0-B839-C80592F78E08}" srcOrd="2" destOrd="0" presId="urn:microsoft.com/office/officeart/2005/8/layout/vList5"/>
    <dgm:cxn modelId="{CDC740BF-D0EB-4D43-BAB1-C950324C7F2B}" type="presParOf" srcId="{0AEBAD38-D91B-48A0-B839-C80592F78E08}" destId="{B35BADFA-2242-4113-83A5-AFF98649A85A}" srcOrd="0" destOrd="0" presId="urn:microsoft.com/office/officeart/2005/8/layout/vList5"/>
    <dgm:cxn modelId="{5B43CB39-C036-4F51-AAC5-4365840497F0}" type="presParOf" srcId="{0AEBAD38-D91B-48A0-B839-C80592F78E08}" destId="{441F680C-2972-4B13-A7B2-8782ABF84475}" srcOrd="1" destOrd="0" presId="urn:microsoft.com/office/officeart/2005/8/layout/vList5"/>
    <dgm:cxn modelId="{5BB0725F-FCD6-4C21-B019-FE6049733925}" type="presParOf" srcId="{80992891-A32B-4731-A924-1721A7FEDC7F}" destId="{CD6C42CD-1801-4BEB-A626-90B97CF4C527}" srcOrd="3" destOrd="0" presId="urn:microsoft.com/office/officeart/2005/8/layout/vList5"/>
    <dgm:cxn modelId="{A01A0AD4-809F-43EC-96FD-99520BEAC3D0}" type="presParOf" srcId="{80992891-A32B-4731-A924-1721A7FEDC7F}" destId="{56C0A0CF-39B6-4154-BC46-F3732EEC447D}" srcOrd="4" destOrd="0" presId="urn:microsoft.com/office/officeart/2005/8/layout/vList5"/>
    <dgm:cxn modelId="{D966A1FF-9264-4FC8-BF35-0EB66238EDFE}" type="presParOf" srcId="{56C0A0CF-39B6-4154-BC46-F3732EEC447D}" destId="{5D010674-FF8D-414C-BA8A-A0677FCE0CE5}" srcOrd="0" destOrd="0" presId="urn:microsoft.com/office/officeart/2005/8/layout/vList5"/>
    <dgm:cxn modelId="{E0C93628-723F-4415-B3C9-E37E98EC43FF}" type="presParOf" srcId="{56C0A0CF-39B6-4154-BC46-F3732EEC447D}" destId="{D4F6A058-2906-45BD-9B09-414CB067D94F}" srcOrd="1" destOrd="0" presId="urn:microsoft.com/office/officeart/2005/8/layout/vList5"/>
    <dgm:cxn modelId="{A5469C40-6868-477D-8895-E8FB94E503AA}" type="presParOf" srcId="{80992891-A32B-4731-A924-1721A7FEDC7F}" destId="{394DB122-88F0-45E9-B189-A5F91AC0D67E}" srcOrd="5" destOrd="0" presId="urn:microsoft.com/office/officeart/2005/8/layout/vList5"/>
    <dgm:cxn modelId="{F3DD33CC-8040-4398-865B-C61B2872301C}" type="presParOf" srcId="{80992891-A32B-4731-A924-1721A7FEDC7F}" destId="{6FADBA2F-9E6B-4E98-9FB0-4F4A1B45857C}" srcOrd="6" destOrd="0" presId="urn:microsoft.com/office/officeart/2005/8/layout/vList5"/>
    <dgm:cxn modelId="{66A145A5-9E81-47C2-9AA4-0152EA4C33B9}" type="presParOf" srcId="{6FADBA2F-9E6B-4E98-9FB0-4F4A1B45857C}" destId="{EE2182C3-6919-4368-BCEA-EE540C8DAD07}" srcOrd="0" destOrd="0" presId="urn:microsoft.com/office/officeart/2005/8/layout/vList5"/>
    <dgm:cxn modelId="{350B65F0-94C0-4840-99B5-4BC95948AD7A}" type="presParOf" srcId="{6FADBA2F-9E6B-4E98-9FB0-4F4A1B45857C}" destId="{4892179F-62F4-4542-8E3A-6E5B03541143}" srcOrd="1" destOrd="0" presId="urn:microsoft.com/office/officeart/2005/8/layout/vList5"/>
    <dgm:cxn modelId="{747F135C-F5FE-43A2-9F2F-806AB9E6F355}" type="presParOf" srcId="{80992891-A32B-4731-A924-1721A7FEDC7F}" destId="{5D039711-3F99-41E5-A0AF-2C366250F11E}" srcOrd="7" destOrd="0" presId="urn:microsoft.com/office/officeart/2005/8/layout/vList5"/>
    <dgm:cxn modelId="{68FEFB5D-411A-4D95-BD1D-1BD2F3A6BD15}" type="presParOf" srcId="{80992891-A32B-4731-A924-1721A7FEDC7F}" destId="{9F341404-2AF7-4A02-A60B-1B8ACE16AF75}" srcOrd="8" destOrd="0" presId="urn:microsoft.com/office/officeart/2005/8/layout/vList5"/>
    <dgm:cxn modelId="{0DB80B16-24A4-44F1-8826-8CEA7F688F28}" type="presParOf" srcId="{9F341404-2AF7-4A02-A60B-1B8ACE16AF75}" destId="{6A1D5DDA-320E-42E4-AFB4-8DC725DBE14A}" srcOrd="0" destOrd="0" presId="urn:microsoft.com/office/officeart/2005/8/layout/vList5"/>
    <dgm:cxn modelId="{FB10830B-FAEC-4BBC-8732-E1A7789B00AB}" type="presParOf" srcId="{9F341404-2AF7-4A02-A60B-1B8ACE16AF75}" destId="{426D59F8-1978-4B21-B281-093238C0F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837536-C23D-437A-89B3-535062ACDBAB}" type="doc">
      <dgm:prSet loTypeId="urn:microsoft.com/office/officeart/2005/8/layout/hList6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48EF53-3F69-4E49-A902-59B28C5E33A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2018 год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788 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4136B-069C-4699-B568-11B6625F11EA}" type="parTrans" cxnId="{11868A5B-D021-4843-B5C0-4E86F3C950C9}">
      <dgm:prSet/>
      <dgm:spPr/>
      <dgm:t>
        <a:bodyPr/>
        <a:lstStyle/>
        <a:p>
          <a:endParaRPr lang="ru-RU"/>
        </a:p>
      </dgm:t>
    </dgm:pt>
    <dgm:pt modelId="{5199225A-BAD4-410B-981B-873571F46B8C}" type="sibTrans" cxnId="{11868A5B-D021-4843-B5C0-4E86F3C950C9}">
      <dgm:prSet/>
      <dgm:spPr/>
      <dgm:t>
        <a:bodyPr/>
        <a:lstStyle/>
        <a:p>
          <a:endParaRPr lang="ru-RU"/>
        </a:p>
      </dgm:t>
    </dgm:pt>
    <dgm:pt modelId="{FD6F26AE-9731-459C-944A-004CEE405C7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50,0ыс.руб.                                 -Прочая деятельность в области благоустройства 133,0 тыс. руб.                      Озеленение сельского поселения 5,0 тыс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sz="16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2464D1-466A-4D03-9E40-1A16215DE68B}" type="parTrans" cxnId="{CB8834DE-B07B-4B60-AD9B-2CF520D26190}">
      <dgm:prSet/>
      <dgm:spPr/>
      <dgm:t>
        <a:bodyPr/>
        <a:lstStyle/>
        <a:p>
          <a:endParaRPr lang="ru-RU"/>
        </a:p>
      </dgm:t>
    </dgm:pt>
    <dgm:pt modelId="{EEE8CFD8-1E7B-4E43-AC90-3CB8A989410A}" type="sibTrans" cxnId="{CB8834DE-B07B-4B60-AD9B-2CF520D26190}">
      <dgm:prSet/>
      <dgm:spPr/>
      <dgm:t>
        <a:bodyPr/>
        <a:lstStyle/>
        <a:p>
          <a:endParaRPr lang="ru-RU"/>
        </a:p>
      </dgm:t>
    </dgm:pt>
    <dgm:pt modelId="{1E16DB55-2870-4C88-8B9A-237492B94B1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90B5A5BB-8349-48CA-87A0-ED124C97786F}" type="parTrans" cxnId="{F595D5CE-6452-4053-AE0E-ED2DDC937D6C}">
      <dgm:prSet/>
      <dgm:spPr/>
      <dgm:t>
        <a:bodyPr/>
        <a:lstStyle/>
        <a:p>
          <a:endParaRPr lang="ru-RU"/>
        </a:p>
      </dgm:t>
    </dgm:pt>
    <dgm:pt modelId="{878A3317-D7A0-4220-8527-835E129710E5}" type="sibTrans" cxnId="{F595D5CE-6452-4053-AE0E-ED2DDC937D6C}">
      <dgm:prSet/>
      <dgm:spPr/>
      <dgm:t>
        <a:bodyPr/>
        <a:lstStyle/>
        <a:p>
          <a:endParaRPr lang="ru-RU"/>
        </a:p>
      </dgm:t>
    </dgm:pt>
    <dgm:pt modelId="{55E120EE-2DB6-4AA6-B553-9BB8FFD6E48E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78C38-E7AC-41BA-8216-47FAFF57A726}" type="sibTrans" cxnId="{66390CC3-DBE2-4358-87FC-1181233E319A}">
      <dgm:prSet/>
      <dgm:spPr/>
      <dgm:t>
        <a:bodyPr/>
        <a:lstStyle/>
        <a:p>
          <a:endParaRPr lang="ru-RU"/>
        </a:p>
      </dgm:t>
    </dgm:pt>
    <dgm:pt modelId="{6DA53BB8-1C40-4727-8CA9-4F36414AEE5D}" type="parTrans" cxnId="{66390CC3-DBE2-4358-87FC-1181233E319A}">
      <dgm:prSet/>
      <dgm:spPr/>
      <dgm:t>
        <a:bodyPr/>
        <a:lstStyle/>
        <a:p>
          <a:endParaRPr lang="ru-RU"/>
        </a:p>
      </dgm:t>
    </dgm:pt>
    <dgm:pt modelId="{475CD6C4-64E5-4E47-8A8C-1D55696865F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30,0 тыс.руб.</a:t>
          </a:r>
          <a:endParaRPr lang="ru-RU" sz="16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45AA5D-9BD3-4707-9649-3E50F54ED6CE}" type="sibTrans" cxnId="{DDD30442-93EA-40BA-923A-522AAC9F4AD0}">
      <dgm:prSet/>
      <dgm:spPr/>
      <dgm:t>
        <a:bodyPr/>
        <a:lstStyle/>
        <a:p>
          <a:endParaRPr lang="ru-RU"/>
        </a:p>
      </dgm:t>
    </dgm:pt>
    <dgm:pt modelId="{B9609A78-557C-45DA-85F0-FEE05DC56D4F}" type="parTrans" cxnId="{DDD30442-93EA-40BA-923A-522AAC9F4AD0}">
      <dgm:prSet/>
      <dgm:spPr/>
      <dgm:t>
        <a:bodyPr/>
        <a:lstStyle/>
        <a:p>
          <a:endParaRPr lang="ru-RU"/>
        </a:p>
      </dgm:t>
    </dgm:pt>
    <dgm:pt modelId="{9BCBFFDF-1101-4D01-AB42-24BF29E2259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570,0 тыс. руб.</a:t>
          </a:r>
          <a:endParaRPr lang="ru-RU" sz="16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CD0CC7-353D-4109-AEAA-FA9AE171B9D2}" type="sibTrans" cxnId="{30326D56-9FE0-4614-9026-DCD46FAB3E64}">
      <dgm:prSet/>
      <dgm:spPr/>
      <dgm:t>
        <a:bodyPr/>
        <a:lstStyle/>
        <a:p>
          <a:endParaRPr lang="ru-RU"/>
        </a:p>
      </dgm:t>
    </dgm:pt>
    <dgm:pt modelId="{E5B07F8B-E8EF-42EE-B1DF-5608C4FFF8EA}" type="parTrans" cxnId="{30326D56-9FE0-4614-9026-DCD46FAB3E64}">
      <dgm:prSet/>
      <dgm:spPr/>
      <dgm:t>
        <a:bodyPr/>
        <a:lstStyle/>
        <a:p>
          <a:endParaRPr lang="ru-RU"/>
        </a:p>
      </dgm:t>
    </dgm:pt>
    <dgm:pt modelId="{60603F26-BB24-474B-8F0E-A69A35AF3761}">
      <dgm:prSet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        2019 год                                       Всего 625,5 </a:t>
          </a:r>
          <a:r>
            <a:rPr lang="ru-RU" sz="1400" b="1" dirty="0" err="1" smtClean="0">
              <a:solidFill>
                <a:schemeClr val="tx1"/>
              </a:solidFill>
            </a:rPr>
            <a:t>тыс.руб</a:t>
          </a:r>
          <a:r>
            <a:rPr lang="ru-RU" sz="1400" b="1" dirty="0" smtClean="0">
              <a:solidFill>
                <a:schemeClr val="tx1"/>
              </a:solidFill>
            </a:rPr>
            <a:t>.</a:t>
          </a:r>
          <a:endParaRPr lang="ru-RU" sz="1400" b="1" dirty="0">
            <a:solidFill>
              <a:schemeClr val="tx1"/>
            </a:solidFill>
          </a:endParaRPr>
        </a:p>
      </dgm:t>
    </dgm:pt>
    <dgm:pt modelId="{37DDECB6-161D-4D53-BF6D-A9C200FD91A1}" type="parTrans" cxnId="{EB439D63-E205-4663-B957-9E0CCBE28831}">
      <dgm:prSet/>
      <dgm:spPr/>
      <dgm:t>
        <a:bodyPr/>
        <a:lstStyle/>
        <a:p>
          <a:endParaRPr lang="ru-RU"/>
        </a:p>
      </dgm:t>
    </dgm:pt>
    <dgm:pt modelId="{3876C6E3-58DE-46E4-8C40-095562DD371C}" type="sibTrans" cxnId="{EB439D63-E205-4663-B957-9E0CCBE28831}">
      <dgm:prSet/>
      <dgm:spPr/>
      <dgm:t>
        <a:bodyPr/>
        <a:lstStyle/>
        <a:p>
          <a:endParaRPr lang="ru-RU"/>
        </a:p>
      </dgm:t>
    </dgm:pt>
    <dgm:pt modelId="{25EC756A-F73E-453F-A3A0-75DEC91C1BE1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530,2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93FFF-1533-4C1C-9068-3EF14F0552CE}" type="parTrans" cxnId="{D67AC054-CBD4-496E-9377-D2FA47B26936}">
      <dgm:prSet/>
      <dgm:spPr/>
      <dgm:t>
        <a:bodyPr/>
        <a:lstStyle/>
        <a:p>
          <a:endParaRPr lang="ru-RU"/>
        </a:p>
      </dgm:t>
    </dgm:pt>
    <dgm:pt modelId="{9A05A188-0927-42A0-B642-0CAD5F8FE3A7}" type="sibTrans" cxnId="{D67AC054-CBD4-496E-9377-D2FA47B26936}">
      <dgm:prSet/>
      <dgm:spPr/>
      <dgm:t>
        <a:bodyPr/>
        <a:lstStyle/>
        <a:p>
          <a:endParaRPr lang="ru-RU"/>
        </a:p>
      </dgm:t>
    </dgm:pt>
    <dgm:pt modelId="{89FF6804-9890-4617-BBF6-A14D8CFDF04F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30,0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961414-37DF-4F72-93D2-6C518AD9343C}" type="parTrans" cxnId="{9CF7FD97-8987-4978-9FD8-D0A911D4A016}">
      <dgm:prSet/>
      <dgm:spPr/>
      <dgm:t>
        <a:bodyPr/>
        <a:lstStyle/>
        <a:p>
          <a:endParaRPr lang="ru-RU"/>
        </a:p>
      </dgm:t>
    </dgm:pt>
    <dgm:pt modelId="{75F59711-A147-4E45-B146-DA96BA0B3B0D}" type="sibTrans" cxnId="{9CF7FD97-8987-4978-9FD8-D0A911D4A016}">
      <dgm:prSet/>
      <dgm:spPr/>
      <dgm:t>
        <a:bodyPr/>
        <a:lstStyle/>
        <a:p>
          <a:endParaRPr lang="ru-RU"/>
        </a:p>
      </dgm:t>
    </dgm:pt>
    <dgm:pt modelId="{630E978A-CD98-4EC8-BBA4-954AF5674BD1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30,0ыс.руб.                                 -Прочая деятельность в области благоустройства 30,0 тыс. руб.                      Озеленение сельского поселения 5,0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AAC8D3-1327-4647-81B8-48EB0A8F079F}" type="parTrans" cxnId="{E2BA1C91-6002-4012-AEF2-88E21E210612}">
      <dgm:prSet/>
      <dgm:spPr/>
      <dgm:t>
        <a:bodyPr/>
        <a:lstStyle/>
        <a:p>
          <a:endParaRPr lang="ru-RU"/>
        </a:p>
      </dgm:t>
    </dgm:pt>
    <dgm:pt modelId="{48A358C7-A91C-4D48-94AA-706D07515DD8}" type="sibTrans" cxnId="{E2BA1C91-6002-4012-AEF2-88E21E210612}">
      <dgm:prSet/>
      <dgm:spPr/>
      <dgm:t>
        <a:bodyPr/>
        <a:lstStyle/>
        <a:p>
          <a:endParaRPr lang="ru-RU"/>
        </a:p>
      </dgm:t>
    </dgm:pt>
    <dgm:pt modelId="{1F7E258F-F385-4F8F-A8DA-98383C72EAFD}">
      <dgm:prSet/>
      <dgm:spPr/>
      <dgm:t>
        <a:bodyPr/>
        <a:lstStyle/>
        <a:p>
          <a:endParaRPr lang="ru-RU" sz="1100" dirty="0"/>
        </a:p>
      </dgm:t>
    </dgm:pt>
    <dgm:pt modelId="{13266F79-AA3D-4B06-A908-2DEAD0EE0CB9}" type="parTrans" cxnId="{7A40FDCB-B13F-4A85-9225-2EF670F930BD}">
      <dgm:prSet/>
      <dgm:spPr/>
      <dgm:t>
        <a:bodyPr/>
        <a:lstStyle/>
        <a:p>
          <a:endParaRPr lang="ru-RU"/>
        </a:p>
      </dgm:t>
    </dgm:pt>
    <dgm:pt modelId="{08A18A7C-4076-4766-B82E-7DEDA1584A5E}" type="sibTrans" cxnId="{7A40FDCB-B13F-4A85-9225-2EF670F930BD}">
      <dgm:prSet/>
      <dgm:spPr/>
      <dgm:t>
        <a:bodyPr/>
        <a:lstStyle/>
        <a:p>
          <a:endParaRPr lang="ru-RU"/>
        </a:p>
      </dgm:t>
    </dgm:pt>
    <dgm:pt modelId="{C1992A8A-0E6D-4F94-8328-A661517B5A6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год                                         Всего 556,5тыс.руб.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0998A-D273-4BFB-B7E3-840EF766C5C2}" type="parTrans" cxnId="{1C26526C-611D-439F-855B-172FDE4AA136}">
      <dgm:prSet/>
      <dgm:spPr/>
      <dgm:t>
        <a:bodyPr/>
        <a:lstStyle/>
        <a:p>
          <a:endParaRPr lang="ru-RU"/>
        </a:p>
      </dgm:t>
    </dgm:pt>
    <dgm:pt modelId="{F2082004-049B-4F82-8DE3-C1410AA31572}" type="sibTrans" cxnId="{1C26526C-611D-439F-855B-172FDE4AA136}">
      <dgm:prSet/>
      <dgm:spPr/>
      <dgm:t>
        <a:bodyPr/>
        <a:lstStyle/>
        <a:p>
          <a:endParaRPr lang="ru-RU"/>
        </a:p>
      </dgm:t>
    </dgm:pt>
    <dgm:pt modelId="{1C0FF907-BC7B-4083-8E73-798DF8714294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506,5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0AD9D-6E61-49D6-844B-615B46528ABB}" type="parTrans" cxnId="{23A875A3-6338-4150-AB6F-EE6EAEB75934}">
      <dgm:prSet/>
      <dgm:spPr/>
      <dgm:t>
        <a:bodyPr/>
        <a:lstStyle/>
        <a:p>
          <a:endParaRPr lang="ru-RU"/>
        </a:p>
      </dgm:t>
    </dgm:pt>
    <dgm:pt modelId="{771FCFB3-1A0E-496A-81F1-CDF7686ED11B}" type="sibTrans" cxnId="{23A875A3-6338-4150-AB6F-EE6EAEB75934}">
      <dgm:prSet/>
      <dgm:spPr/>
      <dgm:t>
        <a:bodyPr/>
        <a:lstStyle/>
        <a:p>
          <a:endParaRPr lang="ru-RU"/>
        </a:p>
      </dgm:t>
    </dgm:pt>
    <dgm:pt modelId="{B8AB3EB7-B4AB-4AE1-8153-C20096061029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10,0 тыс. руб.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5F1B9A-AA59-4901-8CD1-58E06367EECA}" type="parTrans" cxnId="{F8336A3A-E914-494B-8D68-7B062C04AE9E}">
      <dgm:prSet/>
      <dgm:spPr/>
      <dgm:t>
        <a:bodyPr/>
        <a:lstStyle/>
        <a:p>
          <a:endParaRPr lang="ru-RU"/>
        </a:p>
      </dgm:t>
    </dgm:pt>
    <dgm:pt modelId="{E2597E3A-9B3D-415A-ACAA-4FDB45C059A7}" type="sibTrans" cxnId="{F8336A3A-E914-494B-8D68-7B062C04AE9E}">
      <dgm:prSet/>
      <dgm:spPr/>
      <dgm:t>
        <a:bodyPr/>
        <a:lstStyle/>
        <a:p>
          <a:endParaRPr lang="ru-RU"/>
        </a:p>
      </dgm:t>
    </dgm:pt>
    <dgm:pt modelId="{811CD451-C24C-4787-9829-EC998B1FD2CD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20,0ыс.руб.                                 -Прочая деятельность в области благоустройства 15,0 тыс. руб.                      Озеленение сельского поселения 5,0 тыс. руб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E6472B-9491-49DE-B554-F7FC2CA11457}" type="parTrans" cxnId="{81970768-B407-4000-AA70-00C22BFD246B}">
      <dgm:prSet/>
      <dgm:spPr/>
      <dgm:t>
        <a:bodyPr/>
        <a:lstStyle/>
        <a:p>
          <a:endParaRPr lang="ru-RU"/>
        </a:p>
      </dgm:t>
    </dgm:pt>
    <dgm:pt modelId="{5382C0A4-4B05-42B0-AE87-40E0D19CA3B4}" type="sibTrans" cxnId="{81970768-B407-4000-AA70-00C22BFD246B}">
      <dgm:prSet/>
      <dgm:spPr/>
      <dgm:t>
        <a:bodyPr/>
        <a:lstStyle/>
        <a:p>
          <a:endParaRPr lang="ru-RU"/>
        </a:p>
      </dgm:t>
    </dgm:pt>
    <dgm:pt modelId="{237CC9C4-66A0-44EA-A5F0-051F945E24EE}">
      <dgm:prSet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CC3767-5CC9-4D17-A208-35C5ED3D07B4}" type="parTrans" cxnId="{E6D01E9E-0D4A-4FB6-867B-8ACD7DDECB49}">
      <dgm:prSet/>
      <dgm:spPr/>
      <dgm:t>
        <a:bodyPr/>
        <a:lstStyle/>
        <a:p>
          <a:endParaRPr lang="ru-RU"/>
        </a:p>
      </dgm:t>
    </dgm:pt>
    <dgm:pt modelId="{60A6DB3D-0EC4-435E-90FA-8742A570F973}" type="sibTrans" cxnId="{E6D01E9E-0D4A-4FB6-867B-8ACD7DDECB49}">
      <dgm:prSet/>
      <dgm:spPr/>
      <dgm:t>
        <a:bodyPr/>
        <a:lstStyle/>
        <a:p>
          <a:endParaRPr lang="ru-RU"/>
        </a:p>
      </dgm:t>
    </dgm:pt>
    <dgm:pt modelId="{B68445ED-FE8A-49A9-85E4-3CB12A7B2C86}" type="pres">
      <dgm:prSet presAssocID="{33837536-C23D-437A-89B3-535062ACD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4391B-1960-4628-A101-09DB505E17F1}" type="pres">
      <dgm:prSet presAssocID="{E648EF53-3F69-4E49-A902-59B28C5E33AD}" presName="node" presStyleLbl="node1" presStyleIdx="0" presStyleCnt="3" custScaleX="99832" custLinFactNeighborX="7855" custLinFactNeighborY="559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95B68F39-04EA-458D-AF4A-CCD5165B7129}" type="pres">
      <dgm:prSet presAssocID="{5199225A-BAD4-410B-981B-873571F46B8C}" presName="sibTrans" presStyleCnt="0"/>
      <dgm:spPr/>
    </dgm:pt>
    <dgm:pt modelId="{29114499-DCCE-4335-8D31-CDC69FA81C2B}" type="pres">
      <dgm:prSet presAssocID="{60603F26-BB24-474B-8F0E-A69A35AF3761}" presName="node" presStyleLbl="node1" presStyleIdx="1" presStyleCnt="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698800F1-01B4-4236-9520-04AAF079F625}" type="pres">
      <dgm:prSet presAssocID="{3876C6E3-58DE-46E4-8C40-095562DD371C}" presName="sibTrans" presStyleCnt="0"/>
      <dgm:spPr/>
    </dgm:pt>
    <dgm:pt modelId="{FE07848F-706E-43FF-9B5C-196CE0E54DA8}" type="pres">
      <dgm:prSet presAssocID="{C1992A8A-0E6D-4F94-8328-A661517B5A6B}" presName="node" presStyleLbl="node1" presStyleIdx="2" presStyleCnt="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11868A5B-D021-4843-B5C0-4E86F3C950C9}" srcId="{33837536-C23D-437A-89B3-535062ACDBAB}" destId="{E648EF53-3F69-4E49-A902-59B28C5E33AD}" srcOrd="0" destOrd="0" parTransId="{47B4136B-069C-4699-B568-11B6625F11EA}" sibTransId="{5199225A-BAD4-410B-981B-873571F46B8C}"/>
    <dgm:cxn modelId="{1C26526C-611D-439F-855B-172FDE4AA136}" srcId="{33837536-C23D-437A-89B3-535062ACDBAB}" destId="{C1992A8A-0E6D-4F94-8328-A661517B5A6B}" srcOrd="2" destOrd="0" parTransId="{C440998A-D273-4BFB-B7E3-840EF766C5C2}" sibTransId="{F2082004-049B-4F82-8DE3-C1410AA31572}"/>
    <dgm:cxn modelId="{416B440E-D36E-4348-A756-9277862DBDD0}" type="presOf" srcId="{E648EF53-3F69-4E49-A902-59B28C5E33AD}" destId="{0784391B-1960-4628-A101-09DB505E17F1}" srcOrd="0" destOrd="0" presId="urn:microsoft.com/office/officeart/2005/8/layout/hList6"/>
    <dgm:cxn modelId="{F8336A3A-E914-494B-8D68-7B062C04AE9E}" srcId="{C1992A8A-0E6D-4F94-8328-A661517B5A6B}" destId="{B8AB3EB7-B4AB-4AE1-8153-C20096061029}" srcOrd="1" destOrd="0" parTransId="{415F1B9A-AA59-4901-8CD1-58E06367EECA}" sibTransId="{E2597E3A-9B3D-415A-ACAA-4FDB45C059A7}"/>
    <dgm:cxn modelId="{5C992FB2-251D-4888-9D30-AB0BD771493A}" type="presOf" srcId="{1C0FF907-BC7B-4083-8E73-798DF8714294}" destId="{FE07848F-706E-43FF-9B5C-196CE0E54DA8}" srcOrd="0" destOrd="1" presId="urn:microsoft.com/office/officeart/2005/8/layout/hList6"/>
    <dgm:cxn modelId="{AB2E8E60-BD4F-433A-A04B-8C1DBFED4C7B}" type="presOf" srcId="{89FF6804-9890-4617-BBF6-A14D8CFDF04F}" destId="{29114499-DCCE-4335-8D31-CDC69FA81C2B}" srcOrd="0" destOrd="2" presId="urn:microsoft.com/office/officeart/2005/8/layout/hList6"/>
    <dgm:cxn modelId="{425081D5-9506-4866-9A30-A001D1449E00}" type="presOf" srcId="{55E120EE-2DB6-4AA6-B553-9BB8FFD6E48E}" destId="{0784391B-1960-4628-A101-09DB505E17F1}" srcOrd="0" destOrd="4" presId="urn:microsoft.com/office/officeart/2005/8/layout/hList6"/>
    <dgm:cxn modelId="{EE0D7E02-08DF-4DBE-9A97-F453F8502F92}" type="presOf" srcId="{FD6F26AE-9731-459C-944A-004CEE405C76}" destId="{0784391B-1960-4628-A101-09DB505E17F1}" srcOrd="0" destOrd="3" presId="urn:microsoft.com/office/officeart/2005/8/layout/hList6"/>
    <dgm:cxn modelId="{706363E7-7B66-464D-9955-F85ADC3CF294}" type="presOf" srcId="{1E16DB55-2870-4C88-8B9A-237492B94B10}" destId="{0784391B-1960-4628-A101-09DB505E17F1}" srcOrd="0" destOrd="5" presId="urn:microsoft.com/office/officeart/2005/8/layout/hList6"/>
    <dgm:cxn modelId="{81970768-B407-4000-AA70-00C22BFD246B}" srcId="{C1992A8A-0E6D-4F94-8328-A661517B5A6B}" destId="{811CD451-C24C-4787-9829-EC998B1FD2CD}" srcOrd="2" destOrd="0" parTransId="{B4E6472B-9491-49DE-B554-F7FC2CA11457}" sibTransId="{5382C0A4-4B05-42B0-AE87-40E0D19CA3B4}"/>
    <dgm:cxn modelId="{F595D5CE-6452-4053-AE0E-ED2DDC937D6C}" srcId="{E648EF53-3F69-4E49-A902-59B28C5E33AD}" destId="{1E16DB55-2870-4C88-8B9A-237492B94B10}" srcOrd="4" destOrd="0" parTransId="{90B5A5BB-8349-48CA-87A0-ED124C97786F}" sibTransId="{878A3317-D7A0-4220-8527-835E129710E5}"/>
    <dgm:cxn modelId="{7A40FDCB-B13F-4A85-9225-2EF670F930BD}" srcId="{60603F26-BB24-474B-8F0E-A69A35AF3761}" destId="{1F7E258F-F385-4F8F-A8DA-98383C72EAFD}" srcOrd="3" destOrd="0" parTransId="{13266F79-AA3D-4B06-A908-2DEAD0EE0CB9}" sibTransId="{08A18A7C-4076-4766-B82E-7DEDA1584A5E}"/>
    <dgm:cxn modelId="{EEAEEFC1-0451-415C-BA3C-F0B0650A57E9}" type="presOf" srcId="{9BCBFFDF-1101-4D01-AB42-24BF29E2259D}" destId="{0784391B-1960-4628-A101-09DB505E17F1}" srcOrd="0" destOrd="1" presId="urn:microsoft.com/office/officeart/2005/8/layout/hList6"/>
    <dgm:cxn modelId="{66390CC3-DBE2-4358-87FC-1181233E319A}" srcId="{E648EF53-3F69-4E49-A902-59B28C5E33AD}" destId="{55E120EE-2DB6-4AA6-B553-9BB8FFD6E48E}" srcOrd="3" destOrd="0" parTransId="{6DA53BB8-1C40-4727-8CA9-4F36414AEE5D}" sibTransId="{AFC78C38-E7AC-41BA-8216-47FAFF57A726}"/>
    <dgm:cxn modelId="{E2BA1C91-6002-4012-AEF2-88E21E210612}" srcId="{60603F26-BB24-474B-8F0E-A69A35AF3761}" destId="{630E978A-CD98-4EC8-BBA4-954AF5674BD1}" srcOrd="2" destOrd="0" parTransId="{18AAC8D3-1327-4647-81B8-48EB0A8F079F}" sibTransId="{48A358C7-A91C-4D48-94AA-706D07515DD8}"/>
    <dgm:cxn modelId="{23A875A3-6338-4150-AB6F-EE6EAEB75934}" srcId="{C1992A8A-0E6D-4F94-8328-A661517B5A6B}" destId="{1C0FF907-BC7B-4083-8E73-798DF8714294}" srcOrd="0" destOrd="0" parTransId="{20A0AD9D-6E61-49D6-844B-615B46528ABB}" sibTransId="{771FCFB3-1A0E-496A-81F1-CDF7686ED11B}"/>
    <dgm:cxn modelId="{EB439D63-E205-4663-B957-9E0CCBE28831}" srcId="{33837536-C23D-437A-89B3-535062ACDBAB}" destId="{60603F26-BB24-474B-8F0E-A69A35AF3761}" srcOrd="1" destOrd="0" parTransId="{37DDECB6-161D-4D53-BF6D-A9C200FD91A1}" sibTransId="{3876C6E3-58DE-46E4-8C40-095562DD371C}"/>
    <dgm:cxn modelId="{FFCFB281-7304-4F42-8BBD-4053F3DE18E7}" type="presOf" srcId="{C1992A8A-0E6D-4F94-8328-A661517B5A6B}" destId="{FE07848F-706E-43FF-9B5C-196CE0E54DA8}" srcOrd="0" destOrd="0" presId="urn:microsoft.com/office/officeart/2005/8/layout/hList6"/>
    <dgm:cxn modelId="{D67AC054-CBD4-496E-9377-D2FA47B26936}" srcId="{60603F26-BB24-474B-8F0E-A69A35AF3761}" destId="{25EC756A-F73E-453F-A3A0-75DEC91C1BE1}" srcOrd="0" destOrd="0" parTransId="{8AC93FFF-1533-4C1C-9068-3EF14F0552CE}" sibTransId="{9A05A188-0927-42A0-B642-0CAD5F8FE3A7}"/>
    <dgm:cxn modelId="{04BFF7DA-8DBD-4CED-AD01-FF7C4781C494}" type="presOf" srcId="{25EC756A-F73E-453F-A3A0-75DEC91C1BE1}" destId="{29114499-DCCE-4335-8D31-CDC69FA81C2B}" srcOrd="0" destOrd="1" presId="urn:microsoft.com/office/officeart/2005/8/layout/hList6"/>
    <dgm:cxn modelId="{CB8834DE-B07B-4B60-AD9B-2CF520D26190}" srcId="{E648EF53-3F69-4E49-A902-59B28C5E33AD}" destId="{FD6F26AE-9731-459C-944A-004CEE405C76}" srcOrd="2" destOrd="0" parTransId="{242464D1-466A-4D03-9E40-1A16215DE68B}" sibTransId="{EEE8CFD8-1E7B-4E43-AC90-3CB8A989410A}"/>
    <dgm:cxn modelId="{83B6E040-DAC9-4B95-85A8-9D1FEEA6B3E4}" type="presOf" srcId="{B8AB3EB7-B4AB-4AE1-8153-C20096061029}" destId="{FE07848F-706E-43FF-9B5C-196CE0E54DA8}" srcOrd="0" destOrd="2" presId="urn:microsoft.com/office/officeart/2005/8/layout/hList6"/>
    <dgm:cxn modelId="{30326D56-9FE0-4614-9026-DCD46FAB3E64}" srcId="{E648EF53-3F69-4E49-A902-59B28C5E33AD}" destId="{9BCBFFDF-1101-4D01-AB42-24BF29E2259D}" srcOrd="0" destOrd="0" parTransId="{E5B07F8B-E8EF-42EE-B1DF-5608C4FFF8EA}" sibTransId="{B3CD0CC7-353D-4109-AEAA-FA9AE171B9D2}"/>
    <dgm:cxn modelId="{A4023B76-BB14-4724-9207-2B5B4BE06DC2}" type="presOf" srcId="{33837536-C23D-437A-89B3-535062ACDBAB}" destId="{B68445ED-FE8A-49A9-85E4-3CB12A7B2C86}" srcOrd="0" destOrd="0" presId="urn:microsoft.com/office/officeart/2005/8/layout/hList6"/>
    <dgm:cxn modelId="{9CF7FD97-8987-4978-9FD8-D0A911D4A016}" srcId="{60603F26-BB24-474B-8F0E-A69A35AF3761}" destId="{89FF6804-9890-4617-BBF6-A14D8CFDF04F}" srcOrd="1" destOrd="0" parTransId="{50961414-37DF-4F72-93D2-6C518AD9343C}" sibTransId="{75F59711-A147-4E45-B146-DA96BA0B3B0D}"/>
    <dgm:cxn modelId="{A54AF24C-EC2E-4D4B-937F-0C114600ECDC}" type="presOf" srcId="{475CD6C4-64E5-4E47-8A8C-1D55696865F2}" destId="{0784391B-1960-4628-A101-09DB505E17F1}" srcOrd="0" destOrd="2" presId="urn:microsoft.com/office/officeart/2005/8/layout/hList6"/>
    <dgm:cxn modelId="{EE8E827A-5AA3-472B-B2AA-2F63C4208F52}" type="presOf" srcId="{1F7E258F-F385-4F8F-A8DA-98383C72EAFD}" destId="{29114499-DCCE-4335-8D31-CDC69FA81C2B}" srcOrd="0" destOrd="4" presId="urn:microsoft.com/office/officeart/2005/8/layout/hList6"/>
    <dgm:cxn modelId="{90A50EA5-621E-4BBC-9C2F-330FB24FF83E}" type="presOf" srcId="{237CC9C4-66A0-44EA-A5F0-051F945E24EE}" destId="{FE07848F-706E-43FF-9B5C-196CE0E54DA8}" srcOrd="0" destOrd="4" presId="urn:microsoft.com/office/officeart/2005/8/layout/hList6"/>
    <dgm:cxn modelId="{B1216C1C-BDF4-4688-A634-5D716AB388BD}" type="presOf" srcId="{811CD451-C24C-4787-9829-EC998B1FD2CD}" destId="{FE07848F-706E-43FF-9B5C-196CE0E54DA8}" srcOrd="0" destOrd="3" presId="urn:microsoft.com/office/officeart/2005/8/layout/hList6"/>
    <dgm:cxn modelId="{E6D01E9E-0D4A-4FB6-867B-8ACD7DDECB49}" srcId="{C1992A8A-0E6D-4F94-8328-A661517B5A6B}" destId="{237CC9C4-66A0-44EA-A5F0-051F945E24EE}" srcOrd="3" destOrd="0" parTransId="{05CC3767-5CC9-4D17-A208-35C5ED3D07B4}" sibTransId="{60A6DB3D-0EC4-435E-90FA-8742A570F973}"/>
    <dgm:cxn modelId="{DDD30442-93EA-40BA-923A-522AAC9F4AD0}" srcId="{E648EF53-3F69-4E49-A902-59B28C5E33AD}" destId="{475CD6C4-64E5-4E47-8A8C-1D55696865F2}" srcOrd="1" destOrd="0" parTransId="{B9609A78-557C-45DA-85F0-FEE05DC56D4F}" sibTransId="{4A45AA5D-9BD3-4707-9649-3E50F54ED6CE}"/>
    <dgm:cxn modelId="{111DD968-7278-4D39-B534-A5838EB75C4B}" type="presOf" srcId="{60603F26-BB24-474B-8F0E-A69A35AF3761}" destId="{29114499-DCCE-4335-8D31-CDC69FA81C2B}" srcOrd="0" destOrd="0" presId="urn:microsoft.com/office/officeart/2005/8/layout/hList6"/>
    <dgm:cxn modelId="{4818F819-AC4E-4E88-99E8-10FA75683621}" type="presOf" srcId="{630E978A-CD98-4EC8-BBA4-954AF5674BD1}" destId="{29114499-DCCE-4335-8D31-CDC69FA81C2B}" srcOrd="0" destOrd="3" presId="urn:microsoft.com/office/officeart/2005/8/layout/hList6"/>
    <dgm:cxn modelId="{3D393E07-9A20-4A9E-8B8A-695A1045CA27}" type="presParOf" srcId="{B68445ED-FE8A-49A9-85E4-3CB12A7B2C86}" destId="{0784391B-1960-4628-A101-09DB505E17F1}" srcOrd="0" destOrd="0" presId="urn:microsoft.com/office/officeart/2005/8/layout/hList6"/>
    <dgm:cxn modelId="{7BDC1C90-7E31-4C25-9F0B-0E9DA9A26A6A}" type="presParOf" srcId="{B68445ED-FE8A-49A9-85E4-3CB12A7B2C86}" destId="{95B68F39-04EA-458D-AF4A-CCD5165B7129}" srcOrd="1" destOrd="0" presId="urn:microsoft.com/office/officeart/2005/8/layout/hList6"/>
    <dgm:cxn modelId="{ADC096F6-599F-4733-A13F-B33AF4497B49}" type="presParOf" srcId="{B68445ED-FE8A-49A9-85E4-3CB12A7B2C86}" destId="{29114499-DCCE-4335-8D31-CDC69FA81C2B}" srcOrd="2" destOrd="0" presId="urn:microsoft.com/office/officeart/2005/8/layout/hList6"/>
    <dgm:cxn modelId="{9F365E88-1A26-4221-92CD-6E40F81C1A10}" type="presParOf" srcId="{B68445ED-FE8A-49A9-85E4-3CB12A7B2C86}" destId="{698800F1-01B4-4236-9520-04AAF079F625}" srcOrd="3" destOrd="0" presId="urn:microsoft.com/office/officeart/2005/8/layout/hList6"/>
    <dgm:cxn modelId="{8CECA85D-64A1-4214-A5FD-649459CC3324}" type="presParOf" srcId="{B68445ED-FE8A-49A9-85E4-3CB12A7B2C86}" destId="{FE07848F-706E-43FF-9B5C-196CE0E54DA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83A7-0736-4B95-95E1-1E0BBF38CF06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ABE584-9E78-4E18-9864-E9592589FB91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dirty="0" smtClean="0"/>
            <a:t>150</a:t>
          </a:r>
        </a:p>
        <a:p>
          <a:r>
            <a:rPr lang="ru-RU" sz="14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B4BEE736-55B3-4BC9-B59C-06061C708B41}" type="parTrans" cxnId="{0C13950D-8B1E-4D47-9F35-4C145430DBC9}">
      <dgm:prSet/>
      <dgm:spPr/>
      <dgm:t>
        <a:bodyPr/>
        <a:lstStyle/>
        <a:p>
          <a:endParaRPr lang="ru-RU"/>
        </a:p>
      </dgm:t>
    </dgm:pt>
    <dgm:pt modelId="{AD030B3E-D469-4E1F-A9A2-89373C81891B}" type="sibTrans" cxnId="{0C13950D-8B1E-4D47-9F35-4C145430DBC9}">
      <dgm:prSet/>
      <dgm:spPr/>
      <dgm:t>
        <a:bodyPr/>
        <a:lstStyle/>
        <a:p>
          <a:endParaRPr lang="ru-RU"/>
        </a:p>
      </dgm:t>
    </dgm:pt>
    <dgm:pt modelId="{5C4ABAD0-808E-4CDC-83FF-954AF1B3DD35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sz="900" dirty="0" smtClean="0"/>
            <a:t>Налог</a:t>
          </a:r>
          <a:r>
            <a:rPr lang="ru-RU" sz="800" dirty="0" smtClean="0"/>
            <a:t> на доходы ф</a:t>
          </a:r>
          <a:r>
            <a:rPr lang="ru-RU" sz="900" dirty="0" smtClean="0"/>
            <a:t>и</a:t>
          </a:r>
          <a:r>
            <a:rPr lang="ru-RU" sz="800" dirty="0" smtClean="0"/>
            <a:t>зических лиц</a:t>
          </a:r>
          <a:endParaRPr lang="ru-RU" sz="800" dirty="0"/>
        </a:p>
      </dgm:t>
    </dgm:pt>
    <dgm:pt modelId="{F2826EBF-C28D-4BC8-AF3E-830278B25FE2}" type="parTrans" cxnId="{B01DC443-F370-47AA-8DAB-D60E3A28E680}">
      <dgm:prSet/>
      <dgm:spPr/>
      <dgm:t>
        <a:bodyPr/>
        <a:lstStyle/>
        <a:p>
          <a:endParaRPr lang="ru-RU"/>
        </a:p>
      </dgm:t>
    </dgm:pt>
    <dgm:pt modelId="{DC6F2A29-E006-45D8-9082-E86C7FA125A5}" type="sibTrans" cxnId="{B01DC443-F370-47AA-8DAB-D60E3A28E680}">
      <dgm:prSet/>
      <dgm:spPr/>
      <dgm:t>
        <a:bodyPr/>
        <a:lstStyle/>
        <a:p>
          <a:endParaRPr lang="ru-RU"/>
        </a:p>
      </dgm:t>
    </dgm:pt>
    <dgm:pt modelId="{C3960CB4-56EB-4516-8D42-B2AFB7AF06F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2019 </a:t>
          </a:r>
          <a:r>
            <a:rPr lang="ru-RU" sz="14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2EACC532-C3AF-4A94-9E08-048F2D69CE21}" type="parTrans" cxnId="{6220FC3C-8646-45D7-A574-F63572B700CF}">
      <dgm:prSet/>
      <dgm:spPr/>
      <dgm:t>
        <a:bodyPr/>
        <a:lstStyle/>
        <a:p>
          <a:endParaRPr lang="ru-RU"/>
        </a:p>
      </dgm:t>
    </dgm:pt>
    <dgm:pt modelId="{9B8C3139-A5E0-4F0F-A0EC-E68C96173B13}" type="sibTrans" cxnId="{6220FC3C-8646-45D7-A574-F63572B700CF}">
      <dgm:prSet/>
      <dgm:spPr/>
      <dgm:t>
        <a:bodyPr/>
        <a:lstStyle/>
        <a:p>
          <a:endParaRPr lang="ru-RU"/>
        </a:p>
      </dgm:t>
    </dgm:pt>
    <dgm:pt modelId="{3AC45ED1-FB78-430E-838C-5A52CF5E415B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800" dirty="0" smtClean="0"/>
            <a:t>Налоги на </a:t>
          </a:r>
          <a:r>
            <a:rPr lang="ru-RU" sz="900" dirty="0" smtClean="0"/>
            <a:t>имущество</a:t>
          </a:r>
          <a:endParaRPr lang="ru-RU" sz="900" dirty="0"/>
        </a:p>
      </dgm:t>
    </dgm:pt>
    <dgm:pt modelId="{92070114-9D2E-44FE-B3D4-EADFD64F5F4E}" type="parTrans" cxnId="{81B18611-A660-4F65-9F4A-8CB6ADBB1C8F}">
      <dgm:prSet/>
      <dgm:spPr/>
      <dgm:t>
        <a:bodyPr/>
        <a:lstStyle/>
        <a:p>
          <a:endParaRPr lang="ru-RU"/>
        </a:p>
      </dgm:t>
    </dgm:pt>
    <dgm:pt modelId="{4741141C-A881-4B47-BE46-682E8EE07836}" type="sibTrans" cxnId="{81B18611-A660-4F65-9F4A-8CB6ADBB1C8F}">
      <dgm:prSet/>
      <dgm:spPr/>
      <dgm:t>
        <a:bodyPr/>
        <a:lstStyle/>
        <a:p>
          <a:endParaRPr lang="ru-RU"/>
        </a:p>
      </dgm:t>
    </dgm:pt>
    <dgm:pt modelId="{9CF61C31-56D0-4D4C-8E55-B48A8E002098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795 </a:t>
          </a:r>
          <a:r>
            <a:rPr lang="ru-RU" sz="1400" dirty="0" err="1" smtClean="0"/>
            <a:t>тыс.руб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4FEC084E-7A2E-42DC-9A53-843DBF3FE40F}" type="parTrans" cxnId="{8E2138E8-8117-4126-B6DA-39661E74F3D8}">
      <dgm:prSet/>
      <dgm:spPr/>
      <dgm:t>
        <a:bodyPr/>
        <a:lstStyle/>
        <a:p>
          <a:endParaRPr lang="ru-RU"/>
        </a:p>
      </dgm:t>
    </dgm:pt>
    <dgm:pt modelId="{F164B548-2076-4A66-9579-8D9F7F00CAEB}" type="sibTrans" cxnId="{8E2138E8-8117-4126-B6DA-39661E74F3D8}">
      <dgm:prSet/>
      <dgm:spPr/>
      <dgm:t>
        <a:bodyPr/>
        <a:lstStyle/>
        <a:p>
          <a:endParaRPr lang="ru-RU"/>
        </a:p>
      </dgm:t>
    </dgm:pt>
    <dgm:pt modelId="{28C85ADC-4466-47D2-B580-778124D72CC7}">
      <dgm:prSet phldrT="[Текст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800" dirty="0" smtClean="0"/>
            <a:t>Акцизы по </a:t>
          </a:r>
          <a:r>
            <a:rPr lang="ru-RU" sz="900" dirty="0" smtClean="0"/>
            <a:t>подакцизным</a:t>
          </a:r>
          <a:r>
            <a:rPr lang="ru-RU" sz="800" dirty="0" smtClean="0"/>
            <a:t> товарам</a:t>
          </a:r>
          <a:endParaRPr lang="ru-RU" sz="800" dirty="0"/>
        </a:p>
      </dgm:t>
    </dgm:pt>
    <dgm:pt modelId="{6D24C344-335A-4464-AF07-57CCEFC5FA1B}" type="parTrans" cxnId="{63317AF9-8D9D-4119-A0C5-61520EBE147B}">
      <dgm:prSet/>
      <dgm:spPr/>
      <dgm:t>
        <a:bodyPr/>
        <a:lstStyle/>
        <a:p>
          <a:endParaRPr lang="ru-RU"/>
        </a:p>
      </dgm:t>
    </dgm:pt>
    <dgm:pt modelId="{0C3FA322-356F-498E-83F6-FB65542EDA45}" type="sibTrans" cxnId="{63317AF9-8D9D-4119-A0C5-61520EBE147B}">
      <dgm:prSet/>
      <dgm:spPr/>
      <dgm:t>
        <a:bodyPr/>
        <a:lstStyle/>
        <a:p>
          <a:endParaRPr lang="ru-RU"/>
        </a:p>
      </dgm:t>
    </dgm:pt>
    <dgm:pt modelId="{4E032633-256F-4C4B-857D-2FA1CF5DEC3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dirty="0" smtClean="0"/>
            <a:t>15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93A529EC-8683-411C-8E82-BA963DA2F36B}" type="parTrans" cxnId="{87E2F9A6-EAF8-48EE-9A10-4ABFD4BF8177}">
      <dgm:prSet/>
      <dgm:spPr/>
      <dgm:t>
        <a:bodyPr/>
        <a:lstStyle/>
        <a:p>
          <a:endParaRPr lang="ru-RU"/>
        </a:p>
      </dgm:t>
    </dgm:pt>
    <dgm:pt modelId="{A33C9121-F060-47A5-8ABD-E16924446851}" type="sibTrans" cxnId="{87E2F9A6-EAF8-48EE-9A10-4ABFD4BF8177}">
      <dgm:prSet/>
      <dgm:spPr/>
      <dgm:t>
        <a:bodyPr/>
        <a:lstStyle/>
        <a:p>
          <a:endParaRPr lang="ru-RU"/>
        </a:p>
      </dgm:t>
    </dgm:pt>
    <dgm:pt modelId="{96EC730E-89F3-44B5-95CE-14745937E20C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800" dirty="0" smtClean="0"/>
            <a:t>Государственная </a:t>
          </a:r>
          <a:r>
            <a:rPr lang="ru-RU" sz="900" dirty="0" smtClean="0"/>
            <a:t>пошлина</a:t>
          </a:r>
          <a:endParaRPr lang="ru-RU" sz="900" dirty="0"/>
        </a:p>
      </dgm:t>
    </dgm:pt>
    <dgm:pt modelId="{A3A0FD13-1227-438C-BBE7-78392564A5A2}" type="parTrans" cxnId="{CF9E1753-38B9-4BAA-BC1D-7803BC73EDAD}">
      <dgm:prSet/>
      <dgm:spPr/>
      <dgm:t>
        <a:bodyPr/>
        <a:lstStyle/>
        <a:p>
          <a:endParaRPr lang="ru-RU"/>
        </a:p>
      </dgm:t>
    </dgm:pt>
    <dgm:pt modelId="{6B5DB44E-C761-4BC2-B26E-853BB8744682}" type="sibTrans" cxnId="{CF9E1753-38B9-4BAA-BC1D-7803BC73EDAD}">
      <dgm:prSet/>
      <dgm:spPr/>
      <dgm:t>
        <a:bodyPr/>
        <a:lstStyle/>
        <a:p>
          <a:endParaRPr lang="ru-RU"/>
        </a:p>
      </dgm:t>
    </dgm:pt>
    <dgm:pt modelId="{5B4D6A96-F1A1-4B9C-A0CE-D3A0A6FF9E02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1200" dirty="0" smtClean="0"/>
            <a:t>30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DB2DD333-E325-48ED-B03E-E218EA623C38}" type="parTrans" cxnId="{4A04375E-EB6C-4925-A54F-208ED0BFB105}">
      <dgm:prSet/>
      <dgm:spPr/>
      <dgm:t>
        <a:bodyPr/>
        <a:lstStyle/>
        <a:p>
          <a:endParaRPr lang="ru-RU"/>
        </a:p>
      </dgm:t>
    </dgm:pt>
    <dgm:pt modelId="{1B634DB4-4D41-4336-B311-6553A57B414A}" type="sibTrans" cxnId="{4A04375E-EB6C-4925-A54F-208ED0BFB105}">
      <dgm:prSet/>
      <dgm:spPr/>
      <dgm:t>
        <a:bodyPr/>
        <a:lstStyle/>
        <a:p>
          <a:endParaRPr lang="ru-RU"/>
        </a:p>
      </dgm:t>
    </dgm:pt>
    <dgm:pt modelId="{BC4D2ACD-E11D-413E-8D8C-FCF07CDB54E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доход(ЕСХН)</a:t>
          </a:r>
          <a:endParaRPr lang="ru-RU" dirty="0"/>
        </a:p>
      </dgm:t>
    </dgm:pt>
    <dgm:pt modelId="{1DD281FF-4B9A-415E-9341-9382349E3457}" type="parTrans" cxnId="{D06BFF0E-5DF1-4EF1-AFA9-E952E8C69754}">
      <dgm:prSet/>
      <dgm:spPr/>
      <dgm:t>
        <a:bodyPr/>
        <a:lstStyle/>
        <a:p>
          <a:endParaRPr lang="ru-RU"/>
        </a:p>
      </dgm:t>
    </dgm:pt>
    <dgm:pt modelId="{AF1687E8-62E5-4743-841C-442E09E37E26}" type="sibTrans" cxnId="{D06BFF0E-5DF1-4EF1-AFA9-E952E8C69754}">
      <dgm:prSet/>
      <dgm:spPr/>
      <dgm:t>
        <a:bodyPr/>
        <a:lstStyle/>
        <a:p>
          <a:endParaRPr lang="ru-RU"/>
        </a:p>
      </dgm:t>
    </dgm:pt>
    <dgm:pt modelId="{8AB89983-0097-4064-A01D-A96B072D10D0}" type="pres">
      <dgm:prSet presAssocID="{29AD83A7-0736-4B95-95E1-1E0BBF38C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693C-802F-42C0-8BA9-CEA9B91036F5}" type="pres">
      <dgm:prSet presAssocID="{0EABE584-9E78-4E18-9864-E9592589FB91}" presName="linNode" presStyleCnt="0"/>
      <dgm:spPr/>
    </dgm:pt>
    <dgm:pt modelId="{F7F8F642-8586-4E0B-9704-421F74964D04}" type="pres">
      <dgm:prSet presAssocID="{0EABE584-9E78-4E18-9864-E9592589FB9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6B74-BAC6-48FB-A69E-77EFDF7A56F7}" type="pres">
      <dgm:prSet presAssocID="{0EABE584-9E78-4E18-9864-E9592589FB9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166-B4C9-4822-80B4-8F44633A2AB5}" type="pres">
      <dgm:prSet presAssocID="{AD030B3E-D469-4E1F-A9A2-89373C81891B}" presName="sp" presStyleCnt="0"/>
      <dgm:spPr/>
    </dgm:pt>
    <dgm:pt modelId="{242AF810-05B3-4364-BF57-975870B27586}" type="pres">
      <dgm:prSet presAssocID="{C3960CB4-56EB-4516-8D42-B2AFB7AF06FC}" presName="linNode" presStyleCnt="0"/>
      <dgm:spPr/>
    </dgm:pt>
    <dgm:pt modelId="{C1558259-A118-41DA-B639-5F5874386B47}" type="pres">
      <dgm:prSet presAssocID="{C3960CB4-56EB-4516-8D42-B2AFB7AF06F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F84D2-46CE-4315-AC9A-EC068F3D11B9}" type="pres">
      <dgm:prSet presAssocID="{C3960CB4-56EB-4516-8D42-B2AFB7AF06F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B46D-979C-42EE-B2EA-72915A9E86A7}" type="pres">
      <dgm:prSet presAssocID="{9B8C3139-A5E0-4F0F-A0EC-E68C96173B13}" presName="sp" presStyleCnt="0"/>
      <dgm:spPr/>
    </dgm:pt>
    <dgm:pt modelId="{D3EBD3A9-8A02-44CD-9367-8806DFC72F74}" type="pres">
      <dgm:prSet presAssocID="{9CF61C31-56D0-4D4C-8E55-B48A8E002098}" presName="linNode" presStyleCnt="0"/>
      <dgm:spPr/>
    </dgm:pt>
    <dgm:pt modelId="{28FC7E3D-4632-4CC7-8C4F-2DADF80FD840}" type="pres">
      <dgm:prSet presAssocID="{9CF61C31-56D0-4D4C-8E55-B48A8E0020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0A811-7BD1-4C63-9842-B69D2F4EB9E0}" type="pres">
      <dgm:prSet presAssocID="{9CF61C31-56D0-4D4C-8E55-B48A8E0020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778A-0DC7-482A-B5A5-7B6D19F585D3}" type="pres">
      <dgm:prSet presAssocID="{F164B548-2076-4A66-9579-8D9F7F00CAEB}" presName="sp" presStyleCnt="0"/>
      <dgm:spPr/>
    </dgm:pt>
    <dgm:pt modelId="{E94364DA-5160-4CD5-B71D-1802302C4C81}" type="pres">
      <dgm:prSet presAssocID="{4E032633-256F-4C4B-857D-2FA1CF5DEC3B}" presName="linNode" presStyleCnt="0"/>
      <dgm:spPr/>
    </dgm:pt>
    <dgm:pt modelId="{470122CE-4ADC-4BBD-9F23-938B7946A2A2}" type="pres">
      <dgm:prSet presAssocID="{4E032633-256F-4C4B-857D-2FA1CF5DEC3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C8F0-9F88-4D19-94DE-988747E374A0}" type="pres">
      <dgm:prSet presAssocID="{4E032633-256F-4C4B-857D-2FA1CF5DEC3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F6D51-A2DB-418F-AA1A-F1F415347F7C}" type="pres">
      <dgm:prSet presAssocID="{A33C9121-F060-47A5-8ABD-E16924446851}" presName="sp" presStyleCnt="0"/>
      <dgm:spPr/>
    </dgm:pt>
    <dgm:pt modelId="{6268B943-58B1-4950-ABC4-2BCE4059A3D4}" type="pres">
      <dgm:prSet presAssocID="{5B4D6A96-F1A1-4B9C-A0CE-D3A0A6FF9E02}" presName="linNode" presStyleCnt="0"/>
      <dgm:spPr/>
    </dgm:pt>
    <dgm:pt modelId="{00F96E50-F615-478F-AD51-1BDBC3698A2D}" type="pres">
      <dgm:prSet presAssocID="{5B4D6A96-F1A1-4B9C-A0CE-D3A0A6FF9E0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AC27-69A7-40F9-9503-19A07FF35F78}" type="pres">
      <dgm:prSet presAssocID="{5B4D6A96-F1A1-4B9C-A0CE-D3A0A6FF9E0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1711E-6F8D-4FEA-9246-7213FC764185}" type="presOf" srcId="{0EABE584-9E78-4E18-9864-E9592589FB91}" destId="{F7F8F642-8586-4E0B-9704-421F74964D04}" srcOrd="0" destOrd="0" presId="urn:microsoft.com/office/officeart/2005/8/layout/vList5"/>
    <dgm:cxn modelId="{D9BFB915-7940-4068-B1B9-5507A1FD1483}" type="presOf" srcId="{96EC730E-89F3-44B5-95CE-14745937E20C}" destId="{4B27C8F0-9F88-4D19-94DE-988747E374A0}" srcOrd="0" destOrd="0" presId="urn:microsoft.com/office/officeart/2005/8/layout/vList5"/>
    <dgm:cxn modelId="{8E2138E8-8117-4126-B6DA-39661E74F3D8}" srcId="{29AD83A7-0736-4B95-95E1-1E0BBF38CF06}" destId="{9CF61C31-56D0-4D4C-8E55-B48A8E002098}" srcOrd="2" destOrd="0" parTransId="{4FEC084E-7A2E-42DC-9A53-843DBF3FE40F}" sibTransId="{F164B548-2076-4A66-9579-8D9F7F00CAEB}"/>
    <dgm:cxn modelId="{63317AF9-8D9D-4119-A0C5-61520EBE147B}" srcId="{9CF61C31-56D0-4D4C-8E55-B48A8E002098}" destId="{28C85ADC-4466-47D2-B580-778124D72CC7}" srcOrd="0" destOrd="0" parTransId="{6D24C344-335A-4464-AF07-57CCEFC5FA1B}" sibTransId="{0C3FA322-356F-498E-83F6-FB65542EDA45}"/>
    <dgm:cxn modelId="{6220FC3C-8646-45D7-A574-F63572B700CF}" srcId="{29AD83A7-0736-4B95-95E1-1E0BBF38CF06}" destId="{C3960CB4-56EB-4516-8D42-B2AFB7AF06FC}" srcOrd="1" destOrd="0" parTransId="{2EACC532-C3AF-4A94-9E08-048F2D69CE21}" sibTransId="{9B8C3139-A5E0-4F0F-A0EC-E68C96173B13}"/>
    <dgm:cxn modelId="{87E2F9A6-EAF8-48EE-9A10-4ABFD4BF8177}" srcId="{29AD83A7-0736-4B95-95E1-1E0BBF38CF06}" destId="{4E032633-256F-4C4B-857D-2FA1CF5DEC3B}" srcOrd="3" destOrd="0" parTransId="{93A529EC-8683-411C-8E82-BA963DA2F36B}" sibTransId="{A33C9121-F060-47A5-8ABD-E16924446851}"/>
    <dgm:cxn modelId="{37B20876-2F11-4889-94B7-BC7EA4B3E406}" type="presOf" srcId="{28C85ADC-4466-47D2-B580-778124D72CC7}" destId="{0FA0A811-7BD1-4C63-9842-B69D2F4EB9E0}" srcOrd="0" destOrd="0" presId="urn:microsoft.com/office/officeart/2005/8/layout/vList5"/>
    <dgm:cxn modelId="{B01DC443-F370-47AA-8DAB-D60E3A28E680}" srcId="{0EABE584-9E78-4E18-9864-E9592589FB91}" destId="{5C4ABAD0-808E-4CDC-83FF-954AF1B3DD35}" srcOrd="0" destOrd="0" parTransId="{F2826EBF-C28D-4BC8-AF3E-830278B25FE2}" sibTransId="{DC6F2A29-E006-45D8-9082-E86C7FA125A5}"/>
    <dgm:cxn modelId="{D06BFF0E-5DF1-4EF1-AFA9-E952E8C69754}" srcId="{5B4D6A96-F1A1-4B9C-A0CE-D3A0A6FF9E02}" destId="{BC4D2ACD-E11D-413E-8D8C-FCF07CDB54EB}" srcOrd="0" destOrd="0" parTransId="{1DD281FF-4B9A-415E-9341-9382349E3457}" sibTransId="{AF1687E8-62E5-4743-841C-442E09E37E26}"/>
    <dgm:cxn modelId="{D04FDD44-30FE-4E28-B62B-57D7C1BAA42C}" type="presOf" srcId="{5B4D6A96-F1A1-4B9C-A0CE-D3A0A6FF9E02}" destId="{00F96E50-F615-478F-AD51-1BDBC3698A2D}" srcOrd="0" destOrd="0" presId="urn:microsoft.com/office/officeart/2005/8/layout/vList5"/>
    <dgm:cxn modelId="{3429B036-FAA0-4D14-ACD5-2FC9BD7F209A}" type="presOf" srcId="{29AD83A7-0736-4B95-95E1-1E0BBF38CF06}" destId="{8AB89983-0097-4064-A01D-A96B072D10D0}" srcOrd="0" destOrd="0" presId="urn:microsoft.com/office/officeart/2005/8/layout/vList5"/>
    <dgm:cxn modelId="{D2CB6070-DFA2-4147-9214-FDD5751E5D8F}" type="presOf" srcId="{3AC45ED1-FB78-430E-838C-5A52CF5E415B}" destId="{C2DF84D2-46CE-4315-AC9A-EC068F3D11B9}" srcOrd="0" destOrd="0" presId="urn:microsoft.com/office/officeart/2005/8/layout/vList5"/>
    <dgm:cxn modelId="{1A0CF307-8A3D-485D-ABD2-46BBF2950873}" type="presOf" srcId="{BC4D2ACD-E11D-413E-8D8C-FCF07CDB54EB}" destId="{5EC4AC27-69A7-40F9-9503-19A07FF35F78}" srcOrd="0" destOrd="0" presId="urn:microsoft.com/office/officeart/2005/8/layout/vList5"/>
    <dgm:cxn modelId="{B8C9707D-9CC9-4277-B5F1-92E0AFD07DCA}" type="presOf" srcId="{4E032633-256F-4C4B-857D-2FA1CF5DEC3B}" destId="{470122CE-4ADC-4BBD-9F23-938B7946A2A2}" srcOrd="0" destOrd="0" presId="urn:microsoft.com/office/officeart/2005/8/layout/vList5"/>
    <dgm:cxn modelId="{4A04375E-EB6C-4925-A54F-208ED0BFB105}" srcId="{29AD83A7-0736-4B95-95E1-1E0BBF38CF06}" destId="{5B4D6A96-F1A1-4B9C-A0CE-D3A0A6FF9E02}" srcOrd="4" destOrd="0" parTransId="{DB2DD333-E325-48ED-B03E-E218EA623C38}" sibTransId="{1B634DB4-4D41-4336-B311-6553A57B414A}"/>
    <dgm:cxn modelId="{81B18611-A660-4F65-9F4A-8CB6ADBB1C8F}" srcId="{C3960CB4-56EB-4516-8D42-B2AFB7AF06FC}" destId="{3AC45ED1-FB78-430E-838C-5A52CF5E415B}" srcOrd="0" destOrd="0" parTransId="{92070114-9D2E-44FE-B3D4-EADFD64F5F4E}" sibTransId="{4741141C-A881-4B47-BE46-682E8EE07836}"/>
    <dgm:cxn modelId="{EBB383FC-0505-4B12-B3A5-9A3567B36B1C}" type="presOf" srcId="{9CF61C31-56D0-4D4C-8E55-B48A8E002098}" destId="{28FC7E3D-4632-4CC7-8C4F-2DADF80FD840}" srcOrd="0" destOrd="0" presId="urn:microsoft.com/office/officeart/2005/8/layout/vList5"/>
    <dgm:cxn modelId="{CF9E1753-38B9-4BAA-BC1D-7803BC73EDAD}" srcId="{4E032633-256F-4C4B-857D-2FA1CF5DEC3B}" destId="{96EC730E-89F3-44B5-95CE-14745937E20C}" srcOrd="0" destOrd="0" parTransId="{A3A0FD13-1227-438C-BBE7-78392564A5A2}" sibTransId="{6B5DB44E-C761-4BC2-B26E-853BB8744682}"/>
    <dgm:cxn modelId="{0C13950D-8B1E-4D47-9F35-4C145430DBC9}" srcId="{29AD83A7-0736-4B95-95E1-1E0BBF38CF06}" destId="{0EABE584-9E78-4E18-9864-E9592589FB91}" srcOrd="0" destOrd="0" parTransId="{B4BEE736-55B3-4BC9-B59C-06061C708B41}" sibTransId="{AD030B3E-D469-4E1F-A9A2-89373C81891B}"/>
    <dgm:cxn modelId="{9467BE19-881E-4980-961B-5C70F345A999}" type="presOf" srcId="{C3960CB4-56EB-4516-8D42-B2AFB7AF06FC}" destId="{C1558259-A118-41DA-B639-5F5874386B47}" srcOrd="0" destOrd="0" presId="urn:microsoft.com/office/officeart/2005/8/layout/vList5"/>
    <dgm:cxn modelId="{03CCCD0E-4755-4285-BEF5-A9CF6BD81C64}" type="presOf" srcId="{5C4ABAD0-808E-4CDC-83FF-954AF1B3DD35}" destId="{22666B74-BAC6-48FB-A69E-77EFDF7A56F7}" srcOrd="0" destOrd="0" presId="urn:microsoft.com/office/officeart/2005/8/layout/vList5"/>
    <dgm:cxn modelId="{D8492D0B-0C5A-49E2-85F0-3AEF185EFF54}" type="presParOf" srcId="{8AB89983-0097-4064-A01D-A96B072D10D0}" destId="{4730693C-802F-42C0-8BA9-CEA9B91036F5}" srcOrd="0" destOrd="0" presId="urn:microsoft.com/office/officeart/2005/8/layout/vList5"/>
    <dgm:cxn modelId="{BE0AAAE8-757C-4E31-97AC-64E206E01D14}" type="presParOf" srcId="{4730693C-802F-42C0-8BA9-CEA9B91036F5}" destId="{F7F8F642-8586-4E0B-9704-421F74964D04}" srcOrd="0" destOrd="0" presId="urn:microsoft.com/office/officeart/2005/8/layout/vList5"/>
    <dgm:cxn modelId="{442F8866-6BEB-43C9-B3E7-2A87B027ACD7}" type="presParOf" srcId="{4730693C-802F-42C0-8BA9-CEA9B91036F5}" destId="{22666B74-BAC6-48FB-A69E-77EFDF7A56F7}" srcOrd="1" destOrd="0" presId="urn:microsoft.com/office/officeart/2005/8/layout/vList5"/>
    <dgm:cxn modelId="{AB07F545-E931-4CAA-8E20-CE7B03B0F52C}" type="presParOf" srcId="{8AB89983-0097-4064-A01D-A96B072D10D0}" destId="{0E880166-B4C9-4822-80B4-8F44633A2AB5}" srcOrd="1" destOrd="0" presId="urn:microsoft.com/office/officeart/2005/8/layout/vList5"/>
    <dgm:cxn modelId="{3831A0C5-A9B4-4496-A62B-F200CB901B3F}" type="presParOf" srcId="{8AB89983-0097-4064-A01D-A96B072D10D0}" destId="{242AF810-05B3-4364-BF57-975870B27586}" srcOrd="2" destOrd="0" presId="urn:microsoft.com/office/officeart/2005/8/layout/vList5"/>
    <dgm:cxn modelId="{2944BD9D-89B0-44AF-A3B7-F52270D84DAB}" type="presParOf" srcId="{242AF810-05B3-4364-BF57-975870B27586}" destId="{C1558259-A118-41DA-B639-5F5874386B47}" srcOrd="0" destOrd="0" presId="urn:microsoft.com/office/officeart/2005/8/layout/vList5"/>
    <dgm:cxn modelId="{ED4F226E-5516-4297-9B1A-3F228DBE5474}" type="presParOf" srcId="{242AF810-05B3-4364-BF57-975870B27586}" destId="{C2DF84D2-46CE-4315-AC9A-EC068F3D11B9}" srcOrd="1" destOrd="0" presId="urn:microsoft.com/office/officeart/2005/8/layout/vList5"/>
    <dgm:cxn modelId="{36E81EB0-01B0-4DFD-AFC1-4834168B1DE7}" type="presParOf" srcId="{8AB89983-0097-4064-A01D-A96B072D10D0}" destId="{A85FB46D-979C-42EE-B2EA-72915A9E86A7}" srcOrd="3" destOrd="0" presId="urn:microsoft.com/office/officeart/2005/8/layout/vList5"/>
    <dgm:cxn modelId="{FD482592-12B2-4F94-9C61-376D7CBF97A2}" type="presParOf" srcId="{8AB89983-0097-4064-A01D-A96B072D10D0}" destId="{D3EBD3A9-8A02-44CD-9367-8806DFC72F74}" srcOrd="4" destOrd="0" presId="urn:microsoft.com/office/officeart/2005/8/layout/vList5"/>
    <dgm:cxn modelId="{8AAE0BA8-1E15-431C-B699-DE429D6C14E8}" type="presParOf" srcId="{D3EBD3A9-8A02-44CD-9367-8806DFC72F74}" destId="{28FC7E3D-4632-4CC7-8C4F-2DADF80FD840}" srcOrd="0" destOrd="0" presId="urn:microsoft.com/office/officeart/2005/8/layout/vList5"/>
    <dgm:cxn modelId="{0A3AA690-4ECB-4DA2-8959-B019DB90FA53}" type="presParOf" srcId="{D3EBD3A9-8A02-44CD-9367-8806DFC72F74}" destId="{0FA0A811-7BD1-4C63-9842-B69D2F4EB9E0}" srcOrd="1" destOrd="0" presId="urn:microsoft.com/office/officeart/2005/8/layout/vList5"/>
    <dgm:cxn modelId="{A1C66C63-AB02-4AD5-AFB7-A628C8206BF6}" type="presParOf" srcId="{8AB89983-0097-4064-A01D-A96B072D10D0}" destId="{4FE7778A-0DC7-482A-B5A5-7B6D19F585D3}" srcOrd="5" destOrd="0" presId="urn:microsoft.com/office/officeart/2005/8/layout/vList5"/>
    <dgm:cxn modelId="{1FEFEEE1-F963-4875-AD3E-93ECEC374BB4}" type="presParOf" srcId="{8AB89983-0097-4064-A01D-A96B072D10D0}" destId="{E94364DA-5160-4CD5-B71D-1802302C4C81}" srcOrd="6" destOrd="0" presId="urn:microsoft.com/office/officeart/2005/8/layout/vList5"/>
    <dgm:cxn modelId="{BA8294CA-066E-424A-8FE0-50E1AFE9D44D}" type="presParOf" srcId="{E94364DA-5160-4CD5-B71D-1802302C4C81}" destId="{470122CE-4ADC-4BBD-9F23-938B7946A2A2}" srcOrd="0" destOrd="0" presId="urn:microsoft.com/office/officeart/2005/8/layout/vList5"/>
    <dgm:cxn modelId="{088EF0C5-9D96-4F80-A609-D5B78A2E287A}" type="presParOf" srcId="{E94364DA-5160-4CD5-B71D-1802302C4C81}" destId="{4B27C8F0-9F88-4D19-94DE-988747E374A0}" srcOrd="1" destOrd="0" presId="urn:microsoft.com/office/officeart/2005/8/layout/vList5"/>
    <dgm:cxn modelId="{75C8EA61-A5E4-4EED-8E1D-4A0F75A8559F}" type="presParOf" srcId="{8AB89983-0097-4064-A01D-A96B072D10D0}" destId="{D2CF6D51-A2DB-418F-AA1A-F1F415347F7C}" srcOrd="7" destOrd="0" presId="urn:microsoft.com/office/officeart/2005/8/layout/vList5"/>
    <dgm:cxn modelId="{10ACD8B7-B5C7-4682-A385-9243B6409658}" type="presParOf" srcId="{8AB89983-0097-4064-A01D-A96B072D10D0}" destId="{6268B943-58B1-4950-ABC4-2BCE4059A3D4}" srcOrd="8" destOrd="0" presId="urn:microsoft.com/office/officeart/2005/8/layout/vList5"/>
    <dgm:cxn modelId="{3AADC7D0-2B1F-4204-8F52-109C1C991375}" type="presParOf" srcId="{6268B943-58B1-4950-ABC4-2BCE4059A3D4}" destId="{00F96E50-F615-478F-AD51-1BDBC3698A2D}" srcOrd="0" destOrd="0" presId="urn:microsoft.com/office/officeart/2005/8/layout/vList5"/>
    <dgm:cxn modelId="{3F33DC5A-DC6D-4282-A712-786062E00F68}" type="presParOf" srcId="{6268B943-58B1-4950-ABC4-2BCE4059A3D4}" destId="{5EC4AC27-69A7-40F9-9503-19A07FF35F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CE9F0-656A-4335-8518-3BF594ADFB8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173B09F-3991-4418-A727-8DE6AFAF784B}">
      <dgm:prSet phldrT="[Текст]" custT="1"/>
      <dgm:spPr/>
      <dgm:t>
        <a:bodyPr/>
        <a:lstStyle/>
        <a:p>
          <a:r>
            <a:rPr lang="ru-RU" sz="900" dirty="0" smtClean="0"/>
            <a:t>157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900" dirty="0" smtClean="0"/>
            <a:t>.</a:t>
          </a:r>
          <a:endParaRPr lang="ru-RU" sz="900" dirty="0"/>
        </a:p>
      </dgm:t>
    </dgm:pt>
    <dgm:pt modelId="{74676768-3D5C-41D0-AEA4-62DF08689699}" type="parTrans" cxnId="{587B81A7-F8B4-4381-8577-C89C32246CE3}">
      <dgm:prSet/>
      <dgm:spPr/>
      <dgm:t>
        <a:bodyPr/>
        <a:lstStyle/>
        <a:p>
          <a:endParaRPr lang="ru-RU"/>
        </a:p>
      </dgm:t>
    </dgm:pt>
    <dgm:pt modelId="{8AD06B06-004C-49B5-9844-DFAE8990D977}" type="sibTrans" cxnId="{587B81A7-F8B4-4381-8577-C89C32246CE3}">
      <dgm:prSet/>
      <dgm:spPr/>
      <dgm:t>
        <a:bodyPr/>
        <a:lstStyle/>
        <a:p>
          <a:endParaRPr lang="ru-RU"/>
        </a:p>
      </dgm:t>
    </dgm:pt>
    <dgm:pt modelId="{48DBF9D9-9238-4649-BF9F-1CDA97838807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0D0B7192-EA43-4D96-A779-942901F30FCD}" type="parTrans" cxnId="{4C34E9C2-E003-42CC-A4B6-A31261C80BC8}">
      <dgm:prSet/>
      <dgm:spPr/>
      <dgm:t>
        <a:bodyPr/>
        <a:lstStyle/>
        <a:p>
          <a:endParaRPr lang="ru-RU"/>
        </a:p>
      </dgm:t>
    </dgm:pt>
    <dgm:pt modelId="{42C485C0-FF9E-49A0-BC8E-1B94642535D1}" type="sibTrans" cxnId="{4C34E9C2-E003-42CC-A4B6-A31261C80BC8}">
      <dgm:prSet/>
      <dgm:spPr/>
      <dgm:t>
        <a:bodyPr/>
        <a:lstStyle/>
        <a:p>
          <a:endParaRPr lang="ru-RU"/>
        </a:p>
      </dgm:t>
    </dgm:pt>
    <dgm:pt modelId="{304CF4A9-D025-4450-B886-7390997F2DA5}">
      <dgm:prSet phldrT="[Текст]" custT="1"/>
      <dgm:spPr/>
      <dgm:t>
        <a:bodyPr/>
        <a:lstStyle/>
        <a:p>
          <a:r>
            <a:rPr lang="ru-RU" sz="1200" dirty="0" smtClean="0"/>
            <a:t>2147 </a:t>
          </a:r>
          <a:r>
            <a:rPr lang="ru-RU" sz="1400" dirty="0" err="1" smtClean="0"/>
            <a:t>тыс.руб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43CFC978-8EE3-44BF-A6E1-6612E55B258C}" type="parTrans" cxnId="{A18F3D74-12B3-4733-A71C-E9AD7E4ACC0D}">
      <dgm:prSet/>
      <dgm:spPr/>
      <dgm:t>
        <a:bodyPr/>
        <a:lstStyle/>
        <a:p>
          <a:endParaRPr lang="ru-RU"/>
        </a:p>
      </dgm:t>
    </dgm:pt>
    <dgm:pt modelId="{B299F904-3708-44C0-BB70-794990317CED}" type="sibTrans" cxnId="{A18F3D74-12B3-4733-A71C-E9AD7E4ACC0D}">
      <dgm:prSet/>
      <dgm:spPr/>
      <dgm:t>
        <a:bodyPr/>
        <a:lstStyle/>
        <a:p>
          <a:endParaRPr lang="ru-RU"/>
        </a:p>
      </dgm:t>
    </dgm:pt>
    <dgm:pt modelId="{A8BFBA23-4A3F-4EC7-88E3-3D4464D3091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5751370C-2DB1-4233-B1E5-5ED16B8779AE}" type="parTrans" cxnId="{D961F438-BD1E-4821-8C70-239EE0CF09EA}">
      <dgm:prSet/>
      <dgm:spPr/>
      <dgm:t>
        <a:bodyPr/>
        <a:lstStyle/>
        <a:p>
          <a:endParaRPr lang="ru-RU"/>
        </a:p>
      </dgm:t>
    </dgm:pt>
    <dgm:pt modelId="{7AD708F9-3964-49AA-9F2C-69D757008CE2}" type="sibTrans" cxnId="{D961F438-BD1E-4821-8C70-239EE0CF09EA}">
      <dgm:prSet/>
      <dgm:spPr/>
      <dgm:t>
        <a:bodyPr/>
        <a:lstStyle/>
        <a:p>
          <a:endParaRPr lang="ru-RU"/>
        </a:p>
      </dgm:t>
    </dgm:pt>
    <dgm:pt modelId="{578C294A-F2D8-4FB4-831F-D4D456AED180}">
      <dgm:prSet phldrT="[Текст]"/>
      <dgm:spPr/>
      <dgm:t>
        <a:bodyPr/>
        <a:lstStyle/>
        <a:p>
          <a:r>
            <a:rPr lang="ru-RU" dirty="0" smtClean="0"/>
            <a:t>917 тыс.руб.</a:t>
          </a:r>
          <a:endParaRPr lang="ru-RU" dirty="0"/>
        </a:p>
      </dgm:t>
    </dgm:pt>
    <dgm:pt modelId="{450F0CAB-C424-44CB-90AA-B92185229B5C}" type="parTrans" cxnId="{B35CC8AA-068E-4196-BBBA-6D0A96ED29F4}">
      <dgm:prSet/>
      <dgm:spPr/>
      <dgm:t>
        <a:bodyPr/>
        <a:lstStyle/>
        <a:p>
          <a:endParaRPr lang="ru-RU"/>
        </a:p>
      </dgm:t>
    </dgm:pt>
    <dgm:pt modelId="{438FC21D-5F47-421C-81E7-26839EDB1025}" type="sibTrans" cxnId="{B35CC8AA-068E-4196-BBBA-6D0A96ED29F4}">
      <dgm:prSet/>
      <dgm:spPr/>
      <dgm:t>
        <a:bodyPr/>
        <a:lstStyle/>
        <a:p>
          <a:endParaRPr lang="ru-RU"/>
        </a:p>
      </dgm:t>
    </dgm:pt>
    <dgm:pt modelId="{DBDA0654-B144-4C49-B1AD-B91955647F1A}">
      <dgm:prSet phldrT="[Текст]"/>
      <dgm:spPr/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738EA40E-72B9-480B-B243-A33F30A8C18E}" type="parTrans" cxnId="{0D41A00E-A808-4486-9A19-1BE57E42F658}">
      <dgm:prSet/>
      <dgm:spPr/>
      <dgm:t>
        <a:bodyPr/>
        <a:lstStyle/>
        <a:p>
          <a:endParaRPr lang="ru-RU"/>
        </a:p>
      </dgm:t>
    </dgm:pt>
    <dgm:pt modelId="{AAEEA630-ADAA-44AA-BE0F-8051BFDB2D78}" type="sibTrans" cxnId="{0D41A00E-A808-4486-9A19-1BE57E42F658}">
      <dgm:prSet/>
      <dgm:spPr/>
      <dgm:t>
        <a:bodyPr/>
        <a:lstStyle/>
        <a:p>
          <a:endParaRPr lang="ru-RU"/>
        </a:p>
      </dgm:t>
    </dgm:pt>
    <dgm:pt modelId="{34E25F10-08C5-45C2-B1C6-E2FDEDFDFCB7}">
      <dgm:prSet phldrT="[Текст]"/>
      <dgm:spPr/>
      <dgm:t>
        <a:bodyPr/>
        <a:lstStyle/>
        <a:p>
          <a:r>
            <a:rPr lang="ru-RU" dirty="0" smtClean="0"/>
            <a:t>15 тыс. руб.</a:t>
          </a:r>
          <a:endParaRPr lang="ru-RU" dirty="0"/>
        </a:p>
      </dgm:t>
    </dgm:pt>
    <dgm:pt modelId="{8CA8DB98-3038-4202-8627-A3FD0892133C}" type="parTrans" cxnId="{0F533E10-FFF1-4D51-8E1C-CA35A9E889CE}">
      <dgm:prSet/>
      <dgm:spPr/>
      <dgm:t>
        <a:bodyPr/>
        <a:lstStyle/>
        <a:p>
          <a:endParaRPr lang="ru-RU"/>
        </a:p>
      </dgm:t>
    </dgm:pt>
    <dgm:pt modelId="{77D6F5A3-6477-437C-9D57-C3C495E9DD4C}" type="sibTrans" cxnId="{0F533E10-FFF1-4D51-8E1C-CA35A9E889CE}">
      <dgm:prSet/>
      <dgm:spPr/>
      <dgm:t>
        <a:bodyPr/>
        <a:lstStyle/>
        <a:p>
          <a:endParaRPr lang="ru-RU"/>
        </a:p>
      </dgm:t>
    </dgm:pt>
    <dgm:pt modelId="{3C54546D-72D1-4CB0-9713-1D1C1BCDA80C}">
      <dgm:prSet phldrT="[Текст]"/>
      <dgm:spPr/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FDA47504-AAF1-46CA-96FC-8FA0BA6E3005}" type="parTrans" cxnId="{D50EC23B-1333-4EA4-A062-1197B21F6EE0}">
      <dgm:prSet/>
      <dgm:spPr/>
      <dgm:t>
        <a:bodyPr/>
        <a:lstStyle/>
        <a:p>
          <a:endParaRPr lang="ru-RU"/>
        </a:p>
      </dgm:t>
    </dgm:pt>
    <dgm:pt modelId="{45BAB008-4596-459A-915F-F5248FEF1015}" type="sibTrans" cxnId="{D50EC23B-1333-4EA4-A062-1197B21F6EE0}">
      <dgm:prSet/>
      <dgm:spPr/>
      <dgm:t>
        <a:bodyPr/>
        <a:lstStyle/>
        <a:p>
          <a:endParaRPr lang="ru-RU"/>
        </a:p>
      </dgm:t>
    </dgm:pt>
    <dgm:pt modelId="{5DA95E96-3213-4B7D-8836-34655504DC3C}">
      <dgm:prSet phldrT="[Текст]"/>
      <dgm:spPr/>
      <dgm:t>
        <a:bodyPr/>
        <a:lstStyle/>
        <a:p>
          <a:r>
            <a:rPr lang="ru-RU" dirty="0" smtClean="0"/>
            <a:t>20 тыс.руб.</a:t>
          </a:r>
          <a:endParaRPr lang="ru-RU" dirty="0"/>
        </a:p>
      </dgm:t>
    </dgm:pt>
    <dgm:pt modelId="{15F325E3-29B5-4E50-A84C-2A829AA7A0C2}" type="parTrans" cxnId="{5F3DD28B-1033-40DF-B275-A83BE561FA44}">
      <dgm:prSet/>
      <dgm:spPr/>
      <dgm:t>
        <a:bodyPr/>
        <a:lstStyle/>
        <a:p>
          <a:endParaRPr lang="ru-RU"/>
        </a:p>
      </dgm:t>
    </dgm:pt>
    <dgm:pt modelId="{AB28214E-E238-4009-9F11-F7249E5944E6}" type="sibTrans" cxnId="{5F3DD28B-1033-40DF-B275-A83BE561FA44}">
      <dgm:prSet/>
      <dgm:spPr/>
      <dgm:t>
        <a:bodyPr/>
        <a:lstStyle/>
        <a:p>
          <a:endParaRPr lang="ru-RU"/>
        </a:p>
      </dgm:t>
    </dgm:pt>
    <dgm:pt modelId="{C2088161-51FD-4DC8-9D59-C21F01887797}">
      <dgm:prSet phldrT="[Текст]"/>
      <dgm:spPr/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B7C266F1-0724-403C-B92D-2AE6856A4F6C}" type="parTrans" cxnId="{8EBEE7B6-2B6D-4D09-A268-AB313BDE4C0B}">
      <dgm:prSet/>
      <dgm:spPr/>
      <dgm:t>
        <a:bodyPr/>
        <a:lstStyle/>
        <a:p>
          <a:endParaRPr lang="ru-RU"/>
        </a:p>
      </dgm:t>
    </dgm:pt>
    <dgm:pt modelId="{0E166D65-ED18-4802-ACDD-506CEBB50AB1}" type="sibTrans" cxnId="{8EBEE7B6-2B6D-4D09-A268-AB313BDE4C0B}">
      <dgm:prSet/>
      <dgm:spPr/>
      <dgm:t>
        <a:bodyPr/>
        <a:lstStyle/>
        <a:p>
          <a:endParaRPr lang="ru-RU"/>
        </a:p>
      </dgm:t>
    </dgm:pt>
    <dgm:pt modelId="{60420A2C-F2E0-4F07-92CE-C4531B525180}">
      <dgm:prSet/>
      <dgm:spPr/>
      <dgm:t>
        <a:bodyPr/>
        <a:lstStyle/>
        <a:p>
          <a:endParaRPr lang="ru-RU" dirty="0"/>
        </a:p>
      </dgm:t>
    </dgm:pt>
    <dgm:pt modelId="{E7A33F87-DAF3-48AA-AC60-F9B8BEB05003}" type="parTrans" cxnId="{B84E6219-3818-44E0-B5F9-6572DFB25B4C}">
      <dgm:prSet/>
      <dgm:spPr/>
      <dgm:t>
        <a:bodyPr/>
        <a:lstStyle/>
        <a:p>
          <a:endParaRPr lang="ru-RU"/>
        </a:p>
      </dgm:t>
    </dgm:pt>
    <dgm:pt modelId="{2A829BF9-6B1E-4B71-B1EF-7E78FFEC6F84}" type="sibTrans" cxnId="{B84E6219-3818-44E0-B5F9-6572DFB25B4C}">
      <dgm:prSet/>
      <dgm:spPr/>
      <dgm:t>
        <a:bodyPr/>
        <a:lstStyle/>
        <a:p>
          <a:endParaRPr lang="ru-RU"/>
        </a:p>
      </dgm:t>
    </dgm:pt>
    <dgm:pt modelId="{B0D2438D-A3AF-410D-A9BC-7147D4ABCDE0}">
      <dgm:prSet/>
      <dgm:spPr/>
      <dgm:t>
        <a:bodyPr/>
        <a:lstStyle/>
        <a:p>
          <a:endParaRPr lang="ru-RU"/>
        </a:p>
      </dgm:t>
    </dgm:pt>
    <dgm:pt modelId="{2914AAFE-9225-444F-8438-C4CB2FEA5484}" type="parTrans" cxnId="{74FF1B6A-81D8-4E24-8BD9-3F54DF5FE8E2}">
      <dgm:prSet/>
      <dgm:spPr/>
      <dgm:t>
        <a:bodyPr/>
        <a:lstStyle/>
        <a:p>
          <a:endParaRPr lang="ru-RU"/>
        </a:p>
      </dgm:t>
    </dgm:pt>
    <dgm:pt modelId="{4F4F4BD3-FAF0-4A73-A38C-F2540948B4C8}" type="sibTrans" cxnId="{74FF1B6A-81D8-4E24-8BD9-3F54DF5FE8E2}">
      <dgm:prSet/>
      <dgm:spPr/>
      <dgm:t>
        <a:bodyPr/>
        <a:lstStyle/>
        <a:p>
          <a:endParaRPr lang="ru-RU"/>
        </a:p>
      </dgm:t>
    </dgm:pt>
    <dgm:pt modelId="{9EECEB09-48FA-4CC8-8716-B0383F5BE82F}" type="pres">
      <dgm:prSet presAssocID="{0A3CE9F0-656A-4335-8518-3BF594ADF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2462E-8486-40C9-B6D7-E3732135F603}" type="pres">
      <dgm:prSet presAssocID="{9173B09F-3991-4418-A727-8DE6AFAF784B}" presName="linNode" presStyleCnt="0"/>
      <dgm:spPr/>
    </dgm:pt>
    <dgm:pt modelId="{EDCA5365-1BEB-4346-9209-9A75184A5A4B}" type="pres">
      <dgm:prSet presAssocID="{9173B09F-3991-4418-A727-8DE6AFAF784B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498B-96EA-408E-8667-06C56778B4D5}" type="pres">
      <dgm:prSet presAssocID="{9173B09F-3991-4418-A727-8DE6AFAF784B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FFE-4C1E-403C-8DA9-A63BA0C55A1B}" type="pres">
      <dgm:prSet presAssocID="{8AD06B06-004C-49B5-9844-DFAE8990D977}" presName="sp" presStyleCnt="0"/>
      <dgm:spPr/>
    </dgm:pt>
    <dgm:pt modelId="{1FA3D5CE-9EA9-4535-9239-0DDBD733DE5C}" type="pres">
      <dgm:prSet presAssocID="{304CF4A9-D025-4450-B886-7390997F2DA5}" presName="linNode" presStyleCnt="0"/>
      <dgm:spPr/>
    </dgm:pt>
    <dgm:pt modelId="{227313E7-3DA5-4AFE-8AA4-BD9A2FB65A97}" type="pres">
      <dgm:prSet presAssocID="{304CF4A9-D025-4450-B886-7390997F2DA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55BA-ACEC-4210-B5CD-9F94BBA3F4DE}" type="pres">
      <dgm:prSet presAssocID="{304CF4A9-D025-4450-B886-7390997F2DA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A8C7D-96DA-4727-BA45-C3952BDF1171}" type="pres">
      <dgm:prSet presAssocID="{B299F904-3708-44C0-BB70-794990317CED}" presName="sp" presStyleCnt="0"/>
      <dgm:spPr/>
    </dgm:pt>
    <dgm:pt modelId="{00890747-7904-43C4-BEA5-A9BE5FE3CD3B}" type="pres">
      <dgm:prSet presAssocID="{578C294A-F2D8-4FB4-831F-D4D456AED180}" presName="linNode" presStyleCnt="0"/>
      <dgm:spPr/>
    </dgm:pt>
    <dgm:pt modelId="{6BC0BD39-BE2F-492B-A468-8C605A2C9025}" type="pres">
      <dgm:prSet presAssocID="{578C294A-F2D8-4FB4-831F-D4D456AED180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271DF-14B0-4204-95FB-A93030E9C5C9}" type="pres">
      <dgm:prSet presAssocID="{578C294A-F2D8-4FB4-831F-D4D456AED18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75B8-ACF2-462B-BFAF-82CFBA4A17B7}" type="pres">
      <dgm:prSet presAssocID="{438FC21D-5F47-421C-81E7-26839EDB1025}" presName="sp" presStyleCnt="0"/>
      <dgm:spPr/>
    </dgm:pt>
    <dgm:pt modelId="{C71FE39D-AA0F-4CBC-ADB4-9E584470E823}" type="pres">
      <dgm:prSet presAssocID="{34E25F10-08C5-45C2-B1C6-E2FDEDFDFCB7}" presName="linNode" presStyleCnt="0"/>
      <dgm:spPr/>
    </dgm:pt>
    <dgm:pt modelId="{55F6CC8D-87FC-468F-9B6B-C24BDDB52F56}" type="pres">
      <dgm:prSet presAssocID="{34E25F10-08C5-45C2-B1C6-E2FDEDFDFCB7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F8A9-7EC4-4C8A-9D5A-16CF07EC0DEE}" type="pres">
      <dgm:prSet presAssocID="{34E25F10-08C5-45C2-B1C6-E2FDEDFDFCB7}" presName="descendantText" presStyleLbl="alignAccFollowNode1" presStyleIdx="3" presStyleCnt="6" custScaleY="147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A30A-1038-4BBF-BFA0-8F79C4F59486}" type="pres">
      <dgm:prSet presAssocID="{77D6F5A3-6477-437C-9D57-C3C495E9DD4C}" presName="sp" presStyleCnt="0"/>
      <dgm:spPr/>
    </dgm:pt>
    <dgm:pt modelId="{732171CF-BE64-4E31-9F95-59D04DD0C138}" type="pres">
      <dgm:prSet presAssocID="{5DA95E96-3213-4B7D-8836-34655504DC3C}" presName="linNode" presStyleCnt="0"/>
      <dgm:spPr/>
    </dgm:pt>
    <dgm:pt modelId="{FC55F218-1815-4C85-B7E9-AA1518AFBA0B}" type="pres">
      <dgm:prSet presAssocID="{5DA95E96-3213-4B7D-8836-34655504DC3C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91493-8451-498D-8ADC-F6A62B34A3C6}" type="pres">
      <dgm:prSet presAssocID="{5DA95E96-3213-4B7D-8836-34655504DC3C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04C98-5F7D-418C-BBA4-720FA01D1D81}" type="pres">
      <dgm:prSet presAssocID="{AB28214E-E238-4009-9F11-F7249E5944E6}" presName="sp" presStyleCnt="0"/>
      <dgm:spPr/>
    </dgm:pt>
    <dgm:pt modelId="{F48E59D7-18DE-4FE6-BD7C-502500A65633}" type="pres">
      <dgm:prSet presAssocID="{B0D2438D-A3AF-410D-A9BC-7147D4ABCDE0}" presName="linNode" presStyleCnt="0"/>
      <dgm:spPr/>
    </dgm:pt>
    <dgm:pt modelId="{3798049B-1E9C-4A3D-8736-A066B9D1CAC5}" type="pres">
      <dgm:prSet presAssocID="{B0D2438D-A3AF-410D-A9BC-7147D4ABCDE0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54D7D-3401-4ABC-B701-69C96BF9D0CC}" type="pres">
      <dgm:prSet presAssocID="{B0D2438D-A3AF-410D-A9BC-7147D4ABCDE0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A12C7-B999-4344-9EE3-0C48AE7AD1C4}" type="presOf" srcId="{60420A2C-F2E0-4F07-92CE-C4531B525180}" destId="{E2D54D7D-3401-4ABC-B701-69C96BF9D0CC}" srcOrd="0" destOrd="0" presId="urn:microsoft.com/office/officeart/2005/8/layout/vList5"/>
    <dgm:cxn modelId="{0679C460-2FDF-4233-9B7A-4E98A1EC705E}" type="presOf" srcId="{304CF4A9-D025-4450-B886-7390997F2DA5}" destId="{227313E7-3DA5-4AFE-8AA4-BD9A2FB65A97}" srcOrd="0" destOrd="0" presId="urn:microsoft.com/office/officeart/2005/8/layout/vList5"/>
    <dgm:cxn modelId="{4C34E9C2-E003-42CC-A4B6-A31261C80BC8}" srcId="{9173B09F-3991-4418-A727-8DE6AFAF784B}" destId="{48DBF9D9-9238-4649-BF9F-1CDA97838807}" srcOrd="0" destOrd="0" parTransId="{0D0B7192-EA43-4D96-A779-942901F30FCD}" sibTransId="{42C485C0-FF9E-49A0-BC8E-1B94642535D1}"/>
    <dgm:cxn modelId="{A18F3D74-12B3-4733-A71C-E9AD7E4ACC0D}" srcId="{0A3CE9F0-656A-4335-8518-3BF594ADFB8D}" destId="{304CF4A9-D025-4450-B886-7390997F2DA5}" srcOrd="1" destOrd="0" parTransId="{43CFC978-8EE3-44BF-A6E1-6612E55B258C}" sibTransId="{B299F904-3708-44C0-BB70-794990317CED}"/>
    <dgm:cxn modelId="{0EEDBE33-52AC-44E4-AF12-3397B8552DD7}" type="presOf" srcId="{34E25F10-08C5-45C2-B1C6-E2FDEDFDFCB7}" destId="{55F6CC8D-87FC-468F-9B6B-C24BDDB52F56}" srcOrd="0" destOrd="0" presId="urn:microsoft.com/office/officeart/2005/8/layout/vList5"/>
    <dgm:cxn modelId="{F9D56D82-B736-4918-BD3D-498E8217FABD}" type="presOf" srcId="{48DBF9D9-9238-4649-BF9F-1CDA97838807}" destId="{520B498B-96EA-408E-8667-06C56778B4D5}" srcOrd="0" destOrd="0" presId="urn:microsoft.com/office/officeart/2005/8/layout/vList5"/>
    <dgm:cxn modelId="{B84E6219-3818-44E0-B5F9-6572DFB25B4C}" srcId="{B0D2438D-A3AF-410D-A9BC-7147D4ABCDE0}" destId="{60420A2C-F2E0-4F07-92CE-C4531B525180}" srcOrd="0" destOrd="0" parTransId="{E7A33F87-DAF3-48AA-AC60-F9B8BEB05003}" sibTransId="{2A829BF9-6B1E-4B71-B1EF-7E78FFEC6F84}"/>
    <dgm:cxn modelId="{5F3DD28B-1033-40DF-B275-A83BE561FA44}" srcId="{0A3CE9F0-656A-4335-8518-3BF594ADFB8D}" destId="{5DA95E96-3213-4B7D-8836-34655504DC3C}" srcOrd="4" destOrd="0" parTransId="{15F325E3-29B5-4E50-A84C-2A829AA7A0C2}" sibTransId="{AB28214E-E238-4009-9F11-F7249E5944E6}"/>
    <dgm:cxn modelId="{74FF1B6A-81D8-4E24-8BD9-3F54DF5FE8E2}" srcId="{0A3CE9F0-656A-4335-8518-3BF594ADFB8D}" destId="{B0D2438D-A3AF-410D-A9BC-7147D4ABCDE0}" srcOrd="5" destOrd="0" parTransId="{2914AAFE-9225-444F-8438-C4CB2FEA5484}" sibTransId="{4F4F4BD3-FAF0-4A73-A38C-F2540948B4C8}"/>
    <dgm:cxn modelId="{DE883A0B-CA54-42A6-B9D0-79221E486C5F}" type="presOf" srcId="{578C294A-F2D8-4FB4-831F-D4D456AED180}" destId="{6BC0BD39-BE2F-492B-A468-8C605A2C9025}" srcOrd="0" destOrd="0" presId="urn:microsoft.com/office/officeart/2005/8/layout/vList5"/>
    <dgm:cxn modelId="{0D41A00E-A808-4486-9A19-1BE57E42F658}" srcId="{578C294A-F2D8-4FB4-831F-D4D456AED180}" destId="{DBDA0654-B144-4C49-B1AD-B91955647F1A}" srcOrd="0" destOrd="0" parTransId="{738EA40E-72B9-480B-B243-A33F30A8C18E}" sibTransId="{AAEEA630-ADAA-44AA-BE0F-8051BFDB2D78}"/>
    <dgm:cxn modelId="{94BCFFE4-063B-44DA-81E8-AC643741AD82}" type="presOf" srcId="{5DA95E96-3213-4B7D-8836-34655504DC3C}" destId="{FC55F218-1815-4C85-B7E9-AA1518AFBA0B}" srcOrd="0" destOrd="0" presId="urn:microsoft.com/office/officeart/2005/8/layout/vList5"/>
    <dgm:cxn modelId="{8EBEE7B6-2B6D-4D09-A268-AB313BDE4C0B}" srcId="{5DA95E96-3213-4B7D-8836-34655504DC3C}" destId="{C2088161-51FD-4DC8-9D59-C21F01887797}" srcOrd="0" destOrd="0" parTransId="{B7C266F1-0724-403C-B92D-2AE6856A4F6C}" sibTransId="{0E166D65-ED18-4802-ACDD-506CEBB50AB1}"/>
    <dgm:cxn modelId="{DCBC7DDF-8982-48FA-B120-7839A3B70268}" type="presOf" srcId="{A8BFBA23-4A3F-4EC7-88E3-3D4464D30914}" destId="{E68855BA-ACEC-4210-B5CD-9F94BBA3F4DE}" srcOrd="0" destOrd="0" presId="urn:microsoft.com/office/officeart/2005/8/layout/vList5"/>
    <dgm:cxn modelId="{0F533E10-FFF1-4D51-8E1C-CA35A9E889CE}" srcId="{0A3CE9F0-656A-4335-8518-3BF594ADFB8D}" destId="{34E25F10-08C5-45C2-B1C6-E2FDEDFDFCB7}" srcOrd="3" destOrd="0" parTransId="{8CA8DB98-3038-4202-8627-A3FD0892133C}" sibTransId="{77D6F5A3-6477-437C-9D57-C3C495E9DD4C}"/>
    <dgm:cxn modelId="{538C232E-7D4B-4BCA-94C6-1E02483D9812}" type="presOf" srcId="{9173B09F-3991-4418-A727-8DE6AFAF784B}" destId="{EDCA5365-1BEB-4346-9209-9A75184A5A4B}" srcOrd="0" destOrd="0" presId="urn:microsoft.com/office/officeart/2005/8/layout/vList5"/>
    <dgm:cxn modelId="{587B81A7-F8B4-4381-8577-C89C32246CE3}" srcId="{0A3CE9F0-656A-4335-8518-3BF594ADFB8D}" destId="{9173B09F-3991-4418-A727-8DE6AFAF784B}" srcOrd="0" destOrd="0" parTransId="{74676768-3D5C-41D0-AEA4-62DF08689699}" sibTransId="{8AD06B06-004C-49B5-9844-DFAE8990D977}"/>
    <dgm:cxn modelId="{D37DD6A4-9E72-4495-AB0B-9AFB688F19D8}" type="presOf" srcId="{C2088161-51FD-4DC8-9D59-C21F01887797}" destId="{71F91493-8451-498D-8ADC-F6A62B34A3C6}" srcOrd="0" destOrd="0" presId="urn:microsoft.com/office/officeart/2005/8/layout/vList5"/>
    <dgm:cxn modelId="{B35CC8AA-068E-4196-BBBA-6D0A96ED29F4}" srcId="{0A3CE9F0-656A-4335-8518-3BF594ADFB8D}" destId="{578C294A-F2D8-4FB4-831F-D4D456AED180}" srcOrd="2" destOrd="0" parTransId="{450F0CAB-C424-44CB-90AA-B92185229B5C}" sibTransId="{438FC21D-5F47-421C-81E7-26839EDB1025}"/>
    <dgm:cxn modelId="{9A8135A6-2861-4F45-858A-7E45C6EA4E3E}" type="presOf" srcId="{DBDA0654-B144-4C49-B1AD-B91955647F1A}" destId="{566271DF-14B0-4204-95FB-A93030E9C5C9}" srcOrd="0" destOrd="0" presId="urn:microsoft.com/office/officeart/2005/8/layout/vList5"/>
    <dgm:cxn modelId="{785D19C3-5185-4A35-AB99-E93D8FAF0A2B}" type="presOf" srcId="{3C54546D-72D1-4CB0-9713-1D1C1BCDA80C}" destId="{7688F8A9-7EC4-4C8A-9D5A-16CF07EC0DEE}" srcOrd="0" destOrd="0" presId="urn:microsoft.com/office/officeart/2005/8/layout/vList5"/>
    <dgm:cxn modelId="{D50EC23B-1333-4EA4-A062-1197B21F6EE0}" srcId="{34E25F10-08C5-45C2-B1C6-E2FDEDFDFCB7}" destId="{3C54546D-72D1-4CB0-9713-1D1C1BCDA80C}" srcOrd="0" destOrd="0" parTransId="{FDA47504-AAF1-46CA-96FC-8FA0BA6E3005}" sibTransId="{45BAB008-4596-459A-915F-F5248FEF1015}"/>
    <dgm:cxn modelId="{D961F438-BD1E-4821-8C70-239EE0CF09EA}" srcId="{304CF4A9-D025-4450-B886-7390997F2DA5}" destId="{A8BFBA23-4A3F-4EC7-88E3-3D4464D30914}" srcOrd="0" destOrd="0" parTransId="{5751370C-2DB1-4233-B1E5-5ED16B8779AE}" sibTransId="{7AD708F9-3964-49AA-9F2C-69D757008CE2}"/>
    <dgm:cxn modelId="{A16ECD74-4EC2-4CE2-9EF7-FCB4C7B1930C}" type="presOf" srcId="{B0D2438D-A3AF-410D-A9BC-7147D4ABCDE0}" destId="{3798049B-1E9C-4A3D-8736-A066B9D1CAC5}" srcOrd="0" destOrd="0" presId="urn:microsoft.com/office/officeart/2005/8/layout/vList5"/>
    <dgm:cxn modelId="{CE1BCBB9-3F5C-4F73-90AD-7A1CBB4072D1}" type="presOf" srcId="{0A3CE9F0-656A-4335-8518-3BF594ADFB8D}" destId="{9EECEB09-48FA-4CC8-8716-B0383F5BE82F}" srcOrd="0" destOrd="0" presId="urn:microsoft.com/office/officeart/2005/8/layout/vList5"/>
    <dgm:cxn modelId="{41D79E37-EEA0-4658-91E5-CB6D36D4C59D}" type="presParOf" srcId="{9EECEB09-48FA-4CC8-8716-B0383F5BE82F}" destId="{AC12462E-8486-40C9-B6D7-E3732135F603}" srcOrd="0" destOrd="0" presId="urn:microsoft.com/office/officeart/2005/8/layout/vList5"/>
    <dgm:cxn modelId="{0B938582-0976-475E-B510-646C64706129}" type="presParOf" srcId="{AC12462E-8486-40C9-B6D7-E3732135F603}" destId="{EDCA5365-1BEB-4346-9209-9A75184A5A4B}" srcOrd="0" destOrd="0" presId="urn:microsoft.com/office/officeart/2005/8/layout/vList5"/>
    <dgm:cxn modelId="{0727C276-8913-4407-8295-D157915E13BF}" type="presParOf" srcId="{AC12462E-8486-40C9-B6D7-E3732135F603}" destId="{520B498B-96EA-408E-8667-06C56778B4D5}" srcOrd="1" destOrd="0" presId="urn:microsoft.com/office/officeart/2005/8/layout/vList5"/>
    <dgm:cxn modelId="{0041F765-F44B-4DB7-8814-3598BBF97343}" type="presParOf" srcId="{9EECEB09-48FA-4CC8-8716-B0383F5BE82F}" destId="{D5084FFE-4C1E-403C-8DA9-A63BA0C55A1B}" srcOrd="1" destOrd="0" presId="urn:microsoft.com/office/officeart/2005/8/layout/vList5"/>
    <dgm:cxn modelId="{DD0231D8-DCCC-475E-AC5A-4E2AAA0C078B}" type="presParOf" srcId="{9EECEB09-48FA-4CC8-8716-B0383F5BE82F}" destId="{1FA3D5CE-9EA9-4535-9239-0DDBD733DE5C}" srcOrd="2" destOrd="0" presId="urn:microsoft.com/office/officeart/2005/8/layout/vList5"/>
    <dgm:cxn modelId="{FD33A1A3-A083-4597-848F-3D0E31ED082B}" type="presParOf" srcId="{1FA3D5CE-9EA9-4535-9239-0DDBD733DE5C}" destId="{227313E7-3DA5-4AFE-8AA4-BD9A2FB65A97}" srcOrd="0" destOrd="0" presId="urn:microsoft.com/office/officeart/2005/8/layout/vList5"/>
    <dgm:cxn modelId="{FCAA4A6B-6197-4873-AFA1-921C4AD2F0D9}" type="presParOf" srcId="{1FA3D5CE-9EA9-4535-9239-0DDBD733DE5C}" destId="{E68855BA-ACEC-4210-B5CD-9F94BBA3F4DE}" srcOrd="1" destOrd="0" presId="urn:microsoft.com/office/officeart/2005/8/layout/vList5"/>
    <dgm:cxn modelId="{BC70C94D-2F40-4AD0-BC1E-D604698890BD}" type="presParOf" srcId="{9EECEB09-48FA-4CC8-8716-B0383F5BE82F}" destId="{22BA8C7D-96DA-4727-BA45-C3952BDF1171}" srcOrd="3" destOrd="0" presId="urn:microsoft.com/office/officeart/2005/8/layout/vList5"/>
    <dgm:cxn modelId="{89818721-11DE-467E-B974-BBF19C087201}" type="presParOf" srcId="{9EECEB09-48FA-4CC8-8716-B0383F5BE82F}" destId="{00890747-7904-43C4-BEA5-A9BE5FE3CD3B}" srcOrd="4" destOrd="0" presId="urn:microsoft.com/office/officeart/2005/8/layout/vList5"/>
    <dgm:cxn modelId="{A7C2C209-EF17-4CF2-9B32-860053E649EF}" type="presParOf" srcId="{00890747-7904-43C4-BEA5-A9BE5FE3CD3B}" destId="{6BC0BD39-BE2F-492B-A468-8C605A2C9025}" srcOrd="0" destOrd="0" presId="urn:microsoft.com/office/officeart/2005/8/layout/vList5"/>
    <dgm:cxn modelId="{8F892E5A-B25A-40A7-98ED-B6D955F35691}" type="presParOf" srcId="{00890747-7904-43C4-BEA5-A9BE5FE3CD3B}" destId="{566271DF-14B0-4204-95FB-A93030E9C5C9}" srcOrd="1" destOrd="0" presId="urn:microsoft.com/office/officeart/2005/8/layout/vList5"/>
    <dgm:cxn modelId="{C1F16375-E495-4352-BCA2-9DDA8569A329}" type="presParOf" srcId="{9EECEB09-48FA-4CC8-8716-B0383F5BE82F}" destId="{AB8D75B8-ACF2-462B-BFAF-82CFBA4A17B7}" srcOrd="5" destOrd="0" presId="urn:microsoft.com/office/officeart/2005/8/layout/vList5"/>
    <dgm:cxn modelId="{A1D56EDD-E4F9-4D2C-88DF-38589CB08FA3}" type="presParOf" srcId="{9EECEB09-48FA-4CC8-8716-B0383F5BE82F}" destId="{C71FE39D-AA0F-4CBC-ADB4-9E584470E823}" srcOrd="6" destOrd="0" presId="urn:microsoft.com/office/officeart/2005/8/layout/vList5"/>
    <dgm:cxn modelId="{02AF8449-F701-446B-B256-BC73F2A4E2D1}" type="presParOf" srcId="{C71FE39D-AA0F-4CBC-ADB4-9E584470E823}" destId="{55F6CC8D-87FC-468F-9B6B-C24BDDB52F56}" srcOrd="0" destOrd="0" presId="urn:microsoft.com/office/officeart/2005/8/layout/vList5"/>
    <dgm:cxn modelId="{0B108493-B515-4754-9E83-434D71381BB1}" type="presParOf" srcId="{C71FE39D-AA0F-4CBC-ADB4-9E584470E823}" destId="{7688F8A9-7EC4-4C8A-9D5A-16CF07EC0DEE}" srcOrd="1" destOrd="0" presId="urn:microsoft.com/office/officeart/2005/8/layout/vList5"/>
    <dgm:cxn modelId="{BBFAA6CE-F140-44A1-8B89-1CC91D69A166}" type="presParOf" srcId="{9EECEB09-48FA-4CC8-8716-B0383F5BE82F}" destId="{C1AFA30A-1038-4BBF-BFA0-8F79C4F59486}" srcOrd="7" destOrd="0" presId="urn:microsoft.com/office/officeart/2005/8/layout/vList5"/>
    <dgm:cxn modelId="{C71F0F53-395F-4BCE-86D2-340B9EC4C84F}" type="presParOf" srcId="{9EECEB09-48FA-4CC8-8716-B0383F5BE82F}" destId="{732171CF-BE64-4E31-9F95-59D04DD0C138}" srcOrd="8" destOrd="0" presId="urn:microsoft.com/office/officeart/2005/8/layout/vList5"/>
    <dgm:cxn modelId="{BE536D80-F487-4123-ADCF-447E3D390E18}" type="presParOf" srcId="{732171CF-BE64-4E31-9F95-59D04DD0C138}" destId="{FC55F218-1815-4C85-B7E9-AA1518AFBA0B}" srcOrd="0" destOrd="0" presId="urn:microsoft.com/office/officeart/2005/8/layout/vList5"/>
    <dgm:cxn modelId="{A33B1811-C66B-41FE-AE5A-35886CB8C4AE}" type="presParOf" srcId="{732171CF-BE64-4E31-9F95-59D04DD0C138}" destId="{71F91493-8451-498D-8ADC-F6A62B34A3C6}" srcOrd="1" destOrd="0" presId="urn:microsoft.com/office/officeart/2005/8/layout/vList5"/>
    <dgm:cxn modelId="{B04E778F-0C82-4ADA-8CD4-5935F99F73FC}" type="presParOf" srcId="{9EECEB09-48FA-4CC8-8716-B0383F5BE82F}" destId="{60C04C98-5F7D-418C-BBA4-720FA01D1D81}" srcOrd="9" destOrd="0" presId="urn:microsoft.com/office/officeart/2005/8/layout/vList5"/>
    <dgm:cxn modelId="{2C5913A9-EC97-4A91-AF10-1947B2ACEB17}" type="presParOf" srcId="{9EECEB09-48FA-4CC8-8716-B0383F5BE82F}" destId="{F48E59D7-18DE-4FE6-BD7C-502500A65633}" srcOrd="10" destOrd="0" presId="urn:microsoft.com/office/officeart/2005/8/layout/vList5"/>
    <dgm:cxn modelId="{A20CC560-5ACF-4F7A-8499-25E9DE6B62B6}" type="presParOf" srcId="{F48E59D7-18DE-4FE6-BD7C-502500A65633}" destId="{3798049B-1E9C-4A3D-8736-A066B9D1CAC5}" srcOrd="0" destOrd="0" presId="urn:microsoft.com/office/officeart/2005/8/layout/vList5"/>
    <dgm:cxn modelId="{5DE86810-EC3E-4855-81E1-C8B1D8604BF7}" type="presParOf" srcId="{F48E59D7-18DE-4FE6-BD7C-502500A65633}" destId="{E2D54D7D-3401-4ABC-B701-69C96BF9D0C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вино водочные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2732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1632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232,1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rgbClr val="66FF66"/>
              </a:solidFill>
            </a:rPr>
            <a:t>5,4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1365,6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234,6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1365,4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243,2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/>
      <dgm:t>
        <a:bodyPr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«Функционирование органов местного самоуправления» -2778 тыс. 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«Строительство, реконструкция и содержание автомобильных дорог и инженерных сооружений на них  846  тыс. руб. 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35 тыс. руб.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«Повышение уровня благоустройства» 788  тыс. 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служащим» 300 тыс. 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«Развитие физической культуры и спорта» 30 тыс. руб.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BF9919A7-5C17-4A08-B9DA-AECBDB450B9F}">
      <dgm:prSet/>
      <dgm:spPr/>
      <dgm:t>
        <a:bodyPr/>
        <a:lstStyle/>
        <a:p>
          <a:r>
            <a:rPr lang="ru-RU" dirty="0" smtClean="0"/>
            <a:t>Подпрограмма «Функционирование органов местного самоуправления» -2675 тыс. руб.</a:t>
          </a:r>
          <a:endParaRPr lang="ru-RU" dirty="0"/>
        </a:p>
      </dgm:t>
    </dgm:pt>
    <dgm:pt modelId="{27124A60-D970-451F-91E0-A3383B67C3B9}" type="parTrans" cxnId="{F3CF6DA3-2DB8-4822-AA59-3CFC5A1C24F6}">
      <dgm:prSet/>
      <dgm:spPr/>
      <dgm:t>
        <a:bodyPr/>
        <a:lstStyle/>
        <a:p>
          <a:endParaRPr lang="ru-RU"/>
        </a:p>
      </dgm:t>
    </dgm:pt>
    <dgm:pt modelId="{109EF4B1-0B2D-40E7-B095-B7401D5A606B}" type="sibTrans" cxnId="{F3CF6DA3-2DB8-4822-AA59-3CFC5A1C24F6}">
      <dgm:prSet/>
      <dgm:spPr/>
      <dgm:t>
        <a:bodyPr/>
        <a:lstStyle/>
        <a:p>
          <a:endParaRPr lang="ru-RU"/>
        </a:p>
      </dgm:t>
    </dgm:pt>
    <dgm:pt modelId="{EC8523BB-CE83-4335-9E72-C245E1E14985}">
      <dgm:prSet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20 тыс. руб.</a:t>
          </a:r>
          <a:endParaRPr lang="ru-RU" dirty="0"/>
        </a:p>
      </dgm:t>
    </dgm:pt>
    <dgm:pt modelId="{DE9F9F33-E015-49DA-A18A-D288DCFB8481}" type="parTrans" cxnId="{2CC0B0AD-F4A5-4EC2-AC25-A7F21EFC0B34}">
      <dgm:prSet/>
      <dgm:spPr/>
      <dgm:t>
        <a:bodyPr/>
        <a:lstStyle/>
        <a:p>
          <a:endParaRPr lang="ru-RU"/>
        </a:p>
      </dgm:t>
    </dgm:pt>
    <dgm:pt modelId="{CA9133BF-27C8-43BA-818D-1FB43C77BC33}" type="sibTrans" cxnId="{2CC0B0AD-F4A5-4EC2-AC25-A7F21EFC0B34}">
      <dgm:prSet/>
      <dgm:spPr/>
      <dgm:t>
        <a:bodyPr/>
        <a:lstStyle/>
        <a:p>
          <a:endParaRPr lang="ru-RU"/>
        </a:p>
      </dgm:t>
    </dgm:pt>
    <dgm:pt modelId="{383674B7-D75E-4681-B55F-5E45593BF9C1}">
      <dgm:prSet/>
      <dgm:spPr/>
      <dgm:t>
        <a:bodyPr/>
        <a:lstStyle/>
        <a:p>
          <a:r>
            <a:rPr lang="ru-RU" dirty="0" smtClean="0"/>
            <a:t>Подпрограмма «Строительство, реконструкция и содержание автомобильных дорог и инженерных сооружений на них 895  тыс. руб. </a:t>
          </a:r>
          <a:endParaRPr lang="ru-RU" dirty="0"/>
        </a:p>
      </dgm:t>
    </dgm:pt>
    <dgm:pt modelId="{616EF612-9B3F-444C-B2B0-91C296FA0DD4}" type="parTrans" cxnId="{0D14D101-09A6-44F7-8017-788A7DC0736B}">
      <dgm:prSet/>
      <dgm:spPr/>
      <dgm:t>
        <a:bodyPr/>
        <a:lstStyle/>
        <a:p>
          <a:endParaRPr lang="ru-RU"/>
        </a:p>
      </dgm:t>
    </dgm:pt>
    <dgm:pt modelId="{FF489455-D5CF-48FA-83A9-B9613B79A717}" type="sibTrans" cxnId="{0D14D101-09A6-44F7-8017-788A7DC0736B}">
      <dgm:prSet/>
      <dgm:spPr/>
      <dgm:t>
        <a:bodyPr/>
        <a:lstStyle/>
        <a:p>
          <a:endParaRPr lang="ru-RU"/>
        </a:p>
      </dgm:t>
    </dgm:pt>
    <dgm:pt modelId="{08F64C75-188D-4DFE-ACE8-F5F21FF372AD}">
      <dgm:prSet/>
      <dgm:spPr/>
      <dgm:t>
        <a:bodyPr/>
        <a:lstStyle/>
        <a:p>
          <a:r>
            <a:rPr lang="ru-RU" dirty="0" smtClean="0"/>
            <a:t>Подпрограмма «Повышение уровня благоустройства»  625,2тыс.руб. </a:t>
          </a:r>
          <a:endParaRPr lang="ru-RU" dirty="0"/>
        </a:p>
      </dgm:t>
    </dgm:pt>
    <dgm:pt modelId="{5DB222E9-C7FB-43E9-8E78-9BC7763122C0}" type="parTrans" cxnId="{C2E7E363-83D0-4AC1-91B0-8101328894A1}">
      <dgm:prSet/>
      <dgm:spPr/>
      <dgm:t>
        <a:bodyPr/>
        <a:lstStyle/>
        <a:p>
          <a:endParaRPr lang="ru-RU"/>
        </a:p>
      </dgm:t>
    </dgm:pt>
    <dgm:pt modelId="{4998D4D0-9FCF-4219-BBF0-EC44B68AAB1A}" type="sibTrans" cxnId="{C2E7E363-83D0-4AC1-91B0-8101328894A1}">
      <dgm:prSet/>
      <dgm:spPr/>
      <dgm:t>
        <a:bodyPr/>
        <a:lstStyle/>
        <a:p>
          <a:endParaRPr lang="ru-RU"/>
        </a:p>
      </dgm:t>
    </dgm:pt>
    <dgm:pt modelId="{638B96DE-EAAA-4021-A16E-A9A985EACD33}">
      <dgm:prSet/>
      <dgm:spPr/>
      <dgm:t>
        <a:bodyPr/>
        <a:lstStyle/>
        <a:p>
          <a:r>
            <a:rPr lang="ru-RU" smtClean="0"/>
            <a:t>Подпрограмма «Гарантии, предоставляемые муниципальным служащим» 300 тыс.руб</a:t>
          </a:r>
          <a:endParaRPr lang="ru-RU" dirty="0"/>
        </a:p>
      </dgm:t>
    </dgm:pt>
    <dgm:pt modelId="{83B73365-9320-4BFB-ABFC-B861B1E5F128}" type="parTrans" cxnId="{BF8BA59C-0E9E-4606-8F1C-458F375D4B81}">
      <dgm:prSet/>
      <dgm:spPr/>
      <dgm:t>
        <a:bodyPr/>
        <a:lstStyle/>
        <a:p>
          <a:endParaRPr lang="ru-RU"/>
        </a:p>
      </dgm:t>
    </dgm:pt>
    <dgm:pt modelId="{9DFA41D5-FAA4-4653-BB2A-20D996C3FB3A}" type="sibTrans" cxnId="{BF8BA59C-0E9E-4606-8F1C-458F375D4B81}">
      <dgm:prSet/>
      <dgm:spPr/>
      <dgm:t>
        <a:bodyPr/>
        <a:lstStyle/>
        <a:p>
          <a:endParaRPr lang="ru-RU"/>
        </a:p>
      </dgm:t>
    </dgm:pt>
    <dgm:pt modelId="{C65BAC5C-DD75-4E90-80CA-AF06FB631CD7}">
      <dgm:prSet/>
      <dgm:spPr/>
      <dgm:t>
        <a:bodyPr/>
        <a:lstStyle/>
        <a:p>
          <a:r>
            <a:rPr lang="ru-RU" dirty="0" smtClean="0"/>
            <a:t>Подпрограмма «Развитие физической культуры и спорта» 25тыс.руб</a:t>
          </a:r>
          <a:endParaRPr lang="ru-RU" dirty="0"/>
        </a:p>
      </dgm:t>
    </dgm:pt>
    <dgm:pt modelId="{DB504111-C94C-49CA-974C-97526BB21236}" type="parTrans" cxnId="{A60A6767-1D73-42D7-A364-6D1B73291FA1}">
      <dgm:prSet/>
      <dgm:spPr/>
      <dgm:t>
        <a:bodyPr/>
        <a:lstStyle/>
        <a:p>
          <a:endParaRPr lang="ru-RU"/>
        </a:p>
      </dgm:t>
    </dgm:pt>
    <dgm:pt modelId="{63A9C3FE-FD5B-4395-82E6-A0CA1F499CAF}" type="sibTrans" cxnId="{A60A6767-1D73-42D7-A364-6D1B73291FA1}">
      <dgm:prSet/>
      <dgm:spPr/>
      <dgm:t>
        <a:bodyPr/>
        <a:lstStyle/>
        <a:p>
          <a:endParaRPr lang="ru-RU"/>
        </a:p>
      </dgm:t>
    </dgm:pt>
    <dgm:pt modelId="{0B6DC8A4-0470-4CA6-A663-27ED5BA56E04}">
      <dgm:prSet/>
      <dgm:spPr/>
      <dgm:t>
        <a:bodyPr/>
        <a:lstStyle/>
        <a:p>
          <a:r>
            <a:rPr lang="ru-RU" dirty="0" smtClean="0"/>
            <a:t>Подпрограмма «Функционирование органов местного самоуправления» -2650тыс.руб,</a:t>
          </a:r>
          <a:endParaRPr lang="ru-RU" dirty="0"/>
        </a:p>
      </dgm:t>
    </dgm:pt>
    <dgm:pt modelId="{38AA918D-728B-4632-8E69-B95AA8D54D4D}" type="parTrans" cxnId="{F0607844-FC65-4439-9E16-D374B0C89922}">
      <dgm:prSet/>
      <dgm:spPr/>
      <dgm:t>
        <a:bodyPr/>
        <a:lstStyle/>
        <a:p>
          <a:endParaRPr lang="ru-RU"/>
        </a:p>
      </dgm:t>
    </dgm:pt>
    <dgm:pt modelId="{10F6D945-F08D-43E5-B0A8-4F032C8A1A1C}" type="sibTrans" cxnId="{F0607844-FC65-4439-9E16-D374B0C89922}">
      <dgm:prSet/>
      <dgm:spPr/>
      <dgm:t>
        <a:bodyPr/>
        <a:lstStyle/>
        <a:p>
          <a:endParaRPr lang="ru-RU"/>
        </a:p>
      </dgm:t>
    </dgm:pt>
    <dgm:pt modelId="{93BD8299-2D50-460C-931E-126B73D9297C}">
      <dgm:prSet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20 тыс. руб.</a:t>
          </a:r>
          <a:endParaRPr lang="ru-RU" dirty="0"/>
        </a:p>
      </dgm:t>
    </dgm:pt>
    <dgm:pt modelId="{0DE4D79C-92E5-4DAA-80A6-6D91AC1779B5}" type="parTrans" cxnId="{5922DBC8-CDD6-4DEC-B58A-E3B7BA187BF6}">
      <dgm:prSet/>
      <dgm:spPr/>
      <dgm:t>
        <a:bodyPr/>
        <a:lstStyle/>
        <a:p>
          <a:endParaRPr lang="ru-RU"/>
        </a:p>
      </dgm:t>
    </dgm:pt>
    <dgm:pt modelId="{69EE2127-96A8-4ECC-958B-22B8FB120609}" type="sibTrans" cxnId="{5922DBC8-CDD6-4DEC-B58A-E3B7BA187BF6}">
      <dgm:prSet/>
      <dgm:spPr/>
      <dgm:t>
        <a:bodyPr/>
        <a:lstStyle/>
        <a:p>
          <a:endParaRPr lang="ru-RU"/>
        </a:p>
      </dgm:t>
    </dgm:pt>
    <dgm:pt modelId="{2FC70306-8D41-445C-8F71-27DF8262108D}">
      <dgm:prSet/>
      <dgm:spPr/>
      <dgm:t>
        <a:bodyPr/>
        <a:lstStyle/>
        <a:p>
          <a:r>
            <a:rPr lang="ru-RU" dirty="0" smtClean="0"/>
            <a:t>Подпрограмма «Строительство, реконструкция и содержание автомобильных дорог и инженерных сооружений на них 968 тыс. руб. </a:t>
          </a:r>
          <a:endParaRPr lang="ru-RU" dirty="0"/>
        </a:p>
      </dgm:t>
    </dgm:pt>
    <dgm:pt modelId="{9A58C944-C1EF-4959-B8BB-FD82DC9EC8E9}" type="parTrans" cxnId="{F1001184-FD0A-4CBC-9FB2-E6AE888BC9C9}">
      <dgm:prSet/>
      <dgm:spPr/>
      <dgm:t>
        <a:bodyPr/>
        <a:lstStyle/>
        <a:p>
          <a:endParaRPr lang="ru-RU"/>
        </a:p>
      </dgm:t>
    </dgm:pt>
    <dgm:pt modelId="{5B2C8A6B-71AA-4EEC-9F84-B6C4D4446345}" type="sibTrans" cxnId="{F1001184-FD0A-4CBC-9FB2-E6AE888BC9C9}">
      <dgm:prSet/>
      <dgm:spPr/>
      <dgm:t>
        <a:bodyPr/>
        <a:lstStyle/>
        <a:p>
          <a:endParaRPr lang="ru-RU"/>
        </a:p>
      </dgm:t>
    </dgm:pt>
    <dgm:pt modelId="{32CBC341-26E9-4084-9C1E-089868021D5D}">
      <dgm:prSet/>
      <dgm:spPr/>
      <dgm:t>
        <a:bodyPr/>
        <a:lstStyle/>
        <a:p>
          <a:r>
            <a:rPr lang="ru-RU" dirty="0" smtClean="0"/>
            <a:t>Подпрограмма «Повышение уровня благоустройства» 556,5  тыс. руб. </a:t>
          </a:r>
          <a:endParaRPr lang="ru-RU" dirty="0"/>
        </a:p>
      </dgm:t>
    </dgm:pt>
    <dgm:pt modelId="{962686A7-EA31-4FFA-BE16-5D500E7C3B07}" type="parTrans" cxnId="{061ECD23-3527-4561-9440-1284030FDD7C}">
      <dgm:prSet/>
      <dgm:spPr/>
      <dgm:t>
        <a:bodyPr/>
        <a:lstStyle/>
        <a:p>
          <a:endParaRPr lang="ru-RU"/>
        </a:p>
      </dgm:t>
    </dgm:pt>
    <dgm:pt modelId="{8EBFE9F9-6D43-4857-9983-446945F27045}" type="sibTrans" cxnId="{061ECD23-3527-4561-9440-1284030FDD7C}">
      <dgm:prSet/>
      <dgm:spPr/>
      <dgm:t>
        <a:bodyPr/>
        <a:lstStyle/>
        <a:p>
          <a:endParaRPr lang="ru-RU"/>
        </a:p>
      </dgm:t>
    </dgm:pt>
    <dgm:pt modelId="{63E00BD5-4BF4-4ADD-9DD7-A4A37D46ECBC}">
      <dgm:prSet/>
      <dgm:spPr/>
      <dgm:t>
        <a:bodyPr/>
        <a:lstStyle/>
        <a:p>
          <a:r>
            <a:rPr lang="ru-RU" smtClean="0"/>
            <a:t>Подпрограмма «Гарантии, предоставляемые муниципальным служащим» 300 тыс.руб</a:t>
          </a:r>
          <a:endParaRPr lang="ru-RU" dirty="0"/>
        </a:p>
      </dgm:t>
    </dgm:pt>
    <dgm:pt modelId="{E74DBE14-05A2-4BA0-A95A-25CC53A8982D}" type="parTrans" cxnId="{ACFD2F56-A7AC-4C66-A7F1-071BBB0DE6B5}">
      <dgm:prSet/>
      <dgm:spPr/>
      <dgm:t>
        <a:bodyPr/>
        <a:lstStyle/>
        <a:p>
          <a:endParaRPr lang="ru-RU"/>
        </a:p>
      </dgm:t>
    </dgm:pt>
    <dgm:pt modelId="{A7FA3955-A64A-4F73-984E-683387FAF1A2}" type="sibTrans" cxnId="{ACFD2F56-A7AC-4C66-A7F1-071BBB0DE6B5}">
      <dgm:prSet/>
      <dgm:spPr/>
      <dgm:t>
        <a:bodyPr/>
        <a:lstStyle/>
        <a:p>
          <a:endParaRPr lang="ru-RU"/>
        </a:p>
      </dgm:t>
    </dgm:pt>
    <dgm:pt modelId="{53EF8D0F-C991-48BC-9669-5AD58E56E450}">
      <dgm:prSet/>
      <dgm:spPr/>
      <dgm:t>
        <a:bodyPr/>
        <a:lstStyle/>
        <a:p>
          <a:r>
            <a:rPr lang="ru-RU" dirty="0" smtClean="0"/>
            <a:t>Подпрограмма «Развитие физической культуры и спорта»25 тыс. руб.</a:t>
          </a:r>
          <a:endParaRPr lang="ru-RU" dirty="0"/>
        </a:p>
      </dgm:t>
    </dgm:pt>
    <dgm:pt modelId="{A7635956-6F30-4FCC-970A-66935C4609BA}" type="parTrans" cxnId="{11704E71-197F-4368-865B-BA6F1669A1CE}">
      <dgm:prSet/>
      <dgm:spPr/>
      <dgm:t>
        <a:bodyPr/>
        <a:lstStyle/>
        <a:p>
          <a:endParaRPr lang="ru-RU"/>
        </a:p>
      </dgm:t>
    </dgm:pt>
    <dgm:pt modelId="{77AACDD6-DD39-4C43-9C68-35B4199D3C6D}" type="sibTrans" cxnId="{11704E71-197F-4368-865B-BA6F1669A1CE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ScaleY="100000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BF8BA59C-0E9E-4606-8F1C-458F375D4B81}" srcId="{89C3DFE3-67CC-4BE5-9F9D-EA7FDB22EE3F}" destId="{638B96DE-EAAA-4021-A16E-A9A985EACD33}" srcOrd="5" destOrd="0" parTransId="{83B73365-9320-4BFB-ABFC-B861B1E5F128}" sibTransId="{9DFA41D5-FAA4-4653-BB2A-20D996C3FB3A}"/>
    <dgm:cxn modelId="{F1001184-FD0A-4CBC-9FB2-E6AE888BC9C9}" srcId="{9674CF02-F609-4875-B571-511452BB5701}" destId="{2FC70306-8D41-445C-8F71-27DF8262108D}" srcOrd="3" destOrd="0" parTransId="{9A58C944-C1EF-4959-B8BB-FD82DC9EC8E9}" sibTransId="{5B2C8A6B-71AA-4EEC-9F84-B6C4D4446345}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0D14D101-09A6-44F7-8017-788A7DC0736B}" srcId="{89C3DFE3-67CC-4BE5-9F9D-EA7FDB22EE3F}" destId="{383674B7-D75E-4681-B55F-5E45593BF9C1}" srcOrd="3" destOrd="0" parTransId="{616EF612-9B3F-444C-B2B0-91C296FA0DD4}" sibTransId="{FF489455-D5CF-48FA-83A9-B9613B79A717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2CC0B0AD-F4A5-4EC2-AC25-A7F21EFC0B34}" srcId="{89C3DFE3-67CC-4BE5-9F9D-EA7FDB22EE3F}" destId="{EC8523BB-CE83-4335-9E72-C245E1E14985}" srcOrd="2" destOrd="0" parTransId="{DE9F9F33-E015-49DA-A18A-D288DCFB8481}" sibTransId="{CA9133BF-27C8-43BA-818D-1FB43C77BC33}"/>
    <dgm:cxn modelId="{C2E7E363-83D0-4AC1-91B0-8101328894A1}" srcId="{89C3DFE3-67CC-4BE5-9F9D-EA7FDB22EE3F}" destId="{08F64C75-188D-4DFE-ACE8-F5F21FF372AD}" srcOrd="4" destOrd="0" parTransId="{5DB222E9-C7FB-43E9-8E78-9BC7763122C0}" sibTransId="{4998D4D0-9FCF-4219-BBF0-EC44B68AAB1A}"/>
    <dgm:cxn modelId="{2021D763-8A51-4C87-A0A1-A81029A63EF7}" type="presOf" srcId="{93BD8299-2D50-460C-931E-126B73D9297C}" destId="{48920070-5835-4071-B0F3-8A69B8CF9473}" srcOrd="0" destOrd="2" presId="urn:microsoft.com/office/officeart/2005/8/layout/chevron2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896AC262-B44A-48FC-8104-469B1A1BF376}" type="presOf" srcId="{32CBC341-26E9-4084-9C1E-089868021D5D}" destId="{48920070-5835-4071-B0F3-8A69B8CF9473}" srcOrd="0" destOrd="4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8CB4E33B-5514-4941-AB11-0361D0141C76}" type="presOf" srcId="{0B6DC8A4-0470-4CA6-A663-27ED5BA56E04}" destId="{48920070-5835-4071-B0F3-8A69B8CF9473}" srcOrd="0" destOrd="1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11704E71-197F-4368-865B-BA6F1669A1CE}" srcId="{9674CF02-F609-4875-B571-511452BB5701}" destId="{53EF8D0F-C991-48BC-9669-5AD58E56E450}" srcOrd="6" destOrd="0" parTransId="{A7635956-6F30-4FCC-970A-66935C4609BA}" sibTransId="{77AACDD6-DD39-4C43-9C68-35B4199D3C6D}"/>
    <dgm:cxn modelId="{405EF91D-D132-4EBD-B991-9DD5E531E095}" type="presOf" srcId="{EC8523BB-CE83-4335-9E72-C245E1E14985}" destId="{CFF230F2-A319-4442-8D59-1D0F12211A26}" srcOrd="0" destOrd="2" presId="urn:microsoft.com/office/officeart/2005/8/layout/chevron2"/>
    <dgm:cxn modelId="{41793F08-ADAA-4B5A-BAF5-06E9BC52AD6A}" type="presOf" srcId="{383674B7-D75E-4681-B55F-5E45593BF9C1}" destId="{CFF230F2-A319-4442-8D59-1D0F12211A26}" srcOrd="0" destOrd="3" presId="urn:microsoft.com/office/officeart/2005/8/layout/chevron2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5F6CCAD9-A087-43DD-9AB7-EB74BB596705}" type="presOf" srcId="{BF9919A7-5C17-4A08-B9DA-AECBDB450B9F}" destId="{CFF230F2-A319-4442-8D59-1D0F12211A26}" srcOrd="0" destOrd="1" presId="urn:microsoft.com/office/officeart/2005/8/layout/chevron2"/>
    <dgm:cxn modelId="{F3CF6DA3-2DB8-4822-AA59-3CFC5A1C24F6}" srcId="{89C3DFE3-67CC-4BE5-9F9D-EA7FDB22EE3F}" destId="{BF9919A7-5C17-4A08-B9DA-AECBDB450B9F}" srcOrd="1" destOrd="0" parTransId="{27124A60-D970-451F-91E0-A3383B67C3B9}" sibTransId="{109EF4B1-0B2D-40E7-B095-B7401D5A606B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5922DBC8-CDD6-4DEC-B58A-E3B7BA187BF6}" srcId="{9674CF02-F609-4875-B571-511452BB5701}" destId="{93BD8299-2D50-460C-931E-126B73D9297C}" srcOrd="2" destOrd="0" parTransId="{0DE4D79C-92E5-4DAA-80A6-6D91AC1779B5}" sibTransId="{69EE2127-96A8-4ECC-958B-22B8FB120609}"/>
    <dgm:cxn modelId="{C9310A5A-B7F0-4BB9-89E1-1D5AAD028F3A}" type="presOf" srcId="{638B96DE-EAAA-4021-A16E-A9A985EACD33}" destId="{CFF230F2-A319-4442-8D59-1D0F12211A26}" srcOrd="0" destOrd="5" presId="urn:microsoft.com/office/officeart/2005/8/layout/chevron2"/>
    <dgm:cxn modelId="{3E1169BB-15ED-4D36-97A5-5D380D5DD72D}" type="presOf" srcId="{53EF8D0F-C991-48BC-9669-5AD58E56E450}" destId="{48920070-5835-4071-B0F3-8A69B8CF9473}" srcOrd="0" destOrd="6" presId="urn:microsoft.com/office/officeart/2005/8/layout/chevron2"/>
    <dgm:cxn modelId="{0A437155-7FB0-4159-A767-004147565917}" type="presOf" srcId="{C65BAC5C-DD75-4E90-80CA-AF06FB631CD7}" destId="{CFF230F2-A319-4442-8D59-1D0F12211A26}" srcOrd="0" destOrd="6" presId="urn:microsoft.com/office/officeart/2005/8/layout/chevron2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F0607844-FC65-4439-9E16-D374B0C89922}" srcId="{9674CF02-F609-4875-B571-511452BB5701}" destId="{0B6DC8A4-0470-4CA6-A663-27ED5BA56E04}" srcOrd="1" destOrd="0" parTransId="{38AA918D-728B-4632-8E69-B95AA8D54D4D}" sibTransId="{10F6D945-F08D-43E5-B0A8-4F032C8A1A1C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6F7403F2-0935-40E5-BEAC-F261A69D4B14}" type="presOf" srcId="{2FC70306-8D41-445C-8F71-27DF8262108D}" destId="{48920070-5835-4071-B0F3-8A69B8CF9473}" srcOrd="0" destOrd="3" presId="urn:microsoft.com/office/officeart/2005/8/layout/chevron2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07E98886-1FB8-42BC-94EB-E2A7089A1C49}" type="presOf" srcId="{63E00BD5-4BF4-4ADD-9DD7-A4A37D46ECBC}" destId="{48920070-5835-4071-B0F3-8A69B8CF9473}" srcOrd="0" destOrd="5" presId="urn:microsoft.com/office/officeart/2005/8/layout/chevron2"/>
    <dgm:cxn modelId="{061ECD23-3527-4561-9440-1284030FDD7C}" srcId="{9674CF02-F609-4875-B571-511452BB5701}" destId="{32CBC341-26E9-4084-9C1E-089868021D5D}" srcOrd="4" destOrd="0" parTransId="{962686A7-EA31-4FFA-BE16-5D500E7C3B07}" sibTransId="{8EBFE9F9-6D43-4857-9983-446945F27045}"/>
    <dgm:cxn modelId="{A60A6767-1D73-42D7-A364-6D1B73291FA1}" srcId="{89C3DFE3-67CC-4BE5-9F9D-EA7FDB22EE3F}" destId="{C65BAC5C-DD75-4E90-80CA-AF06FB631CD7}" srcOrd="6" destOrd="0" parTransId="{DB504111-C94C-49CA-974C-97526BB21236}" sibTransId="{63A9C3FE-FD5B-4395-82E6-A0CA1F499CAF}"/>
    <dgm:cxn modelId="{46D397EC-2C06-4441-AF9D-27D21E8DA45A}" type="presOf" srcId="{08F64C75-188D-4DFE-ACE8-F5F21FF372AD}" destId="{CFF230F2-A319-4442-8D59-1D0F12211A26}" srcOrd="0" destOrd="4" presId="urn:microsoft.com/office/officeart/2005/8/layout/chevron2"/>
    <dgm:cxn modelId="{ACFD2F56-A7AC-4C66-A7F1-071BBB0DE6B5}" srcId="{9674CF02-F609-4875-B571-511452BB5701}" destId="{63E00BD5-4BF4-4ADD-9DD7-A4A37D46ECBC}" srcOrd="5" destOrd="0" parTransId="{E74DBE14-05A2-4BA0-A95A-25CC53A8982D}" sibTransId="{A7FA3955-A64A-4F73-984E-683387FAF1A2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BBCC-BEFE-4367-86EF-44702AF23BA5}">
      <dsp:nvSpPr>
        <dsp:cNvPr id="0" name=""/>
        <dsp:cNvSpPr/>
      </dsp:nvSpPr>
      <dsp:spPr>
        <a:xfrm rot="5400000">
          <a:off x="1644010" y="-565088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доходы физических лиц</a:t>
          </a:r>
          <a:endParaRPr lang="ru-RU" sz="1200" kern="1200" dirty="0"/>
        </a:p>
      </dsp:txBody>
      <dsp:txXfrm rot="-5400000">
        <a:off x="1010993" y="93864"/>
        <a:ext cx="1771384" cy="479414"/>
      </dsp:txXfrm>
    </dsp:sp>
    <dsp:sp modelId="{B0D09CF4-C147-4692-9EC6-109AFC553275}">
      <dsp:nvSpPr>
        <dsp:cNvPr id="0" name=""/>
        <dsp:cNvSpPr/>
      </dsp:nvSpPr>
      <dsp:spPr>
        <a:xfrm>
          <a:off x="1905" y="72007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154 тыс.руб.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24" y="104426"/>
        <a:ext cx="946154" cy="599267"/>
      </dsp:txXfrm>
    </dsp:sp>
    <dsp:sp modelId="{441F680C-2972-4B13-A7B2-8782ABF84475}">
      <dsp:nvSpPr>
        <dsp:cNvPr id="0" name=""/>
        <dsp:cNvSpPr/>
      </dsp:nvSpPr>
      <dsp:spPr>
        <a:xfrm rot="5400000">
          <a:off x="1644010" y="132221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4549259"/>
            <a:satOff val="-8770"/>
            <a:lumOff val="34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4549259"/>
              <a:satOff val="-8770"/>
              <a:lumOff val="3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-5400000">
        <a:off x="1010993" y="791174"/>
        <a:ext cx="1771384" cy="479414"/>
      </dsp:txXfrm>
    </dsp:sp>
    <dsp:sp modelId="{B35BADFA-2242-4113-83A5-AFF98649A85A}">
      <dsp:nvSpPr>
        <dsp:cNvPr id="0" name=""/>
        <dsp:cNvSpPr/>
      </dsp:nvSpPr>
      <dsp:spPr>
        <a:xfrm>
          <a:off x="0" y="720080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4398835"/>
                <a:satOff val="-10022"/>
                <a:lumOff val="4020"/>
                <a:alphaOff val="0"/>
                <a:shade val="63000"/>
                <a:satMod val="165000"/>
              </a:schemeClr>
            </a:gs>
            <a:gs pos="30000">
              <a:schemeClr val="accent3">
                <a:hueOff val="4398835"/>
                <a:satOff val="-10022"/>
                <a:lumOff val="4020"/>
                <a:alphaOff val="0"/>
                <a:shade val="58000"/>
                <a:satMod val="165000"/>
              </a:schemeClr>
            </a:gs>
            <a:gs pos="75000">
              <a:schemeClr val="accent3">
                <a:hueOff val="4398835"/>
                <a:satOff val="-10022"/>
                <a:lumOff val="4020"/>
                <a:alphaOff val="0"/>
                <a:shade val="30000"/>
                <a:satMod val="175000"/>
              </a:schemeClr>
            </a:gs>
            <a:gs pos="100000">
              <a:schemeClr val="accent3">
                <a:hueOff val="4398835"/>
                <a:satOff val="-10022"/>
                <a:lumOff val="40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2122 </a:t>
          </a:r>
          <a:r>
            <a:rPr lang="ru-RU" sz="1400" kern="1200" dirty="0" err="1" smtClean="0"/>
            <a:t>тыс.р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32419" y="752499"/>
        <a:ext cx="946154" cy="599267"/>
      </dsp:txXfrm>
    </dsp:sp>
    <dsp:sp modelId="{D4F6A058-2906-45BD-9B09-414CB067D94F}">
      <dsp:nvSpPr>
        <dsp:cNvPr id="0" name=""/>
        <dsp:cNvSpPr/>
      </dsp:nvSpPr>
      <dsp:spPr>
        <a:xfrm rot="5400000">
          <a:off x="1644010" y="829532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9098517"/>
            <a:satOff val="-17539"/>
            <a:lumOff val="6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9098517"/>
              <a:satOff val="-17539"/>
              <a:lumOff val="6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-5400000">
        <a:off x="1010993" y="1488485"/>
        <a:ext cx="1771384" cy="479414"/>
      </dsp:txXfrm>
    </dsp:sp>
    <dsp:sp modelId="{5D010674-FF8D-414C-BA8A-A0677FCE0CE5}">
      <dsp:nvSpPr>
        <dsp:cNvPr id="0" name=""/>
        <dsp:cNvSpPr/>
      </dsp:nvSpPr>
      <dsp:spPr>
        <a:xfrm>
          <a:off x="0" y="1396139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8797670"/>
                <a:satOff val="-20044"/>
                <a:lumOff val="8040"/>
                <a:alphaOff val="0"/>
                <a:shade val="63000"/>
                <a:satMod val="165000"/>
              </a:schemeClr>
            </a:gs>
            <a:gs pos="30000">
              <a:schemeClr val="accent3">
                <a:hueOff val="8797670"/>
                <a:satOff val="-20044"/>
                <a:lumOff val="8040"/>
                <a:alphaOff val="0"/>
                <a:shade val="58000"/>
                <a:satMod val="165000"/>
              </a:schemeClr>
            </a:gs>
            <a:gs pos="75000">
              <a:schemeClr val="accent3">
                <a:hueOff val="8797670"/>
                <a:satOff val="-20044"/>
                <a:lumOff val="8040"/>
                <a:alphaOff val="0"/>
                <a:shade val="30000"/>
                <a:satMod val="175000"/>
              </a:schemeClr>
            </a:gs>
            <a:gs pos="100000">
              <a:schemeClr val="accent3">
                <a:hueOff val="8797670"/>
                <a:satOff val="-20044"/>
                <a:lumOff val="8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844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19" y="1428558"/>
        <a:ext cx="946154" cy="599267"/>
      </dsp:txXfrm>
    </dsp:sp>
    <dsp:sp modelId="{4892179F-62F4-4542-8E3A-6E5B03541143}">
      <dsp:nvSpPr>
        <dsp:cNvPr id="0" name=""/>
        <dsp:cNvSpPr/>
      </dsp:nvSpPr>
      <dsp:spPr>
        <a:xfrm rot="5400000">
          <a:off x="1644010" y="1526842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13647775"/>
            <a:satOff val="-26309"/>
            <a:lumOff val="103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3647775"/>
              <a:satOff val="-26309"/>
              <a:lumOff val="103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-5400000">
        <a:off x="1010993" y="2185795"/>
        <a:ext cx="1771384" cy="479414"/>
      </dsp:txXfrm>
    </dsp:sp>
    <dsp:sp modelId="{EE2182C3-6919-4368-BCEA-EE540C8DAD07}">
      <dsp:nvSpPr>
        <dsp:cNvPr id="0" name=""/>
        <dsp:cNvSpPr/>
      </dsp:nvSpPr>
      <dsp:spPr>
        <a:xfrm>
          <a:off x="0" y="2093449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13196505"/>
                <a:satOff val="-30066"/>
                <a:lumOff val="12060"/>
                <a:alphaOff val="0"/>
                <a:shade val="63000"/>
                <a:satMod val="165000"/>
              </a:schemeClr>
            </a:gs>
            <a:gs pos="30000">
              <a:schemeClr val="accent3">
                <a:hueOff val="13196505"/>
                <a:satOff val="-30066"/>
                <a:lumOff val="12060"/>
                <a:alphaOff val="0"/>
                <a:shade val="58000"/>
                <a:satMod val="165000"/>
              </a:schemeClr>
            </a:gs>
            <a:gs pos="75000">
              <a:schemeClr val="accent3">
                <a:hueOff val="13196505"/>
                <a:satOff val="-30066"/>
                <a:lumOff val="12060"/>
                <a:alphaOff val="0"/>
                <a:shade val="30000"/>
                <a:satMod val="175000"/>
              </a:schemeClr>
            </a:gs>
            <a:gs pos="100000">
              <a:schemeClr val="accent3">
                <a:hueOff val="13196505"/>
                <a:satOff val="-30066"/>
                <a:lumOff val="1206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19" y="2125868"/>
        <a:ext cx="946154" cy="599267"/>
      </dsp:txXfrm>
    </dsp:sp>
    <dsp:sp modelId="{426D59F8-1978-4B21-B281-093238C0FE46}">
      <dsp:nvSpPr>
        <dsp:cNvPr id="0" name=""/>
        <dsp:cNvSpPr/>
      </dsp:nvSpPr>
      <dsp:spPr>
        <a:xfrm rot="5400000">
          <a:off x="1644010" y="2224152"/>
          <a:ext cx="531284" cy="1797319"/>
        </a:xfrm>
        <a:prstGeom prst="round2SameRect">
          <a:avLst/>
        </a:prstGeom>
        <a:solidFill>
          <a:schemeClr val="accent3">
            <a:tint val="40000"/>
            <a:alpha val="90000"/>
            <a:hueOff val="18197034"/>
            <a:satOff val="-35078"/>
            <a:lumOff val="138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8197034"/>
              <a:satOff val="-35078"/>
              <a:lumOff val="13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совокупный доход</a:t>
          </a:r>
          <a:endParaRPr lang="ru-RU" sz="1100" kern="1200" dirty="0"/>
        </a:p>
      </dsp:txBody>
      <dsp:txXfrm rot="-5400000">
        <a:off x="1010993" y="2883105"/>
        <a:ext cx="1771384" cy="479414"/>
      </dsp:txXfrm>
    </dsp:sp>
    <dsp:sp modelId="{6A1D5DDA-320E-42E4-AFB4-8DC725DBE14A}">
      <dsp:nvSpPr>
        <dsp:cNvPr id="0" name=""/>
        <dsp:cNvSpPr/>
      </dsp:nvSpPr>
      <dsp:spPr>
        <a:xfrm>
          <a:off x="0" y="2790760"/>
          <a:ext cx="1010992" cy="664105"/>
        </a:xfrm>
        <a:prstGeom prst="roundRect">
          <a:avLst/>
        </a:prstGeom>
        <a:gradFill rotWithShape="0">
          <a:gsLst>
            <a:gs pos="0">
              <a:schemeClr val="accent3">
                <a:hueOff val="17595341"/>
                <a:satOff val="-40088"/>
                <a:lumOff val="16080"/>
                <a:alphaOff val="0"/>
                <a:shade val="63000"/>
                <a:satMod val="165000"/>
              </a:schemeClr>
            </a:gs>
            <a:gs pos="30000">
              <a:schemeClr val="accent3">
                <a:hueOff val="17595341"/>
                <a:satOff val="-40088"/>
                <a:lumOff val="16080"/>
                <a:alphaOff val="0"/>
                <a:shade val="58000"/>
                <a:satMod val="165000"/>
              </a:schemeClr>
            </a:gs>
            <a:gs pos="75000">
              <a:schemeClr val="accent3">
                <a:hueOff val="17595341"/>
                <a:satOff val="-40088"/>
                <a:lumOff val="16080"/>
                <a:alphaOff val="0"/>
                <a:shade val="30000"/>
                <a:satMod val="175000"/>
              </a:schemeClr>
            </a:gs>
            <a:gs pos="100000">
              <a:schemeClr val="accent3">
                <a:hueOff val="17595341"/>
                <a:satOff val="-40088"/>
                <a:lumOff val="1608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32419" y="2823179"/>
        <a:ext cx="946154" cy="5992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391B-1960-4628-A101-09DB505E17F1}">
      <dsp:nvSpPr>
        <dsp:cNvPr id="0" name=""/>
        <dsp:cNvSpPr/>
      </dsp:nvSpPr>
      <dsp:spPr>
        <a:xfrm rot="16200000">
          <a:off x="-567328" y="586681"/>
          <a:ext cx="3888432" cy="2715069"/>
        </a:xfrm>
        <a:prstGeom prst="flowChartProcess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2018 год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788 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570,0 тыс. руб.</a:t>
          </a:r>
          <a:endParaRPr lang="ru-RU" sz="1600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30,0 тыс.руб.</a:t>
          </a:r>
          <a:endParaRPr lang="ru-RU" sz="1600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50,0ыс.руб.                                 -Прочая деятельность в области благоустройства 133,0 тыс. руб.                      Озеленение сельского поселения 5,0 тыс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sz="1600" kern="12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19353" y="0"/>
        <a:ext cx="2715069" cy="3888432"/>
      </dsp:txXfrm>
    </dsp:sp>
    <dsp:sp modelId="{29114499-DCCE-4335-8D31-CDC69FA81C2B}">
      <dsp:nvSpPr>
        <dsp:cNvPr id="0" name=""/>
        <dsp:cNvSpPr/>
      </dsp:nvSpPr>
      <dsp:spPr>
        <a:xfrm rot="16200000">
          <a:off x="2337975" y="584396"/>
          <a:ext cx="3888432" cy="2719638"/>
        </a:xfrm>
        <a:prstGeom prst="flowChartAlternateProcess">
          <a:avLst/>
        </a:prstGeom>
        <a:solidFill>
          <a:schemeClr val="accent1">
            <a:shade val="80000"/>
            <a:hueOff val="33227"/>
            <a:satOff val="891"/>
            <a:lumOff val="972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       2019 год                                       Всего 625,5 </a:t>
          </a:r>
          <a:r>
            <a:rPr lang="ru-RU" sz="1400" b="1" kern="1200" dirty="0" err="1" smtClean="0">
              <a:solidFill>
                <a:schemeClr val="tx1"/>
              </a:solidFill>
            </a:rPr>
            <a:t>тыс.руб</a:t>
          </a:r>
          <a:r>
            <a:rPr lang="ru-RU" sz="1400" b="1" kern="1200" dirty="0" smtClean="0">
              <a:solidFill>
                <a:schemeClr val="tx1"/>
              </a:solidFill>
            </a:rPr>
            <a:t>.</a:t>
          </a:r>
          <a:endParaRPr lang="ru-RU" sz="14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530,2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30,0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30,0ыс.руб.                                 -Прочая деятельность в области благоустройства 30,0 тыс. руб.                      Озеленение сельского поселения 5,0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5400000">
        <a:off x="3055131" y="132758"/>
        <a:ext cx="2454120" cy="3622914"/>
      </dsp:txXfrm>
    </dsp:sp>
    <dsp:sp modelId="{FE07848F-706E-43FF-9B5C-196CE0E54DA8}">
      <dsp:nvSpPr>
        <dsp:cNvPr id="0" name=""/>
        <dsp:cNvSpPr/>
      </dsp:nvSpPr>
      <dsp:spPr>
        <a:xfrm rot="16200000">
          <a:off x="5261586" y="584396"/>
          <a:ext cx="3888432" cy="2719638"/>
        </a:xfrm>
        <a:prstGeom prst="flowChartAlternateProcess">
          <a:avLst/>
        </a:prstGeom>
        <a:solidFill>
          <a:schemeClr val="accent1">
            <a:shade val="80000"/>
            <a:hueOff val="66454"/>
            <a:satOff val="1783"/>
            <a:lumOff val="194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год                                         Всего 556,5тыс.руб.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Уличное освещение 506,5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и ремонт  уличного освещения 10,0 тыс. руб.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мест захоронения, объектов культурного наследия 20,0ыс.руб.                                 -Прочая деятельность в области благоустройства 15,0 тыс. руб.                      Озеленение сельского поселения 5,0 тыс. руб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5978742" y="132758"/>
        <a:ext cx="2454120" cy="3622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66B74-BAC6-48FB-A69E-77EFDF7A56F7}">
      <dsp:nvSpPr>
        <dsp:cNvPr id="0" name=""/>
        <dsp:cNvSpPr/>
      </dsp:nvSpPr>
      <dsp:spPr>
        <a:xfrm rot="5400000">
          <a:off x="1796440" y="-641165"/>
          <a:ext cx="520215" cy="193557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Налог</a:t>
          </a:r>
          <a:r>
            <a:rPr lang="ru-RU" sz="800" kern="1200" dirty="0" smtClean="0"/>
            <a:t> на доходы ф</a:t>
          </a:r>
          <a:r>
            <a:rPr lang="ru-RU" sz="900" kern="1200" dirty="0" smtClean="0"/>
            <a:t>и</a:t>
          </a:r>
          <a:r>
            <a:rPr lang="ru-RU" sz="800" kern="1200" dirty="0" smtClean="0"/>
            <a:t>зических лиц</a:t>
          </a:r>
          <a:endParaRPr lang="ru-RU" sz="800" kern="1200" dirty="0"/>
        </a:p>
      </dsp:txBody>
      <dsp:txXfrm rot="-5400000">
        <a:off x="1088761" y="91910"/>
        <a:ext cx="1910180" cy="469425"/>
      </dsp:txXfrm>
    </dsp:sp>
    <dsp:sp modelId="{F7F8F642-8586-4E0B-9704-421F74964D04}">
      <dsp:nvSpPr>
        <dsp:cNvPr id="0" name=""/>
        <dsp:cNvSpPr/>
      </dsp:nvSpPr>
      <dsp:spPr>
        <a:xfrm>
          <a:off x="0" y="1487"/>
          <a:ext cx="1088760" cy="650269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1744" y="33231"/>
        <a:ext cx="1025272" cy="586781"/>
      </dsp:txXfrm>
    </dsp:sp>
    <dsp:sp modelId="{C2DF84D2-46CE-4315-AC9A-EC068F3D11B9}">
      <dsp:nvSpPr>
        <dsp:cNvPr id="0" name=""/>
        <dsp:cNvSpPr/>
      </dsp:nvSpPr>
      <dsp:spPr>
        <a:xfrm rot="5400000">
          <a:off x="1796440" y="41617"/>
          <a:ext cx="520215" cy="1935575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Налоги на </a:t>
          </a:r>
          <a:r>
            <a:rPr lang="ru-RU" sz="900" kern="1200" dirty="0" smtClean="0"/>
            <a:t>имущество</a:t>
          </a:r>
          <a:endParaRPr lang="ru-RU" sz="900" kern="1200" dirty="0"/>
        </a:p>
      </dsp:txBody>
      <dsp:txXfrm rot="-5400000">
        <a:off x="1088761" y="774692"/>
        <a:ext cx="1910180" cy="469425"/>
      </dsp:txXfrm>
    </dsp:sp>
    <dsp:sp modelId="{C1558259-A118-41DA-B639-5F5874386B47}">
      <dsp:nvSpPr>
        <dsp:cNvPr id="0" name=""/>
        <dsp:cNvSpPr/>
      </dsp:nvSpPr>
      <dsp:spPr>
        <a:xfrm>
          <a:off x="0" y="684270"/>
          <a:ext cx="1088760" cy="65026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2019 </a:t>
          </a:r>
          <a:r>
            <a:rPr lang="ru-RU" sz="14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1744" y="716014"/>
        <a:ext cx="1025272" cy="586781"/>
      </dsp:txXfrm>
    </dsp:sp>
    <dsp:sp modelId="{0FA0A811-7BD1-4C63-9842-B69D2F4EB9E0}">
      <dsp:nvSpPr>
        <dsp:cNvPr id="0" name=""/>
        <dsp:cNvSpPr/>
      </dsp:nvSpPr>
      <dsp:spPr>
        <a:xfrm rot="5400000">
          <a:off x="1796440" y="724400"/>
          <a:ext cx="520215" cy="1935575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Акцизы по </a:t>
          </a:r>
          <a:r>
            <a:rPr lang="ru-RU" sz="900" kern="1200" dirty="0" smtClean="0"/>
            <a:t>подакцизным</a:t>
          </a:r>
          <a:r>
            <a:rPr lang="ru-RU" sz="800" kern="1200" dirty="0" smtClean="0"/>
            <a:t> товарам</a:t>
          </a:r>
          <a:endParaRPr lang="ru-RU" sz="800" kern="1200" dirty="0"/>
        </a:p>
      </dsp:txBody>
      <dsp:txXfrm rot="-5400000">
        <a:off x="1088761" y="1457475"/>
        <a:ext cx="1910180" cy="469425"/>
      </dsp:txXfrm>
    </dsp:sp>
    <dsp:sp modelId="{28FC7E3D-4632-4CC7-8C4F-2DADF80FD840}">
      <dsp:nvSpPr>
        <dsp:cNvPr id="0" name=""/>
        <dsp:cNvSpPr/>
      </dsp:nvSpPr>
      <dsp:spPr>
        <a:xfrm>
          <a:off x="0" y="1367053"/>
          <a:ext cx="1088760" cy="65026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795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31744" y="1398797"/>
        <a:ext cx="1025272" cy="586781"/>
      </dsp:txXfrm>
    </dsp:sp>
    <dsp:sp modelId="{4B27C8F0-9F88-4D19-94DE-988747E374A0}">
      <dsp:nvSpPr>
        <dsp:cNvPr id="0" name=""/>
        <dsp:cNvSpPr/>
      </dsp:nvSpPr>
      <dsp:spPr>
        <a:xfrm rot="5400000">
          <a:off x="1796440" y="1407183"/>
          <a:ext cx="520215" cy="193557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Государственная </a:t>
          </a:r>
          <a:r>
            <a:rPr lang="ru-RU" sz="900" kern="1200" dirty="0" smtClean="0"/>
            <a:t>пошлина</a:t>
          </a:r>
          <a:endParaRPr lang="ru-RU" sz="900" kern="1200" dirty="0"/>
        </a:p>
      </dsp:txBody>
      <dsp:txXfrm rot="-5400000">
        <a:off x="1088761" y="2140258"/>
        <a:ext cx="1910180" cy="469425"/>
      </dsp:txXfrm>
    </dsp:sp>
    <dsp:sp modelId="{470122CE-4ADC-4BBD-9F23-938B7946A2A2}">
      <dsp:nvSpPr>
        <dsp:cNvPr id="0" name=""/>
        <dsp:cNvSpPr/>
      </dsp:nvSpPr>
      <dsp:spPr>
        <a:xfrm>
          <a:off x="0" y="2049836"/>
          <a:ext cx="1088760" cy="65026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15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1744" y="2081580"/>
        <a:ext cx="1025272" cy="586781"/>
      </dsp:txXfrm>
    </dsp:sp>
    <dsp:sp modelId="{5EC4AC27-69A7-40F9-9503-19A07FF35F78}">
      <dsp:nvSpPr>
        <dsp:cNvPr id="0" name=""/>
        <dsp:cNvSpPr/>
      </dsp:nvSpPr>
      <dsp:spPr>
        <a:xfrm rot="5400000">
          <a:off x="1796440" y="2089966"/>
          <a:ext cx="520215" cy="193557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совокупный доход(ЕСХН)</a:t>
          </a:r>
          <a:endParaRPr lang="ru-RU" sz="1200" kern="1200" dirty="0"/>
        </a:p>
      </dsp:txBody>
      <dsp:txXfrm rot="-5400000">
        <a:off x="1088761" y="2823041"/>
        <a:ext cx="1910180" cy="469425"/>
      </dsp:txXfrm>
    </dsp:sp>
    <dsp:sp modelId="{00F96E50-F615-478F-AD51-1BDBC3698A2D}">
      <dsp:nvSpPr>
        <dsp:cNvPr id="0" name=""/>
        <dsp:cNvSpPr/>
      </dsp:nvSpPr>
      <dsp:spPr>
        <a:xfrm>
          <a:off x="0" y="2732619"/>
          <a:ext cx="1088760" cy="650269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1744" y="2764363"/>
        <a:ext cx="1025272" cy="586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B498B-96EA-408E-8667-06C56778B4D5}">
      <dsp:nvSpPr>
        <dsp:cNvPr id="0" name=""/>
        <dsp:cNvSpPr/>
      </dsp:nvSpPr>
      <dsp:spPr>
        <a:xfrm rot="5400000">
          <a:off x="1561182" y="-577423"/>
          <a:ext cx="403146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 на доходы физических лиц</a:t>
          </a:r>
          <a:endParaRPr lang="ru-RU" sz="1000" kern="1200" dirty="0"/>
        </a:p>
      </dsp:txBody>
      <dsp:txXfrm rot="-5400000">
        <a:off x="933223" y="70216"/>
        <a:ext cx="1639384" cy="363786"/>
      </dsp:txXfrm>
    </dsp:sp>
    <dsp:sp modelId="{EDCA5365-1BEB-4346-9209-9A75184A5A4B}">
      <dsp:nvSpPr>
        <dsp:cNvPr id="0" name=""/>
        <dsp:cNvSpPr/>
      </dsp:nvSpPr>
      <dsp:spPr>
        <a:xfrm>
          <a:off x="0" y="142"/>
          <a:ext cx="933223" cy="503932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157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24600" y="24742"/>
        <a:ext cx="884023" cy="454732"/>
      </dsp:txXfrm>
    </dsp:sp>
    <dsp:sp modelId="{E68855BA-ACEC-4210-B5CD-9F94BBA3F4DE}">
      <dsp:nvSpPr>
        <dsp:cNvPr id="0" name=""/>
        <dsp:cNvSpPr/>
      </dsp:nvSpPr>
      <dsp:spPr>
        <a:xfrm rot="5400000">
          <a:off x="1561182" y="-48293"/>
          <a:ext cx="403146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имущество</a:t>
          </a:r>
          <a:endParaRPr lang="ru-RU" sz="1000" kern="1200" dirty="0"/>
        </a:p>
      </dsp:txBody>
      <dsp:txXfrm rot="-5400000">
        <a:off x="933223" y="599346"/>
        <a:ext cx="1639384" cy="363786"/>
      </dsp:txXfrm>
    </dsp:sp>
    <dsp:sp modelId="{227313E7-3DA5-4AFE-8AA4-BD9A2FB65A97}">
      <dsp:nvSpPr>
        <dsp:cNvPr id="0" name=""/>
        <dsp:cNvSpPr/>
      </dsp:nvSpPr>
      <dsp:spPr>
        <a:xfrm>
          <a:off x="0" y="529272"/>
          <a:ext cx="933223" cy="503932"/>
        </a:xfrm>
        <a:prstGeom prst="roundRect">
          <a:avLst/>
        </a:prstGeom>
        <a:solidFill>
          <a:schemeClr val="accent6">
            <a:shade val="50000"/>
            <a:hueOff val="55092"/>
            <a:satOff val="2728"/>
            <a:lumOff val="12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2147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24600" y="553872"/>
        <a:ext cx="884023" cy="454732"/>
      </dsp:txXfrm>
    </dsp:sp>
    <dsp:sp modelId="{566271DF-14B0-4204-95FB-A93030E9C5C9}">
      <dsp:nvSpPr>
        <dsp:cNvPr id="0" name=""/>
        <dsp:cNvSpPr/>
      </dsp:nvSpPr>
      <dsp:spPr>
        <a:xfrm rot="5400000">
          <a:off x="1561182" y="480835"/>
          <a:ext cx="403146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Акцизы по подакцизным товарам</a:t>
          </a:r>
          <a:endParaRPr lang="ru-RU" sz="1000" kern="1200" dirty="0"/>
        </a:p>
      </dsp:txBody>
      <dsp:txXfrm rot="-5400000">
        <a:off x="933223" y="1128474"/>
        <a:ext cx="1639384" cy="363786"/>
      </dsp:txXfrm>
    </dsp:sp>
    <dsp:sp modelId="{6BC0BD39-BE2F-492B-A468-8C605A2C9025}">
      <dsp:nvSpPr>
        <dsp:cNvPr id="0" name=""/>
        <dsp:cNvSpPr/>
      </dsp:nvSpPr>
      <dsp:spPr>
        <a:xfrm>
          <a:off x="0" y="1058401"/>
          <a:ext cx="933223" cy="503932"/>
        </a:xfrm>
        <a:prstGeom prst="roundRect">
          <a:avLst/>
        </a:prstGeom>
        <a:solidFill>
          <a:schemeClr val="accent6">
            <a:shade val="50000"/>
            <a:hueOff val="110184"/>
            <a:satOff val="5457"/>
            <a:lumOff val="246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917 тыс.руб.</a:t>
          </a:r>
          <a:endParaRPr lang="ru-RU" sz="1400" kern="1200" dirty="0"/>
        </a:p>
      </dsp:txBody>
      <dsp:txXfrm>
        <a:off x="24600" y="1083001"/>
        <a:ext cx="884023" cy="454732"/>
      </dsp:txXfrm>
    </dsp:sp>
    <dsp:sp modelId="{7688F8A9-7EC4-4C8A-9D5A-16CF07EC0DEE}">
      <dsp:nvSpPr>
        <dsp:cNvPr id="0" name=""/>
        <dsp:cNvSpPr/>
      </dsp:nvSpPr>
      <dsp:spPr>
        <a:xfrm rot="5400000">
          <a:off x="1463820" y="1056022"/>
          <a:ext cx="594427" cy="165744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Государственная пошлина</a:t>
          </a:r>
          <a:endParaRPr lang="ru-RU" sz="1000" kern="1200" dirty="0"/>
        </a:p>
      </dsp:txBody>
      <dsp:txXfrm rot="-5400000">
        <a:off x="932312" y="1616548"/>
        <a:ext cx="1628426" cy="536391"/>
      </dsp:txXfrm>
    </dsp:sp>
    <dsp:sp modelId="{55F6CC8D-87FC-468F-9B6B-C24BDDB52F56}">
      <dsp:nvSpPr>
        <dsp:cNvPr id="0" name=""/>
        <dsp:cNvSpPr/>
      </dsp:nvSpPr>
      <dsp:spPr>
        <a:xfrm>
          <a:off x="0" y="1632778"/>
          <a:ext cx="932312" cy="503932"/>
        </a:xfrm>
        <a:prstGeom prst="roundRect">
          <a:avLst/>
        </a:prstGeom>
        <a:solidFill>
          <a:schemeClr val="accent6">
            <a:shade val="50000"/>
            <a:hueOff val="165276"/>
            <a:satOff val="8185"/>
            <a:lumOff val="369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15 тыс. руб.</a:t>
          </a:r>
          <a:endParaRPr lang="ru-RU" sz="1400" kern="1200" dirty="0"/>
        </a:p>
      </dsp:txBody>
      <dsp:txXfrm>
        <a:off x="24600" y="1657378"/>
        <a:ext cx="883112" cy="454732"/>
      </dsp:txXfrm>
    </dsp:sp>
    <dsp:sp modelId="{71F91493-8451-498D-8ADC-F6A62B34A3C6}">
      <dsp:nvSpPr>
        <dsp:cNvPr id="0" name=""/>
        <dsp:cNvSpPr/>
      </dsp:nvSpPr>
      <dsp:spPr>
        <a:xfrm rot="5400000">
          <a:off x="1561182" y="1629589"/>
          <a:ext cx="403146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совокупный доход</a:t>
          </a:r>
          <a:endParaRPr lang="ru-RU" sz="1000" kern="1200" dirty="0"/>
        </a:p>
      </dsp:txBody>
      <dsp:txXfrm rot="-5400000">
        <a:off x="933223" y="2277228"/>
        <a:ext cx="1639384" cy="363786"/>
      </dsp:txXfrm>
    </dsp:sp>
    <dsp:sp modelId="{FC55F218-1815-4C85-B7E9-AA1518AFBA0B}">
      <dsp:nvSpPr>
        <dsp:cNvPr id="0" name=""/>
        <dsp:cNvSpPr/>
      </dsp:nvSpPr>
      <dsp:spPr>
        <a:xfrm>
          <a:off x="0" y="2207155"/>
          <a:ext cx="933223" cy="503932"/>
        </a:xfrm>
        <a:prstGeom prst="roundRect">
          <a:avLst/>
        </a:prstGeom>
        <a:solidFill>
          <a:schemeClr val="accent6">
            <a:shade val="50000"/>
            <a:hueOff val="110184"/>
            <a:satOff val="5457"/>
            <a:lumOff val="246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 тыс.руб.</a:t>
          </a:r>
          <a:endParaRPr lang="ru-RU" sz="1400" kern="1200" dirty="0"/>
        </a:p>
      </dsp:txBody>
      <dsp:txXfrm>
        <a:off x="24600" y="2231755"/>
        <a:ext cx="884023" cy="454732"/>
      </dsp:txXfrm>
    </dsp:sp>
    <dsp:sp modelId="{E2D54D7D-3401-4ABC-B701-69C96BF9D0CC}">
      <dsp:nvSpPr>
        <dsp:cNvPr id="0" name=""/>
        <dsp:cNvSpPr/>
      </dsp:nvSpPr>
      <dsp:spPr>
        <a:xfrm rot="5400000">
          <a:off x="1561182" y="2158718"/>
          <a:ext cx="403146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933223" y="2806357"/>
        <a:ext cx="1639384" cy="363786"/>
      </dsp:txXfrm>
    </dsp:sp>
    <dsp:sp modelId="{3798049B-1E9C-4A3D-8736-A066B9D1CAC5}">
      <dsp:nvSpPr>
        <dsp:cNvPr id="0" name=""/>
        <dsp:cNvSpPr/>
      </dsp:nvSpPr>
      <dsp:spPr>
        <a:xfrm>
          <a:off x="0" y="2736284"/>
          <a:ext cx="933223" cy="503932"/>
        </a:xfrm>
        <a:prstGeom prst="roundRect">
          <a:avLst/>
        </a:prstGeom>
        <a:solidFill>
          <a:schemeClr val="accent6">
            <a:shade val="50000"/>
            <a:hueOff val="55092"/>
            <a:satOff val="2728"/>
            <a:lumOff val="12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600" y="2760884"/>
        <a:ext cx="884023" cy="454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782624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782624"/>
      </dsp:txXfrm>
    </dsp:sp>
    <dsp:sp modelId="{91FC467A-F677-4250-B0A7-F0525E5AF9B3}">
      <dsp:nvSpPr>
        <dsp:cNvPr id="0" name=""/>
        <dsp:cNvSpPr/>
      </dsp:nvSpPr>
      <dsp:spPr>
        <a:xfrm>
          <a:off x="72003" y="727417"/>
          <a:ext cx="1696878" cy="2896560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727417"/>
        <a:ext cx="1696878" cy="2896560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424375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424375"/>
      </dsp:txXfrm>
    </dsp:sp>
    <dsp:sp modelId="{F9D25EBA-BCCE-481B-B250-4A8CD639E42D}">
      <dsp:nvSpPr>
        <dsp:cNvPr id="0" name=""/>
        <dsp:cNvSpPr/>
      </dsp:nvSpPr>
      <dsp:spPr>
        <a:xfrm>
          <a:off x="1879798" y="519078"/>
          <a:ext cx="1675488" cy="3368913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519078"/>
        <a:ext cx="1675488" cy="3368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817" y="0"/>
          <a:ext cx="8710150" cy="21602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-11865" y="14683"/>
        <a:ext cx="1771396" cy="1742030"/>
      </dsp:txXfrm>
    </dsp:sp>
    <dsp:sp modelId="{2693A8D4-EF12-43B3-8165-897368FDC5F9}">
      <dsp:nvSpPr>
        <dsp:cNvPr id="0" name=""/>
        <dsp:cNvSpPr/>
      </dsp:nvSpPr>
      <dsp:spPr>
        <a:xfrm>
          <a:off x="1609337" y="0"/>
          <a:ext cx="6489062" cy="216024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вино водочные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609337" y="0"/>
        <a:ext cx="6489062" cy="2160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1632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430734"/>
        <a:ext cx="858275" cy="212992"/>
      </dsp:txXfrm>
    </dsp:sp>
    <dsp:sp modelId="{42ACD664-9300-4249-B2F8-9749D7BED71E}">
      <dsp:nvSpPr>
        <dsp:cNvPr id="0" name=""/>
        <dsp:cNvSpPr/>
      </dsp:nvSpPr>
      <dsp:spPr>
        <a:xfrm rot="5400000">
          <a:off x="1219419" y="-463246"/>
          <a:ext cx="696689" cy="1626376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754576" y="35607"/>
        <a:ext cx="1592366" cy="628669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232,1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1342477"/>
        <a:ext cx="947909" cy="123358"/>
      </dsp:txXfrm>
    </dsp:sp>
    <dsp:sp modelId="{4DE0E3DC-04F3-46E1-BC83-DA96C976BC5F}">
      <dsp:nvSpPr>
        <dsp:cNvPr id="0" name=""/>
        <dsp:cNvSpPr/>
      </dsp:nvSpPr>
      <dsp:spPr>
        <a:xfrm rot="5400000">
          <a:off x="1264419" y="403495"/>
          <a:ext cx="696323" cy="1626376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799393" y="902513"/>
        <a:ext cx="1592384" cy="628339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66FF66"/>
              </a:solidFill>
            </a:rPr>
            <a:t>5,4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2164585"/>
        <a:ext cx="858275" cy="212992"/>
      </dsp:txXfrm>
    </dsp:sp>
    <dsp:sp modelId="{2B99A613-E21B-4ABB-80C1-D00E220DE5D3}">
      <dsp:nvSpPr>
        <dsp:cNvPr id="0" name=""/>
        <dsp:cNvSpPr/>
      </dsp:nvSpPr>
      <dsp:spPr>
        <a:xfrm rot="5400000">
          <a:off x="1219602" y="1270420"/>
          <a:ext cx="696323" cy="1626376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754576" y="1769438"/>
        <a:ext cx="1592384" cy="628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49056" y="184401"/>
          <a:ext cx="1547994" cy="118679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1365,6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597194"/>
        <a:ext cx="1186790" cy="361204"/>
      </dsp:txXfrm>
    </dsp:sp>
    <dsp:sp modelId="{42ACD664-9300-4249-B2F8-9749D7BED71E}">
      <dsp:nvSpPr>
        <dsp:cNvPr id="0" name=""/>
        <dsp:cNvSpPr/>
      </dsp:nvSpPr>
      <dsp:spPr>
        <a:xfrm rot="5400000">
          <a:off x="1306316" y="-259118"/>
          <a:ext cx="1029537" cy="155537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43399" y="54057"/>
        <a:ext cx="1505114" cy="929021"/>
      </dsp:txXfrm>
    </dsp:sp>
    <dsp:sp modelId="{749A1EC2-6787-4386-9A04-2D7C9A1F7635}">
      <dsp:nvSpPr>
        <dsp:cNvPr id="0" name=""/>
        <dsp:cNvSpPr/>
      </dsp:nvSpPr>
      <dsp:spPr>
        <a:xfrm rot="5400000">
          <a:off x="-187085" y="1375148"/>
          <a:ext cx="1547994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234,6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1911885"/>
        <a:ext cx="1310733" cy="237261"/>
      </dsp:txXfrm>
    </dsp:sp>
    <dsp:sp modelId="{4DE0E3DC-04F3-46E1-BC83-DA96C976BC5F}">
      <dsp:nvSpPr>
        <dsp:cNvPr id="0" name=""/>
        <dsp:cNvSpPr/>
      </dsp:nvSpPr>
      <dsp:spPr>
        <a:xfrm rot="5400000">
          <a:off x="1368287" y="993599"/>
          <a:ext cx="1029537" cy="155537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105370" y="1306774"/>
        <a:ext cx="1505114" cy="929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1365,4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580786"/>
        <a:ext cx="1153824" cy="469511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14416" y="58513"/>
        <a:ext cx="1457528" cy="1010001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243,2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1970662"/>
        <a:ext cx="1274324" cy="349011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74666" y="1388140"/>
        <a:ext cx="1457528" cy="101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2018</a:t>
          </a:r>
          <a:endParaRPr lang="ru-RU" sz="3900" kern="1200" dirty="0"/>
        </a:p>
      </dsp:txBody>
      <dsp:txXfrm rot="-5400000">
        <a:off x="1" y="699823"/>
        <a:ext cx="1399493" cy="599783"/>
      </dsp:txXfrm>
    </dsp:sp>
    <dsp:sp modelId="{A3900918-B473-432F-BB24-7631D9274347}">
      <dsp:nvSpPr>
        <dsp:cNvPr id="0" name=""/>
        <dsp:cNvSpPr/>
      </dsp:nvSpPr>
      <dsp:spPr>
        <a:xfrm rot="5400000">
          <a:off x="4190441" y="-2790947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«Функционирование органов местного самоуправления» -2778 тыс. руб.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35 тыс. руб.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«Строительство, реконструкция и содержание автомобильных дорог и инженерных сооружений на них  846  тыс. руб.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«Повышение уровня благоустройства» 788  тыс. руб.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 «Гарантии, предоставляемые муниципальным служащим» 300 тыс. руб.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 «Развитие физической культуры и спорта» 30 тыс. руб.</a:t>
          </a:r>
          <a:endParaRPr lang="ru-RU" sz="800" kern="1200" dirty="0"/>
        </a:p>
      </dsp:txBody>
      <dsp:txXfrm rot="-5400000">
        <a:off x="1399493" y="63439"/>
        <a:ext cx="6817987" cy="1172653"/>
      </dsp:txXfrm>
    </dsp:sp>
    <dsp:sp modelId="{D35D489C-5C95-4EA5-B094-9E8F4DF3E8D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2019</a:t>
          </a:r>
          <a:endParaRPr lang="ru-RU" sz="3900" kern="1200" dirty="0"/>
        </a:p>
      </dsp:txBody>
      <dsp:txXfrm rot="-5400000">
        <a:off x="1" y="2508421"/>
        <a:ext cx="1399493" cy="599783"/>
      </dsp:txXfrm>
    </dsp:sp>
    <dsp:sp modelId="{CFF230F2-A319-4442-8D59-1D0F12211A26}">
      <dsp:nvSpPr>
        <dsp:cNvPr id="0" name=""/>
        <dsp:cNvSpPr/>
      </dsp:nvSpPr>
      <dsp:spPr>
        <a:xfrm rot="5400000">
          <a:off x="4190441" y="-982274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«Функционирование органов местного самоуправления» -2675 тыс. руб.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20 тыс. руб.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«Строительство, реконструкция и содержание автомобильных дорог и инженерных сооружений на них 895  тыс. руб.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«Повышение уровня благоустройства»  625,2тыс.руб.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smtClean="0"/>
            <a:t>Подпрограмма «Гарантии, предоставляемые муниципальным служащим» 300 тыс.руб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 «Развитие физической культуры и спорта» 25тыс.руб</a:t>
          </a:r>
          <a:endParaRPr lang="ru-RU" sz="800" kern="1200" dirty="0"/>
        </a:p>
      </dsp:txBody>
      <dsp:txXfrm rot="-5400000">
        <a:off x="1399493" y="1872112"/>
        <a:ext cx="6817987" cy="1172653"/>
      </dsp:txXfrm>
    </dsp:sp>
    <dsp:sp modelId="{2BC14005-B517-481D-A913-54E9AD7D9C63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2020</a:t>
          </a:r>
          <a:endParaRPr lang="ru-RU" sz="3900" kern="1200" dirty="0"/>
        </a:p>
      </dsp:txBody>
      <dsp:txXfrm rot="-5400000">
        <a:off x="1" y="4317018"/>
        <a:ext cx="1399493" cy="599783"/>
      </dsp:txXfrm>
    </dsp:sp>
    <dsp:sp modelId="{48920070-5835-4071-B0F3-8A69B8CF9473}">
      <dsp:nvSpPr>
        <dsp:cNvPr id="0" name=""/>
        <dsp:cNvSpPr/>
      </dsp:nvSpPr>
      <dsp:spPr>
        <a:xfrm rot="5400000">
          <a:off x="4190441" y="826323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«Функционирование органов местного самоуправления» -2650тыс.руб,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«Обеспечение первичных мер пожарной безопасности, защиты населения и территории от чрезвычайных ситуации природного и техногенного характера"   20 тыс. руб.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«Строительство, реконструкция и содержание автомобильных дорог и инженерных сооружений на них 968 тыс. руб.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 «Повышение уровня благоустройства» 556,5  тыс. руб.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smtClean="0"/>
            <a:t>Подпрограмма «Гарантии, предоставляемые муниципальным служащим» 300 тыс.руб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Подпрограмма «Развитие физической культуры и спорта»25 тыс. руб.</a:t>
          </a:r>
          <a:endParaRPr lang="ru-RU" sz="800" kern="1200" dirty="0"/>
        </a:p>
      </dsp:txBody>
      <dsp:txXfrm rot="-5400000">
        <a:off x="1399493" y="3680709"/>
        <a:ext cx="6817987" cy="117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0.13223</cdr:x>
      <cdr:y>0.42105</cdr:y>
    </cdr:from>
    <cdr:to>
      <cdr:x>0.2314</cdr:x>
      <cdr:y>0.55263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30425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0.1157</cdr:x>
      <cdr:y>0.42105</cdr:y>
    </cdr:from>
    <cdr:to>
      <cdr:x>0.26446</cdr:x>
      <cdr:y>0.48684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304256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0.23967</cdr:x>
      <cdr:y>0.47368</cdr:y>
    </cdr:from>
    <cdr:to>
      <cdr:x>0.38017</cdr:x>
      <cdr:y>0.55263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59228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0.2971</cdr:x>
      <cdr:y>0.01512</cdr:y>
    </cdr:from>
    <cdr:to>
      <cdr:x>0.77344</cdr:x>
      <cdr:y>0.26162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723" y="32665"/>
          <a:ext cx="1234102" cy="532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2019год </a:t>
          </a:r>
          <a:endParaRPr lang="ru-RU" sz="1400" b="1" dirty="0">
            <a:solidFill>
              <a:schemeClr val="accent4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0.49986</cdr:x>
      <cdr:y>0.16587</cdr:y>
    </cdr:from>
    <cdr:to>
      <cdr:x>0.71416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7790" y="334419"/>
          <a:ext cx="432048" cy="2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5 %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0.52943</cdr:x>
      <cdr:y>0</cdr:y>
    </cdr:from>
    <cdr:to>
      <cdr:x>1</cdr:x>
      <cdr:y>0.41242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109" y="0"/>
          <a:ext cx="74506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0,01%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0.31793</cdr:x>
      <cdr:y>0.77328</cdr:y>
    </cdr:from>
    <cdr:to>
      <cdr:x>0.98655</cdr:x>
      <cdr:y>0.99575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008112"/>
          <a:ext cx="10584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2018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0.39473</cdr:x>
      <cdr:y>0.41133</cdr:y>
    </cdr:from>
    <cdr:to>
      <cdr:x>0.45656</cdr:x>
      <cdr:y>0.53956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3327049">
          <a:off x="3142646" y="2611438"/>
          <a:ext cx="836374" cy="51436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0.64175</cdr:x>
      <cdr:y>0.53929</cdr:y>
    </cdr:from>
    <cdr:to>
      <cdr:x>0.71071</cdr:x>
      <cdr:y>0.61788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030194">
          <a:off x="5367068" y="3285123"/>
          <a:ext cx="576052" cy="5112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0.28155</cdr:x>
      <cdr:y>0.47288</cdr:y>
    </cdr:from>
    <cdr:to>
      <cdr:x>0.34951</cdr:x>
      <cdr:y>0.52722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088232" y="2506191"/>
          <a:ext cx="504056" cy="2880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2,4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0.31068</cdr:x>
      <cdr:y>0.43212</cdr:y>
    </cdr:from>
    <cdr:to>
      <cdr:x>0.37864</cdr:x>
      <cdr:y>0.48646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304256" y="2290166"/>
          <a:ext cx="504056" cy="28803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21D6-4371-45C1-8A79-52ED8F8E5477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802F-BEFD-4659-97A9-8679EF039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18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B3A1-3067-4B6B-9D6E-C7459AA9993E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95C2-EABD-4560-A0E2-07106AB6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40BD-B048-405F-A297-9EC509E47086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50C-DE48-4006-854E-6418C9DC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9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278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0663"/>
            <a:ext cx="4038600" cy="2278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4B6B-1D96-480B-9C77-B1028AD4136B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C729-2450-4CB3-9DE2-0336D6119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5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50289-AE0E-4082-A197-05F67F22043B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7C738-AF54-4805-83AE-1FACD743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9697-A9FE-46FE-93E7-AF6AFFFCC977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B847-6690-4260-971F-28CF5E5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3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70AF-24FB-4D9D-9681-76A4D4D9FCE3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333-0158-49B3-8497-F6001F2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EAA7-5CF4-4A85-AF6C-2CBD507C0C6C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5CF8-99B9-442E-9280-2BA3D89A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7B900-8504-4E5C-9C94-D9399F5FC1B3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920DEC-EE29-47DC-AA8F-C67AB634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BF8C-7711-41B5-9B9D-00AF42A39AAC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A1F9-CA11-47B2-9648-B01291BC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31A5B-2D71-4155-AA1B-BCDBAD99B61F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22C65-11D2-4E00-8D29-D22F7C44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70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F699B-042D-4E5A-93D1-15E06104D71F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3B120-AD39-4BA6-A929-B6F28C0D0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24" r:id="rId4"/>
    <p:sldLayoutId id="2147484125" r:id="rId5"/>
    <p:sldLayoutId id="2147484132" r:id="rId6"/>
    <p:sldLayoutId id="2147484126" r:id="rId7"/>
    <p:sldLayoutId id="2147484133" r:id="rId8"/>
    <p:sldLayoutId id="2147484134" r:id="rId9"/>
    <p:sldLayoutId id="2147484127" r:id="rId10"/>
    <p:sldLayoutId id="2147484128" r:id="rId11"/>
    <p:sldLayoutId id="214748413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13" Type="http://schemas.openxmlformats.org/officeDocument/2006/relationships/diagramColors" Target="../diagrams/colors7.xml"/><Relationship Id="rId18" Type="http://schemas.openxmlformats.org/officeDocument/2006/relationships/diagramColors" Target="../diagrams/colors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QuickStyle" Target="../diagrams/quickStyle7.xml"/><Relationship Id="rId17" Type="http://schemas.openxmlformats.org/officeDocument/2006/relationships/diagramQuickStyle" Target="../diagrams/quickStyle8.xml"/><Relationship Id="rId2" Type="http://schemas.openxmlformats.org/officeDocument/2006/relationships/chart" Target="../charts/chart31.xml"/><Relationship Id="rId16" Type="http://schemas.openxmlformats.org/officeDocument/2006/relationships/diagramLayout" Target="../diagrams/layout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Layout" Target="../diagrams/layout7.xml"/><Relationship Id="rId5" Type="http://schemas.openxmlformats.org/officeDocument/2006/relationships/diagramQuickStyle" Target="../diagrams/quickStyle6.xml"/><Relationship Id="rId15" Type="http://schemas.openxmlformats.org/officeDocument/2006/relationships/diagramData" Target="../diagrams/data8.xml"/><Relationship Id="rId10" Type="http://schemas.openxmlformats.org/officeDocument/2006/relationships/diagramData" Target="../diagrams/data7.xml"/><Relationship Id="rId19" Type="http://schemas.microsoft.com/office/2007/relationships/diagramDrawing" Target="../diagrams/drawing8.xml"/><Relationship Id="rId4" Type="http://schemas.openxmlformats.org/officeDocument/2006/relationships/diagramLayout" Target="../diagrams/layout6.xml"/><Relationship Id="rId9" Type="http://schemas.openxmlformats.org/officeDocument/2006/relationships/chart" Target="../charts/chart33.xml"/><Relationship Id="rId14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1.xml"/><Relationship Id="rId3" Type="http://schemas.openxmlformats.org/officeDocument/2006/relationships/diagramLayout" Target="../diagrams/layout10.xml"/><Relationship Id="rId7" Type="http://schemas.openxmlformats.org/officeDocument/2006/relationships/chart" Target="../charts/chart4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chart" Target="../charts/chart4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openxmlformats.org/officeDocument/2006/relationships/diagramColors" Target="../diagrams/colors3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QuickStyle" Target="../diagrams/quickStyle3.xml"/><Relationship Id="rId2" Type="http://schemas.openxmlformats.org/officeDocument/2006/relationships/chart" Target="../charts/chart4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Data" Target="../diagrams/data3.xml"/><Relationship Id="rId10" Type="http://schemas.openxmlformats.org/officeDocument/2006/relationships/diagramLayout" Target="../diagrams/layout2.xml"/><Relationship Id="rId19" Type="http://schemas.microsoft.com/office/2007/relationships/diagramDrawing" Target="../diagrams/drawing3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11.xml"/><Relationship Id="rId7" Type="http://schemas.openxmlformats.org/officeDocument/2006/relationships/diagramLayout" Target="../diagrams/layout4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chart" Target="../charts/chart13.xml"/><Relationship Id="rId10" Type="http://schemas.microsoft.com/office/2007/relationships/diagramDrawing" Target="../diagrams/drawing4.xml"/><Relationship Id="rId4" Type="http://schemas.openxmlformats.org/officeDocument/2006/relationships/chart" Target="../charts/chart12.xml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25538"/>
            <a:ext cx="52006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040313"/>
            <a:ext cx="7920038" cy="141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ПРОЕКТ БЮДЖЕТА  ПУШКИНСКОГО  СЕЛЬСКОГО  ПОСЕЛЕНИЯ 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на </a:t>
            </a:r>
            <a:r>
              <a:rPr lang="en-US" b="1" dirty="0" smtClean="0">
                <a:solidFill>
                  <a:srgbClr val="C00000"/>
                </a:solidFill>
                <a:latin typeface="Constantia" pitchFamily="18" charset="0"/>
              </a:rPr>
              <a:t>201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8</a:t>
            </a:r>
            <a:r>
              <a:rPr lang="en-US" b="1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2019 </a:t>
            </a: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 2020 годов в первом чтении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onstantia" pitchFamily="18" charset="0"/>
              </a:rPr>
              <a:t>Решение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Совета народных депутатов Пушкинского сельского поселения  от 05 .12.2017 № 77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Налог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на имущество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организаций и физических лиц,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59617"/>
              </p:ext>
            </p:extLst>
          </p:nvPr>
        </p:nvGraphicFramePr>
        <p:xfrm>
          <a:off x="-180975" y="908050"/>
          <a:ext cx="9145588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доходов </a:t>
            </a:r>
            <a:r>
              <a:rPr lang="ru-RU" altLang="ru-RU" sz="1200" i="1" dirty="0" smtClean="0"/>
              <a:t>бюджета  поселения</a:t>
            </a:r>
            <a:endParaRPr lang="ru-RU" altLang="ru-RU" sz="1200" i="1" dirty="0"/>
          </a:p>
          <a:p>
            <a:pPr eaLnBrk="1" hangingPunct="1"/>
            <a:r>
              <a:rPr lang="ru-RU" altLang="ru-RU" sz="1200" i="1" dirty="0"/>
              <a:t>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300266"/>
              </p:ext>
            </p:extLst>
          </p:nvPr>
        </p:nvGraphicFramePr>
        <p:xfrm>
          <a:off x="0" y="4653136"/>
          <a:ext cx="1907704" cy="165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288"/>
              </p:ext>
            </p:extLst>
          </p:nvPr>
        </p:nvGraphicFramePr>
        <p:xfrm>
          <a:off x="1524000" y="4724400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101207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0, 7%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71775" y="4868863"/>
            <a:ext cx="98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0, 7%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0, 8%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3" y="4149725"/>
            <a:ext cx="3529012" cy="2374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Налог на имущество организаций</a:t>
            </a: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Объектами налогообложения для организаций и физ. лиц признается движимое и недвижимое имущество (в том числе имущество, переданное во временное владение, в пользование, распоряжение, доверительное управление. Внесенное в совместную деятельность или полученное по концессионному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C00000"/>
                </a:solidFill>
                <a:latin typeface="Constantia" pitchFamily="18" charset="0"/>
              </a:rPr>
              <a:t>Земельный налог организаций и физических лиц, </a:t>
            </a:r>
            <a:r>
              <a:rPr lang="ru-RU" sz="2400" dirty="0">
                <a:solidFill>
                  <a:srgbClr val="C00000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689002"/>
              </p:ext>
            </p:extLst>
          </p:nvPr>
        </p:nvGraphicFramePr>
        <p:xfrm>
          <a:off x="-180975" y="908050"/>
          <a:ext cx="9145588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доходов </a:t>
            </a:r>
            <a:r>
              <a:rPr lang="ru-RU" altLang="ru-RU" sz="1200" i="1" dirty="0" smtClean="0"/>
              <a:t>бюджета  поселения</a:t>
            </a:r>
            <a:endParaRPr lang="ru-RU" altLang="ru-RU" sz="1200" i="1" dirty="0"/>
          </a:p>
          <a:p>
            <a:pPr eaLnBrk="1" hangingPunct="1"/>
            <a:r>
              <a:rPr lang="ru-RU" altLang="ru-RU" sz="1200" i="1" dirty="0"/>
              <a:t>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542861"/>
              </p:ext>
            </p:extLst>
          </p:nvPr>
        </p:nvGraphicFramePr>
        <p:xfrm>
          <a:off x="0" y="4653136"/>
          <a:ext cx="1907704" cy="165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389474"/>
              </p:ext>
            </p:extLst>
          </p:nvPr>
        </p:nvGraphicFramePr>
        <p:xfrm>
          <a:off x="1403648" y="4653136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008975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55%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09705" y="4872594"/>
            <a:ext cx="78217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55%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54%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3" y="4149725"/>
            <a:ext cx="3529012" cy="27082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b="1" dirty="0"/>
              <a:t>Земельный  налог</a:t>
            </a:r>
            <a:endParaRPr lang="ru-RU" sz="1400" dirty="0"/>
          </a:p>
          <a:p>
            <a:r>
              <a:rPr lang="ru-RU" sz="1400" dirty="0"/>
              <a:t>Ставки земельного налога в размере 0,3% от кадастровой стоимости земельного участка в отношении                    - земельных участков- отнесенных к землям сельскохозяйственного назначения                                                                - приобретенных  для личного подсобного хозяйства                                                                – занятых жилищным фондом и объектами инженерной инфраструктуры в размере 1,5 %                                                                                 - в отношении прочих земельных участков</a:t>
            </a:r>
          </a:p>
          <a:p>
            <a:r>
              <a:rPr lang="ru-RU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3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333375"/>
            <a:ext cx="66262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Прочие налоговые доходы,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917310"/>
              </p:ext>
            </p:extLst>
          </p:nvPr>
        </p:nvGraphicFramePr>
        <p:xfrm>
          <a:off x="179388" y="836613"/>
          <a:ext cx="8640762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635918"/>
              </p:ext>
            </p:extLst>
          </p:nvPr>
        </p:nvGraphicFramePr>
        <p:xfrm>
          <a:off x="0" y="4437063"/>
          <a:ext cx="2555875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740443"/>
              </p:ext>
            </p:extLst>
          </p:nvPr>
        </p:nvGraphicFramePr>
        <p:xfrm>
          <a:off x="2268538" y="4437063"/>
          <a:ext cx="3382962" cy="13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845860"/>
              </p:ext>
            </p:extLst>
          </p:nvPr>
        </p:nvGraphicFramePr>
        <p:xfrm>
          <a:off x="4716463" y="4292600"/>
          <a:ext cx="4103687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2018 </a:t>
            </a:r>
            <a:endParaRPr lang="ru-RU" altLang="ru-RU" dirty="0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2019</a:t>
            </a:r>
            <a:endParaRPr lang="ru-RU" altLang="ru-RU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</a:t>
            </a:r>
            <a:r>
              <a:rPr lang="ru-RU" sz="11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100" b="1" dirty="0">
                <a:solidFill>
                  <a:schemeClr val="tx1"/>
                </a:solidFill>
              </a:rPr>
              <a:t>пошлина за совершение нотариальных действий должностными лицами органов местного самоуправления, уполномоченными в </a:t>
            </a:r>
            <a:r>
              <a:rPr lang="ru-RU" sz="1100" b="1" dirty="0" smtClean="0">
                <a:solidFill>
                  <a:schemeClr val="tx1"/>
                </a:solidFill>
              </a:rPr>
              <a:t>соответствии </a:t>
            </a:r>
            <a:r>
              <a:rPr lang="ru-RU" sz="1100" b="1" dirty="0">
                <a:solidFill>
                  <a:schemeClr val="tx1"/>
                </a:solidFill>
              </a:rPr>
              <a:t>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C00000"/>
                </a:solidFill>
                <a:latin typeface="Constantia" pitchFamily="18" charset="0"/>
              </a:rPr>
              <a:t>Объем и структура безвозмездных поступлений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69084"/>
              </p:ext>
            </p:extLst>
          </p:nvPr>
        </p:nvGraphicFramePr>
        <p:xfrm>
          <a:off x="381001" y="1125538"/>
          <a:ext cx="2520380" cy="221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395288" y="2636838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1869,5 </a:t>
            </a:r>
            <a:r>
              <a:rPr lang="ru-RU" altLang="ru-RU" sz="1200" dirty="0" err="1"/>
              <a:t>тыс.рублей</a:t>
            </a:r>
            <a:r>
              <a:rPr lang="ru-RU" altLang="ru-RU" sz="1200" dirty="0"/>
              <a:t>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37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888575739"/>
              </p:ext>
            </p:extLst>
          </p:nvPr>
        </p:nvGraphicFramePr>
        <p:xfrm>
          <a:off x="539552" y="3717032"/>
          <a:ext cx="23762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678740"/>
              </p:ext>
            </p:extLst>
          </p:nvPr>
        </p:nvGraphicFramePr>
        <p:xfrm>
          <a:off x="3275855" y="1196975"/>
          <a:ext cx="2664569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473" name="TextBox 12"/>
          <p:cNvSpPr txBox="1">
            <a:spLocks noChangeArrowheads="1"/>
          </p:cNvSpPr>
          <p:nvPr/>
        </p:nvSpPr>
        <p:spPr bwMode="auto">
          <a:xfrm>
            <a:off x="3348038" y="2636838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1600,2 </a:t>
            </a:r>
            <a:r>
              <a:rPr lang="ru-RU" altLang="ru-RU" sz="1200" dirty="0" err="1"/>
              <a:t>тыс.рублей</a:t>
            </a:r>
            <a:r>
              <a:rPr lang="ru-RU" altLang="ru-RU" sz="1200" dirty="0"/>
              <a:t>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33 %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106797"/>
              </p:ext>
            </p:extLst>
          </p:nvPr>
        </p:nvGraphicFramePr>
        <p:xfrm>
          <a:off x="6227763" y="1125538"/>
          <a:ext cx="2447925" cy="143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1608,6 </a:t>
            </a:r>
            <a:r>
              <a:rPr lang="ru-RU" altLang="ru-RU" sz="1200" dirty="0" err="1"/>
              <a:t>тыс.рублей</a:t>
            </a:r>
            <a:r>
              <a:rPr lang="ru-RU" altLang="ru-RU" sz="1200" dirty="0"/>
              <a:t>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32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976240830"/>
              </p:ext>
            </p:extLst>
          </p:nvPr>
        </p:nvGraphicFramePr>
        <p:xfrm>
          <a:off x="3275856" y="3645024"/>
          <a:ext cx="25922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020716448"/>
              </p:ext>
            </p:extLst>
          </p:nvPr>
        </p:nvGraphicFramePr>
        <p:xfrm>
          <a:off x="6300192" y="3645024"/>
          <a:ext cx="2520280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765080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Объем и структура расходов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бюджета поселения 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2018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52139"/>
              </p:ext>
            </p:extLst>
          </p:nvPr>
        </p:nvGraphicFramePr>
        <p:xfrm>
          <a:off x="0" y="765175"/>
          <a:ext cx="9144000" cy="590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44830520"/>
              </p:ext>
            </p:extLst>
          </p:nvPr>
        </p:nvGraphicFramePr>
        <p:xfrm>
          <a:off x="251520" y="947629"/>
          <a:ext cx="828091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dirty="0"/>
              <a:t>Расходы на реализацию муниципальной программы </a:t>
            </a:r>
            <a:r>
              <a:rPr lang="ru-RU" sz="1600" dirty="0" smtClean="0"/>
              <a:t>«Эффективное управление и комплексное </a:t>
            </a:r>
            <a:r>
              <a:rPr lang="ru-RU" sz="1600" dirty="0"/>
              <a:t>обеспечение </a:t>
            </a:r>
            <a:r>
              <a:rPr lang="ru-RU" sz="1600" dirty="0" smtClean="0"/>
              <a:t>жизнедеятельности Пушкинского сельского поселения  </a:t>
            </a:r>
            <a:r>
              <a:rPr lang="ru-RU" sz="1600" dirty="0"/>
              <a:t>на </a:t>
            </a:r>
            <a:r>
              <a:rPr lang="ru-RU" sz="1600" dirty="0" smtClean="0"/>
              <a:t>2018 </a:t>
            </a:r>
            <a:r>
              <a:rPr lang="ru-RU" sz="1600" dirty="0"/>
              <a:t>– </a:t>
            </a:r>
            <a:r>
              <a:rPr lang="ru-RU" sz="1600" dirty="0" smtClean="0"/>
              <a:t>2020 годы»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рамках подпрограммы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Функционирование органов местного самоуправления» 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452217"/>
              </p:ext>
            </p:extLst>
          </p:nvPr>
        </p:nvGraphicFramePr>
        <p:xfrm>
          <a:off x="107950" y="1125538"/>
          <a:ext cx="5903913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04602" y="2996952"/>
            <a:ext cx="2771854" cy="172819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Мероприятие:             Расходы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</a:rPr>
              <a:t>деятельности органов местного самоуправления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96578" y="5301208"/>
            <a:ext cx="2779878" cy="11375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Мероприятие:                               Расходы на заработную плату Главы Пушкинского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89770" y="1700808"/>
            <a:ext cx="2786686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Мероприятие:              Другие </a:t>
            </a:r>
            <a:r>
              <a:rPr lang="ru-RU" sz="1400" dirty="0">
                <a:solidFill>
                  <a:schemeClr val="tx1"/>
                </a:solidFill>
              </a:rPr>
              <a:t>общегосударственные </a:t>
            </a:r>
            <a:r>
              <a:rPr lang="ru-RU" sz="1400" dirty="0" smtClean="0">
                <a:solidFill>
                  <a:schemeClr val="tx1"/>
                </a:solidFill>
              </a:rPr>
              <a:t>вопросы</a:t>
            </a:r>
            <a:r>
              <a:rPr lang="ru-RU" sz="1400" dirty="0">
                <a:solidFill>
                  <a:schemeClr val="tx1"/>
                </a:solidFill>
              </a:rPr>
              <a:t>: проведение </a:t>
            </a:r>
            <a:r>
              <a:rPr lang="ru-RU" sz="1400" dirty="0" smtClean="0">
                <a:solidFill>
                  <a:schemeClr val="tx1"/>
                </a:solidFill>
              </a:rPr>
              <a:t>приемов</a:t>
            </a:r>
            <a:r>
              <a:rPr lang="ru-RU" sz="1400" dirty="0">
                <a:solidFill>
                  <a:schemeClr val="tx1"/>
                </a:solidFill>
              </a:rPr>
              <a:t>, мероприятий и прочих расходов </a:t>
            </a:r>
          </a:p>
        </p:txBody>
      </p:sp>
    </p:spTree>
    <p:extLst>
      <p:ext uri="{BB962C8B-B14F-4D97-AF65-F5344CB8AC3E}">
        <p14:creationId xmlns:p14="http://schemas.microsoft.com/office/powerpoint/2010/main" val="2474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188640"/>
            <a:ext cx="8640960" cy="1200329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dirty="0">
                <a:ln w="11430"/>
              </a:rPr>
              <a:t>Расходы </a:t>
            </a:r>
            <a:r>
              <a:rPr lang="ru-RU" dirty="0" smtClean="0">
                <a:ln w="11430"/>
              </a:rPr>
              <a:t>в рамках подпрограммы </a:t>
            </a:r>
          </a:p>
          <a:p>
            <a:pPr algn="ctr">
              <a:defRPr/>
            </a:pPr>
            <a:r>
              <a:rPr lang="ru-RU" dirty="0" smtClean="0">
                <a:ln w="11430"/>
              </a:rPr>
              <a:t>«Обеспечение первичных мер пожарной безопасности, защиты населения и территории от чрезвычайных ситуации природного и техногенного характера»»  </a:t>
            </a:r>
            <a:r>
              <a:rPr lang="ru-RU" dirty="0">
                <a:ln w="1143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448600"/>
              </p:ext>
            </p:extLst>
          </p:nvPr>
        </p:nvGraphicFramePr>
        <p:xfrm>
          <a:off x="179389" y="1388969"/>
          <a:ext cx="568731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866706" y="2852936"/>
            <a:ext cx="3025775" cy="1656184"/>
          </a:xfrm>
          <a:prstGeom prst="round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Мероприятие: Обеспечение </a:t>
            </a:r>
            <a:r>
              <a:rPr lang="ru-RU" sz="1600" b="1" dirty="0">
                <a:solidFill>
                  <a:schemeClr val="tx1"/>
                </a:solidFill>
              </a:rPr>
              <a:t>защиты населения и территорий от чрезвычайных ситуаций природного и техногенного характера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866706" y="1484784"/>
            <a:ext cx="3025775" cy="122413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Мероприятие: Обеспечение </a:t>
            </a:r>
            <a:r>
              <a:rPr lang="ru-RU" sz="1600" b="1" dirty="0">
                <a:solidFill>
                  <a:schemeClr val="tx1"/>
                </a:solidFill>
              </a:rPr>
              <a:t>первичной пожарной безопасности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 rot="10800000" flipV="1">
            <a:off x="5827910" y="4797152"/>
            <a:ext cx="3025775" cy="1008112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Мероприятие: Стимулирующие выплаты привлекаемым пожарным ДПК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332656"/>
            <a:ext cx="8352606" cy="1015663"/>
          </a:xfrm>
          <a:prstGeom prst="rect">
            <a:avLst/>
          </a:prstGeom>
          <a:solidFill>
            <a:schemeClr val="lt1"/>
          </a:solidFill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 smtClean="0">
                <a:ln/>
                <a:solidFill>
                  <a:sysClr val="windowText" lastClr="000000"/>
                </a:solidFill>
              </a:rPr>
              <a:t>Расходы в рамках подпрограммы</a:t>
            </a:r>
          </a:p>
          <a:p>
            <a:pPr algn="ctr">
              <a:defRPr/>
            </a:pPr>
            <a:r>
              <a:rPr lang="ru-RU" sz="2000" b="1" dirty="0" smtClean="0">
                <a:ln/>
                <a:solidFill>
                  <a:sysClr val="windowText" lastClr="000000"/>
                </a:solidFill>
              </a:rPr>
              <a:t> «Строительство, реконструкция и содержание автомобильных дорог и инженерных сооружений на них»", тыс. рублей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850" y="1341438"/>
            <a:ext cx="3168650" cy="19431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Мероприятие:               Содержание</a:t>
            </a:r>
            <a:r>
              <a:rPr lang="ru-RU" sz="1400" b="1" dirty="0">
                <a:latin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</a:rPr>
              <a:t>текущий </a:t>
            </a:r>
            <a:r>
              <a:rPr lang="ru-RU" sz="1400" b="1" dirty="0">
                <a:latin typeface="Times New Roman" pitchFamily="18" charset="0"/>
              </a:rPr>
              <a:t>ремонт  автомобильных дорог местного значения  и инженерных сооружений на них </a:t>
            </a:r>
            <a:endParaRPr lang="ru-RU" sz="1200" dirty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425736"/>
              </p:ext>
            </p:extLst>
          </p:nvPr>
        </p:nvGraphicFramePr>
        <p:xfrm>
          <a:off x="3635375" y="1397000"/>
          <a:ext cx="525780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3933056"/>
            <a:ext cx="2952328" cy="22322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Мероприятие: Приобретение дорожных знаков, уход за дорожными знаками, нанесение разметок для безопасного движения транспортных средств и пешеходов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267375"/>
              </p:ext>
            </p:extLst>
          </p:nvPr>
        </p:nvGraphicFramePr>
        <p:xfrm>
          <a:off x="3492500" y="3716338"/>
          <a:ext cx="53276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на 2018 год и плановый период 2019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2020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204742"/>
              </p:ext>
            </p:extLst>
          </p:nvPr>
        </p:nvGraphicFramePr>
        <p:xfrm>
          <a:off x="256223" y="1052736"/>
          <a:ext cx="8713788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1021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Расходы </a:t>
            </a:r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 рамках подпрограммы «Повышение уровня благоустройства» тыс. рублей</a:t>
            </a:r>
            <a:endParaRPr lang="ru-RU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77764326"/>
              </p:ext>
            </p:extLst>
          </p:nvPr>
        </p:nvGraphicFramePr>
        <p:xfrm>
          <a:off x="378168" y="946800"/>
          <a:ext cx="85689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615310"/>
              </p:ext>
            </p:extLst>
          </p:nvPr>
        </p:nvGraphicFramePr>
        <p:xfrm>
          <a:off x="467544" y="4797152"/>
          <a:ext cx="25908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866876"/>
              </p:ext>
            </p:extLst>
          </p:nvPr>
        </p:nvGraphicFramePr>
        <p:xfrm>
          <a:off x="3348038" y="4581128"/>
          <a:ext cx="2592387" cy="208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218223"/>
              </p:ext>
            </p:extLst>
          </p:nvPr>
        </p:nvGraphicFramePr>
        <p:xfrm>
          <a:off x="6156176" y="4653136"/>
          <a:ext cx="2808437" cy="194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8035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Расходы </a:t>
            </a:r>
            <a:r>
              <a:rPr lang="ru-RU" dirty="0" smtClean="0"/>
              <a:t>в </a:t>
            </a:r>
            <a:r>
              <a:rPr lang="ru-RU" dirty="0"/>
              <a:t>рамках подпрограммы «"Развитие физической культуры и </a:t>
            </a:r>
            <a:r>
              <a:rPr lang="ru-RU" dirty="0" smtClean="0"/>
              <a:t>спорта« тыс. рублей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530669"/>
              </p:ext>
            </p:extLst>
          </p:nvPr>
        </p:nvGraphicFramePr>
        <p:xfrm>
          <a:off x="1043608" y="1628800"/>
          <a:ext cx="69850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339752" y="5373216"/>
            <a:ext cx="4968552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Мероприятие:                                                           Организация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спортивный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участие в спортивных мероприятиях                       Мероприятие:                                                                       Содержание и текущий ремонт хоккейной коробки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6624736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Расходы </a:t>
            </a:r>
            <a:r>
              <a:rPr lang="ru-RU" sz="2000" dirty="0" smtClean="0"/>
              <a:t>в </a:t>
            </a:r>
            <a:r>
              <a:rPr lang="ru-RU" sz="2000" dirty="0"/>
              <a:t>рамках подпрограммы </a:t>
            </a:r>
            <a:r>
              <a:rPr lang="ru-RU" sz="2000" dirty="0" smtClean="0"/>
              <a:t>«Гарантии, предоставляемые муниципальным служащим поселения» тыс. рублей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2519362" cy="15841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Мероприятие:              Ежемесячное дополнительное обеспечение к пенсиям муниципальных служащих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420461"/>
              </p:ext>
            </p:extLst>
          </p:nvPr>
        </p:nvGraphicFramePr>
        <p:xfrm>
          <a:off x="2843808" y="1348319"/>
          <a:ext cx="5651500" cy="503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Расходы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в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рамках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непрограммного направления деятельности на 2018 год, тыс. рублей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974243"/>
              </p:ext>
            </p:extLst>
          </p:nvPr>
        </p:nvGraphicFramePr>
        <p:xfrm>
          <a:off x="179512" y="1138833"/>
          <a:ext cx="7416824" cy="5299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688"/>
            <a:ext cx="7467600" cy="5853137"/>
          </a:xfrm>
        </p:spPr>
        <p:txBody>
          <a:bodyPr/>
          <a:lstStyle/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Пушкинского сельского поселения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Пушкинского  сельского поселения </a:t>
            </a:r>
          </a:p>
          <a:p>
            <a:pPr algn="ctr"/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Багрыч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Геннадий Александрович                                   График работы с 8-30 до 17-30,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652399, Кемеровская область, Промышленновский район, с.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Краснинское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ул.Садовая,7б     Телефон (8 38442)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68-329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Факс: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(8 38442)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68-329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pushkino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28@yandex.ru </a:t>
            </a:r>
          </a:p>
        </p:txBody>
      </p:sp>
    </p:spTree>
    <p:extLst>
      <p:ext uri="{BB962C8B-B14F-4D97-AF65-F5344CB8AC3E}">
        <p14:creationId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Динамика собственных доходов </a:t>
            </a:r>
            <a:r>
              <a:rPr lang="ru-RU" dirty="0" smtClean="0"/>
              <a:t>бюджета  поселения тыс. рублей </a:t>
            </a:r>
            <a:endParaRPr lang="ru-RU" dirty="0"/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402725"/>
              </p:ext>
            </p:extLst>
          </p:nvPr>
        </p:nvGraphicFramePr>
        <p:xfrm>
          <a:off x="519113" y="765175"/>
          <a:ext cx="8250237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0825" y="115888"/>
            <a:ext cx="8281988" cy="8318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Структура доходов </a:t>
            </a:r>
            <a:r>
              <a:rPr lang="ru-RU" sz="2400" dirty="0" smtClean="0">
                <a:latin typeface="Constantia" pitchFamily="18" charset="0"/>
              </a:rPr>
              <a:t>местного </a:t>
            </a:r>
            <a:r>
              <a:rPr lang="ru-RU" sz="2400" dirty="0">
                <a:latin typeface="Constantia" pitchFamily="18" charset="0"/>
              </a:rPr>
              <a:t>бюджета, тыс.рублей</a:t>
            </a:r>
          </a:p>
          <a:p>
            <a:pPr>
              <a:defRPr/>
            </a:pPr>
            <a:endParaRPr lang="ru-RU" sz="2400" dirty="0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069260"/>
              </p:ext>
            </p:extLst>
          </p:nvPr>
        </p:nvGraphicFramePr>
        <p:xfrm>
          <a:off x="-31998" y="1556792"/>
          <a:ext cx="90424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32131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/>
              <a:t> </a:t>
            </a:r>
            <a:endParaRPr lang="ru-RU" alt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320" y="334559"/>
            <a:ext cx="65992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Constantia" pitchFamily="18" charset="0"/>
              </a:rPr>
              <a:t>Объем и структура налоговых доходов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4324"/>
              </p:ext>
            </p:extLst>
          </p:nvPr>
        </p:nvGraphicFramePr>
        <p:xfrm>
          <a:off x="374650" y="1392238"/>
          <a:ext cx="2663825" cy="19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92369" y="1556792"/>
            <a:ext cx="2783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3009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dirty="0" smtClean="0"/>
              <a:t>60 </a:t>
            </a:r>
            <a:r>
              <a:rPr lang="ru-RU" altLang="ru-RU" sz="1400" b="1" dirty="0" smtClean="0"/>
              <a:t>%</a:t>
            </a:r>
            <a:r>
              <a:rPr lang="ru-RU" altLang="ru-RU" sz="1400" dirty="0" smtClean="0"/>
              <a:t> </a:t>
            </a:r>
            <a:endParaRPr lang="ru-RU" altLang="ru-RU" sz="1400" dirty="0"/>
          </a:p>
          <a:p>
            <a:pPr algn="ctr" eaLnBrk="1" hangingPunct="1"/>
            <a:r>
              <a:rPr lang="ru-RU" altLang="ru-RU" sz="1400" dirty="0"/>
              <a:t>в общем объеме доходов</a:t>
            </a:r>
            <a:r>
              <a:rPr lang="ru-RU" altLang="ru-RU" sz="11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2743" y="908050"/>
            <a:ext cx="15827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2018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964619"/>
              </p:ext>
            </p:extLst>
          </p:nvPr>
        </p:nvGraphicFramePr>
        <p:xfrm>
          <a:off x="3226213" y="917067"/>
          <a:ext cx="25908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847027395"/>
              </p:ext>
            </p:extLst>
          </p:nvPr>
        </p:nvGraphicFramePr>
        <p:xfrm>
          <a:off x="3326385" y="2636912"/>
          <a:ext cx="28083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485568692"/>
              </p:ext>
            </p:extLst>
          </p:nvPr>
        </p:nvGraphicFramePr>
        <p:xfrm>
          <a:off x="277848" y="2708920"/>
          <a:ext cx="302433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214543"/>
              </p:ext>
            </p:extLst>
          </p:nvPr>
        </p:nvGraphicFramePr>
        <p:xfrm>
          <a:off x="5867400" y="8366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07212" y="908050"/>
            <a:ext cx="1038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2020год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3434347" y="1576240"/>
            <a:ext cx="2592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3155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b="1" dirty="0" smtClean="0"/>
              <a:t>64 </a:t>
            </a:r>
            <a:r>
              <a:rPr lang="ru-RU" altLang="ru-RU" sz="1400" b="1" dirty="0"/>
              <a:t>% </a:t>
            </a:r>
            <a:r>
              <a:rPr lang="ru-RU" altLang="ru-RU" sz="1400" dirty="0"/>
              <a:t>в общем объеме доходов.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214468728"/>
              </p:ext>
            </p:extLst>
          </p:nvPr>
        </p:nvGraphicFramePr>
        <p:xfrm>
          <a:off x="6270541" y="2780928"/>
          <a:ext cx="25922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374473" y="1568475"/>
            <a:ext cx="2384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3256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  <a:endParaRPr lang="ru-RU" altLang="ru-RU" sz="1400" dirty="0" smtClean="0"/>
          </a:p>
          <a:p>
            <a:pPr algn="ctr" eaLnBrk="1" hangingPunct="1"/>
            <a:r>
              <a:rPr lang="ru-RU" altLang="ru-RU" sz="1400" dirty="0" smtClean="0"/>
              <a:t>налоговых </a:t>
            </a:r>
            <a:r>
              <a:rPr lang="ru-RU" altLang="ru-RU" sz="1400" dirty="0"/>
              <a:t>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dirty="0" smtClean="0"/>
              <a:t>65</a:t>
            </a:r>
            <a:r>
              <a:rPr lang="ru-RU" altLang="ru-RU" sz="1400" b="1" dirty="0" smtClean="0"/>
              <a:t>%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в общем объеме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8744595"/>
              </p:ext>
            </p:extLst>
          </p:nvPr>
        </p:nvGraphicFramePr>
        <p:xfrm>
          <a:off x="-180528" y="218754"/>
          <a:ext cx="4073525" cy="357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467880"/>
              </p:ext>
            </p:extLst>
          </p:nvPr>
        </p:nvGraphicFramePr>
        <p:xfrm>
          <a:off x="2604771" y="173856"/>
          <a:ext cx="4003675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4629" name="Rectangle 5"/>
          <p:cNvSpPr>
            <a:spLocks/>
          </p:cNvSpPr>
          <p:nvPr/>
        </p:nvSpPr>
        <p:spPr bwMode="auto">
          <a:xfrm>
            <a:off x="2484438" y="0"/>
            <a:ext cx="66595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100" b="1">
                <a:solidFill>
                  <a:schemeClr val="tx1"/>
                </a:solidFill>
                <a:latin typeface="Constantia" pitchFamily="18" charset="0"/>
              </a:defRPr>
            </a:lvl1pPr>
            <a:lvl2pPr algn="ctr">
              <a:defRPr sz="4100" b="1">
                <a:solidFill>
                  <a:schemeClr val="tx1"/>
                </a:solidFill>
                <a:latin typeface="Constantia" pitchFamily="18" charset="0"/>
              </a:defRPr>
            </a:lvl2pPr>
            <a:lvl3pPr algn="ctr">
              <a:defRPr sz="4100" b="1">
                <a:solidFill>
                  <a:schemeClr val="tx1"/>
                </a:solidFill>
                <a:latin typeface="Constantia" pitchFamily="18" charset="0"/>
              </a:defRPr>
            </a:lvl3pPr>
            <a:lvl4pPr algn="ctr">
              <a:defRPr sz="4100" b="1">
                <a:solidFill>
                  <a:schemeClr val="tx1"/>
                </a:solidFill>
                <a:latin typeface="Constantia" pitchFamily="18" charset="0"/>
              </a:defRPr>
            </a:lvl4pPr>
            <a:lvl5pPr algn="ctr">
              <a:defRPr sz="4100" b="1">
                <a:solidFill>
                  <a:schemeClr val="tx1"/>
                </a:solidFill>
                <a:latin typeface="Constantia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Constantia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Constantia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Constantia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endParaRPr lang="ru-RU" altLang="ru-RU" sz="1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0" y="2636838"/>
            <a:ext cx="3059113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chemeClr val="accent1"/>
              </a:solidFill>
            </a:endParaRP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0" y="2924969"/>
            <a:ext cx="2916238" cy="75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0000FF"/>
                </a:solidFill>
              </a:rPr>
              <a:t>Штрафы, санкции, возмещение ущерба  1,0 </a:t>
            </a:r>
            <a:r>
              <a:rPr lang="ru-RU" altLang="ru-RU" sz="1600" b="1" dirty="0" err="1" smtClean="0">
                <a:solidFill>
                  <a:srgbClr val="0000FF"/>
                </a:solidFill>
              </a:rPr>
              <a:t>тыс.рублей</a:t>
            </a:r>
            <a:endParaRPr lang="ru-RU" altLang="ru-RU" sz="4100" b="1" dirty="0">
              <a:solidFill>
                <a:srgbClr val="0000FF"/>
              </a:solidFill>
            </a:endParaRPr>
          </a:p>
        </p:txBody>
      </p:sp>
      <p:sp>
        <p:nvSpPr>
          <p:cNvPr id="15368" name="Rectangle 8"/>
          <p:cNvSpPr>
            <a:spLocks/>
          </p:cNvSpPr>
          <p:nvPr/>
        </p:nvSpPr>
        <p:spPr bwMode="auto">
          <a:xfrm>
            <a:off x="177800" y="3933057"/>
            <a:ext cx="2665414" cy="122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>
                <a:solidFill>
                  <a:srgbClr val="238EAF"/>
                </a:solidFill>
              </a:rPr>
              <a:t>Доходы от использования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 имущества находящегося </a:t>
            </a:r>
            <a:r>
              <a:rPr lang="ru-RU" altLang="ru-RU" sz="1600" b="1" dirty="0">
                <a:solidFill>
                  <a:srgbClr val="238EAF"/>
                </a:solidFill>
              </a:rPr>
              <a:t>в муниципальной собственности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145 тыс. рублей</a:t>
            </a:r>
            <a:endParaRPr lang="ru-RU" altLang="ru-RU" sz="4100" b="1" dirty="0">
              <a:solidFill>
                <a:srgbClr val="238EAF"/>
              </a:solidFill>
            </a:endParaRPr>
          </a:p>
        </p:txBody>
      </p:sp>
      <p:sp>
        <p:nvSpPr>
          <p:cNvPr id="15369" name="Rectangle 12"/>
          <p:cNvSpPr>
            <a:spLocks/>
          </p:cNvSpPr>
          <p:nvPr/>
        </p:nvSpPr>
        <p:spPr bwMode="auto">
          <a:xfrm>
            <a:off x="3276600" y="2492375"/>
            <a:ext cx="30241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chemeClr val="accent1"/>
              </a:solidFill>
            </a:endParaRPr>
          </a:p>
        </p:txBody>
      </p:sp>
      <p:sp>
        <p:nvSpPr>
          <p:cNvPr id="15370" name="Rectangle 13"/>
          <p:cNvSpPr>
            <a:spLocks/>
          </p:cNvSpPr>
          <p:nvPr/>
        </p:nvSpPr>
        <p:spPr bwMode="auto">
          <a:xfrm>
            <a:off x="3348038" y="2888457"/>
            <a:ext cx="2879725" cy="90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0000FF"/>
                </a:solidFill>
              </a:rPr>
              <a:t>Штрафы, санкции, возмещение ущерба 1</a:t>
            </a:r>
            <a:r>
              <a:rPr lang="ru-RU" altLang="ru-RU" sz="1600" b="1" dirty="0">
                <a:solidFill>
                  <a:srgbClr val="0000FF"/>
                </a:solidFill>
              </a:rPr>
              <a:t>,</a:t>
            </a:r>
            <a:r>
              <a:rPr lang="ru-RU" altLang="ru-RU" sz="1600" b="1" dirty="0" smtClean="0">
                <a:solidFill>
                  <a:srgbClr val="0000FF"/>
                </a:solidFill>
              </a:rPr>
              <a:t>0 тыс. </a:t>
            </a:r>
            <a:r>
              <a:rPr lang="ru-RU" altLang="ru-RU" sz="1600" b="1" dirty="0">
                <a:solidFill>
                  <a:srgbClr val="0000FF"/>
                </a:solidFill>
              </a:rPr>
              <a:t>рублей</a:t>
            </a:r>
            <a:endParaRPr lang="ru-RU" altLang="ru-RU" sz="4100" b="1" dirty="0">
              <a:solidFill>
                <a:srgbClr val="0000FF"/>
              </a:solidFill>
            </a:endParaRPr>
          </a:p>
        </p:txBody>
      </p:sp>
      <p:sp>
        <p:nvSpPr>
          <p:cNvPr id="15371" name="Rectangle 14"/>
          <p:cNvSpPr>
            <a:spLocks/>
          </p:cNvSpPr>
          <p:nvPr/>
        </p:nvSpPr>
        <p:spPr bwMode="auto">
          <a:xfrm>
            <a:off x="3276601" y="3500438"/>
            <a:ext cx="2663552" cy="195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>
                <a:solidFill>
                  <a:srgbClr val="238EAF"/>
                </a:solidFill>
              </a:rPr>
              <a:t>Доходы от использования имущества, находящегося в муниципальной собственности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145 тыс. рублей</a:t>
            </a:r>
            <a:endParaRPr lang="ru-RU" altLang="ru-RU" sz="4100" b="1" dirty="0">
              <a:solidFill>
                <a:srgbClr val="238EAF"/>
              </a:solidFill>
            </a:endParaRPr>
          </a:p>
        </p:txBody>
      </p:sp>
      <p:graphicFrame>
        <p:nvGraphicFramePr>
          <p:cNvPr id="4" name="Object 1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33404008"/>
              </p:ext>
            </p:extLst>
          </p:nvPr>
        </p:nvGraphicFramePr>
        <p:xfrm>
          <a:off x="5450681" y="261168"/>
          <a:ext cx="4219575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73" name="Rectangle 19"/>
          <p:cNvSpPr>
            <a:spLocks/>
          </p:cNvSpPr>
          <p:nvPr/>
        </p:nvSpPr>
        <p:spPr bwMode="auto">
          <a:xfrm>
            <a:off x="6156325" y="2205038"/>
            <a:ext cx="28082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endParaRPr lang="ru-RU" altLang="ru-RU" sz="4100" b="1" dirty="0">
              <a:solidFill>
                <a:schemeClr val="accent1"/>
              </a:solidFill>
            </a:endParaRPr>
          </a:p>
        </p:txBody>
      </p:sp>
      <p:sp>
        <p:nvSpPr>
          <p:cNvPr id="15374" name="Rectangle 20"/>
          <p:cNvSpPr>
            <a:spLocks/>
          </p:cNvSpPr>
          <p:nvPr/>
        </p:nvSpPr>
        <p:spPr bwMode="auto">
          <a:xfrm>
            <a:off x="6084888" y="2636839"/>
            <a:ext cx="259397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0000FF"/>
                </a:solidFill>
              </a:rPr>
              <a:t>Штрафы, </a:t>
            </a:r>
            <a:r>
              <a:rPr lang="ru-RU" altLang="ru-RU" sz="1600" b="1" dirty="0">
                <a:solidFill>
                  <a:srgbClr val="0000FF"/>
                </a:solidFill>
              </a:rPr>
              <a:t>санкции </a:t>
            </a:r>
            <a:r>
              <a:rPr lang="ru-RU" altLang="ru-RU" sz="1600" b="1" dirty="0" smtClean="0">
                <a:solidFill>
                  <a:srgbClr val="0000FF"/>
                </a:solidFill>
              </a:rPr>
              <a:t>,возмещение ущерба 1,0 тыс. рублей</a:t>
            </a:r>
            <a:endParaRPr lang="ru-RU" altLang="ru-RU" sz="4100" b="1" dirty="0">
              <a:solidFill>
                <a:srgbClr val="0000FF"/>
              </a:solidFill>
            </a:endParaRPr>
          </a:p>
        </p:txBody>
      </p:sp>
      <p:sp>
        <p:nvSpPr>
          <p:cNvPr id="15375" name="Rectangle 21"/>
          <p:cNvSpPr>
            <a:spLocks/>
          </p:cNvSpPr>
          <p:nvPr/>
        </p:nvSpPr>
        <p:spPr bwMode="auto">
          <a:xfrm>
            <a:off x="6156325" y="3681412"/>
            <a:ext cx="2736850" cy="147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>
                <a:solidFill>
                  <a:srgbClr val="238EAF"/>
                </a:solidFill>
              </a:rPr>
              <a:t>Доходы от использования имущества, находящегося в муниципальной собственности </a:t>
            </a:r>
            <a:r>
              <a:rPr lang="ru-RU" altLang="ru-RU" sz="1600" b="1" dirty="0" smtClean="0">
                <a:solidFill>
                  <a:srgbClr val="238EAF"/>
                </a:solidFill>
              </a:rPr>
              <a:t>145 тыс. рублей</a:t>
            </a:r>
            <a:endParaRPr lang="ru-RU" altLang="ru-RU" sz="4100" b="1" dirty="0">
              <a:solidFill>
                <a:srgbClr val="238EAF"/>
              </a:solidFill>
            </a:endParaRPr>
          </a:p>
        </p:txBody>
      </p:sp>
      <p:sp>
        <p:nvSpPr>
          <p:cNvPr id="15376" name="Rectangle 25"/>
          <p:cNvSpPr>
            <a:spLocks/>
          </p:cNvSpPr>
          <p:nvPr/>
        </p:nvSpPr>
        <p:spPr bwMode="auto">
          <a:xfrm>
            <a:off x="6300788" y="620713"/>
            <a:ext cx="2159000" cy="43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474191"/>
                </a:solidFill>
              </a:rPr>
              <a:t>2020год</a:t>
            </a:r>
            <a:endParaRPr lang="ru-RU" altLang="ru-RU" sz="4100" b="1" dirty="0">
              <a:solidFill>
                <a:srgbClr val="474191"/>
              </a:solidFill>
            </a:endParaRPr>
          </a:p>
        </p:txBody>
      </p:sp>
      <p:sp>
        <p:nvSpPr>
          <p:cNvPr id="15377" name="Rectangle 26"/>
          <p:cNvSpPr>
            <a:spLocks/>
          </p:cNvSpPr>
          <p:nvPr/>
        </p:nvSpPr>
        <p:spPr bwMode="auto">
          <a:xfrm>
            <a:off x="3635375" y="584993"/>
            <a:ext cx="1873250" cy="4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474191"/>
                </a:solidFill>
              </a:rPr>
              <a:t>2019 </a:t>
            </a:r>
            <a:r>
              <a:rPr lang="ru-RU" altLang="ru-RU" sz="1600" b="1" dirty="0">
                <a:solidFill>
                  <a:srgbClr val="474191"/>
                </a:solidFill>
              </a:rPr>
              <a:t>год</a:t>
            </a:r>
            <a:endParaRPr lang="ru-RU" altLang="ru-RU" sz="4100" b="1" dirty="0">
              <a:solidFill>
                <a:srgbClr val="474191"/>
              </a:solidFill>
            </a:endParaRPr>
          </a:p>
        </p:txBody>
      </p:sp>
      <p:sp>
        <p:nvSpPr>
          <p:cNvPr id="15378" name="Rectangle 27"/>
          <p:cNvSpPr>
            <a:spLocks/>
          </p:cNvSpPr>
          <p:nvPr/>
        </p:nvSpPr>
        <p:spPr bwMode="auto">
          <a:xfrm>
            <a:off x="539750" y="692150"/>
            <a:ext cx="20875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b="1" dirty="0" smtClean="0">
                <a:solidFill>
                  <a:srgbClr val="474191"/>
                </a:solidFill>
              </a:rPr>
              <a:t>2018 </a:t>
            </a:r>
            <a:r>
              <a:rPr lang="ru-RU" altLang="ru-RU" sz="1600" b="1" dirty="0">
                <a:solidFill>
                  <a:srgbClr val="474191"/>
                </a:solidFill>
              </a:rPr>
              <a:t>год</a:t>
            </a:r>
            <a:endParaRPr lang="ru-RU" altLang="ru-RU" sz="4100" b="1" dirty="0">
              <a:solidFill>
                <a:srgbClr val="474191"/>
              </a:solidFill>
            </a:endParaRPr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 rot="10800000" flipV="1">
            <a:off x="177800" y="5452001"/>
            <a:ext cx="266541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Arial" charset="0"/>
              </a:rPr>
              <a:t>Это составляет </a:t>
            </a:r>
            <a:r>
              <a:rPr lang="ru-RU" altLang="ru-RU" sz="1600" b="1" dirty="0" smtClean="0">
                <a:latin typeface="Arial" charset="0"/>
              </a:rPr>
              <a:t>5% </a:t>
            </a:r>
            <a:r>
              <a:rPr lang="ru-RU" altLang="ru-RU" sz="1600" dirty="0" smtClean="0">
                <a:latin typeface="Arial" charset="0"/>
              </a:rPr>
              <a:t>в </a:t>
            </a:r>
            <a:r>
              <a:rPr lang="ru-RU" altLang="ru-RU" sz="1600" dirty="0">
                <a:latin typeface="Arial" charset="0"/>
              </a:rPr>
              <a:t>общем объеме налоговых и неналоговых доходов</a:t>
            </a:r>
            <a:r>
              <a:rPr lang="ru-RU" altLang="ru-RU" sz="1800" dirty="0">
                <a:latin typeface="Arial" charset="0"/>
              </a:rPr>
              <a:t> </a:t>
            </a:r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 rot="10800000" flipV="1">
            <a:off x="3276600" y="5299863"/>
            <a:ext cx="302418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Arial" charset="0"/>
              </a:rPr>
              <a:t>Это </a:t>
            </a:r>
            <a:r>
              <a:rPr lang="ru-RU" altLang="ru-RU" sz="1600" dirty="0" smtClean="0">
                <a:latin typeface="Arial" charset="0"/>
              </a:rPr>
              <a:t>составляет 4</a:t>
            </a:r>
            <a:r>
              <a:rPr lang="ru-RU" altLang="ru-RU" sz="1600" b="1" dirty="0" smtClean="0">
                <a:latin typeface="Arial" charset="0"/>
              </a:rPr>
              <a:t>% </a:t>
            </a:r>
            <a:r>
              <a:rPr lang="ru-RU" altLang="ru-RU" sz="1600" dirty="0">
                <a:latin typeface="Arial" charset="0"/>
              </a:rPr>
              <a:t>в общем объеме налоговых и неналоговых доходов</a:t>
            </a:r>
            <a:r>
              <a:rPr lang="ru-RU" altLang="ru-RU" sz="1800" dirty="0">
                <a:latin typeface="Arial" charset="0"/>
              </a:rPr>
              <a:t> </a:t>
            </a:r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 rot="10800000" flipV="1">
            <a:off x="6084888" y="5368925"/>
            <a:ext cx="2593976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Arial" charset="0"/>
              </a:rPr>
              <a:t>Это составляет </a:t>
            </a:r>
            <a:r>
              <a:rPr lang="ru-RU" altLang="ru-RU" sz="1600" b="1" dirty="0" smtClean="0">
                <a:latin typeface="Arial" charset="0"/>
              </a:rPr>
              <a:t>4 % </a:t>
            </a:r>
            <a:r>
              <a:rPr lang="ru-RU" altLang="ru-RU" sz="1600" dirty="0">
                <a:latin typeface="Arial" charset="0"/>
              </a:rPr>
              <a:t>в общем объеме налоговых и неналоговых доходов</a:t>
            </a:r>
            <a:r>
              <a:rPr lang="ru-RU" altLang="ru-RU" sz="1800" dirty="0">
                <a:latin typeface="Arial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0356"/>
            <a:ext cx="8229600" cy="52625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структура неналоговых доходов       тыс. рублей</a:t>
            </a:r>
            <a:endParaRPr lang="ru-RU" i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323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 на доходы физических лиц,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516251"/>
              </p:ext>
            </p:extLst>
          </p:nvPr>
        </p:nvGraphicFramePr>
        <p:xfrm>
          <a:off x="0" y="836613"/>
          <a:ext cx="5219700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779475"/>
              </p:ext>
            </p:extLst>
          </p:nvPr>
        </p:nvGraphicFramePr>
        <p:xfrm>
          <a:off x="323850" y="4508500"/>
          <a:ext cx="2016125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100" i="1" dirty="0"/>
              <a:t>Доля поступлений налога в общем объеме налоговых и неналоговых доходов районного бюджета </a:t>
            </a:r>
          </a:p>
          <a:p>
            <a:pPr algn="ctr" eaLnBrk="1" hangingPunct="1"/>
            <a:r>
              <a:rPr lang="ru-RU" altLang="ru-RU" sz="1100" i="1" dirty="0"/>
              <a:t>в </a:t>
            </a:r>
            <a:r>
              <a:rPr lang="ru-RU" altLang="ru-RU" sz="1100" i="1" dirty="0" smtClean="0"/>
              <a:t>2018, 2019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2020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126192"/>
              </p:ext>
            </p:extLst>
          </p:nvPr>
        </p:nvGraphicFramePr>
        <p:xfrm>
          <a:off x="1835696" y="4616450"/>
          <a:ext cx="1655763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987824" y="4862280"/>
            <a:ext cx="5036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6 %</a:t>
            </a:r>
            <a:endParaRPr lang="ru-RU" altLang="ru-RU" sz="1400" b="1" dirty="0"/>
          </a:p>
        </p:txBody>
      </p:sp>
      <p:graphicFrame>
        <p:nvGraphicFramePr>
          <p:cNvPr id="6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616621"/>
              </p:ext>
            </p:extLst>
          </p:nvPr>
        </p:nvGraphicFramePr>
        <p:xfrm>
          <a:off x="3491879" y="4652963"/>
          <a:ext cx="2232645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851920" y="4803849"/>
            <a:ext cx="692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400" b="1" dirty="0" smtClean="0"/>
              <a:t>6%</a:t>
            </a:r>
            <a:endParaRPr lang="ru-RU" altLang="ru-RU" sz="1400" b="1" dirty="0"/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</a:t>
            </a:r>
            <a:r>
              <a:rPr lang="ru-RU" altLang="ru-RU" sz="1200" i="1" dirty="0" smtClean="0"/>
              <a:t>. Норматив зачисления в бюджет поселения составляет 2 процента</a:t>
            </a:r>
            <a:endParaRPr lang="ru-RU" altLang="ru-RU" sz="1200" i="1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837892739"/>
              </p:ext>
            </p:extLst>
          </p:nvPr>
        </p:nvGraphicFramePr>
        <p:xfrm>
          <a:off x="5148064" y="2348880"/>
          <a:ext cx="3572074" cy="3887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Constantia" pitchFamily="18" charset="0"/>
              </a:rPr>
              <a:t>Акцизы по подакцизным товарам (продукции), тыс.рублей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94079"/>
              </p:ext>
            </p:extLst>
          </p:nvPr>
        </p:nvGraphicFramePr>
        <p:xfrm>
          <a:off x="0" y="765175"/>
          <a:ext cx="9144000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00488181"/>
              </p:ext>
            </p:extLst>
          </p:nvPr>
        </p:nvGraphicFramePr>
        <p:xfrm>
          <a:off x="179512" y="4293096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15888"/>
            <a:ext cx="6542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Налоги на совокупный доход,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940958"/>
              </p:ext>
            </p:extLst>
          </p:nvPr>
        </p:nvGraphicFramePr>
        <p:xfrm>
          <a:off x="468313" y="836613"/>
          <a:ext cx="1727200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158533"/>
              </p:ext>
            </p:extLst>
          </p:nvPr>
        </p:nvGraphicFramePr>
        <p:xfrm>
          <a:off x="1964531" y="855662"/>
          <a:ext cx="2159000" cy="108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276600" y="908050"/>
            <a:ext cx="141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927964"/>
              </p:ext>
            </p:extLst>
          </p:nvPr>
        </p:nvGraphicFramePr>
        <p:xfrm>
          <a:off x="3983831" y="981075"/>
          <a:ext cx="2303463" cy="115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787900" y="836613"/>
            <a:ext cx="831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700338" y="1989138"/>
            <a:ext cx="687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156074" y="19891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налога на совокупный доходов о общем объеме налоговых и неналоговых доходов </a:t>
            </a:r>
            <a:r>
              <a:rPr lang="ru-RU" altLang="ru-RU" sz="1200" i="1" dirty="0" smtClean="0"/>
              <a:t>местного </a:t>
            </a:r>
            <a:r>
              <a:rPr lang="ru-RU" altLang="ru-RU" sz="1200" i="1" dirty="0"/>
              <a:t>бюджета 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6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523562"/>
              </p:ext>
            </p:extLst>
          </p:nvPr>
        </p:nvGraphicFramePr>
        <p:xfrm>
          <a:off x="119063" y="2296915"/>
          <a:ext cx="91440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683568" y="5733256"/>
            <a:ext cx="763334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</a:rPr>
              <a:t>местный </a:t>
            </a:r>
            <a:r>
              <a:rPr lang="ru-RU" sz="1200" b="1" dirty="0">
                <a:solidFill>
                  <a:schemeClr val="bg1"/>
                </a:solidFill>
              </a:rPr>
              <a:t>бюджет поступают: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единый </a:t>
            </a:r>
            <a:r>
              <a:rPr lang="ru-RU" sz="1200" b="1" dirty="0">
                <a:solidFill>
                  <a:schemeClr val="bg1"/>
                </a:solidFill>
              </a:rPr>
              <a:t>сельскохозяйственный </a:t>
            </a:r>
            <a:r>
              <a:rPr lang="ru-RU" sz="1200" b="1" dirty="0" smtClean="0">
                <a:solidFill>
                  <a:schemeClr val="bg1"/>
                </a:solidFill>
              </a:rPr>
              <a:t>налог. Норматив зачисления в бюджет поселения составляет 30 процентов. 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4436</TotalTime>
  <Words>1665</Words>
  <Application>Microsoft Office PowerPoint</Application>
  <PresentationFormat>Экран (4:3)</PresentationFormat>
  <Paragraphs>280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 и структура неналоговых доходов      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User12</cp:lastModifiedBy>
  <cp:revision>444</cp:revision>
  <cp:lastPrinted>2014-01-24T05:49:03Z</cp:lastPrinted>
  <dcterms:created xsi:type="dcterms:W3CDTF">2014-01-21T08:42:27Z</dcterms:created>
  <dcterms:modified xsi:type="dcterms:W3CDTF">2018-01-10T03:47:53Z</dcterms:modified>
</cp:coreProperties>
</file>