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7" r:id="rId1"/>
  </p:sldMasterIdLst>
  <p:notesMasterIdLst>
    <p:notesMasterId r:id="rId13"/>
  </p:notesMasterIdLst>
  <p:sldIdLst>
    <p:sldId id="282" r:id="rId2"/>
    <p:sldId id="274" r:id="rId3"/>
    <p:sldId id="286" r:id="rId4"/>
    <p:sldId id="292" r:id="rId5"/>
    <p:sldId id="287" r:id="rId6"/>
    <p:sldId id="278" r:id="rId7"/>
    <p:sldId id="288" r:id="rId8"/>
    <p:sldId id="289" r:id="rId9"/>
    <p:sldId id="273" r:id="rId10"/>
    <p:sldId id="290" r:id="rId11"/>
    <p:sldId id="276" r:id="rId1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CC99FF"/>
    <a:srgbClr val="FEE6FD"/>
    <a:srgbClr val="99FFCC"/>
    <a:srgbClr val="A3E7FF"/>
    <a:srgbClr val="CC3399"/>
    <a:srgbClr val="FF7C8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08" autoAdjust="0"/>
    <p:restoredTop sz="94717" autoAdjust="0"/>
  </p:normalViewPr>
  <p:slideViewPr>
    <p:cSldViewPr>
      <p:cViewPr varScale="1">
        <p:scale>
          <a:sx n="66" d="100"/>
          <a:sy n="66" d="100"/>
        </p:scale>
        <p:origin x="-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325044404973365E-2"/>
          <c:y val="5.8620689655172413E-2"/>
          <c:w val="0.5719360568383659"/>
          <c:h val="0.737931034482758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1"/>
            </a:solidFill>
            <a:ln w="1269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План 6299,6</c:v>
                </c:pt>
                <c:pt idx="1">
                  <c:v>Факт  2041,9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3199</c:v>
                </c:pt>
                <c:pt idx="1">
                  <c:v>1064.5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Дотации бюджетам  сельских поселений</c:v>
                </c:pt>
              </c:strCache>
            </c:strRef>
          </c:tx>
          <c:spPr>
            <a:solidFill>
              <a:schemeClr val="accent2"/>
            </a:solidFill>
            <a:ln w="1269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План 6299,6</c:v>
                </c:pt>
                <c:pt idx="1">
                  <c:v>Факт  2041,9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2073.6</c:v>
                </c:pt>
                <c:pt idx="1">
                  <c:v>849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Субвеции бюджетам сельских поселений</c:v>
                </c:pt>
              </c:strCache>
            </c:strRef>
          </c:tx>
          <c:spPr>
            <a:solidFill>
              <a:schemeClr val="hlink"/>
            </a:solidFill>
            <a:ln w="1269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План 6299,6</c:v>
                </c:pt>
                <c:pt idx="1">
                  <c:v>Факт  2041,9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210.4</c:v>
                </c:pt>
                <c:pt idx="1">
                  <c:v>102.5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chemeClr val="folHlink"/>
            </a:solidFill>
            <a:ln w="1269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План 6299,6</c:v>
                </c:pt>
                <c:pt idx="1">
                  <c:v>Факт  2041,9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816.6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79136256"/>
        <c:axId val="79137792"/>
        <c:axId val="0"/>
      </c:bar3DChart>
      <c:catAx>
        <c:axId val="7913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Franklin Gothic Medium"/>
                <a:ea typeface="Franklin Gothic Medium"/>
                <a:cs typeface="Franklin Gothic Medium"/>
              </a:defRPr>
            </a:pPr>
            <a:endParaRPr lang="ru-RU"/>
          </a:p>
        </c:txPr>
        <c:crossAx val="79137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137792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Franklin Gothic Medium"/>
                <a:ea typeface="Franklin Gothic Medium"/>
                <a:cs typeface="Franklin Gothic Medium"/>
              </a:defRPr>
            </a:pPr>
            <a:endParaRPr lang="ru-RU"/>
          </a:p>
        </c:txPr>
        <c:crossAx val="79136256"/>
        <c:crosses val="autoZero"/>
        <c:crossBetween val="between"/>
      </c:valAx>
      <c:spPr>
        <a:noFill/>
        <a:ln w="25389">
          <a:noFill/>
        </a:ln>
      </c:spPr>
    </c:plotArea>
    <c:legend>
      <c:legendPos val="r"/>
      <c:layout>
        <c:manualLayout>
          <c:xMode val="edge"/>
          <c:yMode val="edge"/>
          <c:x val="0.67850799289520458"/>
          <c:y val="0.15689655172413791"/>
          <c:w val="0.32149200710479592"/>
          <c:h val="0.66206896551724137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Franklin Gothic Medium"/>
              <a:ea typeface="Franklin Gothic Medium"/>
              <a:cs typeface="Franklin Gothic Medium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Franklin Gothic Medium"/>
          <a:ea typeface="Franklin Gothic Medium"/>
          <a:cs typeface="Franklin Gothic Medium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Book" pitchFamily="34" charset="0"/>
              </a:defRPr>
            </a:lvl1pPr>
          </a:lstStyle>
          <a:p>
            <a:pPr>
              <a:defRPr/>
            </a:pPr>
            <a:fld id="{CDEBB085-F2FB-4B02-B7D5-334FCD1AD6A4}" type="datetimeFigureOut">
              <a:rPr lang="ru-RU"/>
              <a:pPr>
                <a:defRPr/>
              </a:pPr>
              <a:t>11.07.2018</a:t>
            </a:fld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Book" pitchFamily="34" charset="0"/>
              </a:defRPr>
            </a:lvl1pPr>
          </a:lstStyle>
          <a:p>
            <a:pPr>
              <a:defRPr/>
            </a:pPr>
            <a:fld id="{13AB0542-E6F8-4B49-A13C-0C7B039D3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135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B8ED454-E9B5-4513-AE54-A9D32DCA9A20}" type="slidenum">
              <a:rPr lang="ru-RU" sz="1200">
                <a:latin typeface="+mn-lt"/>
              </a:rPr>
              <a:pPr algn="r">
                <a:defRPr/>
              </a:pPr>
              <a:t>6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5B8A7F-9514-4738-9351-4F84FA68C87A}" type="datetimeFigureOut">
              <a:rPr lang="ru-RU" smtClean="0"/>
              <a:pPr>
                <a:defRPr/>
              </a:pPr>
              <a:t>11.07.2018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7D621-8797-4B6F-804F-269C20F39A8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0332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D78D24-CB61-4D40-9832-7AC2EC2F217B}" type="datetimeFigureOut">
              <a:rPr lang="ru-RU" smtClean="0"/>
              <a:pPr>
                <a:defRPr/>
              </a:pPr>
              <a:t>11.07.2018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24AB6-72E8-4797-A83B-B84306FD00E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3094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D78D24-CB61-4D40-9832-7AC2EC2F217B}" type="datetimeFigureOut">
              <a:rPr lang="ru-RU" smtClean="0"/>
              <a:pPr>
                <a:defRPr/>
              </a:pPr>
              <a:t>11.07.2018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24AB6-72E8-4797-A83B-B84306FD00E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98071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D78D24-CB61-4D40-9832-7AC2EC2F217B}" type="datetimeFigureOut">
              <a:rPr lang="ru-RU" smtClean="0"/>
              <a:pPr>
                <a:defRPr/>
              </a:pPr>
              <a:t>11.07.2018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24AB6-72E8-4797-A83B-B84306FD00E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4252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D78D24-CB61-4D40-9832-7AC2EC2F217B}" type="datetimeFigureOut">
              <a:rPr lang="ru-RU" smtClean="0"/>
              <a:pPr>
                <a:defRPr/>
              </a:pPr>
              <a:t>11.07.2018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24AB6-72E8-4797-A83B-B84306FD00E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03641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D78D24-CB61-4D40-9832-7AC2EC2F217B}" type="datetimeFigureOut">
              <a:rPr lang="ru-RU" smtClean="0"/>
              <a:pPr>
                <a:defRPr/>
              </a:pPr>
              <a:t>11.07.2018</a:t>
            </a:fld>
            <a:endParaRPr lang="ru-R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24AB6-72E8-4797-A83B-B84306FD00E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8103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D78D24-CB61-4D40-9832-7AC2EC2F217B}" type="datetimeFigureOut">
              <a:rPr lang="ru-RU" smtClean="0"/>
              <a:pPr>
                <a:defRPr/>
              </a:pPr>
              <a:t>11.07.2018</a:t>
            </a:fld>
            <a:endParaRPr lang="ru-R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24AB6-72E8-4797-A83B-B84306FD00E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98689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3E65DD-0AA8-4B14-828C-9635EBFB9903}" type="datetimeFigureOut">
              <a:rPr lang="ru-RU" smtClean="0"/>
              <a:pPr>
                <a:defRPr/>
              </a:pPr>
              <a:t>11.07.2018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B7D0AC-3B0A-465D-ACCC-2080503AC096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53770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B15E78-39C3-4A0D-BBEE-40B727A2104E}" type="datetimeFigureOut">
              <a:rPr lang="ru-RU" smtClean="0"/>
              <a:pPr>
                <a:defRPr/>
              </a:pPr>
              <a:t>11.07.2018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EC99E-CE21-4F5B-AB05-01C2F73AB65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85680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F19C8-857C-4BF1-8142-0065C26E9516}" type="datetimeFigureOut">
              <a:rPr lang="ru-RU"/>
              <a:pPr>
                <a:defRPr/>
              </a:pPr>
              <a:t>11.07.2018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F6015-778C-4019-8D7D-AC453CAC7B1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518874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304800" y="1554163"/>
            <a:ext cx="8686800" cy="4525962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149D9A-A723-481C-9EA0-871B3800F27D}" type="datetimeFigureOut">
              <a:rPr lang="ru-RU"/>
              <a:pPr>
                <a:defRPr/>
              </a:pPr>
              <a:t>11.07.2018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29997B-664A-4F62-9B7A-84B0FA7CE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4D70C-5D80-4D64-9C6F-E3551717BE52}" type="datetimeFigureOut">
              <a:rPr lang="ru-RU" smtClean="0"/>
              <a:pPr>
                <a:defRPr/>
              </a:pPr>
              <a:t>11.07.2018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ACF374-C677-4E40-AC80-313A49C82966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48587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8034D7-EA0A-4587-81A7-71E022168061}" type="datetimeFigureOut">
              <a:rPr lang="ru-RU" smtClean="0"/>
              <a:pPr>
                <a:defRPr/>
              </a:pPr>
              <a:t>11.07.2018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730B2E-DFE7-464C-8807-9643DE4B672E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4081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2CF484-A0D3-461A-97D9-51BA194D3930}" type="datetimeFigureOut">
              <a:rPr lang="ru-RU" smtClean="0"/>
              <a:pPr>
                <a:defRPr/>
              </a:pPr>
              <a:t>11.07.2018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61362-D0F2-4931-B90D-02D1654D59E4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16256983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54FEF-1151-4265-9935-B79DED88E0EB}" type="datetimeFigureOut">
              <a:rPr lang="ru-RU" smtClean="0"/>
              <a:pPr>
                <a:defRPr/>
              </a:pPr>
              <a:t>11.07.2018</a:t>
            </a:fld>
            <a:endParaRPr lang="ru-R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90CA23-B9F5-4312-8D91-D4E076C13D53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31053352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4169B9-9C98-4D1E-9167-02F3625A8DF8}" type="datetimeFigureOut">
              <a:rPr lang="ru-RU" smtClean="0"/>
              <a:pPr>
                <a:defRPr/>
              </a:pPr>
              <a:t>11.07.2018</a:t>
            </a:fld>
            <a:endParaRPr lang="ru-R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00C98-9A9F-424E-A4F0-EDB6224078D3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8410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BDFA8E-E520-45BF-B14F-E30D1B859427}" type="datetimeFigureOut">
              <a:rPr lang="ru-RU" smtClean="0"/>
              <a:pPr>
                <a:defRPr/>
              </a:pPr>
              <a:t>11.07.2018</a:t>
            </a:fld>
            <a:endParaRPr lang="ru-R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1A166-85E2-41C7-9F6D-6B192C36B8C0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8084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B06B37-F8FA-41A8-8A3E-5F509A350409}" type="datetimeFigureOut">
              <a:rPr lang="ru-RU" smtClean="0"/>
              <a:pPr>
                <a:defRPr/>
              </a:pPr>
              <a:t>11.07.2018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4D6CD-1B18-499C-BED0-9458E3714DEE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89294723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898708-0843-4F7B-9AB2-6F96A637934A}" type="datetimeFigureOut">
              <a:rPr lang="ru-RU" smtClean="0"/>
              <a:pPr>
                <a:defRPr/>
              </a:pPr>
              <a:t>11.07.2018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066F1-0D10-4115-8801-604FDDD7EB5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07603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9D78D24-CB61-4D40-9832-7AC2EC2F217B}" type="datetimeFigureOut">
              <a:rPr lang="ru-RU" smtClean="0"/>
              <a:pPr>
                <a:defRPr/>
              </a:pPr>
              <a:t>11.07.2018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8D24AB6-72E8-4797-A83B-B84306FD00E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88314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30" r:id="rId3"/>
    <p:sldLayoutId id="2147484431" r:id="rId4"/>
    <p:sldLayoutId id="2147484432" r:id="rId5"/>
    <p:sldLayoutId id="2147484433" r:id="rId6"/>
    <p:sldLayoutId id="2147484434" r:id="rId7"/>
    <p:sldLayoutId id="2147484435" r:id="rId8"/>
    <p:sldLayoutId id="2147484436" r:id="rId9"/>
    <p:sldLayoutId id="2147484437" r:id="rId10"/>
    <p:sldLayoutId id="2147484438" r:id="rId11"/>
    <p:sldLayoutId id="2147484439" r:id="rId12"/>
    <p:sldLayoutId id="2147484440" r:id="rId13"/>
    <p:sldLayoutId id="2147484441" r:id="rId14"/>
    <p:sldLayoutId id="2147484442" r:id="rId15"/>
    <p:sldLayoutId id="2147484443" r:id="rId16"/>
    <p:sldLayoutId id="2147484444" r:id="rId17"/>
    <p:sldLayoutId id="2147484445" r:id="rId18"/>
    <p:sldLayoutId id="2147484446" r:id="rId1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471" y="188640"/>
            <a:ext cx="7765321" cy="1326321"/>
          </a:xfrm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500" b="1" i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atang" pitchFamily="18" charset="-127"/>
                <a:ea typeface="Batang" pitchFamily="18" charset="-127"/>
                <a:cs typeface="Verdana" pitchFamily="34" charset="0"/>
              </a:rPr>
              <a:t>БЮДЖЕТ ДЛЯ ГРАЖДАН</a:t>
            </a:r>
            <a:endParaRPr lang="ru-RU" sz="4500" b="1" i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Batang" pitchFamily="18" charset="-127"/>
              <a:ea typeface="Batang" pitchFamily="18" charset="-127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1"/>
            <a:ext cx="8568952" cy="1656184"/>
          </a:xfrm>
        </p:spPr>
        <p:txBody>
          <a:bodyPr>
            <a:normAutofit fontScale="850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31520" lvl="1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5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 ПУШКИНСКОГО СЕЛЬСКОГО ПОСЕЛЕНИЯ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700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7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877272"/>
            <a:ext cx="91440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ИСПОЛНЕНИЕ  БЮДЖЕТА  </a:t>
            </a:r>
            <a:r>
              <a:rPr lang="ru-RU" sz="20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ПУШКИНСКОГО</a:t>
            </a:r>
            <a:r>
              <a:rPr lang="ru-RU" sz="20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 СЕЛЬСКОГО  ПОСЕЛЕНИЯ  </a:t>
            </a:r>
          </a:p>
          <a:p>
            <a:pPr algn="ctr"/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 </a:t>
            </a: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года</a:t>
            </a:r>
          </a:p>
        </p:txBody>
      </p:sp>
    </p:spTree>
  </p:cSld>
  <p:clrMapOvr>
    <a:masterClrMapping/>
  </p:clrMapOvr>
  <p:transition advTm="326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395536" y="188640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«Эффективное управление и комплексное обеспечение жизнедеятельности Пушкинского сельского поселения»              (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61563858"/>
              </p:ext>
            </p:extLst>
          </p:nvPr>
        </p:nvGraphicFramePr>
        <p:xfrm>
          <a:off x="179512" y="1052736"/>
          <a:ext cx="8568952" cy="4670536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4608512"/>
                <a:gridCol w="1152128"/>
                <a:gridCol w="1440160"/>
                <a:gridCol w="1368152"/>
              </a:tblGrid>
              <a:tr h="1744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Подпрограмма:  Повышение уровня благоустройства территории                                                                                                      Мероприятие: Уличное освещение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Мероприятие: Содержание, ремонт уличного освещения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Мероприятие: Содержание мест захоронения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 :Прочая деятельность в области благоустройства                                                     Мероприятие: Озеленение сельского поселения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808,0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570,0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70,3                        132,7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317,0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268,7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7,8                              26,4                              14,1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37,6                                            11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</a:tr>
              <a:tr h="977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Подпрограмма: Гарантии, предоставляемые муниципальным служащим поселения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Мероприятие: Ежемесячное 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обеспечение к пенсиям муниципальных служащих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154,6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154,6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51,5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</a:tr>
              <a:tr h="1354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Подпрограмма: Развитие физической культуры и спорта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Мероприятие: Организация и проведение спортивных мероприятий, участие в районных спортивных мероприятиях                                                                                                                        Мероприятие: Содержание , текущий ремонт хоккейной коробки, приобретение спортивного инвентаря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16,0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13,0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81,3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</a:tr>
              <a:tr h="593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муниципальной программе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6073,5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1926,3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60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1000125" y="428625"/>
            <a:ext cx="7072313" cy="4000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ИНФОРМАЦИЯ    ДЛЯ     КОНТАКТОВ</a:t>
            </a: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1583953" y="1268760"/>
            <a:ext cx="5904656" cy="4805710"/>
          </a:xfrm>
          <a:prstGeom prst="verticalScroll">
            <a:avLst/>
          </a:prstGeom>
          <a:solidFill>
            <a:schemeClr val="accent6"/>
          </a:solidFill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Администрация 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Пушкинского сельского поселения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Пушкинского  сельского поселения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Багрыч Геннадий Александрович                                   График работы с 8-30 до 17-30,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перерыв с 13-00 до 14-00.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Адрес: 652399, Кемеровская область, Промышленновский район, </a:t>
            </a:r>
            <a:endParaRPr lang="ru-RU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Краснинское, ул.Садовая, 7б     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(8 38442)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68-329, 68-344                    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Факс: (8 38442) 68-329                                                           Электронная почта: </a:t>
            </a:r>
            <a:endParaRPr lang="ru-RU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pushkino 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28@yandex.ru </a:t>
            </a:r>
          </a:p>
        </p:txBody>
      </p:sp>
    </p:spTree>
  </p:cSld>
  <p:clrMapOvr>
    <a:masterClrMapping/>
  </p:clrMapOvr>
  <p:transition advTm="13743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"/>
          <p:cNvSpPr txBox="1">
            <a:spLocks noChangeArrowheads="1"/>
          </p:cNvSpPr>
          <p:nvPr/>
        </p:nvSpPr>
        <p:spPr bwMode="auto">
          <a:xfrm>
            <a:off x="107156" y="969696"/>
            <a:ext cx="8929687" cy="7143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800" b="1" i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Aharoni" pitchFamily="2" charset="-79"/>
              </a:rPr>
              <a:t>Доходы бюджета </a:t>
            </a:r>
            <a:r>
              <a:rPr lang="ru-RU" altLang="ru-RU" sz="28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Aharoni" pitchFamily="2" charset="-79"/>
              </a:rPr>
              <a:t>Пушкинского 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Aharoni" pitchFamily="2" charset="-79"/>
              </a:rPr>
              <a:t>сельского поселения</a:t>
            </a:r>
            <a:endParaRPr lang="ru-RU" altLang="ru-RU" sz="2800" b="1" i="1" dirty="0">
              <a:solidFill>
                <a:srgbClr val="C00000"/>
              </a:solidFill>
              <a:ea typeface="Calibri" pitchFamily="34" charset="0"/>
              <a:cs typeface="Aharoni" pitchFamily="2" charset="-79"/>
            </a:endParaRPr>
          </a:p>
          <a:p>
            <a:pPr eaLnBrk="0" hangingPunct="0"/>
            <a:endParaRPr lang="ru-RU" altLang="ru-RU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14282" y="2500306"/>
            <a:ext cx="2786082" cy="3571900"/>
          </a:xfrm>
          <a:prstGeom prst="roundRect">
            <a:avLst/>
          </a:prstGeom>
          <a:noFill/>
          <a:ln w="50800">
            <a:solidFill>
              <a:srgbClr val="00206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 prst="relaxedInset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Налоговые доходы:</a:t>
            </a:r>
          </a:p>
          <a:p>
            <a:pPr algn="ctr" eaLnBrk="1" hangingPunct="1">
              <a:defRPr/>
            </a:pPr>
            <a:endParaRPr lang="ru-RU" altLang="ru-RU" sz="90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ru-RU" altLang="ru-RU" sz="1600" dirty="0">
                <a:solidFill>
                  <a:schemeClr val="accent5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400" b="1" i="1" dirty="0">
                <a:solidFill>
                  <a:schemeClr val="accent5"/>
                </a:solidFill>
                <a:ea typeface="Calibri" pitchFamily="34" charset="0"/>
                <a:cs typeface="Times New Roman" pitchFamily="18" charset="0"/>
              </a:rPr>
              <a:t>налог на доходы физических </a:t>
            </a:r>
            <a:r>
              <a:rPr lang="ru-RU" altLang="ru-RU" sz="1400" b="1" i="1" dirty="0" smtClean="0">
                <a:solidFill>
                  <a:schemeClr val="accent5"/>
                </a:solidFill>
                <a:ea typeface="Calibri" pitchFamily="34" charset="0"/>
                <a:cs typeface="Times New Roman" pitchFamily="18" charset="0"/>
              </a:rPr>
              <a:t>лиц</a:t>
            </a:r>
            <a:endParaRPr lang="ru-RU" altLang="ru-RU" sz="1400" b="1" i="1" dirty="0">
              <a:solidFill>
                <a:schemeClr val="accent5"/>
              </a:solidFill>
              <a:ea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ru-RU" altLang="ru-RU" sz="1400" b="1" i="1" dirty="0">
                <a:solidFill>
                  <a:schemeClr val="accent5"/>
                </a:solidFill>
                <a:ea typeface="Calibri" pitchFamily="34" charset="0"/>
                <a:cs typeface="Times New Roman" pitchFamily="18" charset="0"/>
              </a:rPr>
              <a:t>акцизы по подакцизным товарам,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altLang="ru-RU" sz="1400" b="1" i="1" dirty="0">
                <a:solidFill>
                  <a:schemeClr val="accent5"/>
                </a:solidFill>
                <a:ea typeface="Calibri" pitchFamily="34" charset="0"/>
                <a:cs typeface="Times New Roman" pitchFamily="18" charset="0"/>
              </a:rPr>
              <a:t> налог на имущество физических </a:t>
            </a:r>
            <a:r>
              <a:rPr lang="ru-RU" altLang="ru-RU" sz="1400" b="1" i="1" dirty="0" smtClean="0">
                <a:solidFill>
                  <a:schemeClr val="accent5"/>
                </a:solidFill>
                <a:ea typeface="Calibri" pitchFamily="34" charset="0"/>
                <a:cs typeface="Times New Roman" pitchFamily="18" charset="0"/>
              </a:rPr>
              <a:t>лиц       транспортный налог</a:t>
            </a:r>
            <a:endParaRPr lang="ru-RU" altLang="ru-RU" sz="1400" b="1" i="1" dirty="0">
              <a:solidFill>
                <a:schemeClr val="accent5"/>
              </a:solidFill>
              <a:ea typeface="Calibri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ru-RU" altLang="ru-RU" sz="1400" b="1" i="1" dirty="0">
                <a:solidFill>
                  <a:schemeClr val="accent5"/>
                </a:solidFill>
                <a:ea typeface="Calibri" pitchFamily="34" charset="0"/>
              </a:rPr>
              <a:t> земельный налог,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altLang="ru-RU" sz="1400" b="1" i="1" dirty="0">
                <a:solidFill>
                  <a:schemeClr val="accent5"/>
                </a:solidFill>
                <a:ea typeface="Calibri" pitchFamily="34" charset="0"/>
              </a:rPr>
              <a:t> государственная </a:t>
            </a:r>
            <a:r>
              <a:rPr lang="ru-RU" altLang="ru-RU" sz="1400" b="1" i="1" dirty="0" smtClean="0">
                <a:solidFill>
                  <a:schemeClr val="accent5"/>
                </a:solidFill>
                <a:ea typeface="Calibri" pitchFamily="34" charset="0"/>
              </a:rPr>
              <a:t>пошлина</a:t>
            </a:r>
            <a:r>
              <a:rPr lang="en-US" altLang="ru-RU" sz="1400" b="1" i="1" dirty="0" smtClean="0">
                <a:solidFill>
                  <a:schemeClr val="accent5"/>
                </a:solidFill>
                <a:ea typeface="Calibri" pitchFamily="34" charset="0"/>
              </a:rPr>
              <a:t> </a:t>
            </a:r>
            <a:r>
              <a:rPr lang="ru-RU" altLang="ru-RU" sz="1400" b="1" i="1" dirty="0" smtClean="0">
                <a:solidFill>
                  <a:schemeClr val="accent5"/>
                </a:solidFill>
                <a:ea typeface="Calibri" pitchFamily="34" charset="0"/>
              </a:rPr>
              <a:t>                   Единый сельскохозяйственный налог</a:t>
            </a:r>
            <a:endParaRPr lang="ru-RU" altLang="ru-RU" sz="1400" b="1" i="1" dirty="0">
              <a:solidFill>
                <a:schemeClr val="accent5"/>
              </a:solidFill>
              <a:ea typeface="Calibri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ru-RU" altLang="ru-RU" dirty="0">
              <a:ea typeface="Calibri" pitchFamily="34" charset="0"/>
            </a:endParaRPr>
          </a:p>
        </p:txBody>
      </p:sp>
      <p:sp>
        <p:nvSpPr>
          <p:cNvPr id="5126" name="Text Box 8"/>
          <p:cNvSpPr>
            <a:spLocks noChangeArrowheads="1"/>
          </p:cNvSpPr>
          <p:nvPr/>
        </p:nvSpPr>
        <p:spPr bwMode="auto">
          <a:xfrm>
            <a:off x="3143250" y="2500313"/>
            <a:ext cx="2928938" cy="3571875"/>
          </a:xfrm>
          <a:prstGeom prst="roundRect">
            <a:avLst>
              <a:gd name="adj" fmla="val 16667"/>
            </a:avLst>
          </a:prstGeom>
          <a:noFill/>
          <a:ln w="5080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dirty="0">
                <a:solidFill>
                  <a:srgbClr val="CC99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Неналоговые доходы:</a:t>
            </a:r>
          </a:p>
          <a:p>
            <a:pPr algn="ctr">
              <a:buFont typeface="Wingdings" pitchFamily="2" charset="2"/>
              <a:buChar char="ü"/>
            </a:pPr>
            <a:endParaRPr lang="ru-RU" altLang="ru-RU" sz="900" dirty="0">
              <a:solidFill>
                <a:srgbClr val="060FCA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altLang="ru-RU" sz="1600" b="1" i="1" dirty="0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Courier New" pitchFamily="49" charset="0"/>
              <a:buChar char="o"/>
            </a:pPr>
            <a:r>
              <a:rPr lang="ru-RU" altLang="ru-RU" sz="1400" b="1" i="1" dirty="0">
                <a:ea typeface="Calibri" pitchFamily="34" charset="0"/>
                <a:cs typeface="Times New Roman" pitchFamily="18" charset="0"/>
              </a:rPr>
              <a:t>штрафы, санкции, возмещение ущерба,</a:t>
            </a:r>
          </a:p>
          <a:p>
            <a:pPr eaLnBrk="0" hangingPunct="0">
              <a:buFont typeface="Courier New" pitchFamily="49" charset="0"/>
              <a:buChar char="o"/>
            </a:pPr>
            <a:r>
              <a:rPr lang="ru-RU" altLang="ru-RU" sz="1400" b="1" i="1" dirty="0">
                <a:ea typeface="Calibri" pitchFamily="34" charset="0"/>
                <a:cs typeface="Times New Roman" pitchFamily="18" charset="0"/>
              </a:rPr>
              <a:t> прочие неналоговые доходы</a:t>
            </a:r>
          </a:p>
          <a:p>
            <a:pPr eaLnBrk="0" hangingPunct="0">
              <a:buFont typeface="Courier New" pitchFamily="49" charset="0"/>
              <a:buChar char="o"/>
            </a:pPr>
            <a:r>
              <a:rPr lang="ru-RU" altLang="ru-RU" sz="1400" dirty="0" smtClean="0">
                <a:ea typeface="Calibri" pitchFamily="34" charset="0"/>
                <a:cs typeface="Times New Roman" pitchFamily="18" charset="0"/>
              </a:rPr>
              <a:t>.</a:t>
            </a:r>
            <a:r>
              <a:rPr lang="ru-RU" altLang="ru-RU" sz="1600" i="1" dirty="0" smtClean="0">
                <a:ea typeface="Calibri" pitchFamily="34" charset="0"/>
                <a:cs typeface="Times New Roman" pitchFamily="18" charset="0"/>
              </a:rPr>
              <a:t>доходы от использования имущества, находящегося  в государственной и муниципальной собственности</a:t>
            </a:r>
            <a:endParaRPr lang="ru-RU" altLang="ru-RU" sz="1600" i="1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9" name="Text Box 7"/>
          <p:cNvSpPr>
            <a:spLocks noChangeArrowheads="1"/>
          </p:cNvSpPr>
          <p:nvPr/>
        </p:nvSpPr>
        <p:spPr bwMode="auto">
          <a:xfrm>
            <a:off x="6215063" y="2500313"/>
            <a:ext cx="2767012" cy="3571875"/>
          </a:xfrm>
          <a:prstGeom prst="roundRect">
            <a:avLst>
              <a:gd name="adj" fmla="val 16667"/>
            </a:avLst>
          </a:prstGeom>
          <a:noFill/>
          <a:ln w="5080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altLang="ru-RU" b="1" dirty="0" smtClean="0">
                <a:solidFill>
                  <a:srgbClr val="00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Безвозмездные поступления:</a:t>
            </a:r>
          </a:p>
          <a:p>
            <a:pPr algn="ctr">
              <a:buFont typeface="Wingdings" pitchFamily="2" charset="2"/>
              <a:buChar char="Ø"/>
              <a:defRPr/>
            </a:pPr>
            <a:endParaRPr lang="ru-RU" altLang="ru-RU" sz="900" dirty="0" smtClean="0">
              <a:solidFill>
                <a:srgbClr val="003B68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  <a:defRPr/>
            </a:pPr>
            <a:r>
              <a:rPr lang="ru-RU" altLang="ru-RU" sz="16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600" b="1" i="1" dirty="0">
                <a:solidFill>
                  <a:schemeClr val="accent6">
                    <a:lumMod val="20000"/>
                    <a:lumOff val="80000"/>
                  </a:schemeClr>
                </a:solidFill>
                <a:ea typeface="Calibri" pitchFamily="34" charset="0"/>
                <a:cs typeface="Times New Roman" pitchFamily="18" charset="0"/>
              </a:rPr>
              <a:t>дотации,</a:t>
            </a:r>
          </a:p>
          <a:p>
            <a:pPr eaLnBrk="0" hangingPunct="0">
              <a:buFont typeface="Wingdings" pitchFamily="2" charset="2"/>
              <a:buChar char="ü"/>
              <a:defRPr/>
            </a:pPr>
            <a:r>
              <a:rPr lang="ru-RU" altLang="ru-RU" sz="1600" b="1" i="1" dirty="0">
                <a:solidFill>
                  <a:schemeClr val="accent6">
                    <a:lumMod val="20000"/>
                    <a:lumOff val="80000"/>
                  </a:schemeClr>
                </a:solidFill>
                <a:ea typeface="Calibri" pitchFamily="34" charset="0"/>
                <a:cs typeface="Times New Roman" pitchFamily="18" charset="0"/>
              </a:rPr>
              <a:t>субвенции,</a:t>
            </a:r>
          </a:p>
          <a:p>
            <a:pPr eaLnBrk="0" hangingPunct="0">
              <a:buFont typeface="Wingdings" pitchFamily="2" charset="2"/>
              <a:buChar char="ü"/>
              <a:defRPr/>
            </a:pPr>
            <a:r>
              <a:rPr lang="ru-RU" altLang="ru-RU" sz="1600" b="1" i="1" dirty="0">
                <a:solidFill>
                  <a:schemeClr val="accent6">
                    <a:lumMod val="20000"/>
                    <a:lumOff val="80000"/>
                  </a:schemeClr>
                </a:solidFill>
                <a:ea typeface="Calibri" pitchFamily="34" charset="0"/>
                <a:cs typeface="Times New Roman" pitchFamily="18" charset="0"/>
              </a:rPr>
              <a:t> иные межбюджетные трансферты,</a:t>
            </a:r>
          </a:p>
          <a:p>
            <a:pPr eaLnBrk="0" hangingPunct="0">
              <a:buFont typeface="Wingdings" pitchFamily="2" charset="2"/>
              <a:buChar char="ü"/>
              <a:defRPr/>
            </a:pPr>
            <a:r>
              <a:rPr lang="ru-RU" altLang="ru-RU" sz="1600" b="1" i="1" dirty="0">
                <a:solidFill>
                  <a:schemeClr val="accent6">
                    <a:lumMod val="20000"/>
                    <a:lumOff val="80000"/>
                  </a:schemeClr>
                </a:solidFill>
                <a:ea typeface="Calibri" pitchFamily="34" charset="0"/>
                <a:cs typeface="Times New Roman" pitchFamily="18" charset="0"/>
              </a:rPr>
              <a:t> прочие безвозмездные поступления</a:t>
            </a:r>
          </a:p>
          <a:p>
            <a:pPr eaLnBrk="0" hangingPunct="0">
              <a:defRPr/>
            </a:pPr>
            <a:endParaRPr lang="ru-RU" altLang="ru-RU" dirty="0">
              <a:solidFill>
                <a:srgbClr val="003B68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2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28600"/>
            <a:endParaRPr lang="ru-RU" altLang="ru-RU">
              <a:cs typeface="Arial" charset="0"/>
            </a:endParaRPr>
          </a:p>
        </p:txBody>
      </p:sp>
      <p:sp>
        <p:nvSpPr>
          <p:cNvPr id="5129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28600"/>
            <a:endParaRPr lang="ru-RU" altLang="ru-RU">
              <a:cs typeface="Arial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272203" y="1721921"/>
            <a:ext cx="500062" cy="563291"/>
          </a:xfrm>
          <a:prstGeom prst="downArrow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1130925" y="1715288"/>
            <a:ext cx="500062" cy="569924"/>
          </a:xfrm>
          <a:prstGeom prst="downArrow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413481" y="1729561"/>
            <a:ext cx="500062" cy="56834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05" name="Прямоугольник 15"/>
          <p:cNvSpPr>
            <a:spLocks noChangeArrowheads="1"/>
          </p:cNvSpPr>
          <p:nvPr/>
        </p:nvSpPr>
        <p:spPr bwMode="auto">
          <a:xfrm>
            <a:off x="2428875" y="223821"/>
            <a:ext cx="457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ДОХОДЫ    БЮДЖЕТА – поступающие в бюджет поселения</a:t>
            </a:r>
            <a:endParaRPr lang="ru-RU" sz="2000" i="1" dirty="0">
              <a:solidFill>
                <a:schemeClr val="accent4">
                  <a:lumMod val="20000"/>
                  <a:lumOff val="80000"/>
                </a:schemeClr>
              </a:solidFill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 advTm="10374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0104"/>
            <a:ext cx="8229600" cy="857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основных показателей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Пушкинского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за 1 полугодие  2018 года                 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тыс. руб.)</a:t>
            </a:r>
            <a:r>
              <a:rPr lang="ru-RU" sz="12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200" dirty="0"/>
          </a:p>
        </p:txBody>
      </p:sp>
      <p:sp>
        <p:nvSpPr>
          <p:cNvPr id="4" name="Скругленный прямоугольник 2"/>
          <p:cNvSpPr>
            <a:spLocks noGrp="1"/>
          </p:cNvSpPr>
          <p:nvPr>
            <p:ph idx="1"/>
          </p:nvPr>
        </p:nvSpPr>
        <p:spPr>
          <a:xfrm>
            <a:off x="2857488" y="1428736"/>
            <a:ext cx="2786082" cy="928694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ru-RU" sz="1600" dirty="0">
                <a:solidFill>
                  <a:schemeClr val="bg1"/>
                </a:solidFill>
                <a:effectLst/>
                <a:latin typeface="Arial" charset="0"/>
              </a:rPr>
              <a:t>утверждено на 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Arial" charset="0"/>
              </a:rPr>
              <a:t>2018 </a:t>
            </a:r>
            <a:r>
              <a:rPr lang="ru-RU" sz="1600" dirty="0">
                <a:solidFill>
                  <a:schemeClr val="bg1"/>
                </a:solidFill>
                <a:effectLst/>
                <a:latin typeface="Arial" charset="0"/>
              </a:rPr>
              <a:t>год</a:t>
            </a:r>
          </a:p>
        </p:txBody>
      </p:sp>
      <p:sp>
        <p:nvSpPr>
          <p:cNvPr id="5" name="Скругленный прямоугольник 2"/>
          <p:cNvSpPr/>
          <p:nvPr/>
        </p:nvSpPr>
        <p:spPr>
          <a:xfrm>
            <a:off x="5857884" y="1428736"/>
            <a:ext cx="2768216" cy="900671"/>
          </a:xfrm>
          <a:prstGeom prst="roundRect">
            <a:avLst/>
          </a:prstGeom>
          <a:solidFill>
            <a:srgbClr val="CC99FF"/>
          </a:solidFill>
          <a:ln>
            <a:solidFill>
              <a:srgbClr val="CC99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Исполнено за </a:t>
            </a: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полугодие 2018  </a:t>
            </a:r>
            <a:r>
              <a:rPr lang="ru-RU" sz="1600" dirty="0">
                <a:solidFill>
                  <a:schemeClr val="bg1"/>
                </a:solidFill>
                <a:latin typeface="Arial" charset="0"/>
              </a:rPr>
              <a:t>года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2571744"/>
            <a:ext cx="1714906" cy="850192"/>
          </a:xfrm>
          <a:prstGeom prst="roundRect">
            <a:avLst/>
          </a:prstGeom>
          <a:solidFill>
            <a:srgbClr val="CC99FF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ДОХОДЫ</a:t>
            </a:r>
          </a:p>
        </p:txBody>
      </p:sp>
      <p:sp>
        <p:nvSpPr>
          <p:cNvPr id="8" name="Скругленный прямоугольник 2"/>
          <p:cNvSpPr/>
          <p:nvPr/>
        </p:nvSpPr>
        <p:spPr>
          <a:xfrm>
            <a:off x="571472" y="3643314"/>
            <a:ext cx="1713364" cy="778754"/>
          </a:xfrm>
          <a:prstGeom prst="roundRect">
            <a:avLst/>
          </a:prstGeom>
          <a:solidFill>
            <a:srgbClr val="CC99FF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РАСХОДЫ</a:t>
            </a:r>
          </a:p>
        </p:txBody>
      </p:sp>
      <p:sp>
        <p:nvSpPr>
          <p:cNvPr id="9" name="Скругленный прямоугольник 2"/>
          <p:cNvSpPr/>
          <p:nvPr/>
        </p:nvSpPr>
        <p:spPr>
          <a:xfrm>
            <a:off x="642910" y="5072074"/>
            <a:ext cx="1714906" cy="778754"/>
          </a:xfrm>
          <a:prstGeom prst="roundRect">
            <a:avLst/>
          </a:prstGeom>
          <a:solidFill>
            <a:srgbClr val="CC99FF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Дефицит (-)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Профицит (+)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Скругленный прямоугольник 2"/>
          <p:cNvSpPr/>
          <p:nvPr/>
        </p:nvSpPr>
        <p:spPr>
          <a:xfrm>
            <a:off x="3071802" y="2643182"/>
            <a:ext cx="2578429" cy="778754"/>
          </a:xfrm>
          <a:prstGeom prst="roundRect">
            <a:avLst/>
          </a:prstGeom>
          <a:solidFill>
            <a:srgbClr val="CC99FF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6299,6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" name="Скругленный прямоугольник 2"/>
          <p:cNvSpPr/>
          <p:nvPr/>
        </p:nvSpPr>
        <p:spPr>
          <a:xfrm>
            <a:off x="5929322" y="2643182"/>
            <a:ext cx="2570816" cy="778754"/>
          </a:xfrm>
          <a:prstGeom prst="roundRect">
            <a:avLst/>
          </a:prstGeom>
          <a:solidFill>
            <a:srgbClr val="CC99FF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2041.9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" name="Скругленный прямоугольник 2"/>
          <p:cNvSpPr/>
          <p:nvPr/>
        </p:nvSpPr>
        <p:spPr>
          <a:xfrm>
            <a:off x="3071802" y="3643314"/>
            <a:ext cx="2558479" cy="778753"/>
          </a:xfrm>
          <a:prstGeom prst="roundRect">
            <a:avLst/>
          </a:prstGeom>
          <a:solidFill>
            <a:srgbClr val="CC99FF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6299,6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" name="Скругленный прямоугольник 2"/>
          <p:cNvSpPr/>
          <p:nvPr/>
        </p:nvSpPr>
        <p:spPr>
          <a:xfrm>
            <a:off x="5929322" y="3643314"/>
            <a:ext cx="2555394" cy="778754"/>
          </a:xfrm>
          <a:prstGeom prst="roundRect">
            <a:avLst/>
          </a:prstGeom>
          <a:solidFill>
            <a:srgbClr val="CC99FF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2028,8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" name="Скругленный прямоугольник 2"/>
          <p:cNvSpPr/>
          <p:nvPr/>
        </p:nvSpPr>
        <p:spPr>
          <a:xfrm>
            <a:off x="4572000" y="5143512"/>
            <a:ext cx="2507586" cy="778753"/>
          </a:xfrm>
          <a:prstGeom prst="roundRect">
            <a:avLst/>
          </a:prstGeom>
          <a:solidFill>
            <a:srgbClr val="CC99FF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+</a:t>
            </a:r>
            <a:r>
              <a:rPr lang="ru-RU" sz="16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 13,1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000" cap="none" dirty="0" smtClean="0">
                <a:effectLst/>
                <a:latin typeface="Arial" charset="0"/>
              </a:rPr>
              <a:t>Исполнение плана по доходам Пушкинского сельского поселения за 1 полугодие  2018 года.</a:t>
            </a:r>
          </a:p>
        </p:txBody>
      </p:sp>
      <p:graphicFrame>
        <p:nvGraphicFramePr>
          <p:cNvPr id="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55600" y="1604963"/>
          <a:ext cx="8585200" cy="442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3" y="260648"/>
            <a:ext cx="8217323" cy="93610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плана по  налоговым и неналоговым доходам за 1 полугодие 2018года                                           ПУШКИНСКОГО сельского поселения                                                                    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(тыс. руб. )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934478"/>
              </p:ext>
            </p:extLst>
          </p:nvPr>
        </p:nvGraphicFramePr>
        <p:xfrm>
          <a:off x="348110" y="1340768"/>
          <a:ext cx="8443914" cy="5474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2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88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145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573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976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План текущего</a:t>
                      </a:r>
                      <a:r>
                        <a:rPr lang="ru-RU" sz="1050" baseline="0" dirty="0" smtClean="0"/>
                        <a:t> финансового года</a:t>
                      </a:r>
                      <a:endParaRPr lang="ru-RU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Исполнение за 1полугодие 2018 года</a:t>
                      </a:r>
                      <a:endParaRPr lang="ru-RU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% Исполнения</a:t>
                      </a:r>
                      <a:endParaRPr lang="ru-RU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21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ИТОГО: НАЛОГОВЫЕ ДОХОДЫ</a:t>
                      </a:r>
                    </a:p>
                  </a:txBody>
                  <a:tcPr marL="105" marR="105" marT="1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3053,0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995,9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32,6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21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Налог на доходы физических лиц</a:t>
                      </a:r>
                    </a:p>
                  </a:txBody>
                  <a:tcPr marL="105" marR="105" marT="1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126,8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84,5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417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Налоги на товары (работы, услуги) реализующие на территории РФ</a:t>
                      </a:r>
                    </a:p>
                  </a:txBody>
                  <a:tcPr marL="105" marR="105" marT="1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839,0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411,6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49,1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01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Налог на совокупный доход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 ЕСХН</a:t>
                      </a:r>
                    </a:p>
                  </a:txBody>
                  <a:tcPr marL="105" marR="105" marT="1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111,3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371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22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Налоги на имущество</a:t>
                      </a:r>
                    </a:p>
                  </a:txBody>
                  <a:tcPr marL="105" marR="105" marT="1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2019,0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336,9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14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Государственная пошлина</a:t>
                      </a:r>
                    </a:p>
                  </a:txBody>
                  <a:tcPr marL="105" marR="105" marT="1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27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ИТОГО НЕНАЛОГОВЫЕ ДОХОДЫ</a:t>
                      </a:r>
                    </a:p>
                  </a:txBody>
                  <a:tcPr marL="105" marR="105" marT="1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146,0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68,6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554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Доходы от использования имущества , находящегося в государственной и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муниципальной собственности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145,0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68,0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149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Штрафы, санкции, возмещение ущерба</a:t>
                      </a:r>
                    </a:p>
                  </a:txBody>
                  <a:tcPr marL="105" marR="105" marT="1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15616" y="188640"/>
            <a:ext cx="748823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плана по доходам бюджета </a:t>
            </a:r>
            <a:r>
              <a:rPr lang="ru-RU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Пушкинского </a:t>
            </a:r>
            <a:r>
              <a:rPr lang="ru-RU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 </a:t>
            </a:r>
            <a:endParaRPr lang="ru-RU" i="1" dirty="0" smtClean="0">
              <a:solidFill>
                <a:schemeClr val="accent4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за 1полугодие 2018 года                     (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r>
              <a:rPr lang="ru-RU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i="1" dirty="0">
              <a:solidFill>
                <a:schemeClr val="accent4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011899"/>
              </p:ext>
            </p:extLst>
          </p:nvPr>
        </p:nvGraphicFramePr>
        <p:xfrm>
          <a:off x="323528" y="1268760"/>
          <a:ext cx="8606790" cy="53196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222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587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34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232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228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/>
                        <a:t>Наименование дохода бюджета 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4792" marR="4792" marT="479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План текущего финансового </a:t>
                      </a:r>
                      <a:r>
                        <a:rPr lang="ru-RU" sz="1100" u="none" strike="noStrike" dirty="0" smtClean="0"/>
                        <a:t>года.</a:t>
                      </a:r>
                      <a:endParaRPr lang="ru-RU" sz="1100" b="1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4792" marR="4792" marT="47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Исполнение за </a:t>
                      </a:r>
                      <a:r>
                        <a:rPr lang="ru-RU" sz="1100" u="none" strike="noStrike" dirty="0" smtClean="0"/>
                        <a:t>отчетный </a:t>
                      </a:r>
                      <a:r>
                        <a:rPr lang="ru-RU" sz="1100" u="none" strike="noStrike" dirty="0"/>
                        <a:t>период текущего финансового года </a:t>
                      </a:r>
                      <a:endParaRPr lang="ru-RU" sz="1100" b="1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</a:t>
                      </a:r>
                      <a:endParaRPr lang="ru-RU" sz="1100" b="1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4792" marR="4792" marT="4792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Доходы всего 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6299,6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2041,9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32,4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4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Налоговые и неналоговые доходы</a:t>
                      </a:r>
                      <a:endParaRPr lang="ru-RU" sz="1400" b="1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3199,0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1064,5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33,3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Налог </a:t>
                      </a:r>
                      <a:r>
                        <a:rPr lang="ru-RU" sz="1400" u="none" strike="noStrike" dirty="0"/>
                        <a:t>на доходы физических лиц 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150,0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126,8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84,5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02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Налоги</a:t>
                      </a:r>
                      <a:r>
                        <a:rPr lang="ru-RU" sz="1400" u="none" strike="noStrike" baseline="0" dirty="0" smtClean="0"/>
                        <a:t> на товары(работы, услуги)реализуемые на территории РФ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839,0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411,6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49,1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845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Единый сельскохозяйственный налог 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30,0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111,3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371,0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78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Налог на имущество физических лиц 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230,0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8,8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4,0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4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Транспортный налог </a:t>
                      </a:r>
                      <a:r>
                        <a:rPr lang="ru-RU" sz="1400" u="none" strike="noStrike" dirty="0" smtClean="0"/>
                        <a:t>с организаций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6,0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0,2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0,3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4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Транспортный налог с физических лиц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45,0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2,7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0,6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4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Земельный налог </a:t>
                      </a:r>
                      <a:r>
                        <a:rPr lang="ru-RU" sz="1400" u="none" strike="noStrike" dirty="0" smtClean="0"/>
                        <a:t>с организаций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346,0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249,6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72,1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4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Земельный</a:t>
                      </a:r>
                      <a:r>
                        <a:rPr lang="ru-RU" sz="1400" u="none" strike="noStrike" baseline="0" dirty="0" smtClean="0"/>
                        <a:t> налог с физических лиц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1392,0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75,6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0,5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54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Государственная пошлина 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15,0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9,3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62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4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штрафы, санкции, возмещения ущерба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0,6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60,0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95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Безвозмездные </a:t>
                      </a:r>
                      <a:r>
                        <a:rPr lang="ru-RU" sz="1400" u="none" strike="noStrike" dirty="0"/>
                        <a:t>поступления </a:t>
                      </a:r>
                      <a:endParaRPr lang="ru-RU" sz="1400" b="1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3100,6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977,4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31,5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616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в т.ч дотация на выравнивание бюджетной обеспеченности 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2073,6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849,0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40,9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Субвенции 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210,4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102.5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48,7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953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816,6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</a:tr>
              <a:tr h="1953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Прочие</a:t>
                      </a:r>
                      <a:r>
                        <a:rPr lang="ru-RU" sz="1400" u="none" strike="noStrike" baseline="0" dirty="0" smtClean="0"/>
                        <a:t> безвозмездные поступления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26,0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4336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1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ПУШКИНСКОГО</a:t>
            </a:r>
            <a:r>
              <a:rPr lang="ru-RU" sz="1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br>
              <a:rPr lang="ru-RU" sz="1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за 1 полугодие   2018 года               </a:t>
            </a:r>
            <a:r>
              <a:rPr lang="ru-RU" sz="13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 тыс . </a:t>
            </a:r>
            <a:r>
              <a:rPr lang="ru-RU" sz="13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Руб.)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Диаграмма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156755"/>
              </p:ext>
            </p:extLst>
          </p:nvPr>
        </p:nvGraphicFramePr>
        <p:xfrm>
          <a:off x="683568" y="1484784"/>
          <a:ext cx="7704138" cy="4824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Лист" r:id="rId4" imgW="7496280" imgH="4067085" progId="Excel.Sheet.8">
                  <p:embed/>
                </p:oleObj>
              </mc:Choice>
              <mc:Fallback>
                <p:oleObj name="Лист" r:id="rId4" imgW="7496280" imgH="4067085" progId="Excel.Sheet.8">
                  <p:embed/>
                  <p:pic>
                    <p:nvPicPr>
                      <p:cNvPr id="0" name="Picture 1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484784"/>
                        <a:ext cx="7704138" cy="4824536"/>
                      </a:xfrm>
                      <a:prstGeom prst="rect">
                        <a:avLst/>
                      </a:prstGeom>
                      <a:solidFill>
                        <a:srgbClr val="301D7E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6429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rgbClr val="FFFF00"/>
                </a:solidFill>
                <a:latin typeface="Arial" charset="0"/>
              </a:rPr>
              <a:t>Исполнение расходов бюджета </a:t>
            </a:r>
            <a:r>
              <a:rPr lang="ru-RU" sz="1400" dirty="0" smtClean="0">
                <a:solidFill>
                  <a:srgbClr val="FFFF00"/>
                </a:solidFill>
                <a:latin typeface="Arial" charset="0"/>
              </a:rPr>
              <a:t>Пушкинского </a:t>
            </a:r>
            <a:r>
              <a:rPr lang="ru-RU" sz="1400" b="1" dirty="0" smtClean="0">
                <a:solidFill>
                  <a:srgbClr val="FFFF00"/>
                </a:solidFill>
                <a:latin typeface="Arial" charset="0"/>
              </a:rPr>
              <a:t>сельского поселения </a:t>
            </a:r>
            <a:br>
              <a:rPr lang="ru-RU" sz="1400" b="1" dirty="0" smtClean="0">
                <a:solidFill>
                  <a:srgbClr val="FFFF00"/>
                </a:solidFill>
                <a:latin typeface="Arial" charset="0"/>
              </a:rPr>
            </a:br>
            <a:r>
              <a:rPr lang="ru-RU" sz="1400" b="1" dirty="0" smtClean="0">
                <a:solidFill>
                  <a:srgbClr val="FFFF00"/>
                </a:solidFill>
                <a:latin typeface="Arial" charset="0"/>
              </a:rPr>
              <a:t>                                          за 1 полугодие 2018 года                                     </a:t>
            </a:r>
            <a:r>
              <a:rPr lang="ru-RU" sz="1200" b="1" dirty="0" smtClean="0">
                <a:solidFill>
                  <a:srgbClr val="FFFF00"/>
                </a:solidFill>
                <a:latin typeface="Arial" charset="0"/>
              </a:rPr>
              <a:t>(тыс. руб.)</a:t>
            </a:r>
            <a:endParaRPr lang="ru-RU" sz="1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0175718"/>
              </p:ext>
            </p:extLst>
          </p:nvPr>
        </p:nvGraphicFramePr>
        <p:xfrm>
          <a:off x="500063" y="1000125"/>
          <a:ext cx="8229600" cy="5845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0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  бюджета</a:t>
                      </a:r>
                    </a:p>
                  </a:txBody>
                  <a:tcPr horzOverflow="overflow"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текущего финансового года, тыс.руб.</a:t>
                      </a:r>
                    </a:p>
                  </a:txBody>
                  <a:tcPr horzOverflow="overflow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за отчетный период текущего финансового года</a:t>
                      </a:r>
                    </a:p>
                    <a:p>
                      <a:endParaRPr lang="ru-RU" sz="11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6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бюджета всего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6299,6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2028,8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32,2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Глава Пушкинского сельского поселения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613,0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266,5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43,5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органов местного самоуправления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2540,0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1051,8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41,4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Резервный фонд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EE6F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других обязательств государства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30,9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9,1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EE6F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Мобилизационная и воинская подготовка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210,4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102,5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48,7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EE6F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ЧС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EE6F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пожарной безопасности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50,3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20,7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41,4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EE6F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1706,0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81,3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EE6F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в. т.ч Дорожное хозяйство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1701,2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81,3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EE6F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808,0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317,0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39,2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EE6F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154,6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51,5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EE6F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24,8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82,7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147050" cy="714375"/>
          </a:xfrm>
          <a:blipFill dpi="0" rotWithShape="1">
            <a:blip r:embed="rId2" cstate="print"/>
            <a:srcRect/>
            <a:tile tx="0" ty="0" sx="100000" sy="100000" flip="none" algn="tl"/>
          </a:blipFill>
          <a:ln>
            <a:solidFill>
              <a:srgbClr val="CC3399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поселения за 1 полугодие  2018 г. в рамках муниципальной программы   «ЭФФЕКТИВНОЕ УПРАВЛЕНИЕ И КОМПЛЕКСНОЕ  обеспечение ЖИЗНЕДЕЯТЕЛЬНОСТИ  пушкинского сельского поселения»                                                </a:t>
            </a:r>
            <a:r>
              <a:rPr lang="ru-RU" sz="1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</a:p>
        </p:txBody>
      </p:sp>
      <p:graphicFrame>
        <p:nvGraphicFramePr>
          <p:cNvPr id="27805" name="Group 15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531193931"/>
              </p:ext>
            </p:extLst>
          </p:nvPr>
        </p:nvGraphicFramePr>
        <p:xfrm>
          <a:off x="179512" y="922338"/>
          <a:ext cx="8784976" cy="5468112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56215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73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173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286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000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подпрограмм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бюджетной росписью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за 1 полугодие     2018 г.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4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Подпрограмма: Функционирование органов местного самоуправления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Мероприятие: Глава Пушкинского сельского поселения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Мероприятие: Обеспечение деятельности органов местного самоуправления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Мероприятие: Выполнение других обязательств государства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3183,0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613,0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2540,0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1327,4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266,5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1051,8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16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Подпрограмма: Обеспечение первичных мер пожарной безопасности в границах поселения, совершенствование гражданской обороны, защита населения и территории от чрезвычайных ситуации природного и техногенного характера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Мероприятие: Обеспечение комплексной безопасности населения, критически важных объектов и объектов инфраструктуры от угроз природного и техногенного характера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Мероприятие: Обеспечение первичных  мер пожарной безопасности                                        Мероприятие: Стимулирующие выплаты привлекаемым пожарным ДПК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40,3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0,5                               2 0,7                        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50                        51.4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5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Подпрограмма: Строительство и содержание автомобильных дорог и инженерных сооружений на них , обеспечение безопасности дорожного движения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Мероприятие: Содержание ,реконструкция и текущий ремонт автомобильных дорог и инженерных сооружений на них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Мероприятие: Приобретение дорожных знаков, уход за дорожными знаками, нанесение разметок для безопасного движения транспортных  средств и пешеходов                                                                                                                      Мероприятие: Проектирование, строительство (реконструкция) , капитальный ремонт и ремонт автомобильных дорог общего пользования муниципального значения с твердым покрытием ,  а также до сельских населенных пунктов , не имеющих круглогодичной связи с сетью автомобильных дорог общего пользования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1701,2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817,3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8 53,9                    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3572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TM04033921[[fn=Дамаск]]</Template>
  <TotalTime>1666</TotalTime>
  <Words>981</Words>
  <Application>Microsoft Office PowerPoint</Application>
  <PresentationFormat>Экран (4:3)</PresentationFormat>
  <Paragraphs>333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Damask</vt:lpstr>
      <vt:lpstr>Лист</vt:lpstr>
      <vt:lpstr>БЮДЖЕТ ДЛЯ ГРАЖДАН</vt:lpstr>
      <vt:lpstr>Презентация PowerPoint</vt:lpstr>
      <vt:lpstr>Исполнение основных показателей Пушкинского сельского поселения                                              за 1 полугодие  2018 года                   ( тыс. руб.) </vt:lpstr>
      <vt:lpstr>Исполнение плана по доходам Пушкинского сельского поселения за 1 полугодие  2018 года.</vt:lpstr>
      <vt:lpstr>Исполнение плана по  налоговым и неналоговым доходам за 1 полугодие 2018года                                           ПУШКИНСКОГО сельского поселения                                                                      (тыс. руб. )</vt:lpstr>
      <vt:lpstr>Презентация PowerPoint</vt:lpstr>
      <vt:lpstr>Структура расходов бюджета ПУШКИНСКОГО сельского поселения                                          за 1 полугодие   2018 года               ( тыс .  Руб.)</vt:lpstr>
      <vt:lpstr>Исполнение расходов бюджета Пушкинского сельского поселения                                            за 1 полугодие 2018 года                                     (тыс. руб.)</vt:lpstr>
      <vt:lpstr>Исполнение бюджета поселения за 1 полугодие  2018 г. в рамках муниципальной программы   «ЭФФЕКТИВНОЕ УПРАВЛЕНИЕ И КОМПЛЕКСНОЕ  обеспечение ЖИЗНЕДЕЯТЕЛЬНОСТИ  пушкинского сельского поселения»                                                (тыс. руб.)</vt:lpstr>
      <vt:lpstr>Муниципальная программа «Эффективное управление и комплексное обеспечение жизнедеятельности Пушкинского сельского поселения»              (тыс. руб.)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Мальцева Е.Н.</dc:creator>
  <cp:lastModifiedBy>User12</cp:lastModifiedBy>
  <cp:revision>148</cp:revision>
  <cp:lastPrinted>2015-10-21T09:22:06Z</cp:lastPrinted>
  <dcterms:created xsi:type="dcterms:W3CDTF">2015-04-29T10:03:56Z</dcterms:created>
  <dcterms:modified xsi:type="dcterms:W3CDTF">2018-07-11T08:10:19Z</dcterms:modified>
</cp:coreProperties>
</file>