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87840469308219"/>
          <c:y val="3.6766549648946843E-2"/>
          <c:w val="0.87324193081730772"/>
          <c:h val="0.870277435065934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3815469285544E-2"/>
                  <c:y val="0.178276393597971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114441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17819182465519E-2"/>
                  <c:y val="0.207581909839949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204850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3731591688064E-2"/>
                  <c:y val="0.146528542683264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9779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12066.9</c:v>
                </c:pt>
                <c:pt idx="1">
                  <c:v>10677.2</c:v>
                </c:pt>
                <c:pt idx="2">
                  <c:v>12025.3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548608"/>
        <c:axId val="84558592"/>
        <c:axId val="0"/>
      </c:bar3DChart>
      <c:catAx>
        <c:axId val="84548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4558592"/>
        <c:crosses val="autoZero"/>
        <c:auto val="1"/>
        <c:lblAlgn val="ctr"/>
        <c:lblOffset val="100"/>
        <c:noMultiLvlLbl val="0"/>
      </c:catAx>
      <c:valAx>
        <c:axId val="84558592"/>
        <c:scaling>
          <c:orientation val="minMax"/>
          <c:max val="13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54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237353646046795E-2"/>
          <c:y val="0"/>
          <c:w val="0.9403432298372077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2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  <a:r>
                      <a:rPr lang="ru-RU"/>
                      <a:t>; </a:t>
                    </a:r>
                    <a:r>
                      <a:rPr lang="ru-RU" smtClean="0"/>
                      <a:t>32111,6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Неналоговые доходы</a:t>
                    </a:r>
                    <a:r>
                      <a:rPr lang="ru-RU"/>
                      <a:t>; </a:t>
                    </a:r>
                    <a:r>
                      <a:rPr lang="ru-RU" smtClean="0"/>
                      <a:t>14814,4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</a:t>
                    </a:r>
                    <a:r>
                      <a:rPr lang="ru-RU"/>
                      <a:t>; </a:t>
                    </a:r>
                    <a:r>
                      <a:rPr lang="ru-RU" smtClean="0"/>
                      <a:t>82753,9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2852.9</c:v>
                </c:pt>
                <c:pt idx="1">
                  <c:v>515.29999999999995</c:v>
                </c:pt>
                <c:pt idx="2">
                  <c:v>8657.1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rgbClr val="7030A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87840469308219"/>
          <c:y val="2.4555837758674797E-2"/>
          <c:w val="0.87324193081730772"/>
          <c:h val="0.870277435065934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597483672075597E-2"/>
                  <c:y val="0.266193519207930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114548,0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1865795844032E-2"/>
                  <c:y val="0.249098522561549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205317,7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57651427270558E-2"/>
                  <c:y val="0.20025567500046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129609,6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12055.6</c:v>
                </c:pt>
                <c:pt idx="1">
                  <c:v>10804.7</c:v>
                </c:pt>
                <c:pt idx="2">
                  <c:v>11921.8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70048"/>
        <c:axId val="11971584"/>
        <c:axId val="0"/>
      </c:bar3DChart>
      <c:catAx>
        <c:axId val="1197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11971584"/>
        <c:crosses val="autoZero"/>
        <c:auto val="1"/>
        <c:lblAlgn val="ctr"/>
        <c:lblOffset val="100"/>
        <c:noMultiLvlLbl val="0"/>
      </c:catAx>
      <c:valAx>
        <c:axId val="11971584"/>
        <c:scaling>
          <c:orientation val="minMax"/>
          <c:max val="1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197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21229966769024E-2"/>
          <c:y val="0"/>
          <c:w val="0.9403432298372077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2.5205910431819804E-2"/>
                  <c:y val="0.139108737927338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506515429451279E-2"/>
                  <c:y val="6.88602763713056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39087954469623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1040916439731591"/>
                  <c:y val="-0.268705767278449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119218185043686E-3"/>
                  <c:y val="4.1160795433481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907737861183406E-2"/>
                  <c:y val="5.86252660188968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550502122429724E-3"/>
                  <c:y val="3.09130528727419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7030A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Физическая культура и спорт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6095.2</c:v>
                </c:pt>
                <c:pt idx="1">
                  <c:v>25362</c:v>
                </c:pt>
                <c:pt idx="2">
                  <c:v>340.7</c:v>
                </c:pt>
                <c:pt idx="3">
                  <c:v>81125.3</c:v>
                </c:pt>
                <c:pt idx="4">
                  <c:v>336.4</c:v>
                </c:pt>
                <c:pt idx="5">
                  <c:v>14943.6</c:v>
                </c:pt>
                <c:pt idx="6">
                  <c:v>406.4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0.83673</cdr:x>
      <cdr:y>0</cdr:y>
    </cdr:from>
    <cdr:to>
      <cdr:x>1</cdr:x>
      <cdr:y>0.17583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80312" y="0"/>
          <a:ext cx="14401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Тыс. рублей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0.03361</cdr:x>
      <cdr:y>0.0316</cdr:y>
    </cdr:from>
    <cdr:to>
      <cdr:x>0.22689</cdr:x>
      <cdr:y>0.08857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3" y="159792"/>
          <a:ext cx="165618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0.83673</cdr:x>
      <cdr:y>0</cdr:y>
    </cdr:from>
    <cdr:to>
      <cdr:x>1</cdr:x>
      <cdr:y>0.17583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80312" y="0"/>
          <a:ext cx="14401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Тыс. рублей</a:t>
          </a:r>
          <a:endParaRPr lang="ru-RU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0.73661</cdr:x>
      <cdr:y>0</cdr:y>
    </cdr:from>
    <cdr:to>
      <cdr:x>0.92989</cdr:x>
      <cdr:y>0.05697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208" y="-1112550"/>
          <a:ext cx="1690903" cy="304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824D1D-533E-4CA7-A4C8-1584EAC9DB01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FF99F6-A978-4397-BC95-357E59E9D5F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3614" y="980728"/>
            <a:ext cx="71143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Отчет об исполнении бюджета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Промышленновского городского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поселения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за 2014 год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177" y="4365104"/>
            <a:ext cx="9144000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71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892" y="404664"/>
            <a:ext cx="6927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параметры исполнения бюджета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Промышленновского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городскогопоселения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за 2014 год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060848"/>
            <a:ext cx="87906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Доходы в сумме     129 779,9 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тыс.рублей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</a:p>
          <a:p>
            <a:endParaRPr lang="ru-RU" sz="3200" b="1" i="1" dirty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Расходы в сумме   128 609,6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тыс.рублей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endParaRPr lang="ru-RU" sz="3200" b="1" i="1" dirty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Профицит  в сумме  1170,3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тыс.рублей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46" y="404664"/>
            <a:ext cx="8150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Динамика доходов бюджета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Промышленновского городского поселения  в 2014 г.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57744809"/>
              </p:ext>
            </p:extLst>
          </p:nvPr>
        </p:nvGraphicFramePr>
        <p:xfrm>
          <a:off x="0" y="1412776"/>
          <a:ext cx="882047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15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631" y="404664"/>
            <a:ext cx="6997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Структура доходов бюджета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Промышленновского городского поселения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за 2014 год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03592125"/>
              </p:ext>
            </p:extLst>
          </p:nvPr>
        </p:nvGraphicFramePr>
        <p:xfrm>
          <a:off x="179512" y="1397000"/>
          <a:ext cx="896448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7" y="404664"/>
            <a:ext cx="8164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Динамика расходов бюджета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Промышленновского городского поселения  в 2014 г.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0666448"/>
              </p:ext>
            </p:extLst>
          </p:nvPr>
        </p:nvGraphicFramePr>
        <p:xfrm>
          <a:off x="0" y="1412776"/>
          <a:ext cx="882047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42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8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369" y="404664"/>
            <a:ext cx="70682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Структура расходов бюджета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Промышленновского городского поселения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2014 году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4360356"/>
              </p:ext>
            </p:extLst>
          </p:nvPr>
        </p:nvGraphicFramePr>
        <p:xfrm>
          <a:off x="0" y="1112550"/>
          <a:ext cx="8748464" cy="5340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4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144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Татьяна</cp:lastModifiedBy>
  <cp:revision>23</cp:revision>
  <dcterms:created xsi:type="dcterms:W3CDTF">2015-05-19T07:42:14Z</dcterms:created>
  <dcterms:modified xsi:type="dcterms:W3CDTF">2015-07-07T07:48:20Z</dcterms:modified>
</cp:coreProperties>
</file>