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0" r:id="rId1"/>
  </p:sldMasterIdLst>
  <p:notesMasterIdLst>
    <p:notesMasterId r:id="rId13"/>
  </p:notesMasterIdLst>
  <p:sldIdLst>
    <p:sldId id="314" r:id="rId2"/>
    <p:sldId id="324" r:id="rId3"/>
    <p:sldId id="358" r:id="rId4"/>
    <p:sldId id="342" r:id="rId5"/>
    <p:sldId id="363" r:id="rId6"/>
    <p:sldId id="362" r:id="rId7"/>
    <p:sldId id="328" r:id="rId8"/>
    <p:sldId id="352" r:id="rId9"/>
    <p:sldId id="349" r:id="rId10"/>
    <p:sldId id="347" r:id="rId11"/>
    <p:sldId id="348" r:id="rId1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66FF"/>
    <a:srgbClr val="3731B1"/>
    <a:srgbClr val="FF0066"/>
    <a:srgbClr val="00CC00"/>
    <a:srgbClr val="FFCCCC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10" autoAdjust="0"/>
  </p:normalViewPr>
  <p:slideViewPr>
    <p:cSldViewPr>
      <p:cViewPr>
        <p:scale>
          <a:sx n="90" d="100"/>
          <a:sy n="90" d="100"/>
        </p:scale>
        <p:origin x="-984" y="-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gaKru\Documents\&#1044;&#1054;&#1061;&#1054;&#1044;&#1067;_2019\&#1040;&#1085;&#1072;&#1083;&#1080;&#1079;%20&#1076;&#1086;&#1093;&#1086;&#1076;&#1086;&#1074;_2019\03_&#1084;&#1072;&#1088;&#1090;_1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gaKru\Documents\&#1044;&#1054;&#1061;&#1054;&#1044;&#1067;_2019\&#1040;&#1085;&#1072;&#1083;&#1080;&#1079;%20&#1076;&#1086;&#1093;&#1086;&#1076;&#1086;&#1074;_2019\03_&#1084;&#1072;&#1088;&#1090;_19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Лист1!$F$1:$F$3</c:f>
              <c:strCache>
                <c:ptCount val="1"/>
                <c:pt idx="0">
                  <c:v>Факт  за I квартал  2019 г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Лист1!$E$4:$E$10</c:f>
              <c:strCache>
                <c:ptCount val="7"/>
                <c:pt idx="0">
                  <c:v>Налог на прибыль, доходы</c:v>
                </c:pt>
                <c:pt idx="1">
                  <c:v>Налоги на товары (работы, услуги) реализующие на территории РФ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Транспортный налог</c:v>
                </c:pt>
                <c:pt idx="5">
                  <c:v>Земельный налог</c:v>
                </c:pt>
                <c:pt idx="6">
                  <c:v>Государственная пошлина</c:v>
                </c:pt>
              </c:strCache>
            </c:strRef>
          </c:cat>
          <c:val>
            <c:numRef>
              <c:f>Лист1!$F$4:$F$10</c:f>
              <c:numCache>
                <c:formatCode>General</c:formatCode>
                <c:ptCount val="7"/>
                <c:pt idx="0">
                  <c:v>27.3</c:v>
                </c:pt>
                <c:pt idx="1">
                  <c:v>270</c:v>
                </c:pt>
                <c:pt idx="2">
                  <c:v>5.8</c:v>
                </c:pt>
                <c:pt idx="3">
                  <c:v>3</c:v>
                </c:pt>
                <c:pt idx="4">
                  <c:v>3.4</c:v>
                </c:pt>
                <c:pt idx="5">
                  <c:v>292.2</c:v>
                </c:pt>
                <c:pt idx="6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Лист1!$B$13:$B$15</c:f>
              <c:strCache>
                <c:ptCount val="1"/>
                <c:pt idx="0">
                  <c:v>План  на 2019 г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6.202170491073941E-3"/>
                  <c:y val="-2.5059689417707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516278683054555E-3"/>
                  <c:y val="-2.2275279482406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Лист1!$A$16:$A$18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МБТ</c:v>
                </c:pt>
              </c:strCache>
            </c:strRef>
          </c:cat>
          <c:val>
            <c:numRef>
              <c:f>Лист1!$B$16:$B$18</c:f>
              <c:numCache>
                <c:formatCode>General</c:formatCode>
                <c:ptCount val="3"/>
                <c:pt idx="0">
                  <c:v>2142</c:v>
                </c:pt>
                <c:pt idx="1">
                  <c:v>117.7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Лист1!$C$13:$C$15</c:f>
              <c:strCache>
                <c:ptCount val="1"/>
                <c:pt idx="0">
                  <c:v>Факт  за I квартал  2019 г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7055968850453365E-2"/>
                  <c:y val="-5.5688198706016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03255736610911E-3"/>
                  <c:y val="-5.2903788770715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Лист1!$A$16:$A$18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МБТ</c:v>
                </c:pt>
              </c:strCache>
            </c:strRef>
          </c:cat>
          <c:val>
            <c:numRef>
              <c:f>Лист1!$C$16:$C$18</c:f>
              <c:numCache>
                <c:formatCode>General</c:formatCode>
                <c:ptCount val="3"/>
                <c:pt idx="0">
                  <c:v>692.3</c:v>
                </c:pt>
                <c:pt idx="1">
                  <c:v>22.9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953664"/>
        <c:axId val="56627200"/>
        <c:axId val="0"/>
      </c:bar3DChart>
      <c:catAx>
        <c:axId val="55953664"/>
        <c:scaling>
          <c:orientation val="minMax"/>
        </c:scaling>
        <c:delete val="0"/>
        <c:axPos val="b"/>
        <c:majorTickMark val="out"/>
        <c:minorTickMark val="none"/>
        <c:tickLblPos val="nextTo"/>
        <c:crossAx val="56627200"/>
        <c:crosses val="autoZero"/>
        <c:auto val="1"/>
        <c:lblAlgn val="ctr"/>
        <c:lblOffset val="100"/>
        <c:noMultiLvlLbl val="0"/>
      </c:catAx>
      <c:valAx>
        <c:axId val="5662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953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411404375289429"/>
          <c:y val="0.45248897746381911"/>
          <c:w val="0.20658270051049479"/>
          <c:h val="0.2147516722902977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Факт за </a:t>
            </a:r>
            <a:r>
              <a:rPr lang="en-US" dirty="0" smtClean="0"/>
              <a:t>I</a:t>
            </a:r>
            <a:r>
              <a:rPr lang="ru-RU" dirty="0" smtClean="0"/>
              <a:t> квартал 201</a:t>
            </a:r>
            <a:r>
              <a:rPr lang="en-US" dirty="0" smtClean="0"/>
              <a:t>9</a:t>
            </a:r>
            <a:r>
              <a:rPr lang="ru-RU" dirty="0" smtClean="0"/>
              <a:t> </a:t>
            </a:r>
            <a:r>
              <a:rPr lang="ru-RU" dirty="0"/>
              <a:t>г</a:t>
            </a:r>
          </a:p>
        </c:rich>
      </c:tx>
      <c:layout>
        <c:manualLayout>
          <c:xMode val="edge"/>
          <c:yMode val="edge"/>
          <c:x val="0.34621586954787315"/>
          <c:y val="0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за 1 кв 2018 г</c:v>
                </c:pt>
              </c:strCache>
            </c:strRef>
          </c:tx>
          <c:explosion val="25"/>
          <c:dLbls>
            <c:dLbl>
              <c:idx val="0"/>
              <c:layout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Социальная политика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612</c:v>
                </c:pt>
                <c:pt idx="1">
                  <c:v>22.9</c:v>
                </c:pt>
                <c:pt idx="2">
                  <c:v>246.7</c:v>
                </c:pt>
                <c:pt idx="3">
                  <c:v>218.5</c:v>
                </c:pt>
                <c:pt idx="4">
                  <c:v>102.9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771331-B507-4F56-A8E6-6F1FD06295BE}" type="datetimeFigureOut">
              <a:rPr lang="ru-RU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18EFBF-F2E1-4D83-A0DC-AEB653A0A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75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3869531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578" y="-925"/>
            <a:ext cx="9908578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85205" y="1730403"/>
            <a:ext cx="6119342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313301" y="2470926"/>
            <a:ext cx="7053725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616B9-649C-4526-933F-625E6E3C3DB4}" type="datetimeFigureOut">
              <a:rPr lang="ru-RU" smtClean="0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15D8C-F624-46D5-9C9A-79103D707D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E64FC3-5E39-43BD-A215-3826BEA11EA1}" type="datetimeFigureOut">
              <a:rPr lang="ru-RU" smtClean="0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5767E-39A0-447C-BB3F-BB086C1492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42291B-C8AB-49B2-8E6F-78B65FDE3B1B}" type="datetimeFigureOut">
              <a:rPr lang="ru-RU" smtClean="0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36C6-EFE3-4525-A6A5-FF5D14EDE7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371E2F-2553-49BD-B184-961BC64F2E6B}" type="datetimeFigureOut">
              <a:rPr lang="ru-RU" smtClean="0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B02A4-C547-4D57-8A97-0A4363D91A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578" y="-925"/>
            <a:ext cx="9908578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3869531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87682" y="1726738"/>
            <a:ext cx="6121908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317498" y="2468304"/>
            <a:ext cx="7053072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3D24F-603D-4B22-80ED-6D2C468CE3F5}" type="datetimeFigureOut">
              <a:rPr lang="ru-RU" smtClean="0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DCD0A-27F2-441E-AF35-50EE24C860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097280"/>
            <a:ext cx="34671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1684" y="1097280"/>
            <a:ext cx="34671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3DCB6A-464A-4CB3-AB1A-EDB876DE3A94}" type="datetimeFigureOut">
              <a:rPr lang="ru-RU" smtClean="0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D6A17-A1B0-435B-86B5-98B01552B5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097280"/>
            <a:ext cx="34671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7413" y="1701848"/>
            <a:ext cx="34671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1684" y="1097280"/>
            <a:ext cx="34671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1684" y="1701848"/>
            <a:ext cx="34671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2698E-CACB-4D22-82B6-A919C19FFBBD}" type="datetimeFigureOut">
              <a:rPr lang="ru-RU" smtClean="0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EF88C-303F-4B1C-A6F4-D4AAB58D93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04D3E-B6E2-4685-88A2-F5DBBD409C5D}" type="datetimeFigureOut">
              <a:rPr lang="ru-RU" smtClean="0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35A3A-E3C0-4548-91D0-E5A8CE63F6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696CE-A0E1-4D4E-80A1-5D52A7607CB5}" type="datetimeFigureOut">
              <a:rPr lang="ru-RU" smtClean="0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E187B-286F-4713-B3EC-0AD84F3851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3869531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755255" y="-755253"/>
            <a:ext cx="6858000" cy="836851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50341" y="1576104"/>
            <a:ext cx="564642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5349" y="2618912"/>
            <a:ext cx="4125094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406117" y="2253385"/>
            <a:ext cx="627765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57722-D304-4D61-8600-55A5AD86FD1B}" type="datetimeFigureOut">
              <a:rPr lang="ru-RU" smtClean="0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BB50B3-7C7E-4C48-A539-F261DD97C7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197894" y="0"/>
            <a:ext cx="7708106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3869531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3869531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27130" y="1717501"/>
            <a:ext cx="59436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38770" y="2180529"/>
            <a:ext cx="6604590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5DA0D-2878-4301-A0B1-C419C451E61E}" type="datetimeFigureOut">
              <a:rPr lang="ru-RU" smtClean="0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3CAFE-C662-4DA1-902B-B37FF811A4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580" y="5050633"/>
            <a:ext cx="3872112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578" y="5051293"/>
            <a:ext cx="9908578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365760"/>
            <a:ext cx="814768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100629"/>
            <a:ext cx="8147685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17932" y="5870448"/>
            <a:ext cx="2357628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0EA507-E6B6-4A95-BE3E-BF69BC62600D}" type="datetimeFigureOut">
              <a:rPr lang="ru-RU" smtClean="0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640" y="6285122"/>
            <a:ext cx="5118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01125" y="6170822"/>
            <a:ext cx="54483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5F5B4A-12B7-4AFC-B889-ED5B66F93F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632520" y="692696"/>
            <a:ext cx="8784976" cy="52629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xtLst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endParaRPr lang="ru-RU" altLang="ru-RU" sz="3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algn="ctr"/>
            <a:r>
              <a:rPr lang="ru-RU" alt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БЮДЖЕТ</a:t>
            </a:r>
          </a:p>
          <a:p>
            <a:pPr algn="ctr"/>
            <a:r>
              <a:rPr lang="ru-RU" alt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 ДЛЯ ГРАЖДАН</a:t>
            </a:r>
            <a:endParaRPr lang="ru-RU" alt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</a:endParaRPr>
          </a:p>
          <a:p>
            <a:pPr algn="ctr"/>
            <a:endParaRPr lang="ru-RU" alt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endParaRPr lang="ru-RU" alt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r>
              <a:rPr lang="ru-RU" alt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Исполнение </a:t>
            </a:r>
            <a:r>
              <a:rPr lang="ru-RU" alt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бюджета Титовского сельского поселения </a:t>
            </a:r>
            <a:endParaRPr lang="ru-RU" alt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r>
              <a:rPr lang="ru-RU" alt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за </a:t>
            </a:r>
            <a:r>
              <a:rPr lang="en-US" alt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I</a:t>
            </a:r>
            <a:r>
              <a:rPr lang="ru-RU" alt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квартал 2019 года</a:t>
            </a:r>
            <a:endParaRPr lang="ru-RU" alt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endParaRPr lang="ru-RU" alt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2438" y="642938"/>
            <a:ext cx="8915400" cy="1143000"/>
          </a:xfrm>
        </p:spPr>
        <p:txBody>
          <a:bodyPr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ru-RU" alt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Расходы на содержание органа местного самоуправления (фактическое исполнение</a:t>
            </a:r>
            <a:r>
              <a:rPr lang="ru-RU" alt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), тыс. руб.</a:t>
            </a:r>
            <a:endParaRPr lang="ru-RU" alt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22581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172209"/>
              </p:ext>
            </p:extLst>
          </p:nvPr>
        </p:nvGraphicFramePr>
        <p:xfrm>
          <a:off x="560512" y="1772816"/>
          <a:ext cx="8856984" cy="3060092"/>
        </p:xfrm>
        <a:graphic>
          <a:graphicData uri="http://schemas.openxmlformats.org/drawingml/2006/table">
            <a:tbl>
              <a:tblPr/>
              <a:tblGrid>
                <a:gridCol w="7372019"/>
                <a:gridCol w="1484965"/>
              </a:tblGrid>
              <a:tr h="2139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9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</a:rPr>
                        <a:t>I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</a:rPr>
                        <a:t> квартал  2019г.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00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муниципального образования (глава)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  <a:cs typeface="Times New Roman" panose="02020603050405020304" pitchFamily="18" charset="0"/>
                        </a:rPr>
                        <a:t>111,3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00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  <a:cs typeface="Times New Roman" panose="02020603050405020304" pitchFamily="18" charset="0"/>
                        </a:rPr>
                        <a:t>Функционирование администрации Титовского сельского поселения,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  <a:cs typeface="Times New Roman" panose="02020603050405020304" pitchFamily="18" charset="0"/>
                        </a:rPr>
                        <a:t>500,7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277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  <a:cs typeface="Times New Roman" panose="02020603050405020304" pitchFamily="18" charset="0"/>
                        </a:rPr>
                        <a:t> в том числе : расходы на выплату персонала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  <a:cs typeface="Times New Roman" panose="02020603050405020304" pitchFamily="18" charset="0"/>
                        </a:rPr>
                        <a:t>374,3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20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  <a:cs typeface="Times New Roman" panose="02020603050405020304" pitchFamily="18" charset="0"/>
                        </a:rPr>
                        <a:t>Закупка товаров, работ и услуг для муниципальных нужд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  <a:cs typeface="Times New Roman" panose="02020603050405020304" pitchFamily="18" charset="0"/>
                        </a:rPr>
                        <a:t>122,5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059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  <a:cs typeface="Times New Roman" panose="02020603050405020304" pitchFamily="18" charset="0"/>
                        </a:rPr>
                        <a:t>Уплата налогов и сборов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059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  <a:cs typeface="Times New Roman" panose="02020603050405020304" pitchFamily="18" charset="0"/>
                        </a:rPr>
                        <a:t>ИТОГО расходов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S Reference Sans Serif" panose="020B0604030504040204" pitchFamily="34" charset="0"/>
                          <a:cs typeface="Times New Roman" panose="02020603050405020304" pitchFamily="18" charset="0"/>
                        </a:rPr>
                        <a:t>612,0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60912" y="5805264"/>
            <a:ext cx="4673679" cy="657760"/>
          </a:xfrm>
          <a:prstGeom prst="rect">
            <a:avLst/>
          </a:prstGeom>
          <a:gradFill>
            <a:gsLst>
              <a:gs pos="0">
                <a:srgbClr val="92D050"/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</a:t>
            </a:r>
            <a:r>
              <a:rPr lang="ru-RU" b="1" dirty="0" smtClean="0"/>
              <a:t>служащих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2019 год – 5 человек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776536" y="476672"/>
            <a:ext cx="8700475" cy="4464496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Контактная информация:</a:t>
            </a:r>
          </a:p>
          <a:p>
            <a:pPr algn="ctr"/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Глава Титовского сельского поселения </a:t>
            </a:r>
          </a:p>
          <a:p>
            <a:pPr algn="ctr"/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Сергей Геннадьевич Серебров</a:t>
            </a:r>
          </a:p>
          <a:p>
            <a:pPr algn="ctr"/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График работы </a:t>
            </a:r>
          </a:p>
          <a:p>
            <a:pPr algn="ctr"/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c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 08.30 до 17.30</a:t>
            </a:r>
          </a:p>
          <a:p>
            <a:pPr algn="ctr"/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Перерыв с 12.30 до 13.30</a:t>
            </a:r>
          </a:p>
          <a:p>
            <a:pPr algn="ctr"/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Тел. 8(384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-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42)4-21-44</a:t>
            </a:r>
          </a:p>
          <a:p>
            <a:pPr algn="ctr"/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Электронная почта: 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Titovo28@yandex.ru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313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776536" y="260648"/>
            <a:ext cx="8643937" cy="115699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r>
              <a:rPr lang="ru-RU" altLang="ru-RU" sz="2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Уважаемые жители и гости  Титовского поселения  !</a:t>
            </a:r>
            <a:br>
              <a:rPr lang="ru-RU" altLang="ru-RU" sz="2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</a:br>
            <a:endParaRPr lang="ru-RU" altLang="ru-RU" sz="2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848544" y="1484784"/>
            <a:ext cx="8190681" cy="312368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altLang="ru-RU" sz="24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«Бюджет для граждан» познакомит вас с основными положениями исполнения бюджета Титовского сельского поселения за </a:t>
            </a:r>
            <a:r>
              <a:rPr lang="en-US" altLang="ru-RU" sz="24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altLang="ru-RU" sz="24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квартал 2019 года</a:t>
            </a:r>
          </a:p>
          <a:p>
            <a:pPr algn="ctr"/>
            <a:endParaRPr lang="ru-RU" altLang="ru-RU" sz="2400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sz="24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6"/>
          <p:cNvSpPr>
            <a:spLocks noChangeArrowheads="1"/>
          </p:cNvSpPr>
          <p:nvPr/>
        </p:nvSpPr>
        <p:spPr bwMode="auto">
          <a:xfrm>
            <a:off x="82550" y="260350"/>
            <a:ext cx="96949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Исполнение основных показателей </a:t>
            </a:r>
            <a:endParaRPr lang="en-US" sz="2000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Black" panose="020B0A04020102020204" pitchFamily="34" charset="0"/>
              <a:ea typeface="+mj-ea"/>
              <a:cs typeface="+mj-cs"/>
            </a:endParaRPr>
          </a:p>
          <a:p>
            <a:pPr algn="ctr"/>
            <a:r>
              <a:rPr lang="ru-RU" sz="20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Титовского сельского </a:t>
            </a:r>
            <a:r>
              <a:rPr lang="ru-RU" sz="2000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поселения, тыс</a:t>
            </a:r>
            <a:r>
              <a:rPr lang="ru-RU" sz="20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. руб.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4883" y="2420889"/>
            <a:ext cx="1393361" cy="778753"/>
          </a:xfrm>
          <a:prstGeom prst="round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ДОХОДЫ</a:t>
            </a:r>
          </a:p>
        </p:txBody>
      </p:sp>
      <p:sp>
        <p:nvSpPr>
          <p:cNvPr id="2" name="Скругленный прямоугольник 2"/>
          <p:cNvSpPr/>
          <p:nvPr/>
        </p:nvSpPr>
        <p:spPr>
          <a:xfrm>
            <a:off x="256136" y="3645438"/>
            <a:ext cx="1392108" cy="778753"/>
          </a:xfrm>
          <a:prstGeom prst="roundRect">
            <a:avLst/>
          </a:prstGeom>
          <a:solidFill>
            <a:srgbClr val="FF0066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РАСХОДЫ</a:t>
            </a:r>
          </a:p>
        </p:txBody>
      </p:sp>
      <p:sp>
        <p:nvSpPr>
          <p:cNvPr id="4" name="Скругленный прямоугольник 2"/>
          <p:cNvSpPr/>
          <p:nvPr/>
        </p:nvSpPr>
        <p:spPr>
          <a:xfrm>
            <a:off x="416496" y="5085061"/>
            <a:ext cx="1393361" cy="77875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Дефицит (-)</a:t>
            </a:r>
          </a:p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Профицит(+)</a:t>
            </a:r>
          </a:p>
        </p:txBody>
      </p:sp>
      <p:sp>
        <p:nvSpPr>
          <p:cNvPr id="5" name="Скругленный прямоугольник 2"/>
          <p:cNvSpPr/>
          <p:nvPr/>
        </p:nvSpPr>
        <p:spPr>
          <a:xfrm>
            <a:off x="2403318" y="1517709"/>
            <a:ext cx="2321850" cy="68715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утверждено на </a:t>
            </a: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2019 </a:t>
            </a:r>
            <a:r>
              <a:rPr lang="ru-RU" sz="1600" dirty="0">
                <a:solidFill>
                  <a:schemeClr val="bg1"/>
                </a:solidFill>
                <a:latin typeface="Arial" charset="0"/>
              </a:rPr>
              <a:t>год</a:t>
            </a:r>
          </a:p>
        </p:txBody>
      </p:sp>
      <p:sp>
        <p:nvSpPr>
          <p:cNvPr id="6" name="Скругленный прямоугольник 2"/>
          <p:cNvSpPr/>
          <p:nvPr/>
        </p:nvSpPr>
        <p:spPr>
          <a:xfrm>
            <a:off x="5767377" y="1479964"/>
            <a:ext cx="2249176" cy="724901"/>
          </a:xfrm>
          <a:prstGeom prst="roundRect">
            <a:avLst/>
          </a:prstGeom>
          <a:solidFill>
            <a:srgbClr val="92D05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Исполнено за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I </a:t>
            </a: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квартал 201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9</a:t>
            </a: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Arial" charset="0"/>
              </a:rPr>
              <a:t>года</a:t>
            </a:r>
          </a:p>
        </p:txBody>
      </p:sp>
      <p:sp>
        <p:nvSpPr>
          <p:cNvPr id="8" name="Скругленный прямоугольник 2"/>
          <p:cNvSpPr/>
          <p:nvPr/>
        </p:nvSpPr>
        <p:spPr>
          <a:xfrm>
            <a:off x="2550926" y="2420888"/>
            <a:ext cx="2201561" cy="778754"/>
          </a:xfrm>
          <a:prstGeom prst="round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4860,7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Скругленный прямоугольник 2"/>
          <p:cNvSpPr/>
          <p:nvPr/>
        </p:nvSpPr>
        <p:spPr>
          <a:xfrm>
            <a:off x="5892254" y="2420888"/>
            <a:ext cx="2088788" cy="778754"/>
          </a:xfrm>
          <a:prstGeom prst="round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1297,3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Скругленный прямоугольник 2"/>
          <p:cNvSpPr/>
          <p:nvPr/>
        </p:nvSpPr>
        <p:spPr>
          <a:xfrm>
            <a:off x="2524861" y="3594400"/>
            <a:ext cx="2078764" cy="778753"/>
          </a:xfrm>
          <a:prstGeom prst="roundRect">
            <a:avLst/>
          </a:prstGeom>
          <a:solidFill>
            <a:srgbClr val="FF0066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4860,7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Скругленный прямоугольник 2"/>
          <p:cNvSpPr/>
          <p:nvPr/>
        </p:nvSpPr>
        <p:spPr>
          <a:xfrm>
            <a:off x="5904784" y="3645024"/>
            <a:ext cx="2076258" cy="778754"/>
          </a:xfrm>
          <a:prstGeom prst="roundRect">
            <a:avLst/>
          </a:prstGeom>
          <a:solidFill>
            <a:srgbClr val="FF0066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1203,0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Скругленный прямоугольник 2"/>
          <p:cNvSpPr/>
          <p:nvPr/>
        </p:nvSpPr>
        <p:spPr>
          <a:xfrm>
            <a:off x="5996212" y="5066495"/>
            <a:ext cx="2037414" cy="77875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94,3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095378" y="116631"/>
            <a:ext cx="8315325" cy="936105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alt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Исполнение плана по доходам </a:t>
            </a:r>
            <a:r>
              <a:rPr lang="en-US" alt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/>
            </a:r>
            <a:br>
              <a:rPr lang="en-US" alt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</a:br>
            <a:r>
              <a:rPr lang="ru-RU" alt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за </a:t>
            </a:r>
            <a:r>
              <a:rPr lang="en-US" alt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I</a:t>
            </a:r>
            <a:r>
              <a:rPr lang="ru-RU" alt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 квартал 201</a:t>
            </a:r>
            <a:r>
              <a:rPr lang="en-US" alt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9</a:t>
            </a:r>
            <a:r>
              <a:rPr lang="ru-RU" alt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 года, тыс. руб.</a:t>
            </a:r>
          </a:p>
        </p:txBody>
      </p:sp>
      <p:graphicFrame>
        <p:nvGraphicFramePr>
          <p:cNvPr id="14845" name="Group 5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227008"/>
              </p:ext>
            </p:extLst>
          </p:nvPr>
        </p:nvGraphicFramePr>
        <p:xfrm>
          <a:off x="920552" y="1124745"/>
          <a:ext cx="8712968" cy="4989886"/>
        </p:xfrm>
        <a:graphic>
          <a:graphicData uri="http://schemas.openxmlformats.org/drawingml/2006/table">
            <a:tbl>
              <a:tblPr/>
              <a:tblGrid>
                <a:gridCol w="3887759"/>
                <a:gridCol w="1130260"/>
                <a:gridCol w="1658821"/>
                <a:gridCol w="2036128"/>
              </a:tblGrid>
              <a:tr h="541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 201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за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I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квартал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2019 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15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2598,0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605,0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70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прибыль,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112,0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27,3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41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Налоги на товары (работы, услуги) реализующие на территории РФ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1019,0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15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Единый сельскохозяйственный налог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15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112,0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70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Транспортный налог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3,4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70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Земельный налог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1321,0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292,2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70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Государственная пошлина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БЕЗВОЗМЕЗДНЫЕ ПОСТУПЛЕНИЯ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2262,7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692,3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Дотации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2142,0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692,3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Субвенции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117,7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22,9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МБТ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Доходы всего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4860,7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1297,3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Структура налоговых и </a:t>
            </a:r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</a:br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неналоговых </a:t>
            </a:r>
            <a:r>
              <a:rPr 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доходов, тыс. </a:t>
            </a:r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руб.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306822"/>
              </p:ext>
            </p:extLst>
          </p:nvPr>
        </p:nvGraphicFramePr>
        <p:xfrm>
          <a:off x="776536" y="1100138"/>
          <a:ext cx="8262689" cy="492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011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544" y="332656"/>
            <a:ext cx="8147685" cy="548640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безвозмездные поступления, </a:t>
            </a: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тыс.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руб.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253280"/>
              </p:ext>
            </p:extLst>
          </p:nvPr>
        </p:nvGraphicFramePr>
        <p:xfrm>
          <a:off x="848544" y="1100138"/>
          <a:ext cx="8190681" cy="456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2451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6858000"/>
            <a:ext cx="6934200" cy="46038"/>
          </a:xfrm>
        </p:spPr>
        <p:txBody>
          <a:bodyPr>
            <a:normAutofit fontScale="25000" lnSpcReduction="20000"/>
          </a:bodyPr>
          <a:lstStyle/>
          <a:p>
            <a:pPr marR="0">
              <a:lnSpc>
                <a:spcPct val="80000"/>
              </a:lnSpc>
            </a:pPr>
            <a:endParaRPr lang="ru-RU" altLang="ru-RU" sz="700" smtClean="0"/>
          </a:p>
        </p:txBody>
      </p:sp>
      <p:graphicFrame>
        <p:nvGraphicFramePr>
          <p:cNvPr id="1750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889326"/>
              </p:ext>
            </p:extLst>
          </p:nvPr>
        </p:nvGraphicFramePr>
        <p:xfrm>
          <a:off x="920551" y="1124748"/>
          <a:ext cx="8571361" cy="5552884"/>
        </p:xfrm>
        <a:graphic>
          <a:graphicData uri="http://schemas.openxmlformats.org/drawingml/2006/table">
            <a:tbl>
              <a:tblPr/>
              <a:tblGrid>
                <a:gridCol w="5877904"/>
                <a:gridCol w="920636"/>
                <a:gridCol w="920636"/>
                <a:gridCol w="852185"/>
              </a:tblGrid>
              <a:tr h="3791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2019 г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endParaRPr kumimoji="0" lang="en-US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kumimoji="0" lang="en-US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квартал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4860,7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1203,0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51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Общегосударственные вопросы, в т.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2552,7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51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Глава Титовского сельского поселения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538,6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Обеспечение деятельности органов местного самоуправления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1967,5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Резервный фонд администрации Титовского сельского поселения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91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Другие 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Национальная оборона, в т.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Осуществление первичного воинского учета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деятельность, в т.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Обеспечение первичной пожарной безопасности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Обеспечение защиты населения от последствий ЧС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Национальная экономика, в т.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1021,4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Дорожное хозяйство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1019,0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Жилищно-коммунальное хозяйство, в т.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822,9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218,5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Организация уличного освещения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457,9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218,5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Социальная политика, в т.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51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Выплата дополнительной ежемесячной пенсии муниципальным служащим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Физическая культура и спорт, в т.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спортивных мероприятий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1" name="Rectangle 83"/>
          <p:cNvSpPr>
            <a:spLocks noChangeArrowheads="1"/>
          </p:cNvSpPr>
          <p:nvPr/>
        </p:nvSpPr>
        <p:spPr bwMode="auto">
          <a:xfrm>
            <a:off x="920552" y="229871"/>
            <a:ext cx="85689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20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Исполнение плана по </a:t>
            </a:r>
            <a:r>
              <a:rPr lang="ru-RU" altLang="ru-RU" sz="2000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расходам, </a:t>
            </a:r>
            <a:endParaRPr lang="ru-RU" altLang="ru-RU" sz="2000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Black" panose="020B0A04020102020204" pitchFamily="34" charset="0"/>
              <a:ea typeface="+mj-ea"/>
              <a:cs typeface="+mj-cs"/>
            </a:endParaRPr>
          </a:p>
          <a:p>
            <a:pPr algn="ctr"/>
            <a:r>
              <a:rPr lang="ru-RU" altLang="ru-RU" sz="20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тыс. руб.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Структура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расходов, </a:t>
            </a: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</a:rPr>
              <a:t>тыс. руб.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695689"/>
              </p:ext>
            </p:extLst>
          </p:nvPr>
        </p:nvGraphicFramePr>
        <p:xfrm>
          <a:off x="848544" y="980728"/>
          <a:ext cx="8147050" cy="4731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7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6858000"/>
            <a:ext cx="6934200" cy="46038"/>
          </a:xfrm>
        </p:spPr>
        <p:txBody>
          <a:bodyPr>
            <a:normAutofit fontScale="25000" lnSpcReduction="20000"/>
          </a:bodyPr>
          <a:lstStyle/>
          <a:p>
            <a:pPr marR="0">
              <a:lnSpc>
                <a:spcPct val="80000"/>
              </a:lnSpc>
            </a:pPr>
            <a:endParaRPr lang="ru-RU" altLang="ru-RU" sz="700" smtClean="0"/>
          </a:p>
        </p:txBody>
      </p:sp>
      <p:sp>
        <p:nvSpPr>
          <p:cNvPr id="17491" name="Rectangle 83"/>
          <p:cNvSpPr>
            <a:spLocks noChangeArrowheads="1"/>
          </p:cNvSpPr>
          <p:nvPr/>
        </p:nvSpPr>
        <p:spPr bwMode="auto">
          <a:xfrm>
            <a:off x="416496" y="391162"/>
            <a:ext cx="921702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4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Исполнение плана по расходам в рамках муниципальной программы </a:t>
            </a:r>
            <a:endParaRPr lang="en-US" altLang="ru-RU" sz="1400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Black" panose="020B0A04020102020204" pitchFamily="34" charset="0"/>
              <a:ea typeface="+mj-ea"/>
              <a:cs typeface="+mj-cs"/>
            </a:endParaRPr>
          </a:p>
          <a:p>
            <a:pPr algn="ctr"/>
            <a:r>
              <a:rPr lang="ru-RU" altLang="ru-RU" sz="14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«</a:t>
            </a:r>
            <a:r>
              <a:rPr lang="ru-RU" sz="14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Комплексное обеспечение и  развитие жизнедеятельности </a:t>
            </a:r>
            <a:endParaRPr lang="en-US" sz="1400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Black" panose="020B0A04020102020204" pitchFamily="34" charset="0"/>
              <a:ea typeface="+mj-ea"/>
              <a:cs typeface="+mj-cs"/>
            </a:endParaRPr>
          </a:p>
          <a:p>
            <a:pPr algn="ctr"/>
            <a:r>
              <a:rPr lang="ru-RU" sz="14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Титовского сельского поселения</a:t>
            </a:r>
            <a:r>
              <a:rPr lang="ru-RU" sz="1400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»</a:t>
            </a:r>
            <a:r>
              <a:rPr lang="ru-RU" altLang="ru-RU" sz="1400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, </a:t>
            </a:r>
            <a:r>
              <a:rPr lang="ru-RU" altLang="ru-RU" sz="14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тыс. руб.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040725"/>
              </p:ext>
            </p:extLst>
          </p:nvPr>
        </p:nvGraphicFramePr>
        <p:xfrm>
          <a:off x="413850" y="1129827"/>
          <a:ext cx="9219670" cy="5611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762"/>
                <a:gridCol w="129952"/>
                <a:gridCol w="129952"/>
                <a:gridCol w="5491592"/>
                <a:gridCol w="1088579"/>
                <a:gridCol w="1088579"/>
                <a:gridCol w="947254"/>
              </a:tblGrid>
              <a:tr h="38814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 программы (подпрограммы, мероприятия)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квартал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97493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«Комплексное обеспечение и  развитие жизнедеятельности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Титовского сельского поселения"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Times New Roman"/>
                          <a:ea typeface="Times New Roman"/>
                        </a:rPr>
                        <a:t>4729,7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Times New Roman"/>
                          <a:ea typeface="Times New Roman"/>
                        </a:rPr>
                        <a:t>1180,1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641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дорожного хозяйства"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1019,0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246,7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88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Содержание, текущий ремонт  автомобильных дорог местного значения  и инженерных сооружений на них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994,0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188,4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92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ремонт сетей уличного освещения  автомобильных дорог общего пользования местного значения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effectLst/>
                          <a:latin typeface="Times New Roman"/>
                          <a:ea typeface="Times New Roman"/>
                        </a:rPr>
                        <a:t>25,0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58,3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233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641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физической культуры и спорта"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20,0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641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спортивных мероприятий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effectLst/>
                          <a:latin typeface="Times New Roman"/>
                          <a:ea typeface="Times New Roman"/>
                        </a:rPr>
                        <a:t>20,0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6417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«Жилищно-коммунальное хозяйство"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822,9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218,5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641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уличного освещения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457,9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218,5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641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 мест захоронения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180,0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8814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работы по благоустройству территории, содержанию муниципального имущества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185,0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49212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«Обеспечение общественной безопасности»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effectLst/>
                          <a:latin typeface="Times New Roman"/>
                          <a:ea typeface="Times New Roman"/>
                        </a:rPr>
                        <a:t>20,0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6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первичной пожарной безопасности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10,0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92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защиты населения и территорий от чрезвычайных ситуаций природного и техногенного характера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10,0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6417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 «Социальная политика»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effectLst/>
                          <a:latin typeface="Times New Roman"/>
                          <a:ea typeface="Times New Roman"/>
                        </a:rPr>
                        <a:t>306,0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102,9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6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дополнительной ежемесячной пенсии муниципальным служащим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effectLst/>
                          <a:latin typeface="Times New Roman"/>
                          <a:ea typeface="Times New Roman"/>
                        </a:rPr>
                        <a:t>306,0</a:t>
                      </a: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102,9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61963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"Функционирование органов местного самоуправления"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2541,8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612,0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641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 Титовского сельского поселения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538,6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111,3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641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органов местного самоуправления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1967,5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500,7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6196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приемов, мероприятий и прочих расходов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/>
                          <a:ea typeface="Times New Roman"/>
                        </a:rPr>
                        <a:t>35,7</a:t>
                      </a: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3842</TotalTime>
  <Words>762</Words>
  <Application>Microsoft Office PowerPoint</Application>
  <PresentationFormat>Лист A4 (210x297 мм)</PresentationFormat>
  <Paragraphs>288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Презентация PowerPoint</vt:lpstr>
      <vt:lpstr> Уважаемые жители и гости  Титовского поселения  ! </vt:lpstr>
      <vt:lpstr>Презентация PowerPoint</vt:lpstr>
      <vt:lpstr>Исполнение плана по доходам  за I квартал 2019 года, тыс. руб.</vt:lpstr>
      <vt:lpstr>Структура налоговых и  неналоговых доходов, тыс. руб.</vt:lpstr>
      <vt:lpstr>безвозмездные поступления, тыс. руб.</vt:lpstr>
      <vt:lpstr>Презентация PowerPoint</vt:lpstr>
      <vt:lpstr>Структура расходов, тыс. руб.</vt:lpstr>
      <vt:lpstr>Презентация PowerPoint</vt:lpstr>
      <vt:lpstr>Расходы на содержание органа местного самоуправления (фактическое исполнение), тыс. руб.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Администратор</cp:lastModifiedBy>
  <cp:revision>416</cp:revision>
  <cp:lastPrinted>2019-04-08T09:14:08Z</cp:lastPrinted>
  <dcterms:created xsi:type="dcterms:W3CDTF">2012-12-19T07:56:30Z</dcterms:created>
  <dcterms:modified xsi:type="dcterms:W3CDTF">2019-04-09T09:17:38Z</dcterms:modified>
</cp:coreProperties>
</file>