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7" r:id="rId1"/>
  </p:sldMasterIdLst>
  <p:notesMasterIdLst>
    <p:notesMasterId r:id="rId10"/>
  </p:notesMasterIdLst>
  <p:sldIdLst>
    <p:sldId id="282" r:id="rId2"/>
    <p:sldId id="274" r:id="rId3"/>
    <p:sldId id="286" r:id="rId4"/>
    <p:sldId id="297" r:id="rId5"/>
    <p:sldId id="278" r:id="rId6"/>
    <p:sldId id="288" r:id="rId7"/>
    <p:sldId id="273" r:id="rId8"/>
    <p:sldId id="276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FF"/>
    <a:srgbClr val="CC99FF"/>
    <a:srgbClr val="FEE6FD"/>
    <a:srgbClr val="99FFCC"/>
    <a:srgbClr val="A3E7FF"/>
    <a:srgbClr val="CC3399"/>
    <a:srgbClr val="FF7C80"/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8" autoAdjust="0"/>
    <p:restoredTop sz="94717" autoAdjust="0"/>
  </p:normalViewPr>
  <p:slideViewPr>
    <p:cSldViewPr>
      <p:cViewPr>
        <p:scale>
          <a:sx n="73" d="100"/>
          <a:sy n="73" d="100"/>
        </p:scale>
        <p:origin x="-1560" y="-2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gaKru\Documents\&#1087;&#1091;&#1096;&#1082;&#1080;&#1085;&#1086;_1%20&#1082;&#1074;&#1072;&#1088;&#1090;&#1072;&#1083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>
              <c:idx val="4"/>
              <c:layout>
                <c:manualLayout>
                  <c:x val="2.2231423399267494E-2"/>
                  <c:y val="-3.8904990948718118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Лист1!$A$4:$A$6</c:f>
              <c:strCache>
                <c:ptCount val="3"/>
                <c:pt idx="0">
                  <c:v>Налоговые и неналоговые доходы</c:v>
                </c:pt>
                <c:pt idx="1">
                  <c:v>Дотация бюджета сельского поселения</c:v>
                </c:pt>
                <c:pt idx="2">
                  <c:v>Субвенция бюджета сельского поселения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3"/>
                <c:pt idx="0">
                  <c:v>730.5</c:v>
                </c:pt>
                <c:pt idx="1">
                  <c:v>561</c:v>
                </c:pt>
                <c:pt idx="2">
                  <c:v>57.3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0.14160181646278916"/>
                  <c:y val="3.4299991058231956E-2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-0.10777932313398243"/>
                  <c:y val="0.20660323271214354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Налог на доходы физических лиц </c:v>
                </c:pt>
                <c:pt idx="1">
                  <c:v>Налоги на товары (работы, услуги) реализуемые на территории РФ</c:v>
                </c:pt>
                <c:pt idx="2">
                  <c:v>Единый сельскохозяйственный налог </c:v>
                </c:pt>
                <c:pt idx="3">
                  <c:v>Налог на имущество физических лиц </c:v>
                </c:pt>
                <c:pt idx="4">
                  <c:v>Транспортный налог</c:v>
                </c:pt>
                <c:pt idx="5">
                  <c:v>Земельный налог</c:v>
                </c:pt>
                <c:pt idx="6">
                  <c:v>Государственная пошлина </c:v>
                </c:pt>
                <c:pt idx="7">
                  <c:v>Доходы от использования имущества</c:v>
                </c:pt>
                <c:pt idx="8">
                  <c:v>Штрафы, санкции, возмещения ущерба</c:v>
                </c:pt>
                <c:pt idx="9">
                  <c:v>Дотация на выравнивание бюджетной обеспеченности </c:v>
                </c:pt>
                <c:pt idx="10">
                  <c:v>Субвенции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74.3</c:v>
                </c:pt>
                <c:pt idx="1">
                  <c:v>252.3</c:v>
                </c:pt>
                <c:pt idx="2">
                  <c:v>80.900000000000006</c:v>
                </c:pt>
                <c:pt idx="3">
                  <c:v>43.9</c:v>
                </c:pt>
                <c:pt idx="4">
                  <c:v>9.7000000000000011</c:v>
                </c:pt>
                <c:pt idx="5">
                  <c:v>249.2</c:v>
                </c:pt>
                <c:pt idx="6">
                  <c:v>3.5</c:v>
                </c:pt>
                <c:pt idx="7">
                  <c:v>16.399999999999999</c:v>
                </c:pt>
                <c:pt idx="8">
                  <c:v>0.30000000000000016</c:v>
                </c:pt>
                <c:pt idx="9">
                  <c:v>561</c:v>
                </c:pt>
                <c:pt idx="10">
                  <c:v>57.3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за 1 кв 2018 г</c:v>
                </c:pt>
              </c:strCache>
            </c:strRef>
          </c:tx>
          <c:dPt>
            <c:idx val="0"/>
            <c:spPr>
              <a:solidFill>
                <a:srgbClr val="3731B1"/>
              </a:solidFill>
            </c:spPr>
          </c:dPt>
          <c:dPt>
            <c:idx val="1"/>
            <c:spPr>
              <a:solidFill>
                <a:srgbClr val="FF0066"/>
              </a:solidFill>
            </c:spPr>
          </c:dPt>
          <c:dPt>
            <c:idx val="4"/>
            <c:spPr>
              <a:solidFill>
                <a:srgbClr val="0070C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756,3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Val val="1"/>
            </c:dLbl>
            <c:dLbl>
              <c:idx val="1"/>
              <c:layout>
                <c:manualLayout>
                  <c:x val="3.621388419564963E-2"/>
                  <c:y val="-2.29065113670861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57,3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2,1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90,2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1436981308510546E-2"/>
                  <c:y val="0.1048024707233511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187,4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116.</a:t>
                    </a:r>
                    <a:r>
                      <a:rPr lang="ru-RU" smtClean="0"/>
                      <a:t>8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Национаяльня экономика</c:v>
                </c:pt>
                <c:pt idx="4">
                  <c:v>Благоустройство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756.3</c:v>
                </c:pt>
                <c:pt idx="1">
                  <c:v>57.3</c:v>
                </c:pt>
                <c:pt idx="2">
                  <c:v>2.1</c:v>
                </c:pt>
                <c:pt idx="3">
                  <c:v>90.2</c:v>
                </c:pt>
                <c:pt idx="4">
                  <c:v>187.4</c:v>
                </c:pt>
                <c:pt idx="5">
                  <c:v>116.7</c:v>
                </c:pt>
                <c:pt idx="6">
                  <c:v>17.600000000000001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196078431372562"/>
          <c:y val="9.5169086890786056E-2"/>
          <c:w val="0.33823529411764736"/>
          <c:h val="0.81093208083378676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8891722758773949"/>
          <c:y val="8.9445308545964108E-2"/>
          <c:w val="0.56590982228028375"/>
          <c:h val="0.910554691454036"/>
        </c:manualLayout>
      </c:layout>
      <c:doughnutChart>
        <c:varyColors val="1"/>
        <c:ser>
          <c:idx val="0"/>
          <c:order val="0"/>
          <c:tx>
            <c:strRef>
              <c:f>Лист2!$B$1</c:f>
              <c:strCache>
                <c:ptCount val="1"/>
                <c:pt idx="0">
                  <c:v>Исполнено</c:v>
                </c:pt>
              </c:strCache>
            </c:strRef>
          </c:tx>
          <c:explosion val="34"/>
          <c:dLbls>
            <c:dLbl>
              <c:idx val="1"/>
              <c:layout>
                <c:manualLayout>
                  <c:x val="-2.7027027027027015E-2"/>
                  <c:y val="0.11594202898550726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-0.15495495495495495"/>
                  <c:y val="-1.4492753623188409E-2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-7.7477477477477491E-2"/>
                  <c:y val="-2.3188405797101436E-2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-5.4054054054054085E-2"/>
                  <c:y val="-6.0869565217391314E-2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9.8304331127959027E-2"/>
                  <c:y val="-9.4919237368687445E-2"/>
                </c:manualLayout>
              </c:layout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Лист2!$A$2:$A$7</c:f>
              <c:strCache>
                <c:ptCount val="6"/>
                <c:pt idx="0">
                  <c:v>Подпрограмма: «Функционирование органов местного самоуправления»                                                                                                                                                          </c:v>
                </c:pt>
                <c:pt idx="1">
                  <c:v>Подпрограмма: «Совершенствование гражданской обороны, защита населения и территории от чрезвычайных ситуации природного и техногенного характера"  </c:v>
                </c:pt>
                <c:pt idx="2">
                  <c:v>Подпрограмма «Развитие дорожного хозяйства»</c:v>
                </c:pt>
                <c:pt idx="3">
                  <c:v>Подпрограмма «Повышение уровня благоустройства территории»</c:v>
                </c:pt>
                <c:pt idx="4">
                  <c:v>Подпрограмма « Гарантии предоставляемые муниципальным служащим»                                                </c:v>
                </c:pt>
                <c:pt idx="5">
                  <c:v>Подпрограмма «Развитие физической культуры и спорта»</c:v>
                </c:pt>
              </c:strCache>
            </c:strRef>
          </c:cat>
          <c:val>
            <c:numRef>
              <c:f>Лист2!$B$2:$B$7</c:f>
              <c:numCache>
                <c:formatCode>General</c:formatCode>
                <c:ptCount val="6"/>
                <c:pt idx="0">
                  <c:v>756.3</c:v>
                </c:pt>
                <c:pt idx="1">
                  <c:v>2.1</c:v>
                </c:pt>
                <c:pt idx="2">
                  <c:v>90.2</c:v>
                </c:pt>
                <c:pt idx="3">
                  <c:v>187.4</c:v>
                </c:pt>
                <c:pt idx="4">
                  <c:v>116.8</c:v>
                </c:pt>
                <c:pt idx="5">
                  <c:v>17.600000000000001</c:v>
                </c:pt>
              </c:numCache>
            </c:numRef>
          </c:val>
        </c:ser>
        <c:dLbls>
          <c:showVal val="1"/>
          <c:showCatName val="1"/>
        </c:dLbls>
        <c:firstSliceAng val="0"/>
        <c:holeSize val="50"/>
      </c:doughnutChart>
    </c:plotArea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pPr>
              <a:defRPr/>
            </a:pPr>
            <a:fld id="{CDEBB085-F2FB-4B02-B7D5-334FCD1AD6A4}" type="datetimeFigureOut">
              <a:rPr lang="ru-RU"/>
              <a:pPr>
                <a:defRPr/>
              </a:pPr>
              <a:t>22.04.2019</a:t>
            </a:fld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pPr>
              <a:defRPr/>
            </a:pPr>
            <a:fld id="{13AB0542-E6F8-4B49-A13C-0C7B039D3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6596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B8ED454-E9B5-4513-AE54-A9D32DCA9A20}" type="slidenum">
              <a:rPr lang="ru-RU" sz="1200">
                <a:latin typeface="+mn-lt"/>
              </a:rPr>
              <a:pPr algn="r">
                <a:defRPr/>
              </a:pPr>
              <a:t>5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pPr>
              <a:defRPr/>
            </a:pPr>
            <a:fld id="{845B8A7F-9514-4738-9351-4F84FA68C87A}" type="datetimeFigureOut">
              <a:rPr lang="ru-RU" smtClean="0"/>
              <a:pPr>
                <a:defRPr/>
              </a:pPr>
              <a:t>22.04.2019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pPr>
              <a:defRPr/>
            </a:pPr>
            <a:fld id="{B2F7D621-8797-4B6F-804F-269C20F39A8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98044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78D24-CB61-4D40-9832-7AC2EC2F217B}" type="datetimeFigureOut">
              <a:rPr lang="ru-RU" smtClean="0"/>
              <a:pPr>
                <a:defRPr/>
              </a:pPr>
              <a:t>22.04.2019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24AB6-72E8-4797-A83B-B84306FD00E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29710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78D24-CB61-4D40-9832-7AC2EC2F217B}" type="datetimeFigureOut">
              <a:rPr lang="ru-RU" smtClean="0"/>
              <a:pPr>
                <a:defRPr/>
              </a:pPr>
              <a:t>22.04.2019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24AB6-72E8-4797-A83B-B84306FD00E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087860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78D24-CB61-4D40-9832-7AC2EC2F217B}" type="datetimeFigureOut">
              <a:rPr lang="ru-RU" smtClean="0"/>
              <a:pPr>
                <a:defRPr/>
              </a:pPr>
              <a:t>22.04.2019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24AB6-72E8-4797-A83B-B84306FD00E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754360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78D24-CB61-4D40-9832-7AC2EC2F217B}" type="datetimeFigureOut">
              <a:rPr lang="ru-RU" smtClean="0"/>
              <a:pPr>
                <a:defRPr/>
              </a:pPr>
              <a:t>22.04.2019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24AB6-72E8-4797-A83B-B84306FD00E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2673889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78D24-CB61-4D40-9832-7AC2EC2F217B}" type="datetimeFigureOut">
              <a:rPr lang="ru-RU" smtClean="0"/>
              <a:pPr>
                <a:defRPr/>
              </a:pPr>
              <a:t>22.04.2019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24AB6-72E8-4797-A83B-B84306FD00E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088695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D78D24-CB61-4D40-9832-7AC2EC2F217B}" type="datetimeFigureOut">
              <a:rPr lang="ru-RU" smtClean="0"/>
              <a:pPr>
                <a:defRPr/>
              </a:pPr>
              <a:t>22.04.2019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24AB6-72E8-4797-A83B-B84306FD00E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880774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E65DD-0AA8-4B14-828C-9635EBFB9903}" type="datetimeFigureOut">
              <a:rPr lang="ru-RU" smtClean="0"/>
              <a:pPr>
                <a:defRPr/>
              </a:pPr>
              <a:t>22.04.2019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7D0AC-3B0A-465D-ACCC-2080503AC09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2183027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B15E78-39C3-4A0D-BBEE-40B727A2104E}" type="datetimeFigureOut">
              <a:rPr lang="ru-RU" smtClean="0"/>
              <a:pPr>
                <a:defRPr/>
              </a:pPr>
              <a:t>22.04.2019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EC99E-CE21-4F5B-AB05-01C2F73AB65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710147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F19C8-857C-4BF1-8142-0065C26E9516}" type="datetimeFigureOut">
              <a:rPr lang="ru-RU"/>
              <a:pPr>
                <a:defRPr/>
              </a:pPr>
              <a:t>22.04.2019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F6015-778C-4019-8D7D-AC453CAC7B1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408871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4D70C-5D80-4D64-9C6F-E3551717BE52}" type="datetimeFigureOut">
              <a:rPr lang="ru-RU" smtClean="0"/>
              <a:pPr>
                <a:defRPr/>
              </a:pPr>
              <a:t>22.04.2019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CF374-C677-4E40-AC80-313A49C82966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08643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8034D7-EA0A-4587-81A7-71E022168061}" type="datetimeFigureOut">
              <a:rPr lang="ru-RU" smtClean="0"/>
              <a:pPr>
                <a:defRPr/>
              </a:pPr>
              <a:t>22.04.2019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730B2E-DFE7-464C-8807-9643DE4B672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212450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2CF484-A0D3-461A-97D9-51BA194D3930}" type="datetimeFigureOut">
              <a:rPr lang="ru-RU" smtClean="0"/>
              <a:pPr>
                <a:defRPr/>
              </a:pPr>
              <a:t>22.04.2019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61362-D0F2-4931-B90D-02D1654D59E4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278584622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54FEF-1151-4265-9935-B79DED88E0EB}" type="datetimeFigureOut">
              <a:rPr lang="ru-RU" smtClean="0"/>
              <a:pPr>
                <a:defRPr/>
              </a:pPr>
              <a:t>22.04.2019</a:t>
            </a:fld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0CA23-B9F5-4312-8D91-D4E076C13D53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10148376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4169B9-9C98-4D1E-9167-02F3625A8DF8}" type="datetimeFigureOut">
              <a:rPr lang="ru-RU" smtClean="0"/>
              <a:pPr>
                <a:defRPr/>
              </a:pPr>
              <a:t>22.04.2019</a:t>
            </a:fld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00C98-9A9F-424E-A4F0-EDB6224078D3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295486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BDFA8E-E520-45BF-B14F-E30D1B859427}" type="datetimeFigureOut">
              <a:rPr lang="ru-RU" smtClean="0"/>
              <a:pPr>
                <a:defRPr/>
              </a:pPr>
              <a:t>22.04.2019</a:t>
            </a:fld>
            <a:endParaRPr lang="ru-R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1A166-85E2-41C7-9F6D-6B192C36B8C0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413922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06B37-F8FA-41A8-8A3E-5F509A350409}" type="datetimeFigureOut">
              <a:rPr lang="ru-RU" smtClean="0"/>
              <a:pPr>
                <a:defRPr/>
              </a:pPr>
              <a:t>22.04.2019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4D6CD-1B18-499C-BED0-9458E3714DE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91377624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898708-0843-4F7B-9AB2-6F96A637934A}" type="datetimeFigureOut">
              <a:rPr lang="ru-RU" smtClean="0"/>
              <a:pPr>
                <a:defRPr/>
              </a:pPr>
              <a:t>22.04.2019</a:t>
            </a:fld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066F1-0D10-4115-8801-604FDDD7EB5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79362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9D78D24-CB61-4D40-9832-7AC2EC2F217B}" type="datetimeFigureOut">
              <a:rPr lang="ru-RU" smtClean="0"/>
              <a:pPr>
                <a:defRPr/>
              </a:pPr>
              <a:t>22.04.2019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8D24AB6-72E8-4797-A83B-B84306FD00E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7541820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648" r:id="rId1"/>
    <p:sldLayoutId id="2147484649" r:id="rId2"/>
    <p:sldLayoutId id="2147484650" r:id="rId3"/>
    <p:sldLayoutId id="2147484651" r:id="rId4"/>
    <p:sldLayoutId id="2147484652" r:id="rId5"/>
    <p:sldLayoutId id="2147484653" r:id="rId6"/>
    <p:sldLayoutId id="2147484654" r:id="rId7"/>
    <p:sldLayoutId id="2147484655" r:id="rId8"/>
    <p:sldLayoutId id="2147484656" r:id="rId9"/>
    <p:sldLayoutId id="2147484657" r:id="rId10"/>
    <p:sldLayoutId id="2147484658" r:id="rId11"/>
    <p:sldLayoutId id="2147484659" r:id="rId12"/>
    <p:sldLayoutId id="2147484660" r:id="rId13"/>
    <p:sldLayoutId id="2147484661" r:id="rId14"/>
    <p:sldLayoutId id="2147484662" r:id="rId15"/>
    <p:sldLayoutId id="2147484663" r:id="rId16"/>
    <p:sldLayoutId id="2147484664" r:id="rId17"/>
    <p:sldLayoutId id="2147484665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9609"/>
            <a:ext cx="7765321" cy="1326321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500" b="1" i="1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tang" pitchFamily="18" charset="-127"/>
                <a:ea typeface="Batang" pitchFamily="18" charset="-127"/>
                <a:cs typeface="Verdana" pitchFamily="34" charset="0"/>
              </a:rPr>
              <a:t>БЮДЖЕТ ДЛЯ ГРАЖДАН</a:t>
            </a:r>
            <a:endParaRPr lang="ru-RU" sz="4500" b="1" i="1" cap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tang" pitchFamily="18" charset="-127"/>
              <a:ea typeface="Batang" pitchFamily="18" charset="-127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1" y="2780928"/>
            <a:ext cx="8536896" cy="1872208"/>
          </a:xfrm>
        </p:spPr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АДМИНИСТРАЦИЯ ПУШКИНСКОГО СЕЛЬСКОГО ПОСЕЛЕНИЯ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700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7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5373216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ИСПОЛНЕНИЕ  БЮДЖЕТА  ПУШКИНСКОГО  СЕЛЬСКОГО  ПОСЕЛЕНИЯ  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КВАРТАЛ 2019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3261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107156" y="969696"/>
            <a:ext cx="8929687" cy="7143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800" b="1" i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Aharoni" pitchFamily="2" charset="-79"/>
              </a:rPr>
              <a:t>Доходы бюджета </a:t>
            </a:r>
            <a:r>
              <a:rPr lang="ru-RU" altLang="ru-RU" sz="28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Aharoni" pitchFamily="2" charset="-79"/>
              </a:rPr>
              <a:t>Пушкинского 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Aharoni" pitchFamily="2" charset="-79"/>
              </a:rPr>
              <a:t>сельского поселения</a:t>
            </a:r>
            <a:endParaRPr lang="ru-RU" altLang="ru-RU" sz="2800" b="1" i="1" dirty="0">
              <a:solidFill>
                <a:srgbClr val="C00000"/>
              </a:solidFill>
              <a:ea typeface="Calibri" pitchFamily="34" charset="0"/>
              <a:cs typeface="Aharoni" pitchFamily="2" charset="-79"/>
            </a:endParaRPr>
          </a:p>
          <a:p>
            <a:pPr eaLnBrk="0" hangingPunct="0"/>
            <a:endParaRPr lang="ru-RU" altLang="ru-RU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37946" y="2204864"/>
            <a:ext cx="2786082" cy="4032448"/>
          </a:xfrm>
          <a:prstGeom prst="roundRect">
            <a:avLst/>
          </a:prstGeom>
          <a:noFill/>
          <a:ln w="50800">
            <a:solidFill>
              <a:srgbClr val="00206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 prst="relaxedInset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Налоговые доходы:</a:t>
            </a:r>
          </a:p>
          <a:p>
            <a:pPr algn="ctr" eaLnBrk="1" hangingPunct="1">
              <a:defRPr/>
            </a:pPr>
            <a:endParaRPr lang="ru-RU" altLang="ru-RU" sz="900" dirty="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ru-RU" altLang="ru-RU" sz="1600" dirty="0">
                <a:solidFill>
                  <a:schemeClr val="accent1">
                    <a:lumMod val="60000"/>
                    <a:lumOff val="40000"/>
                  </a:schemeClr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ea typeface="Calibri" pitchFamily="34" charset="0"/>
                <a:cs typeface="Times New Roman" pitchFamily="18" charset="0"/>
              </a:rPr>
              <a:t>налог на доходы физических </a:t>
            </a:r>
            <a:r>
              <a:rPr lang="ru-RU" altLang="ru-RU" sz="1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Calibri" pitchFamily="34" charset="0"/>
                <a:cs typeface="Times New Roman" pitchFamily="18" charset="0"/>
              </a:rPr>
              <a:t>лиц</a:t>
            </a:r>
            <a:endParaRPr lang="ru-RU" altLang="ru-RU" sz="1400" b="1" i="1" dirty="0">
              <a:solidFill>
                <a:schemeClr val="accent1">
                  <a:lumMod val="60000"/>
                  <a:lumOff val="4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ru-RU" alt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ea typeface="Calibri" pitchFamily="34" charset="0"/>
                <a:cs typeface="Times New Roman" pitchFamily="18" charset="0"/>
              </a:rPr>
              <a:t>акцизы по подакцизным </a:t>
            </a:r>
            <a:r>
              <a:rPr lang="ru-RU" altLang="ru-RU" sz="1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Calibri" pitchFamily="34" charset="0"/>
                <a:cs typeface="Times New Roman" pitchFamily="18" charset="0"/>
              </a:rPr>
              <a:t>товарам</a:t>
            </a:r>
            <a:endParaRPr lang="ru-RU" altLang="ru-RU" sz="1400" b="1" i="1" dirty="0">
              <a:solidFill>
                <a:schemeClr val="accent1">
                  <a:lumMod val="60000"/>
                  <a:lumOff val="4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ru-RU" alt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Calibri" pitchFamily="34" charset="0"/>
                <a:cs typeface="Times New Roman" pitchFamily="18" charset="0"/>
              </a:rPr>
              <a:t>Единый сельскохозяйственный налог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altLang="ru-RU" sz="1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Calibri" pitchFamily="34" charset="0"/>
                <a:cs typeface="Times New Roman" pitchFamily="18" charset="0"/>
              </a:rPr>
              <a:t>налог </a:t>
            </a:r>
            <a:r>
              <a:rPr lang="ru-RU" alt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ea typeface="Calibri" pitchFamily="34" charset="0"/>
                <a:cs typeface="Times New Roman" pitchFamily="18" charset="0"/>
              </a:rPr>
              <a:t>на имущество физических </a:t>
            </a:r>
            <a:r>
              <a:rPr lang="ru-RU" altLang="ru-RU" sz="1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Calibri" pitchFamily="34" charset="0"/>
                <a:cs typeface="Times New Roman" pitchFamily="18" charset="0"/>
              </a:rPr>
              <a:t>лиц      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altLang="ru-RU" sz="1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Calibri" pitchFamily="34" charset="0"/>
                <a:cs typeface="Times New Roman" pitchFamily="18" charset="0"/>
              </a:rPr>
              <a:t>транспортный налог</a:t>
            </a:r>
            <a:endParaRPr lang="ru-RU" altLang="ru-RU" sz="1400" b="1" i="1" dirty="0">
              <a:solidFill>
                <a:schemeClr val="accent1">
                  <a:lumMod val="60000"/>
                  <a:lumOff val="40000"/>
                </a:schemeClr>
              </a:solidFill>
              <a:ea typeface="Calibri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ru-RU" alt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ea typeface="Calibri" pitchFamily="34" charset="0"/>
              </a:rPr>
              <a:t> земельный налог,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alt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ea typeface="Calibri" pitchFamily="34" charset="0"/>
              </a:rPr>
              <a:t> государственная </a:t>
            </a:r>
            <a:r>
              <a:rPr lang="ru-RU" altLang="ru-RU" sz="1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Calibri" pitchFamily="34" charset="0"/>
              </a:rPr>
              <a:t>пошлина</a:t>
            </a:r>
            <a:endParaRPr lang="ru-RU" altLang="ru-RU" dirty="0">
              <a:ea typeface="Calibri" pitchFamily="34" charset="0"/>
            </a:endParaRPr>
          </a:p>
        </p:txBody>
      </p:sp>
      <p:sp>
        <p:nvSpPr>
          <p:cNvPr id="5126" name="Text Box 8"/>
          <p:cNvSpPr>
            <a:spLocks noChangeArrowheads="1"/>
          </p:cNvSpPr>
          <p:nvPr/>
        </p:nvSpPr>
        <p:spPr bwMode="auto">
          <a:xfrm>
            <a:off x="3143250" y="2204864"/>
            <a:ext cx="2928938" cy="3867324"/>
          </a:xfrm>
          <a:prstGeom prst="roundRect">
            <a:avLst>
              <a:gd name="adj" fmla="val 16667"/>
            </a:avLst>
          </a:prstGeom>
          <a:noFill/>
          <a:ln w="5080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dirty="0">
                <a:solidFill>
                  <a:srgbClr val="CC99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Неналоговые доходы:</a:t>
            </a:r>
          </a:p>
          <a:p>
            <a:pPr algn="ctr">
              <a:buFont typeface="Wingdings" pitchFamily="2" charset="2"/>
              <a:buChar char="ü"/>
            </a:pPr>
            <a:endParaRPr lang="ru-RU" altLang="ru-RU" sz="900" dirty="0">
              <a:solidFill>
                <a:srgbClr val="060FCA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altLang="ru-RU" sz="1600" b="1" i="1" dirty="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Courier New" pitchFamily="49" charset="0"/>
              <a:buChar char="o"/>
            </a:pPr>
            <a:r>
              <a:rPr lang="ru-RU" altLang="ru-RU" sz="1600" b="1" i="1" dirty="0" smtClean="0">
                <a:ea typeface="Calibri" pitchFamily="34" charset="0"/>
                <a:cs typeface="Times New Roman" pitchFamily="18" charset="0"/>
              </a:rPr>
              <a:t>Доходы от использования имущества, находящегося в государственной и муниципальной собственности</a:t>
            </a:r>
          </a:p>
          <a:p>
            <a:pPr eaLnBrk="0" hangingPunct="0">
              <a:buFont typeface="Courier New" pitchFamily="49" charset="0"/>
              <a:buChar char="o"/>
            </a:pPr>
            <a:r>
              <a:rPr lang="ru-RU" altLang="ru-RU" sz="1600" b="1" i="1" dirty="0" smtClean="0">
                <a:ea typeface="Calibri" pitchFamily="34" charset="0"/>
                <a:cs typeface="Times New Roman" pitchFamily="18" charset="0"/>
              </a:rPr>
              <a:t>штрафы</a:t>
            </a:r>
            <a:r>
              <a:rPr lang="ru-RU" altLang="ru-RU" sz="1600" b="1" i="1" dirty="0">
                <a:ea typeface="Calibri" pitchFamily="34" charset="0"/>
                <a:cs typeface="Times New Roman" pitchFamily="18" charset="0"/>
              </a:rPr>
              <a:t>, санкции, возмещение ущерба,</a:t>
            </a:r>
          </a:p>
          <a:p>
            <a:pPr eaLnBrk="0" hangingPunct="0">
              <a:buFont typeface="Courier New" pitchFamily="49" charset="0"/>
              <a:buChar char="o"/>
            </a:pPr>
            <a:endParaRPr lang="ru-RU" altLang="ru-RU" dirty="0">
              <a:solidFill>
                <a:srgbClr val="060FCA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9" name="Text Box 7"/>
          <p:cNvSpPr>
            <a:spLocks noChangeArrowheads="1"/>
          </p:cNvSpPr>
          <p:nvPr/>
        </p:nvSpPr>
        <p:spPr bwMode="auto">
          <a:xfrm>
            <a:off x="6215063" y="2204865"/>
            <a:ext cx="2767012" cy="3867324"/>
          </a:xfrm>
          <a:prstGeom prst="roundRect">
            <a:avLst>
              <a:gd name="adj" fmla="val 16667"/>
            </a:avLst>
          </a:prstGeom>
          <a:noFill/>
          <a:ln w="5080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altLang="ru-RU" b="1" dirty="0" smtClean="0">
                <a:solidFill>
                  <a:srgbClr val="00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Безвозмездные поступления:</a:t>
            </a:r>
          </a:p>
          <a:p>
            <a:pPr algn="ctr">
              <a:buFont typeface="Wingdings" pitchFamily="2" charset="2"/>
              <a:buChar char="Ø"/>
              <a:defRPr/>
            </a:pPr>
            <a:endParaRPr lang="ru-RU" altLang="ru-RU" sz="900" dirty="0" smtClean="0">
              <a:solidFill>
                <a:srgbClr val="003B68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defRPr/>
            </a:pPr>
            <a:r>
              <a:rPr lang="ru-RU" altLang="ru-RU" sz="16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600" b="1" i="1" dirty="0">
                <a:solidFill>
                  <a:schemeClr val="accent6">
                    <a:lumMod val="20000"/>
                    <a:lumOff val="80000"/>
                  </a:schemeClr>
                </a:solidFill>
                <a:ea typeface="Calibri" pitchFamily="34" charset="0"/>
                <a:cs typeface="Times New Roman" pitchFamily="18" charset="0"/>
              </a:rPr>
              <a:t>дотации,</a:t>
            </a:r>
          </a:p>
          <a:p>
            <a:pPr eaLnBrk="0" hangingPunct="0">
              <a:buFont typeface="Wingdings" pitchFamily="2" charset="2"/>
              <a:buChar char="ü"/>
              <a:defRPr/>
            </a:pPr>
            <a:r>
              <a:rPr lang="ru-RU" altLang="ru-RU" sz="16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Calibri" pitchFamily="34" charset="0"/>
                <a:cs typeface="Times New Roman" pitchFamily="18" charset="0"/>
              </a:rPr>
              <a:t>Субсидии      </a:t>
            </a:r>
          </a:p>
          <a:p>
            <a:pPr eaLnBrk="0" hangingPunct="0">
              <a:buFont typeface="Wingdings" pitchFamily="2" charset="2"/>
              <a:buChar char="ü"/>
              <a:defRPr/>
            </a:pPr>
            <a:r>
              <a:rPr lang="ru-RU" altLang="ru-RU" sz="16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Calibri" pitchFamily="34" charset="0"/>
                <a:cs typeface="Times New Roman" pitchFamily="18" charset="0"/>
              </a:rPr>
              <a:t>субвенции</a:t>
            </a:r>
            <a:r>
              <a:rPr lang="ru-RU" altLang="ru-RU" sz="1600" b="1" i="1" dirty="0">
                <a:solidFill>
                  <a:schemeClr val="accent6">
                    <a:lumMod val="20000"/>
                    <a:lumOff val="80000"/>
                  </a:schemeClr>
                </a:solidFill>
                <a:ea typeface="Calibri" pitchFamily="34" charset="0"/>
                <a:cs typeface="Times New Roman" pitchFamily="18" charset="0"/>
              </a:rPr>
              <a:t>,</a:t>
            </a:r>
          </a:p>
          <a:p>
            <a:pPr eaLnBrk="0" hangingPunct="0">
              <a:buFont typeface="Wingdings" pitchFamily="2" charset="2"/>
              <a:buChar char="ü"/>
              <a:defRPr/>
            </a:pPr>
            <a:r>
              <a:rPr lang="ru-RU" altLang="ru-RU" sz="1600" b="1" i="1" dirty="0">
                <a:solidFill>
                  <a:schemeClr val="accent6">
                    <a:lumMod val="20000"/>
                    <a:lumOff val="80000"/>
                  </a:schemeClr>
                </a:solidFill>
                <a:ea typeface="Calibri" pitchFamily="34" charset="0"/>
                <a:cs typeface="Times New Roman" pitchFamily="18" charset="0"/>
              </a:rPr>
              <a:t> иные межбюджетные трансферты,</a:t>
            </a:r>
          </a:p>
          <a:p>
            <a:pPr eaLnBrk="0" hangingPunct="0">
              <a:buFont typeface="Wingdings" pitchFamily="2" charset="2"/>
              <a:buChar char="ü"/>
              <a:defRPr/>
            </a:pPr>
            <a:r>
              <a:rPr lang="ru-RU" altLang="ru-RU" sz="16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Calibri" pitchFamily="34" charset="0"/>
                <a:cs typeface="Times New Roman" pitchFamily="18" charset="0"/>
              </a:rPr>
              <a:t> прочие безвозмездные поступления</a:t>
            </a:r>
          </a:p>
          <a:p>
            <a:pPr eaLnBrk="0" hangingPunct="0">
              <a:defRPr/>
            </a:pPr>
            <a:endParaRPr lang="ru-RU" altLang="ru-RU" dirty="0">
              <a:solidFill>
                <a:srgbClr val="003B68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28600"/>
            <a:endParaRPr lang="ru-RU" altLang="ru-RU">
              <a:cs typeface="Arial" charset="0"/>
            </a:endParaRPr>
          </a:p>
        </p:txBody>
      </p:sp>
      <p:sp>
        <p:nvSpPr>
          <p:cNvPr id="5129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28600"/>
            <a:endParaRPr lang="ru-RU" altLang="ru-RU">
              <a:cs typeface="Arial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272203" y="1721921"/>
            <a:ext cx="500062" cy="563291"/>
          </a:xfrm>
          <a:prstGeom prst="downArrow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130925" y="1715288"/>
            <a:ext cx="500062" cy="569924"/>
          </a:xfrm>
          <a:prstGeom prst="downArrow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413481" y="1729561"/>
            <a:ext cx="500062" cy="56834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05" name="Прямоугольник 15"/>
          <p:cNvSpPr>
            <a:spLocks noChangeArrowheads="1"/>
          </p:cNvSpPr>
          <p:nvPr/>
        </p:nvSpPr>
        <p:spPr bwMode="auto">
          <a:xfrm>
            <a:off x="2428875" y="223821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ДОХОДЫ    БЮДЖЕТА </a:t>
            </a:r>
            <a:r>
              <a:rPr lang="ru-RU" sz="2000" b="1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поступающие </a:t>
            </a:r>
            <a:r>
              <a:rPr lang="ru-RU" sz="2000" b="1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бюджет поселения</a:t>
            </a:r>
            <a:endParaRPr lang="ru-RU" sz="2000" i="1" dirty="0">
              <a:solidFill>
                <a:schemeClr val="accent4">
                  <a:lumMod val="20000"/>
                  <a:lumOff val="80000"/>
                </a:schemeClr>
              </a:solidFill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 advTm="10374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77964"/>
            <a:ext cx="8686800" cy="8572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основных показателей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1 квартал 2019 </a:t>
            </a:r>
            <a:r>
              <a:rPr lang="ru-RU" sz="2000" i="1" cap="none" dirty="0" smtClean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(тыс. рублей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i="1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b="1" i="1" dirty="0"/>
          </a:p>
        </p:txBody>
      </p:sp>
      <p:sp>
        <p:nvSpPr>
          <p:cNvPr id="4" name="Скругленный прямоугольник 2"/>
          <p:cNvSpPr>
            <a:spLocks noGrp="1"/>
          </p:cNvSpPr>
          <p:nvPr>
            <p:ph idx="1"/>
          </p:nvPr>
        </p:nvSpPr>
        <p:spPr>
          <a:xfrm>
            <a:off x="2857488" y="1428736"/>
            <a:ext cx="2786082" cy="928694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ru-RU" sz="1600" dirty="0">
                <a:solidFill>
                  <a:schemeClr val="bg1"/>
                </a:solidFill>
                <a:effectLst/>
                <a:latin typeface="Arial" charset="0"/>
              </a:rPr>
              <a:t>утверждено на 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Arial" charset="0"/>
              </a:rPr>
              <a:t>2019 </a:t>
            </a:r>
            <a:r>
              <a:rPr lang="ru-RU" sz="1600" dirty="0">
                <a:solidFill>
                  <a:schemeClr val="bg1"/>
                </a:solidFill>
                <a:effectLst/>
                <a:latin typeface="Arial" charset="0"/>
              </a:rPr>
              <a:t>год</a:t>
            </a:r>
          </a:p>
        </p:txBody>
      </p:sp>
      <p:sp>
        <p:nvSpPr>
          <p:cNvPr id="5" name="Скругленный прямоугольник 2"/>
          <p:cNvSpPr/>
          <p:nvPr/>
        </p:nvSpPr>
        <p:spPr>
          <a:xfrm>
            <a:off x="5857884" y="1428736"/>
            <a:ext cx="2768216" cy="90067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Исполнено за 1 квартал </a:t>
            </a: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2019  </a:t>
            </a:r>
            <a:r>
              <a:rPr lang="ru-RU" sz="1600" dirty="0">
                <a:solidFill>
                  <a:schemeClr val="bg1"/>
                </a:solidFill>
                <a:latin typeface="Arial" charset="0"/>
              </a:rPr>
              <a:t>года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2571744"/>
            <a:ext cx="1714906" cy="778753"/>
          </a:xfrm>
          <a:prstGeom prst="roundRect">
            <a:avLst/>
          </a:prstGeom>
          <a:solidFill>
            <a:srgbClr val="CC99FF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ДОХОДЫ</a:t>
            </a:r>
          </a:p>
        </p:txBody>
      </p:sp>
      <p:sp>
        <p:nvSpPr>
          <p:cNvPr id="8" name="Скругленный прямоугольник 2"/>
          <p:cNvSpPr/>
          <p:nvPr/>
        </p:nvSpPr>
        <p:spPr>
          <a:xfrm>
            <a:off x="571472" y="3717032"/>
            <a:ext cx="1713364" cy="864096"/>
          </a:xfrm>
          <a:prstGeom prst="roundRect">
            <a:avLst/>
          </a:prstGeom>
          <a:solidFill>
            <a:srgbClr val="CC99FF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РАСХОДЫ</a:t>
            </a:r>
          </a:p>
        </p:txBody>
      </p:sp>
      <p:sp>
        <p:nvSpPr>
          <p:cNvPr id="9" name="Скругленный прямоугольник 2"/>
          <p:cNvSpPr/>
          <p:nvPr/>
        </p:nvSpPr>
        <p:spPr>
          <a:xfrm>
            <a:off x="642910" y="5072074"/>
            <a:ext cx="1714906" cy="778754"/>
          </a:xfrm>
          <a:prstGeom prst="roundRect">
            <a:avLst/>
          </a:prstGeom>
          <a:solidFill>
            <a:srgbClr val="CC99FF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bg1"/>
                </a:solidFill>
                <a:latin typeface="Arial" charset="0"/>
              </a:rPr>
              <a:t>Дефицит (-)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Профицит (+)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Скругленный прямоугольник 2"/>
          <p:cNvSpPr/>
          <p:nvPr/>
        </p:nvSpPr>
        <p:spPr>
          <a:xfrm>
            <a:off x="3071802" y="2643182"/>
            <a:ext cx="2578429" cy="778754"/>
          </a:xfrm>
          <a:prstGeom prst="roundRect">
            <a:avLst/>
          </a:prstGeom>
          <a:solidFill>
            <a:srgbClr val="CC99FF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16465,7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Скругленный прямоугольник 2"/>
          <p:cNvSpPr/>
          <p:nvPr/>
        </p:nvSpPr>
        <p:spPr>
          <a:xfrm>
            <a:off x="6070706" y="2665159"/>
            <a:ext cx="2603863" cy="778754"/>
          </a:xfrm>
          <a:prstGeom prst="roundRect">
            <a:avLst/>
          </a:prstGeom>
          <a:solidFill>
            <a:srgbClr val="CC99FF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1348,8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Скругленный прямоугольник 2"/>
          <p:cNvSpPr/>
          <p:nvPr/>
        </p:nvSpPr>
        <p:spPr>
          <a:xfrm>
            <a:off x="3071802" y="3717032"/>
            <a:ext cx="2558479" cy="864096"/>
          </a:xfrm>
          <a:prstGeom prst="roundRect">
            <a:avLst/>
          </a:prstGeom>
          <a:solidFill>
            <a:srgbClr val="CC99FF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16465,7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Скругленный прямоугольник 2"/>
          <p:cNvSpPr/>
          <p:nvPr/>
        </p:nvSpPr>
        <p:spPr>
          <a:xfrm>
            <a:off x="6070706" y="3717031"/>
            <a:ext cx="2555394" cy="864097"/>
          </a:xfrm>
          <a:prstGeom prst="roundRect">
            <a:avLst/>
          </a:prstGeom>
          <a:solidFill>
            <a:srgbClr val="CC99FF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1227,7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" name="Скругленный прямоугольник 2"/>
          <p:cNvSpPr/>
          <p:nvPr/>
        </p:nvSpPr>
        <p:spPr>
          <a:xfrm>
            <a:off x="6070706" y="5143512"/>
            <a:ext cx="2555394" cy="778753"/>
          </a:xfrm>
          <a:prstGeom prst="roundRect">
            <a:avLst/>
          </a:prstGeom>
          <a:solidFill>
            <a:srgbClr val="CC99FF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charset="0"/>
              </a:rPr>
              <a:t>+121,1</a:t>
            </a:r>
            <a:endParaRPr lang="ru-RU" sz="16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765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СТУКТУРА</a:t>
            </a:r>
            <a:r>
              <a:rPr lang="ru-RU" i="1" dirty="0" smtClean="0"/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ru-RU" i="1" dirty="0" smtClean="0"/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БЮДЖЕТА ЗА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 КВАРТАЛ 2019 г.        (ТЫС. РУБЛЕЙ)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779707850"/>
              </p:ext>
            </p:extLst>
          </p:nvPr>
        </p:nvGraphicFramePr>
        <p:xfrm>
          <a:off x="107504" y="1340768"/>
          <a:ext cx="8840481" cy="5062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02150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5616" y="188640"/>
            <a:ext cx="748823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ПЛАНА ПО ДОХОДАМ ЗА 1 КВАРТАЛ 2019 г.                        (ТЫС. РУБЛЕЙ)</a:t>
            </a:r>
            <a:endParaRPr lang="ru-RU" sz="2000" i="1" dirty="0">
              <a:solidFill>
                <a:schemeClr val="accent4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88316191"/>
              </p:ext>
            </p:extLst>
          </p:nvPr>
        </p:nvGraphicFramePr>
        <p:xfrm>
          <a:off x="251520" y="1196753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14336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9609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БЮДЖЕТА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за 1 квартал 2019 </a:t>
            </a:r>
            <a:r>
              <a:rPr lang="ru-RU" sz="1800" i="1" cap="none" dirty="0" smtClean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             (тыс.рублей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43307132"/>
              </p:ext>
            </p:extLst>
          </p:nvPr>
        </p:nvGraphicFramePr>
        <p:xfrm>
          <a:off x="683568" y="1772816"/>
          <a:ext cx="77724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147050" cy="837853"/>
          </a:xfr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ru-RU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бюджета  за 1 квартал  2019 </a:t>
            </a:r>
            <a:r>
              <a:rPr lang="ru-RU" sz="1800" i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в рамках муниципальной программы   «ЭФФЕКТИВНОЕ УПРАВЛЕНИЕ И КОМПЛЕКСНОЕ ОБЕСПЕЧЕНИЕ ЖИЗНЕДЕЯТЕЛЬНОСТИ ПУШКИНСКОГО СЕЛЬСКОГО ПОСЕЛЕНИЯ»   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РУБЛЕЙ)                                                                </a:t>
            </a:r>
            <a:endParaRPr lang="ru-RU" sz="16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55273869"/>
              </p:ext>
            </p:extLst>
          </p:nvPr>
        </p:nvGraphicFramePr>
        <p:xfrm>
          <a:off x="323528" y="1196752"/>
          <a:ext cx="835292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13572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1000125" y="428625"/>
            <a:ext cx="7072313" cy="400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   ДЛЯ     КОНТАКТОВ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583953" y="1268760"/>
            <a:ext cx="5904656" cy="4805710"/>
          </a:xfrm>
          <a:prstGeom prst="vertic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Пушкинского сельского поселения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Пушкинского  сельского поселения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Багрыч Геннадий Александрович                                   График работы с 8-30 до 17-30,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перерыв с 13-00 до 14-00.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Адрес: 652399, Кемеровская область, Промышленновский район, </a:t>
            </a:r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Краснинское, ул.Садовая, 7б    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(8 38442) 68-329                    Факс: (8 38442) 68-329                                                           Электронная почта: </a:t>
            </a:r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pushkino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28@yandex.ru </a:t>
            </a:r>
          </a:p>
        </p:txBody>
      </p:sp>
    </p:spTree>
  </p:cSld>
  <p:clrMapOvr>
    <a:masterClrMapping/>
  </p:clrMapOvr>
  <p:transition advTm="13743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Небеса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1903</TotalTime>
  <Words>344</Words>
  <Application>Microsoft Office PowerPoint</Application>
  <PresentationFormat>Экран (4:3)</PresentationFormat>
  <Paragraphs>69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Небеса</vt:lpstr>
      <vt:lpstr>БЮДЖЕТ ДЛЯ ГРАЖДАН</vt:lpstr>
      <vt:lpstr>Слайд 2</vt:lpstr>
      <vt:lpstr>                                                                                                                                                                Исполнение основных показателей БЮДЖЕТА за 1 квартал 2019 г.                                                                                         (тыс. рублей)  </vt:lpstr>
      <vt:lpstr>Слайд 4</vt:lpstr>
      <vt:lpstr>Слайд 5</vt:lpstr>
      <vt:lpstr>Структура расходов  БЮДЖЕТА                                               за 1 квартал 2019 г.                   (тыс.рублей)</vt:lpstr>
      <vt:lpstr>         Исполнение бюджета  за 1 квартал  2019 г.                                                        в рамках муниципальной программы   «ЭФФЕКТИВНОЕ УПРАВЛЕНИЕ И КОМПЛЕКСНОЕ ОБЕСПЕЧЕНИЕ ЖИЗНЕДЕЯТЕЛЬНОСТИ ПУШКИНСКОГО СЕЛЬСКОГО ПОСЕЛЕНИЯ»    (тыс. РУБЛЕЙ)                                                               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Мальцева Е.Н.</dc:creator>
  <cp:lastModifiedBy>Наталья2</cp:lastModifiedBy>
  <cp:revision>182</cp:revision>
  <cp:lastPrinted>2015-10-21T09:22:06Z</cp:lastPrinted>
  <dcterms:created xsi:type="dcterms:W3CDTF">2015-04-29T10:03:56Z</dcterms:created>
  <dcterms:modified xsi:type="dcterms:W3CDTF">2019-04-22T02:54:47Z</dcterms:modified>
</cp:coreProperties>
</file>