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4" r:id="rId8"/>
    <p:sldId id="269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703"/>
    <a:srgbClr val="4A8812"/>
    <a:srgbClr val="00CC66"/>
    <a:srgbClr val="00FF00"/>
    <a:srgbClr val="99FFCC"/>
    <a:srgbClr val="FF7C80"/>
    <a:srgbClr val="CC3399"/>
    <a:srgbClr val="CC99FF"/>
    <a:srgbClr val="FF66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10047881747192E-2"/>
          <c:y val="4.3885981379574932E-2"/>
          <c:w val="0.88968507142193676"/>
          <c:h val="0.8573858077299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C00000">
                <a:alpha val="78000"/>
              </a:srgbClr>
            </a:solidFill>
            <a:scene3d>
              <a:camera prst="orthographicFront"/>
              <a:lightRig rig="threePt" dir="t"/>
            </a:scene3d>
            <a:sp3d prstMaterial="dkEdge">
              <a:bevelT w="158750" prst="convex"/>
              <a:bevelB w="5715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66CC">
                  <a:alpha val="77647"/>
                </a:srgbClr>
              </a:solidFill>
              <a:ln>
                <a:solidFill>
                  <a:srgbClr val="C00000"/>
                </a:solidFill>
              </a:ln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00B0F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00B050">
                  <a:alpha val="78000"/>
                </a:srgbClr>
              </a:solidFill>
              <a:scene3d>
                <a:camera prst="orthographicFront"/>
                <a:lightRig rig="threePt" dir="t"/>
              </a:scene3d>
              <a:sp3d prstMaterial="dkEdge">
                <a:bevelT w="158750" prst="convex"/>
                <a:bevelB w="57150" prst="softRound"/>
              </a:sp3d>
            </c:spPr>
          </c:dPt>
          <c:dLbls>
            <c:dLbl>
              <c:idx val="0"/>
              <c:layout>
                <c:manualLayout>
                  <c:x val="2.8911860430808236E-3"/>
                  <c:y val="0.211004699036177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ru-RU" b="0" dirty="0" smtClean="0"/>
                      <a:t>2 610 736,0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8911860430808236E-3"/>
                  <c:y val="0.213865451467698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2 614 693,5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1.2043288450645739E-4"/>
                  <c:y val="0.305789706050320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-3 </a:t>
                    </a:r>
                    <a:r>
                      <a:rPr lang="ru-RU" dirty="0" smtClean="0"/>
                      <a:t>957,5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 rot="-5400000" vert="horz" anchor="t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2610736</c:v>
                </c:pt>
                <c:pt idx="1">
                  <c:v>2614693.5</c:v>
                </c:pt>
                <c:pt idx="2">
                  <c:v>-3957.5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 prst="convex"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prst="convex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0"/>
                  <c:y val="-2.7895676710996829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1 044 256,7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-3.2544742614649749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018 470,5</a:t>
                    </a: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6738996213535473E-3"/>
                  <c:y val="-6.276486075682447E-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/>
                    </a:pPr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25 786,2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endParaRPr lang="ru-RU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(-)/профицит(+)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1044256.7</c:v>
                </c:pt>
                <c:pt idx="1">
                  <c:v>1018470.5</c:v>
                </c:pt>
                <c:pt idx="2">
                  <c:v>25786.199999999953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78"/>
        <c:shape val="cylinder"/>
        <c:axId val="42373504"/>
        <c:axId val="33977472"/>
        <c:axId val="0"/>
      </c:bar3DChart>
      <c:catAx>
        <c:axId val="4237350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33977472"/>
        <c:crosses val="autoZero"/>
        <c:auto val="1"/>
        <c:lblAlgn val="ctr"/>
        <c:lblOffset val="100"/>
        <c:noMultiLvlLbl val="0"/>
      </c:catAx>
      <c:valAx>
        <c:axId val="339774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42373504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21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67996029115046E-2"/>
          <c:y val="0.1112331282607998"/>
          <c:w val="0.84370867394662241"/>
          <c:h val="0.8262669589496788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00B0F0"/>
              </a:solidFill>
            </c:spPr>
          </c:dPt>
          <c:dPt>
            <c:idx val="1"/>
            <c:bubble3D val="0"/>
            <c:explosion val="13"/>
            <c:spPr>
              <a:solidFill>
                <a:srgbClr val="FFFF00"/>
              </a:solidFill>
            </c:spPr>
          </c:dPt>
          <c:dPt>
            <c:idx val="2"/>
            <c:bubble3D val="0"/>
            <c:explosion val="1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CC3399"/>
              </a:solidFill>
            </c:spPr>
          </c:dPt>
          <c:dPt>
            <c:idx val="4"/>
            <c:bubble3D val="0"/>
            <c:explosion val="17"/>
            <c:spPr>
              <a:solidFill>
                <a:srgbClr val="7030A0"/>
              </a:solidFill>
            </c:spPr>
          </c:dPt>
          <c:dPt>
            <c:idx val="5"/>
            <c:bubble3D val="0"/>
            <c:explosion val="1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088522422239823"/>
                  <c:y val="-0.19249794532112294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Налоговые </a:t>
                    </a:r>
                    <a:r>
                      <a:rPr lang="ru-RU" dirty="0"/>
                      <a:t>и неналоговые 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128 </a:t>
                    </a:r>
                    <a:r>
                      <a:rPr lang="ru-RU" dirty="0"/>
                      <a:t>721,20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88834932319349"/>
                  <c:y val="0.1026299889626418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Дотации </a:t>
                    </a:r>
                    <a:r>
                      <a:rPr lang="ru-RU" dirty="0"/>
                      <a:t>на выравнивание бюджетной обеспеченности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305 976,90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065010697736095"/>
                  <c:y val="3.765748468235152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 бюджетам бюджетной системы Российской Федерации (межбюджетные субсидии); 
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102 930,20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3326261239790561"/>
                  <c:y val="-0.2233606871906644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 dirty="0" smtClean="0">
                        <a:effectLst/>
                      </a:rPr>
                      <a:t>Субвенции бюджетам субъектов Российской Федерации и муниципальных образований</a:t>
                    </a:r>
                    <a:r>
                      <a:rPr lang="ru-RU" dirty="0" smtClean="0"/>
                      <a:t>; </a:t>
                    </a:r>
                    <a:r>
                      <a:rPr lang="ru-RU" dirty="0"/>
                      <a:t>494 610,80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4937480064939017E-2"/>
                  <c:y val="-0.180562668054592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541511964620419E-2"/>
                  <c:y val="-0.246276635824390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241346391619569"/>
                  <c:y val="-2.110144741487210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2940999387164873"/>
                  <c:y val="1.4315425649927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на выравнивание бюджетной обеспеченности</c:v>
                </c:pt>
                <c:pt idx="2">
                  <c:v>Субсидии бюджетам бюджетной системы Российской Федерации (межбюджетные субсидии); 
</c:v>
                </c:pt>
                <c:pt idx="3">
                  <c:v>Субвенции бюджетам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Доходы бюджетов от возврата остатков субсидий, субвенций и иных межбюджетных трансфертов, имеющих целевое назначение, прошлых лет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128721.2</c:v>
                </c:pt>
                <c:pt idx="1">
                  <c:v>305976.90000000002</c:v>
                </c:pt>
                <c:pt idx="2">
                  <c:v>102930.2</c:v>
                </c:pt>
                <c:pt idx="3">
                  <c:v>494610.8</c:v>
                </c:pt>
                <c:pt idx="4">
                  <c:v>11106.4</c:v>
                </c:pt>
                <c:pt idx="5">
                  <c:v>1077.3</c:v>
                </c:pt>
                <c:pt idx="6">
                  <c:v>8.1999999999999993</c:v>
                </c:pt>
                <c:pt idx="7">
                  <c:v>-174.3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8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Лист1!$X$18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589703"/>
            </a:solidFill>
          </c:spPr>
          <c:invertIfNegative val="0"/>
          <c:dLbls>
            <c:dLbl>
              <c:idx val="1"/>
              <c:layout>
                <c:manualLayout>
                  <c:x val="-2.8677933707456174E-3"/>
                  <c:y val="-3.664816463394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748612347545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38966853728087E-3"/>
                  <c:y val="-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7355867414912347E-3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338966853728087E-3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Лист1!$W$19:$W$26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Доходы бюджетов от возврата остатков субсидий, субвенций и иных межбюджетных трансфертов, имеющих целевое назначение прошлых лет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Лист1!$X$19:$X$26</c:f>
              <c:numCache>
                <c:formatCode>#,##0.0</c:formatCode>
                <c:ptCount val="8"/>
                <c:pt idx="0">
                  <c:v>215528</c:v>
                </c:pt>
                <c:pt idx="1">
                  <c:v>622449</c:v>
                </c:pt>
                <c:pt idx="2">
                  <c:v>406680.5</c:v>
                </c:pt>
                <c:pt idx="3">
                  <c:v>1010698</c:v>
                </c:pt>
                <c:pt idx="4">
                  <c:v>23791.5</c:v>
                </c:pt>
                <c:pt idx="5">
                  <c:v>331589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Лист1!$Y$18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677933707456174E-3"/>
                  <c:y val="-7.7877349847130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7933707456174E-3"/>
                  <c:y val="-4.3519695502808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1694834268640432E-3"/>
                  <c:y val="-6.6424798399023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338966853728087E-3"/>
                  <c:y val="-0.10536347332258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Лист1!$W$19:$W$26</c:f>
              <c:strCache>
                <c:ptCount val="8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Доходы бюджетов от возврата остатков субсидий, субвенций и иных межбюджетных трансфертов, имеющих целевое назначение прошлых лет</c:v>
                </c:pt>
                <c:pt idx="7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Лист1!$Y$19:$Y$26</c:f>
              <c:numCache>
                <c:formatCode>#,##0.0</c:formatCode>
                <c:ptCount val="8"/>
                <c:pt idx="0">
                  <c:v>128721.2</c:v>
                </c:pt>
                <c:pt idx="1">
                  <c:v>305976.90000000002</c:v>
                </c:pt>
                <c:pt idx="2">
                  <c:v>102930.2</c:v>
                </c:pt>
                <c:pt idx="3">
                  <c:v>494610.8</c:v>
                </c:pt>
                <c:pt idx="4">
                  <c:v>11106.4</c:v>
                </c:pt>
                <c:pt idx="5">
                  <c:v>1077.3</c:v>
                </c:pt>
                <c:pt idx="6">
                  <c:v>8.1999999999999993</c:v>
                </c:pt>
                <c:pt idx="7">
                  <c:v>-174.3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4681088"/>
        <c:axId val="44792832"/>
        <c:axId val="0"/>
      </c:bar3DChart>
      <c:catAx>
        <c:axId val="446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4792832"/>
        <c:crosses val="autoZero"/>
        <c:auto val="1"/>
        <c:lblAlgn val="ctr"/>
        <c:lblOffset val="100"/>
        <c:noMultiLvlLbl val="0"/>
      </c:catAx>
      <c:valAx>
        <c:axId val="447928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44681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27252527496948E-3"/>
          <c:y val="0"/>
          <c:w val="0.92015064992778595"/>
          <c:h val="0.90179044803741915"/>
        </c:manualLayout>
      </c:layout>
      <c:pie3DChart>
        <c:varyColors val="1"/>
        <c:ser>
          <c:idx val="0"/>
          <c:order val="0"/>
          <c:explosion val="21"/>
          <c:dPt>
            <c:idx val="3"/>
            <c:bubble3D val="0"/>
            <c:explosion val="17"/>
          </c:dPt>
          <c:dPt>
            <c:idx val="8"/>
            <c:bubble3D val="0"/>
            <c:explosion val="27"/>
          </c:dPt>
          <c:dPt>
            <c:idx val="9"/>
            <c:bubble3D val="0"/>
            <c:explosion val="25"/>
          </c:dPt>
          <c:dLbls>
            <c:dLbl>
              <c:idx val="0"/>
              <c:layout>
                <c:manualLayout>
                  <c:x val="-0.18858615709365631"/>
                  <c:y val="7.276477015915250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Общегосударственные </a:t>
                    </a:r>
                    <a:r>
                      <a:rPr lang="ru-RU" sz="1200" dirty="0" smtClean="0"/>
                      <a:t>вопросы</a:t>
                    </a:r>
                    <a:r>
                      <a:rPr lang="ru-RU" sz="1200" baseline="0" dirty="0" smtClean="0"/>
                      <a:t>  28547,6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794422841906456"/>
                  <c:y val="-4.8922131014978647E-4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оборона
</a:t>
                    </a:r>
                    <a:r>
                      <a:rPr lang="ru-RU" sz="1200" dirty="0" smtClean="0"/>
                      <a:t>933,2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305321630929897"/>
                  <c:y val="1.164374844426568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Образование
</a:t>
                    </a:r>
                    <a:r>
                      <a:rPr lang="ru-RU" sz="1200" dirty="0" smtClean="0"/>
                      <a:t>600883,5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822875236084879"/>
                  <c:y val="-1.610703592709108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Национальная экономика 
</a:t>
                    </a:r>
                    <a:r>
                      <a:rPr lang="ru-RU" sz="1200" dirty="0" smtClean="0"/>
                      <a:t>30149,6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529163426285864E-2"/>
                  <c:y val="-3.2859393963258661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Жилищно-коммунальное хозяйство
</a:t>
                    </a:r>
                    <a:r>
                      <a:rPr lang="ru-RU" sz="1200" dirty="0" smtClean="0"/>
                      <a:t>70875,6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696922564159539E-2"/>
                  <c:y val="-7.9915346958636099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Культура, кинематография 
</a:t>
                    </a:r>
                    <a:r>
                      <a:rPr lang="ru-RU" sz="1200" dirty="0" smtClean="0"/>
                      <a:t>87084,5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17082090878791245"/>
                  <c:y val="-0.18063253168775903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200" dirty="0"/>
                      <a:t>Социальная политика 
</a:t>
                    </a:r>
                    <a:r>
                      <a:rPr lang="ru-RU" sz="1200" dirty="0" smtClean="0"/>
                      <a:t>182753,3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0299466725919343"/>
                  <c:y val="-5.731659210861240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Физическая культура и </a:t>
                    </a:r>
                    <a:r>
                      <a:rPr lang="ru-RU" sz="1200" dirty="0" smtClean="0"/>
                      <a:t>спорт 3189,4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4484546161537606"/>
                  <c:y val="5.0511616852698504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Средства массовой информации 
</a:t>
                    </a:r>
                    <a:r>
                      <a:rPr lang="ru-RU" sz="1200" dirty="0" smtClean="0"/>
                      <a:t>450,0</a:t>
                    </a:r>
                    <a:endParaRPr lang="ru-RU" sz="12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7.2642706365959334E-2"/>
                  <c:y val="5.955315794728855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/>
                      <a:t>МБТ общего характера бюджетам городского и сельских поселений
</a:t>
                    </a:r>
                    <a:r>
                      <a:rPr lang="ru-RU" sz="1100" dirty="0" smtClean="0"/>
                      <a:t> 13603,7</a:t>
                    </a:r>
                    <a:endParaRPr lang="ru-RU" sz="11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 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Обслуживание муниципального долга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МБТ общего характера бюджетам городского и сельских поселений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28547.599999999999</c:v>
                </c:pt>
                <c:pt idx="1">
                  <c:v>933.2</c:v>
                </c:pt>
                <c:pt idx="2">
                  <c:v>600883.5</c:v>
                </c:pt>
                <c:pt idx="3">
                  <c:v>30149.599999999999</c:v>
                </c:pt>
                <c:pt idx="4">
                  <c:v>70875.600000000006</c:v>
                </c:pt>
                <c:pt idx="5">
                  <c:v>87084.5</c:v>
                </c:pt>
                <c:pt idx="6">
                  <c:v>0.1</c:v>
                </c:pt>
                <c:pt idx="7">
                  <c:v>182753.3</c:v>
                </c:pt>
                <c:pt idx="8">
                  <c:v>3189.4</c:v>
                </c:pt>
                <c:pt idx="9">
                  <c:v>450</c:v>
                </c:pt>
                <c:pt idx="10">
                  <c:v>13603.7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5665675C-0D9B-46AC-8DAD-37BD81674ECA}" type="presOf" srcId="{BE3C776E-F37E-4B85-ACCC-3DC0C45B62C5}" destId="{F5AE2706-C093-4739-AFE9-F7E7C2210F51}" srcOrd="0" destOrd="0" presId="urn:microsoft.com/office/officeart/2005/8/layout/vList2"/>
    <dgm:cxn modelId="{2CC418E5-0AB0-4FC5-BCF7-487C8218B2C9}" type="presOf" srcId="{37F776DC-5870-4E81-BF35-06E45680C978}" destId="{BC8C6412-48D7-48FB-9C18-4CDFC69D5A71}" srcOrd="0" destOrd="0" presId="urn:microsoft.com/office/officeart/2005/8/layout/vList2"/>
    <dgm:cxn modelId="{FCED2035-AB27-48F2-B750-6E975F876C81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A47C1-0241-4683-9BB6-1DD63333AA43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76CE8136-144D-46D9-AF6D-E477F853E490}" type="presOf" srcId="{BE3C776E-F37E-4B85-ACCC-3DC0C45B62C5}" destId="{F5AE2706-C093-4739-AFE9-F7E7C2210F51}" srcOrd="0" destOrd="0" presId="urn:microsoft.com/office/officeart/2005/8/layout/vList2"/>
    <dgm:cxn modelId="{D4970D5E-7DD3-4874-A51C-EDC492067B6E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37400D5C-9E2C-4D97-A800-AC94DC4C6E0D}" type="presOf" srcId="{BE3C776E-F37E-4B85-ACCC-3DC0C45B62C5}" destId="{F5AE2706-C093-4739-AFE9-F7E7C2210F51}" srcOrd="0" destOrd="0" presId="urn:microsoft.com/office/officeart/2005/8/layout/vList2"/>
    <dgm:cxn modelId="{26CE09E9-E0B3-4F38-96AC-81BF23C7EB4E}" type="presOf" srcId="{37F776DC-5870-4E81-BF35-06E45680C978}" destId="{BC8C6412-48D7-48FB-9C18-4CDFC69D5A71}" srcOrd="0" destOrd="0" presId="urn:microsoft.com/office/officeart/2005/8/layout/vList2"/>
    <dgm:cxn modelId="{1FCCED98-F2EC-4011-A350-67D46E18DBDA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algn="ctr"/>
          <a:r>
            <a:rPr lang="ru-RU" sz="1900" i="1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534BB-E0A9-4EC8-AD63-80250C40589C}" type="presOf" srcId="{37F776DC-5870-4E81-BF35-06E45680C978}" destId="{BC8C6412-48D7-48FB-9C18-4CDFC69D5A7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EA38A9A9-05EE-4950-A64F-FCD985909F6F}" type="presOf" srcId="{BE3C776E-F37E-4B85-ACCC-3DC0C45B62C5}" destId="{F5AE2706-C093-4739-AFE9-F7E7C2210F51}" srcOrd="0" destOrd="0" presId="urn:microsoft.com/office/officeart/2005/8/layout/vList2"/>
    <dgm:cxn modelId="{86C8281A-3F63-4A84-BE67-23368E6BBB64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бюджета 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68B5A-2375-48E4-AE56-8A21F2018F36}" type="presOf" srcId="{BE3C776E-F37E-4B85-ACCC-3DC0C45B62C5}" destId="{F5AE2706-C093-4739-AFE9-F7E7C2210F51}" srcOrd="0" destOrd="0" presId="urn:microsoft.com/office/officeart/2005/8/layout/vList2"/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353165E2-F23F-4FBC-9A25-C513AFCCE939}" type="presOf" srcId="{37F776DC-5870-4E81-BF35-06E45680C978}" destId="{BC8C6412-48D7-48FB-9C18-4CDFC69D5A71}" srcOrd="0" destOrd="0" presId="urn:microsoft.com/office/officeart/2005/8/layout/vList2"/>
    <dgm:cxn modelId="{68DFA206-E496-4F93-874C-C19A805797EB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C776E-F37E-4B85-ACCC-3DC0C45B62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776DC-5870-4E81-BF35-06E45680C978}">
      <dgm:prSet custT="1"/>
      <dgm:spPr>
        <a:xfrm rot="10800000">
          <a:off x="-1" y="55414"/>
          <a:ext cx="8256631" cy="681258"/>
        </a:xfr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ru-RU" sz="1900" i="1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первое полугодие 2019 года (тыс. руб.)</a:t>
          </a:r>
          <a:endParaRPr lang="ru-RU" sz="1900" i="1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DA15304-BE29-4895-B22D-B39519B5232A}" type="parTrans" cxnId="{26359F4B-79F7-40FA-A780-7FC622E354E4}">
      <dgm:prSet/>
      <dgm:spPr/>
      <dgm:t>
        <a:bodyPr/>
        <a:lstStyle/>
        <a:p>
          <a:endParaRPr lang="ru-RU"/>
        </a:p>
      </dgm:t>
    </dgm:pt>
    <dgm:pt modelId="{9D86FA66-DA00-4951-82C2-DD7A8203B405}" type="sibTrans" cxnId="{26359F4B-79F7-40FA-A780-7FC622E354E4}">
      <dgm:prSet/>
      <dgm:spPr/>
      <dgm:t>
        <a:bodyPr/>
        <a:lstStyle/>
        <a:p>
          <a:endParaRPr lang="ru-RU"/>
        </a:p>
      </dgm:t>
    </dgm:pt>
    <dgm:pt modelId="{F5AE2706-C093-4739-AFE9-F7E7C2210F51}" type="pres">
      <dgm:prSet presAssocID="{BE3C776E-F37E-4B85-ACCC-3DC0C45B6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C6412-48D7-48FB-9C18-4CDFC69D5A71}" type="pres">
      <dgm:prSet presAssocID="{37F776DC-5870-4E81-BF35-06E45680C978}" presName="parentText" presStyleLbl="node1" presStyleIdx="0" presStyleCnt="1" custScaleY="361240" custLinFactNeighborX="769" custLinFactNeighborY="95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59F4B-79F7-40FA-A780-7FC622E354E4}" srcId="{BE3C776E-F37E-4B85-ACCC-3DC0C45B62C5}" destId="{37F776DC-5870-4E81-BF35-06E45680C978}" srcOrd="0" destOrd="0" parTransId="{EDA15304-BE29-4895-B22D-B39519B5232A}" sibTransId="{9D86FA66-DA00-4951-82C2-DD7A8203B405}"/>
    <dgm:cxn modelId="{08E80A5C-976C-4613-8939-ADF5556164EF}" type="presOf" srcId="{37F776DC-5870-4E81-BF35-06E45680C978}" destId="{BC8C6412-48D7-48FB-9C18-4CDFC69D5A71}" srcOrd="0" destOrd="0" presId="urn:microsoft.com/office/officeart/2005/8/layout/vList2"/>
    <dgm:cxn modelId="{34350B29-1E9A-4470-8C6E-B4EA7DAE6446}" type="presOf" srcId="{BE3C776E-F37E-4B85-ACCC-3DC0C45B62C5}" destId="{F5AE2706-C093-4739-AFE9-F7E7C2210F51}" srcOrd="0" destOrd="0" presId="urn:microsoft.com/office/officeart/2005/8/layout/vList2"/>
    <dgm:cxn modelId="{EC7381CE-F671-4996-AE94-0B2D0B58E693}" type="presParOf" srcId="{F5AE2706-C093-4739-AFE9-F7E7C2210F51}" destId="{BC8C6412-48D7-48FB-9C18-4CDFC69D5A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256628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основных показателей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193396" cy="584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206"/>
          <a:ext cx="8424936" cy="647658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доходов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16" y="31822"/>
        <a:ext cx="8361704" cy="584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Исполнение плана по  доходам  районного бюджета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541"/>
          <a:ext cx="8256628" cy="649350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Структура расходов районного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бюджета 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31699" y="32240"/>
        <a:ext cx="8193230" cy="585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412-48D7-48FB-9C18-4CDFC69D5A71}">
      <dsp:nvSpPr>
        <dsp:cNvPr id="0" name=""/>
        <dsp:cNvSpPr/>
      </dsp:nvSpPr>
      <dsp:spPr>
        <a:xfrm>
          <a:off x="0" y="845"/>
          <a:ext cx="8616667" cy="864743"/>
        </a:xfrm>
        <a:prstGeom prst="roundRect">
          <a:avLst/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latin typeface="Calibri" panose="020F0502020204030204" pitchFamily="34" charset="0"/>
            </a:rPr>
            <a:t>     Исполнение расходов районного бюджета в рамках муниципальных программ за первое полугодие 2019 года (тыс. руб.)</a:t>
          </a:r>
          <a:endParaRPr lang="ru-RU" sz="1900" i="1" kern="1200" dirty="0">
            <a:solidFill>
              <a:srgbClr val="5ECCF3">
                <a:lumMod val="20000"/>
                <a:lumOff val="80000"/>
              </a:srgb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2213" y="43058"/>
        <a:ext cx="8532241" cy="78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0.17751</cdr:x>
      <cdr:y>0.6531</cdr:y>
    </cdr:from>
    <cdr:to>
      <cdr:x>0.26622</cdr:x>
      <cdr:y>0.72846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584954" y="3744416"/>
          <a:ext cx="792088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0.85553</cdr:x>
      <cdr:y>0.34177</cdr:y>
    </cdr:from>
    <cdr:to>
      <cdr:x>1</cdr:x>
      <cdr:y>0.51899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00583" y="1944216"/>
          <a:ext cx="1300417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/>
            <a:t>Обслуживание муниципального долга  0,1</a:t>
          </a:r>
        </a:p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0.888</cdr:x>
      <cdr:y>0.31646</cdr:y>
    </cdr:from>
    <cdr:to>
      <cdr:x>0.92776</cdr:x>
      <cdr:y>0.34177</cdr:y>
    </cdr:to>
    <cdr:cxnSp macro="">
      <cdr:nvCxnSpPr>
        <cdr:cNvPr id="4" name="Прямая соединительная линия 3"/>
        <cdr:cNvCxnSpPr>
          <a:endCxn xmlns:a="http://schemas.openxmlformats.org/drawingml/2006/main" id="2" idx="0"/>
        </cdr:cNvCxnSpPr>
      </cdr:nvCxnSpPr>
      <cdr:spPr>
        <a:xfrm xmlns:a="http://schemas.openxmlformats.org/drawingml/2006/main">
          <a:off x="7992888" y="1800200"/>
          <a:ext cx="3579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2FECC7-7626-423C-BD61-BA617A2373D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mrf@ofukem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ИСПОЛНЕНИЕ РАЙОННОГО БЮДЖЕТА ПРОМЫШЛЕННОВСКОГО МУНИЦИПАЛЬНОГО РАЙОНА ЗА   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первое полугодие 2019 года</a:t>
            </a:r>
            <a:endParaRPr lang="ru-RU" b="1" i="1" dirty="0"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364502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59492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Финансовое управление по Промышленновскому району</a:t>
            </a:r>
          </a:p>
          <a:p>
            <a:pPr algn="ctr"/>
            <a:r>
              <a:rPr lang="ru-RU" sz="1600" dirty="0" smtClean="0"/>
              <a:t>2019 год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08293199"/>
              </p:ext>
            </p:extLst>
          </p:nvPr>
        </p:nvGraphicFramePr>
        <p:xfrm>
          <a:off x="179512" y="1196752"/>
          <a:ext cx="8784976" cy="546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75023" y="134111"/>
            <a:ext cx="8256628" cy="648072"/>
            <a:chOff x="611560" y="116632"/>
            <a:chExt cx="8256628" cy="792088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2049462056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26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95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4957186"/>
              </p:ext>
            </p:extLst>
          </p:nvPr>
        </p:nvGraphicFramePr>
        <p:xfrm>
          <a:off x="34718" y="908720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467544" y="169506"/>
            <a:ext cx="8424936" cy="648072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4125191980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8"/>
              <a:ext cx="571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66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386906"/>
              </p:ext>
            </p:extLst>
          </p:nvPr>
        </p:nvGraphicFramePr>
        <p:xfrm>
          <a:off x="179512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39552" y="159215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687819056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49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84742"/>
              </p:ext>
            </p:extLst>
          </p:nvPr>
        </p:nvGraphicFramePr>
        <p:xfrm>
          <a:off x="179512" y="1340768"/>
          <a:ext cx="8784976" cy="5273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680"/>
                <a:gridCol w="1080120"/>
                <a:gridCol w="1008112"/>
                <a:gridCol w="576064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6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20" marR="3202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2610736,0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1044256,7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215528,0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128721,2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168447,0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96508,7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подакцизным товарам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1870,0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967,8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</a:tr>
              <a:tr h="214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Налог, взимаемый в связи с применением упрощённой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8336,0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6051,9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5293,2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905,0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4536,9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</a:p>
                  </a:txBody>
                  <a:tcPr marL="68580" marR="68580" marT="0" marB="0"/>
                </a:tc>
              </a:tr>
              <a:tr h="179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98,7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8354,0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3626,8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</a:tr>
              <a:tr h="164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13060,0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6854,4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</a:tr>
              <a:tr h="100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492,9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оказания платных услуг 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157,0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379,7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242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1667,6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159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3329,0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1610,3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632,3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2395208,0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915535,5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  <a:tr h="190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.дотация на выравнивание бюджетной обеспеченности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622449,0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305976,9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406680,5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102930,2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1010698,0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494610,8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23791,5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11106,4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331589,0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1077,3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Доходы бюджетов от возврата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 остатков МБТ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141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6109" marR="4610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-174,3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755576" y="144680"/>
            <a:ext cx="8256628" cy="649891"/>
            <a:chOff x="611560" y="116632"/>
            <a:chExt cx="8256628" cy="792088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903106659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8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02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222399"/>
              </p:ext>
            </p:extLst>
          </p:nvPr>
        </p:nvGraphicFramePr>
        <p:xfrm>
          <a:off x="107504" y="1124744"/>
          <a:ext cx="9001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3568" y="143187"/>
            <a:ext cx="8256628" cy="649891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241904180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23" y="150817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18037"/>
              </p:ext>
            </p:extLst>
          </p:nvPr>
        </p:nvGraphicFramePr>
        <p:xfrm>
          <a:off x="107504" y="1268760"/>
          <a:ext cx="8928992" cy="5500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296144"/>
                <a:gridCol w="1512168"/>
                <a:gridCol w="720080"/>
              </a:tblGrid>
              <a:tr h="367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 муниципальной программы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текущего финансового года, тыс. руб.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за отчетный период текущего финансового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747" marR="14747" marT="0" marB="0"/>
                </a:tc>
              </a:tr>
              <a:tr h="91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малого и среднего предпринимательства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240,0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«Поддержка  агропромышленного  комплекса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«Информационное обеспечение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900,0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450,0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«Социальная поддержка населения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343711,0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164308,9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47625" marR="47625" marT="0" marB="0"/>
                </a:tc>
              </a:tr>
              <a:tr h="171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и укрепление материально-технической базы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12594,2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2286,8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7625" marR="47625" marT="0" marB="0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системы образования и воспитания детей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1230538,3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610139,2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47625" marR="47625" marT="0" marB="0"/>
                </a:tc>
              </a:tr>
              <a:tr h="440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«Жилищно-коммунальный  и дорожный комплекс,  энергосбережение и повышение энергоэффективности экономики»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488095,8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99480,3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7625" marR="47625" marT="0" marB="0"/>
                </a:tc>
              </a:tr>
              <a:tr h="27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культуры, молодежной политики, спорта и туризма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283693,8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97558,7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47625" marR="47625" marT="0" marB="0"/>
                </a:tc>
              </a:tr>
              <a:tr h="367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предприятий в  Промышленновском районе» 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2858,3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1226,9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«Жилище в Промышленновском районе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116104,1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2825,7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«Кадры в Промышленновском районе»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7625" marR="47625" marT="0" marB="0"/>
                </a:tc>
              </a:tr>
              <a:tr h="1654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«Управление муниципальными финансами Промышленновского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729,0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50,2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7625" marR="47625" marT="0" marB="0"/>
                </a:tc>
              </a:tr>
              <a:tr h="551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муниципального автономного учреждения «Многофункциональный центр предоставления государственных и муниципальных услуг в Промышленновском районе»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57851,6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13903,8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47625" marR="47625" marT="0" marB="0"/>
                </a:tc>
              </a:tr>
              <a:tr h="170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«Функционирование органов местного самоуправления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7234,7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3007,3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47625" marR="47625" marT="0" marB="0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инвестиционной привлекательности 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55201,1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21899,5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47625" marR="47625" marT="0" marB="0"/>
                </a:tc>
              </a:tr>
              <a:tr h="193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«Формирование современной городской среды Промышленновского района»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12625,4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400,0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7625" marR="47625" marT="0" marB="0"/>
                </a:tc>
              </a:tr>
              <a:tr h="207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747" marR="1474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2612429,3</a:t>
                      </a:r>
                    </a:p>
                  </a:txBody>
                  <a:tcPr marL="47625" marR="4762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1017537,3</a:t>
                      </a:r>
                    </a:p>
                  </a:txBody>
                  <a:tcPr marL="47625" marR="4762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47625" marR="47625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95536" y="115139"/>
            <a:ext cx="8616668" cy="865589"/>
            <a:chOff x="611560" y="116632"/>
            <a:chExt cx="8256628" cy="792088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4245333442"/>
                </p:ext>
              </p:extLst>
            </p:nvPr>
          </p:nvGraphicFramePr>
          <p:xfrm>
            <a:off x="611560" y="116632"/>
            <a:ext cx="8256628" cy="792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" name="Picture 2" descr="D:\install\Символика Промышленновского района\Герб Промышленновского р-на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559" y="150816"/>
              <a:ext cx="584609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22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Начальник  финансового управления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по Промышленновскому </a:t>
            </a:r>
            <a:r>
              <a:rPr lang="ru-RU" sz="1800" dirty="0" smtClean="0">
                <a:solidFill>
                  <a:srgbClr val="002060"/>
                </a:solidFill>
                <a:latin typeface="Calibri"/>
              </a:rPr>
              <a:t>району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 smtClean="0">
                <a:solidFill>
                  <a:srgbClr val="002060"/>
                </a:solidFill>
                <a:latin typeface="Calibri"/>
              </a:rPr>
              <a:t>Овсянникова Ирина Алексеевна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График работы с 8-30 до 17-30, перерыв с 12-00 до 12-48.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Адрес:  652380, Кемеровская область,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пгт.Промышленная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 err="1">
                <a:solidFill>
                  <a:srgbClr val="002060"/>
                </a:solidFill>
                <a:latin typeface="Calibri"/>
              </a:rPr>
              <a:t>ул.Коммунистическая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, 23а, </a:t>
            </a:r>
            <a:r>
              <a:rPr lang="ru-RU" sz="1800" dirty="0" err="1">
                <a:solidFill>
                  <a:srgbClr val="002060"/>
                </a:solidFill>
                <a:latin typeface="Calibri"/>
              </a:rPr>
              <a:t>каб</a:t>
            </a:r>
            <a:r>
              <a:rPr lang="ru-RU" sz="1800" dirty="0">
                <a:solidFill>
                  <a:srgbClr val="002060"/>
                </a:solidFill>
                <a:latin typeface="Calibri"/>
              </a:rPr>
              <a:t>. 119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Телефон  (8 38442)  7-44-14,  Факс:  7-46-83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rgbClr val="002060"/>
                </a:solidFill>
                <a:latin typeface="Calibri"/>
              </a:rPr>
              <a:t>Электронная почта:   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prmrf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@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ofukem</a:t>
            </a:r>
            <a:r>
              <a:rPr lang="ru-RU" sz="1800" u="sng" dirty="0">
                <a:solidFill>
                  <a:srgbClr val="0070C0"/>
                </a:solidFill>
                <a:latin typeface="Calibri"/>
                <a:hlinkClick r:id="rId2"/>
              </a:rPr>
              <a:t>.</a:t>
            </a:r>
            <a:r>
              <a:rPr lang="en-US" sz="1800" u="sng" dirty="0" err="1">
                <a:solidFill>
                  <a:srgbClr val="0070C0"/>
                </a:solidFill>
                <a:latin typeface="Calibri"/>
                <a:hlinkClick r:id="rId2"/>
              </a:rPr>
              <a:t>ru</a:t>
            </a:r>
            <a:endParaRPr lang="ru-RU" sz="1800" dirty="0">
              <a:solidFill>
                <a:srgbClr val="0070C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</a:rPr>
              <a:t> </a:t>
            </a: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effectLst>
                  <a:reflection blurRad="12700" stA="0" endPos="55000" dir="5400000" sy="-90000" algn="bl" rotWithShape="0"/>
                </a:effectLst>
                <a:latin typeface="Calibri"/>
              </a:rPr>
              <a:t>Контактная информация</a:t>
            </a:r>
            <a:endParaRPr lang="ru-RU" sz="2800" dirty="0">
              <a:effectLst>
                <a:reflection blurRad="12700" stA="0" endPos="550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5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1058</TotalTime>
  <Words>749</Words>
  <Application>Microsoft Office PowerPoint</Application>
  <PresentationFormat>Экран (4:3)</PresentationFormat>
  <Paragraphs>245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Слугина С.Ю.</cp:lastModifiedBy>
  <cp:revision>136</cp:revision>
  <cp:lastPrinted>2019-07-10T09:58:43Z</cp:lastPrinted>
  <dcterms:created xsi:type="dcterms:W3CDTF">2015-04-29T10:03:56Z</dcterms:created>
  <dcterms:modified xsi:type="dcterms:W3CDTF">2019-07-10T09:59:46Z</dcterms:modified>
</cp:coreProperties>
</file>