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3793" autoAdjust="0"/>
  </p:normalViewPr>
  <p:slideViewPr>
    <p:cSldViewPr>
      <p:cViewPr varScale="1">
        <p:scale>
          <a:sx n="76" d="100"/>
          <a:sy n="76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31718.3</c:v>
                </c:pt>
                <c:pt idx="1">
                  <c:v>31718.3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5614.5</c:v>
                </c:pt>
                <c:pt idx="1">
                  <c:v>6004.9</c:v>
                </c:pt>
                <c:pt idx="2">
                  <c:v>390.4</c:v>
                </c:pt>
              </c:numCache>
            </c:numRef>
          </c:val>
        </c:ser>
        <c:shape val="cylinder"/>
        <c:axId val="66408832"/>
        <c:axId val="66410368"/>
        <c:axId val="0"/>
      </c:bar3DChart>
      <c:catAx>
        <c:axId val="66408832"/>
        <c:scaling>
          <c:orientation val="minMax"/>
        </c:scaling>
        <c:axPos val="b"/>
        <c:tickLblPos val="nextTo"/>
        <c:crossAx val="66410368"/>
        <c:crosses val="autoZero"/>
        <c:auto val="1"/>
        <c:lblAlgn val="ctr"/>
        <c:lblOffset val="100"/>
      </c:catAx>
      <c:valAx>
        <c:axId val="66410368"/>
        <c:scaling>
          <c:orientation val="minMax"/>
        </c:scaling>
        <c:axPos val="l"/>
        <c:majorGridlines/>
        <c:numFmt formatCode="General" sourceLinked="1"/>
        <c:tickLblPos val="nextTo"/>
        <c:crossAx val="66408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'[Диаграмма в Microsoft Office PowerPoint]Лист1'!$A$4:$A$8</c:f>
              <c:strCache>
                <c:ptCount val="5"/>
                <c:pt idx="0">
                  <c:v>Налоговые и неналоговые доходы</c:v>
                </c:pt>
                <c:pt idx="1">
                  <c:v>Дотация бюджета сельского поселения</c:v>
                </c:pt>
                <c:pt idx="2">
                  <c:v>Субвенция бюджета сельского поселения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'[Диаграмма в Microsoft Office PowerPoint]Лист1'!$B$4:$B$8</c:f>
              <c:numCache>
                <c:formatCode>0.0</c:formatCode>
                <c:ptCount val="5"/>
                <c:pt idx="0">
                  <c:v>4340.1000000000004</c:v>
                </c:pt>
                <c:pt idx="1">
                  <c:v>930.2</c:v>
                </c:pt>
                <c:pt idx="2">
                  <c:v>130.30000000000001</c:v>
                </c:pt>
                <c:pt idx="3" formatCode="General">
                  <c:v>150</c:v>
                </c:pt>
                <c:pt idx="4" formatCode="General">
                  <c:v>63.9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564676735169485E-2"/>
          <c:y val="7.6900280588921469E-2"/>
          <c:w val="0.81152429364415168"/>
          <c:h val="0.45757274819508814"/>
        </c:manualLayout>
      </c:layout>
      <c:bar3DChart>
        <c:barDir val="col"/>
        <c:grouping val="percentStack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налоговые и неналоговые доходы</c:v>
                </c:pt>
                <c:pt idx="1">
                  <c:v>дотация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Субсидии</c:v>
                </c:pt>
                <c:pt idx="4">
                  <c:v>Межбюджетные трансферты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'[Диаграмма в Microsoft Office PowerPoint]Лист1'!$B$2:$B$7</c:f>
              <c:numCache>
                <c:formatCode>General</c:formatCode>
                <c:ptCount val="6"/>
                <c:pt idx="0">
                  <c:v>8795</c:v>
                </c:pt>
                <c:pt idx="1">
                  <c:v>3151.3</c:v>
                </c:pt>
                <c:pt idx="2">
                  <c:v>318.7</c:v>
                </c:pt>
                <c:pt idx="3">
                  <c:v>13000</c:v>
                </c:pt>
                <c:pt idx="4">
                  <c:v>5876.4</c:v>
                </c:pt>
                <c:pt idx="5">
                  <c:v>576.9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факт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налоговые и неналоговые доходы</c:v>
                </c:pt>
                <c:pt idx="1">
                  <c:v>дотация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Субсидии</c:v>
                </c:pt>
                <c:pt idx="4">
                  <c:v>Межбюджетные трансферты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'[Диаграмма в Microsoft Office PowerPoint]Лист1'!$C$2:$C$7</c:f>
              <c:numCache>
                <c:formatCode>General</c:formatCode>
                <c:ptCount val="6"/>
                <c:pt idx="0">
                  <c:v>4340.1000000000004</c:v>
                </c:pt>
                <c:pt idx="1">
                  <c:v>930.2</c:v>
                </c:pt>
                <c:pt idx="2">
                  <c:v>130.30000000000001</c:v>
                </c:pt>
                <c:pt idx="3">
                  <c:v>0</c:v>
                </c:pt>
                <c:pt idx="4">
                  <c:v>150</c:v>
                </c:pt>
                <c:pt idx="5">
                  <c:v>63.9</c:v>
                </c:pt>
              </c:numCache>
            </c:numRef>
          </c:val>
        </c:ser>
        <c:shape val="cylinder"/>
        <c:axId val="57889920"/>
        <c:axId val="58083584"/>
        <c:axId val="0"/>
      </c:bar3DChart>
      <c:catAx>
        <c:axId val="57889920"/>
        <c:scaling>
          <c:orientation val="minMax"/>
        </c:scaling>
        <c:axPos val="b"/>
        <c:tickLblPos val="nextTo"/>
        <c:crossAx val="58083584"/>
        <c:crosses val="autoZero"/>
        <c:auto val="1"/>
        <c:lblAlgn val="ctr"/>
        <c:lblOffset val="100"/>
      </c:catAx>
      <c:valAx>
        <c:axId val="58083584"/>
        <c:scaling>
          <c:orientation val="minMax"/>
        </c:scaling>
        <c:axPos val="l"/>
        <c:numFmt formatCode="0%" sourceLinked="1"/>
        <c:tickLblPos val="nextTo"/>
        <c:crossAx val="57889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2"/>
              <c:layout>
                <c:manualLayout>
                  <c:x val="-9.7222222222222224E-3"/>
                  <c:y val="-4.168515693312780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5930397640265803E-2"/>
                </c:manualLayout>
              </c:layout>
              <c:showVal val="1"/>
            </c:dLbl>
            <c:dLbl>
              <c:idx val="6"/>
              <c:layout>
                <c:manualLayout>
                  <c:x val="-4.9232569837919264E-4"/>
                  <c:y val="3.900018153457224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2585.4</c:v>
                </c:pt>
                <c:pt idx="1">
                  <c:v>108.8</c:v>
                </c:pt>
                <c:pt idx="2">
                  <c:v>21.2</c:v>
                </c:pt>
                <c:pt idx="3">
                  <c:v>1924.8</c:v>
                </c:pt>
                <c:pt idx="4">
                  <c:v>1229</c:v>
                </c:pt>
                <c:pt idx="5">
                  <c:v>125.6</c:v>
                </c:pt>
                <c:pt idx="6">
                  <c:v>10.1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118087025418285"/>
          <c:y val="1.2505547079938345E-2"/>
          <c:w val="0.42743021243253676"/>
          <c:h val="0.98749445292006166"/>
        </c:manualLayout>
      </c:layout>
      <c:txPr>
        <a:bodyPr/>
        <a:lstStyle/>
        <a:p>
          <a:pPr>
            <a:defRPr sz="1400" kern="9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0.2732</cdr:x>
      <cdr:y>0.12109</cdr:y>
    </cdr:from>
    <cdr:to>
      <cdr:x>0.32031</cdr:x>
      <cdr:y>0.28255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648072"/>
          <a:ext cx="36004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0.2369</cdr:x>
      <cdr:y>0</cdr:y>
    </cdr:from>
    <cdr:to>
      <cdr:x>0.30146</cdr:x>
      <cdr:y>0.56511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900914" y="1222814"/>
          <a:ext cx="3024335" cy="578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Утверждено  </a:t>
          </a:r>
          <a:r>
            <a:rPr lang="ru-RU" b="1" i="1" dirty="0" smtClean="0"/>
            <a:t>31718,3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0.32526</cdr:x>
      <cdr:y>0.01345</cdr:y>
    </cdr:from>
    <cdr:to>
      <cdr:x>0.36294</cdr:x>
      <cdr:y>0.56511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1608530" y="1379293"/>
          <a:ext cx="2952353" cy="337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  </a:t>
          </a:r>
          <a:r>
            <a:rPr lang="ru-RU" sz="1100" b="1" i="1" dirty="0" smtClean="0"/>
            <a:t>5614,5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0.49395</cdr:x>
      <cdr:y>0</cdr:y>
    </cdr:from>
    <cdr:to>
      <cdr:x>0.55821</cdr:x>
      <cdr:y>0.56511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203848" y="1224136"/>
          <a:ext cx="30243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Утверждено   31718,3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0.58231</cdr:x>
      <cdr:y>0</cdr:y>
    </cdr:from>
    <cdr:to>
      <cdr:x>0.64657</cdr:x>
      <cdr:y>0.56511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3995936" y="1224136"/>
          <a:ext cx="30243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</a:t>
          </a:r>
          <a:r>
            <a:rPr lang="ru-RU" b="1" i="1" dirty="0"/>
            <a:t> </a:t>
          </a:r>
          <a:r>
            <a:rPr lang="ru-RU" b="1" i="1" dirty="0" smtClean="0"/>
            <a:t>6004,9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0.69714</cdr:x>
      <cdr:y>0.21528</cdr:y>
    </cdr:from>
    <cdr:to>
      <cdr:x>0.97976</cdr:x>
      <cdr:y>0.2691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328592" y="1152128"/>
          <a:ext cx="21602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0.82328</cdr:x>
      <cdr:y>0.13455</cdr:y>
    </cdr:from>
    <cdr:to>
      <cdr:x>0.87951</cdr:x>
      <cdr:y>0.75348</cdr:y>
    </cdr:to>
    <cdr:sp macro="" textlink="">
      <cdr:nvSpPr>
        <cdr:cNvPr id="9" name="TextBox 8"/>
        <cdr:cNvSpPr txBox="1"/>
      </cdr:nvSpPr>
      <cdr:spPr>
        <a:xfrm xmlns:a="http://schemas.openxmlformats.org/drawingml/2006/main" rot="16200000">
          <a:off x="5976158" y="2124237"/>
          <a:ext cx="3312365" cy="504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 </a:t>
          </a:r>
          <a:r>
            <a:rPr lang="ru-RU" sz="1100" b="1" i="1" dirty="0" smtClean="0"/>
            <a:t>390,4</a:t>
          </a:r>
          <a:endParaRPr lang="ru-RU" sz="11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9B514-E194-4A16-A25E-BDCD2B18B18B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119C9-53FE-4F9D-91BF-F3CFE2727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19C9-53FE-4F9D-91BF-F3CFE27278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19C9-53FE-4F9D-91BF-F3CFE27278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67923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0608" y="1628801"/>
            <a:ext cx="9358808" cy="3384376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Исполнение бюджета</a:t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       Плотниковского сельского поселения за </a:t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</a:rPr>
              <a:t>первое полугодие2019года 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733256"/>
            <a:ext cx="5769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/>
              <a:t>Администрация Плотниковского сельского поселения</a:t>
            </a:r>
          </a:p>
          <a:p>
            <a:pPr algn="ctr"/>
            <a:r>
              <a:rPr lang="ru-RU" sz="1600" i="1" dirty="0" smtClean="0"/>
              <a:t>2019год </a:t>
            </a:r>
          </a:p>
          <a:p>
            <a:pPr algn="ctr"/>
            <a:r>
              <a:rPr lang="ru-RU" sz="1600" i="1" dirty="0"/>
              <a:t> </a:t>
            </a:r>
            <a:r>
              <a:rPr lang="ru-RU" sz="1600" i="1" dirty="0" smtClean="0"/>
              <a:t>                                       </a:t>
            </a:r>
            <a:endParaRPr lang="ru-RU" sz="1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60648"/>
            <a:ext cx="8748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    </a:t>
            </a:r>
            <a:r>
              <a:rPr lang="ru-RU" sz="1600" i="1" dirty="0" smtClean="0"/>
              <a:t>Исполнение основных показателей бюджета Плотниковского сельского поселения за </a:t>
            </a:r>
            <a:r>
              <a:rPr lang="ru-RU" sz="1600" i="1" dirty="0" smtClean="0"/>
              <a:t>первое полугодие </a:t>
            </a:r>
            <a:r>
              <a:rPr lang="ru-RU" sz="1600" i="1" dirty="0" smtClean="0"/>
              <a:t>2019года (тыс. руб.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" name="Содержимое 5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792088" cy="720080"/>
          </a:xfrm>
        </p:spPr>
      </p:pic>
      <p:graphicFrame>
        <p:nvGraphicFramePr>
          <p:cNvPr id="29" name="Диаграмма 28"/>
          <p:cNvGraphicFramePr/>
          <p:nvPr/>
        </p:nvGraphicFramePr>
        <p:xfrm>
          <a:off x="0" y="1268760"/>
          <a:ext cx="8964488" cy="535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11" name="TextBox 10"/>
          <p:cNvSpPr txBox="1"/>
          <p:nvPr/>
        </p:nvSpPr>
        <p:spPr>
          <a:xfrm>
            <a:off x="1115616" y="18864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Структура доходов бюджета Плотниковского сельского поселения за </a:t>
            </a:r>
          </a:p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Первое полугодие2019 </a:t>
            </a:r>
            <a:r>
              <a:rPr lang="ru-RU" sz="1600" i="1" dirty="0" smtClean="0">
                <a:solidFill>
                  <a:schemeClr val="bg1"/>
                </a:solidFill>
              </a:rPr>
              <a:t>года (тыс. 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712" y="2780928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Налоговые и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Неналоговые доходы ;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3816,6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04248" y="148478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i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652120" y="2996952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bg1"/>
                </a:solidFill>
              </a:rPr>
              <a:t>Дотация на выравнивание бюджетной обеспеченности ; 646,3</a:t>
            </a:r>
            <a:endParaRPr lang="ru-RU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620688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51520" y="980728"/>
          <a:ext cx="88924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7" name="TextBox 6"/>
          <p:cNvSpPr txBox="1"/>
          <p:nvPr/>
        </p:nvSpPr>
        <p:spPr>
          <a:xfrm>
            <a:off x="1187624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плана по доходам бюджета Плотниковского сельского поселения за </a:t>
            </a:r>
            <a:r>
              <a:rPr lang="ru-RU" sz="1600" i="1" dirty="0" smtClean="0">
                <a:solidFill>
                  <a:schemeClr val="bg1"/>
                </a:solidFill>
              </a:rPr>
              <a:t>первое полугодие </a:t>
            </a:r>
            <a:r>
              <a:rPr lang="ru-RU" sz="1600" i="1" dirty="0" smtClean="0">
                <a:solidFill>
                  <a:schemeClr val="bg1"/>
                </a:solidFill>
              </a:rPr>
              <a:t>2019года (тыс. 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115616" y="18864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плана по доходам бюджета Плотниковского сельского поселения  за </a:t>
            </a:r>
            <a:r>
              <a:rPr lang="ru-RU" sz="1600" i="1" dirty="0" smtClean="0">
                <a:solidFill>
                  <a:schemeClr val="bg1"/>
                </a:solidFill>
              </a:rPr>
              <a:t>первое полугодие </a:t>
            </a:r>
            <a:r>
              <a:rPr lang="ru-RU" sz="1600" i="1" dirty="0" smtClean="0">
                <a:solidFill>
                  <a:schemeClr val="bg1"/>
                </a:solidFill>
              </a:rPr>
              <a:t>2019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908718"/>
          <a:ext cx="9036495" cy="60664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68333"/>
                <a:gridCol w="1641805"/>
                <a:gridCol w="1044784"/>
                <a:gridCol w="1081573"/>
              </a:tblGrid>
              <a:tr h="15328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Наименование дохода бюджета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/>
                        <a:t>План текущего финансового года ,тыс.руб.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Исполнение за отчетные период текущего финансового года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%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0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Доходы всего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31718,3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Налоговые и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Налог на доходы физических лиц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Акцизы по </a:t>
                      </a:r>
                      <a:r>
                        <a:rPr lang="ru-RU" sz="1200" b="1" u="none" strike="noStrike" dirty="0" smtClean="0"/>
                        <a:t>подакцизным </a:t>
                      </a:r>
                      <a:r>
                        <a:rPr lang="ru-RU" sz="1200" b="1" u="none" strike="noStrike" dirty="0"/>
                        <a:t>товарам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66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Единый сельскохозяйственный налог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Налог на имущество физических лиц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Транспортный налог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Земельный налог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Государственная пошлина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Доходы от использования имущества , </a:t>
                      </a:r>
                      <a:r>
                        <a:rPr lang="ru-RU" sz="1200" b="1" u="none" strike="noStrike" dirty="0" smtClean="0"/>
                        <a:t>находящегося </a:t>
                      </a:r>
                      <a:r>
                        <a:rPr lang="ru-RU" sz="1200" b="1" u="none" strike="noStrike" dirty="0"/>
                        <a:t>в </a:t>
                      </a:r>
                      <a:r>
                        <a:rPr lang="ru-RU" sz="1200" b="1" u="none" strike="noStrike" dirty="0" smtClean="0"/>
                        <a:t>муниципальной </a:t>
                      </a:r>
                      <a:r>
                        <a:rPr lang="ru-RU" sz="1200" b="1" u="none" strike="noStrike" dirty="0"/>
                        <a:t>собственности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0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/>
                        <a:t>Штрафы, санкции, возмещение ущерба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/>
                        <a:t>Безвозмездные </a:t>
                      </a:r>
                      <a:r>
                        <a:rPr lang="ru-RU" sz="1200" b="1" u="none" strike="noStrike" dirty="0"/>
                        <a:t>поступления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22923,3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9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в т.ч дотация на выравнивание бюджетной обеспеченности </a:t>
                      </a:r>
                      <a:endParaRPr lang="ru-RU" sz="1200" b="1" u="none" strike="noStrike" dirty="0" smtClean="0"/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Субвенции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/>
                        <a:t>Межбюджетные </a:t>
                      </a:r>
                      <a:r>
                        <a:rPr lang="ru-RU" sz="1200" b="1" u="none" strike="noStrike" dirty="0" smtClean="0"/>
                        <a:t>трансферты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5876,4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7" name="TextBox 6"/>
          <p:cNvSpPr txBox="1"/>
          <p:nvPr/>
        </p:nvSpPr>
        <p:spPr>
          <a:xfrm>
            <a:off x="1115616" y="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Структура расходов бюджета Плотниковского сельского поселения за  </a:t>
            </a:r>
          </a:p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Первое полугодие </a:t>
            </a:r>
            <a:r>
              <a:rPr lang="ru-RU" sz="1600" i="1" dirty="0" smtClean="0">
                <a:solidFill>
                  <a:schemeClr val="bg1"/>
                </a:solidFill>
              </a:rPr>
              <a:t>2019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99695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Национальная экономика ;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3172,0</a:t>
            </a:r>
            <a:endParaRPr lang="ru-RU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043608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расходов бюджета Плотниковского сельского поселения за </a:t>
            </a:r>
            <a:r>
              <a:rPr lang="ru-RU" sz="1600" i="1" dirty="0" smtClean="0">
                <a:solidFill>
                  <a:schemeClr val="bg1"/>
                </a:solidFill>
              </a:rPr>
              <a:t>первое полугодие2019 </a:t>
            </a:r>
            <a:r>
              <a:rPr lang="ru-RU" sz="1600" i="1" dirty="0" smtClean="0">
                <a:solidFill>
                  <a:schemeClr val="bg1"/>
                </a:solidFill>
              </a:rPr>
              <a:t>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2" y="1124744"/>
          <a:ext cx="9144001" cy="5733257"/>
        </p:xfrm>
        <a:graphic>
          <a:graphicData uri="http://schemas.openxmlformats.org/drawingml/2006/table">
            <a:tbl>
              <a:tblPr/>
              <a:tblGrid>
                <a:gridCol w="6520070"/>
                <a:gridCol w="1033670"/>
                <a:gridCol w="999254"/>
                <a:gridCol w="591007"/>
              </a:tblGrid>
              <a:tr h="14383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Расходы по разделам  </a:t>
                      </a: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Утверждено на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первое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полугодие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 исполнения </a:t>
                      </a:r>
                    </a:p>
                  </a:txBody>
                  <a:tcPr marL="4792" marR="4792" marT="4792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13718,3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6004,9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1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вопросы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7218,6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19403,3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1924,8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Жилищно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коммунальное хозяйство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4433,7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1229,0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политика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14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16632"/>
            <a:ext cx="91440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043608" y="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Исполнение  бюджета  Плотниковского сельского поселения за </a:t>
            </a:r>
            <a:r>
              <a:rPr lang="ru-RU" sz="1600" b="1" i="1" dirty="0" smtClean="0">
                <a:solidFill>
                  <a:schemeClr val="bg1"/>
                </a:solidFill>
              </a:rPr>
              <a:t>первое полугодие  </a:t>
            </a:r>
            <a:r>
              <a:rPr lang="ru-RU" sz="1600" b="1" i="1" dirty="0" smtClean="0">
                <a:solidFill>
                  <a:schemeClr val="bg1"/>
                </a:solidFill>
              </a:rPr>
              <a:t>2019г. в рамках муниципальной программы </a:t>
            </a: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«Жизнеобеспечение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Плотниковского</a:t>
            </a:r>
            <a:r>
              <a:rPr lang="ru-RU" sz="1600" b="1" i="1" dirty="0" smtClean="0">
                <a:solidFill>
                  <a:schemeClr val="bg1"/>
                </a:solidFill>
              </a:rPr>
              <a:t> сельского поселения»  (тыс.руб.)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268761"/>
          <a:ext cx="9144000" cy="5144942"/>
        </p:xfrm>
        <a:graphic>
          <a:graphicData uri="http://schemas.openxmlformats.org/drawingml/2006/table">
            <a:tbl>
              <a:tblPr/>
              <a:tblGrid>
                <a:gridCol w="6520069"/>
                <a:gridCol w="1033670"/>
                <a:gridCol w="999254"/>
                <a:gridCol w="591007"/>
              </a:tblGrid>
              <a:tr h="1315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НАИМЕНОВАНИЕ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ПОДПРОГРАММ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Утверждено на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первое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полугодие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 исполнения </a:t>
                      </a:r>
                    </a:p>
                  </a:txBody>
                  <a:tcPr marL="4792" marR="4792" marT="4792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31356,3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5896,1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5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Обеспечение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первичных мер пожарной безопасности и защите населения и территории от чрезвычайных ситуаций природного и техногенного характера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6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Строительство и содержание автомобильных дорог и инженерных сооружений на них в границах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19400,9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1924,8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Благоустройство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24433,7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1229,0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Физическая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Гарантии, предоставляемые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муниципальным служащим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органов местного самоуправления Плотниковского сельского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7177,7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139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548680"/>
            <a:ext cx="8229600" cy="637097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Контактная информация: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Глава Плотниковского сельского поселения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Толстых Дмитрий Владимирович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График работы с 8-30 до 17-30, перерыв с </a:t>
            </a:r>
            <a:r>
              <a:rPr lang="ru-RU" dirty="0" smtClean="0">
                <a:solidFill>
                  <a:srgbClr val="002060"/>
                </a:solidFill>
              </a:rPr>
              <a:t>13-00 </a:t>
            </a:r>
            <a:r>
              <a:rPr lang="ru-RU" dirty="0">
                <a:solidFill>
                  <a:srgbClr val="002060"/>
                </a:solidFill>
              </a:rPr>
              <a:t>до </a:t>
            </a:r>
            <a:r>
              <a:rPr lang="ru-RU" dirty="0" smtClean="0">
                <a:solidFill>
                  <a:srgbClr val="002060"/>
                </a:solidFill>
              </a:rPr>
              <a:t>14-00.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Адрес:  </a:t>
            </a:r>
            <a:r>
              <a:rPr lang="ru-RU" dirty="0" smtClean="0">
                <a:solidFill>
                  <a:srgbClr val="002060"/>
                </a:solidFill>
              </a:rPr>
              <a:t>652383, </a:t>
            </a:r>
            <a:r>
              <a:rPr lang="ru-RU" dirty="0">
                <a:solidFill>
                  <a:srgbClr val="002060"/>
                </a:solidFill>
              </a:rPr>
              <a:t>Кемеровская область, </a:t>
            </a:r>
            <a:r>
              <a:rPr lang="ru-RU" dirty="0" smtClean="0">
                <a:solidFill>
                  <a:srgbClr val="002060"/>
                </a:solidFill>
              </a:rPr>
              <a:t>Промышленновский район, 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п. Плотниково пер. Советский 1а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Телефон  (8 38442)  </a:t>
            </a:r>
            <a:r>
              <a:rPr lang="ru-RU" dirty="0" smtClean="0">
                <a:solidFill>
                  <a:srgbClr val="002060"/>
                </a:solidFill>
              </a:rPr>
              <a:t>6-71-75,  </a:t>
            </a:r>
            <a:r>
              <a:rPr lang="ru-RU" dirty="0">
                <a:solidFill>
                  <a:srgbClr val="002060"/>
                </a:solidFill>
              </a:rPr>
              <a:t>Факс:  </a:t>
            </a:r>
            <a:r>
              <a:rPr lang="ru-RU" dirty="0" smtClean="0">
                <a:solidFill>
                  <a:srgbClr val="002060"/>
                </a:solidFill>
              </a:rPr>
              <a:t>6-71-82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Электронная почта:   </a:t>
            </a:r>
            <a:r>
              <a:rPr lang="en-US" u="sng" dirty="0" smtClean="0">
                <a:solidFill>
                  <a:srgbClr val="002060"/>
                </a:solidFill>
              </a:rPr>
              <a:t>Plotnikovskay_st@mail.ru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729</TotalTime>
  <Words>472</Words>
  <Application>Microsoft Office PowerPoint</Application>
  <PresentationFormat>Экран (4:3)</PresentationFormat>
  <Paragraphs>179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Исполнение бюджета        Плотниковского сельского поселения за   первое полугодие2019года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Исполнения бюджета Плотниковского сельского поселения за  первое полугодие 2017 года</dc:title>
  <dc:creator>user</dc:creator>
  <cp:lastModifiedBy>Nadejda</cp:lastModifiedBy>
  <cp:revision>93</cp:revision>
  <dcterms:created xsi:type="dcterms:W3CDTF">2017-07-12T13:30:38Z</dcterms:created>
  <dcterms:modified xsi:type="dcterms:W3CDTF">2019-07-12T04:41:34Z</dcterms:modified>
</cp:coreProperties>
</file>