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96" r:id="rId2"/>
    <p:sldId id="259" r:id="rId3"/>
    <p:sldId id="318" r:id="rId4"/>
    <p:sldId id="320" r:id="rId5"/>
    <p:sldId id="355" r:id="rId6"/>
    <p:sldId id="367" r:id="rId7"/>
    <p:sldId id="263" r:id="rId8"/>
    <p:sldId id="327" r:id="rId9"/>
    <p:sldId id="294" r:id="rId10"/>
  </p:sldIdLst>
  <p:sldSz cx="9906000" cy="6858000" type="A4"/>
  <p:notesSz cx="6797675" cy="9926638"/>
  <p:defaultTextStyle>
    <a:defPPr>
      <a:defRPr lang="ru-RU"/>
    </a:defPPr>
    <a:lvl1pPr marL="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7" autoAdjust="0"/>
    <p:restoredTop sz="98629" autoAdjust="0"/>
  </p:normalViewPr>
  <p:slideViewPr>
    <p:cSldViewPr>
      <p:cViewPr>
        <p:scale>
          <a:sx n="117" d="100"/>
          <a:sy n="117" d="100"/>
        </p:scale>
        <p:origin x="-270" y="82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991406895710659"/>
          <c:y val="2.222222870289552E-2"/>
          <c:w val="0.88008593104289379"/>
          <c:h val="0.86899996179643102"/>
        </c:manualLayout>
      </c:layout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0605278710055588E-2"/>
                  <c:y val="-0.388889002300672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12994,2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11824,0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1513196775138702E-3"/>
                  <c:y val="-6.93963456973886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1170</a:t>
                    </a:r>
                  </a:p>
                  <a:p>
                    <a:r>
                      <a:rPr lang="ru-RU" dirty="0" smtClean="0"/>
                      <a:t>,2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'[Диаграмма в Microsoft Office PowerPoint]Лист1'!$A$2:$A$4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#,##0.00</c:formatCode>
                <c:ptCount val="3"/>
                <c:pt idx="0">
                  <c:v>12819.6</c:v>
                </c:pt>
                <c:pt idx="1">
                  <c:v>12535.8</c:v>
                </c:pt>
                <c:pt idx="2" formatCode="0.00">
                  <c:v>283.8</c:v>
                </c:pt>
              </c:numCache>
            </c:numRef>
          </c:val>
        </c:ser>
        <c:dLbls/>
        <c:axId val="67289472"/>
        <c:axId val="67291008"/>
      </c:barChart>
      <c:catAx>
        <c:axId val="67289472"/>
        <c:scaling>
          <c:orientation val="minMax"/>
        </c:scaling>
        <c:axPos val="b"/>
        <c:tickLblPos val="nextTo"/>
        <c:crossAx val="67291008"/>
        <c:crosses val="autoZero"/>
        <c:auto val="1"/>
        <c:lblAlgn val="ctr"/>
        <c:lblOffset val="100"/>
      </c:catAx>
      <c:valAx>
        <c:axId val="67291008"/>
        <c:scaling>
          <c:orientation val="minMax"/>
        </c:scaling>
        <c:axPos val="l"/>
        <c:majorGridlines/>
        <c:numFmt formatCode="#,##0.00" sourceLinked="1"/>
        <c:tickLblPos val="nextTo"/>
        <c:crossAx val="6728947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otY val="0"/>
      <c:perspective val="0"/>
    </c:view3D>
    <c:plotArea>
      <c:layout>
        <c:manualLayout>
          <c:layoutTarget val="inner"/>
          <c:xMode val="edge"/>
          <c:yMode val="edge"/>
          <c:x val="9.6576410658824732E-2"/>
          <c:y val="5.5341420397733584E-2"/>
          <c:w val="0.89404600092917463"/>
          <c:h val="0.475661037662481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Лист1!$D$3:$D$4</c:f>
              <c:strCache>
                <c:ptCount val="1"/>
                <c:pt idx="0">
                  <c:v>Первоначальный план</c:v>
                </c:pt>
              </c:strCache>
            </c:strRef>
          </c:tx>
          <c:dLbls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Лист1!$D$5:$D$11</c:f>
              <c:numCache>
                <c:formatCode>General</c:formatCode>
                <c:ptCount val="7"/>
                <c:pt idx="0">
                  <c:v>4066.3</c:v>
                </c:pt>
                <c:pt idx="1">
                  <c:v>244.9</c:v>
                </c:pt>
                <c:pt idx="2">
                  <c:v>20</c:v>
                </c:pt>
                <c:pt idx="3">
                  <c:v>2184.8000000000002</c:v>
                </c:pt>
                <c:pt idx="4">
                  <c:v>2330.3000000000002</c:v>
                </c:pt>
                <c:pt idx="5">
                  <c:v>240</c:v>
                </c:pt>
                <c:pt idx="6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Лист1!$E$3:$E$4</c:f>
              <c:strCache>
                <c:ptCount val="1"/>
                <c:pt idx="0">
                  <c:v>Уточненный план</c:v>
                </c:pt>
              </c:strCache>
            </c:strRef>
          </c:tx>
          <c:dLbls>
            <c:dLbl>
              <c:idx val="1"/>
              <c:layout>
                <c:manualLayout>
                  <c:x val="2.5804750085567209E-3"/>
                  <c:y val="-2.866000999888895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7636929230085554E-2"/>
                </c:manualLayout>
              </c:layout>
              <c:showVal val="1"/>
            </c:dLbl>
            <c:dLbl>
              <c:idx val="5"/>
              <c:layout>
                <c:manualLayout>
                  <c:x val="6.4511875213918834E-3"/>
                  <c:y val="-1.5432313076324826E-2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Лист1!$E$5:$E$11</c:f>
              <c:numCache>
                <c:formatCode>General</c:formatCode>
                <c:ptCount val="7"/>
                <c:pt idx="0">
                  <c:v>5082</c:v>
                </c:pt>
                <c:pt idx="1">
                  <c:v>236</c:v>
                </c:pt>
                <c:pt idx="2">
                  <c:v>90.6</c:v>
                </c:pt>
                <c:pt idx="3">
                  <c:v>11829.5</c:v>
                </c:pt>
                <c:pt idx="4">
                  <c:v>3959.2</c:v>
                </c:pt>
                <c:pt idx="5">
                  <c:v>245.5</c:v>
                </c:pt>
                <c:pt idx="6">
                  <c:v>455.6</c:v>
                </c:pt>
              </c:numCache>
            </c:numRef>
          </c:val>
        </c:ser>
        <c:ser>
          <c:idx val="2"/>
          <c:order val="2"/>
          <c:tx>
            <c:strRef>
              <c:f>Лист1!$F$3:$F$4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1.9353562564175381E-2"/>
                  <c:y val="2.2046161537607003E-3"/>
                </c:manualLayout>
              </c:layout>
              <c:showVal val="1"/>
            </c:dLbl>
            <c:dLbl>
              <c:idx val="1"/>
              <c:layout>
                <c:manualLayout>
                  <c:x val="1.1612137538505221E-2"/>
                  <c:y val="-4.4092323075214058E-3"/>
                </c:manualLayout>
              </c:layout>
              <c:showVal val="1"/>
            </c:dLbl>
            <c:dLbl>
              <c:idx val="3"/>
              <c:layout>
                <c:manualLayout>
                  <c:x val="1.5482850051340301E-2"/>
                  <c:y val="-1.10230807688035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2343,5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5482850051340301E-2"/>
                  <c:y val="-2.2046161537607003E-3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Лист1!$F$5:$F$11</c:f>
              <c:numCache>
                <c:formatCode>General</c:formatCode>
                <c:ptCount val="7"/>
                <c:pt idx="0">
                  <c:v>5082</c:v>
                </c:pt>
                <c:pt idx="1">
                  <c:v>236</c:v>
                </c:pt>
                <c:pt idx="2">
                  <c:v>90.6</c:v>
                </c:pt>
                <c:pt idx="3">
                  <c:v>2343.5</c:v>
                </c:pt>
                <c:pt idx="4">
                  <c:v>3798.2</c:v>
                </c:pt>
                <c:pt idx="5">
                  <c:v>245.5</c:v>
                </c:pt>
                <c:pt idx="6">
                  <c:v>28.2</c:v>
                </c:pt>
              </c:numCache>
            </c:numRef>
          </c:val>
        </c:ser>
        <c:dLbls/>
        <c:shape val="box"/>
        <c:axId val="141727616"/>
        <c:axId val="141729152"/>
        <c:axId val="0"/>
      </c:bar3DChart>
      <c:catAx>
        <c:axId val="141727616"/>
        <c:scaling>
          <c:orientation val="minMax"/>
        </c:scaling>
        <c:axPos val="b"/>
        <c:tickLblPos val="nextTo"/>
        <c:crossAx val="141729152"/>
        <c:crosses val="autoZero"/>
        <c:auto val="1"/>
        <c:lblAlgn val="ctr"/>
        <c:lblOffset val="100"/>
      </c:catAx>
      <c:valAx>
        <c:axId val="141729152"/>
        <c:scaling>
          <c:orientation val="minMax"/>
        </c:scaling>
        <c:axPos val="l"/>
        <c:majorGridlines/>
        <c:numFmt formatCode="General" sourceLinked="1"/>
        <c:tickLblPos val="nextTo"/>
        <c:crossAx val="14172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8496664024927"/>
          <c:y val="0.8039627541384291"/>
          <c:w val="0.14582843356328393"/>
          <c:h val="0.181326901177646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360000"/>
        <a:lstStyle/>
        <a:p>
          <a:pPr algn="ctr" rtl="0"/>
          <a:r>
            <a:rPr lang="ru-RU" i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Основные параметры бюджета Плотниковского сельского поселения  за 2018 год. 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198B27E5-60CA-481B-9491-16BB385898E6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1C5B6F-29AB-488F-B6D6-9B081A660271}" type="pres">
      <dgm:prSet presAssocID="{B1FE1208-7CDA-4798-939E-4BF3BD31D06A}" presName="comp" presStyleCnt="0"/>
      <dgm:spPr/>
    </dgm:pt>
    <dgm:pt modelId="{616F5824-547E-42F5-A915-27486CAB8123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760A5AB3-866A-4674-9D34-CAFC63FA35EC}" type="pres">
      <dgm:prSet presAssocID="{B1FE1208-7CDA-4798-939E-4BF3BD31D06A}" presName="img" presStyleLbl="fgImgPlace1" presStyleIdx="0" presStyleCnt="1" custScaleX="30335" custScaleY="125000" custLinFactNeighborX="-383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8D755EA-D071-4926-8F65-4D368ADD155F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CD2A4-A9B5-48DC-A2C5-DB1BF8E13B1A}" type="presOf" srcId="{B1FE1208-7CDA-4798-939E-4BF3BD31D06A}" destId="{616F5824-547E-42F5-A915-27486CAB8123}" srcOrd="0" destOrd="0" presId="urn:microsoft.com/office/officeart/2005/8/layout/vList4#3"/>
    <dgm:cxn modelId="{3B709B2C-890E-4DC0-94DD-766B87566A3D}" type="presOf" srcId="{B1FE1208-7CDA-4798-939E-4BF3BD31D06A}" destId="{18D755EA-D071-4926-8F65-4D368ADD155F}" srcOrd="1" destOrd="0" presId="urn:microsoft.com/office/officeart/2005/8/layout/vList4#3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DB20C410-3DBE-4F1C-BBC6-806B745AC3F9}" type="presOf" srcId="{79FA11E6-0595-4A30-BAB4-0A87B279B13F}" destId="{198B27E5-60CA-481B-9491-16BB385898E6}" srcOrd="0" destOrd="0" presId="urn:microsoft.com/office/officeart/2005/8/layout/vList4#3"/>
    <dgm:cxn modelId="{44AB2C45-02EF-470B-8BBB-E653AC9E8A77}" type="presParOf" srcId="{198B27E5-60CA-481B-9491-16BB385898E6}" destId="{8F1C5B6F-29AB-488F-B6D6-9B081A660271}" srcOrd="0" destOrd="0" presId="urn:microsoft.com/office/officeart/2005/8/layout/vList4#3"/>
    <dgm:cxn modelId="{46637C29-4BC5-4CBF-8F96-CD89B392EA9A}" type="presParOf" srcId="{8F1C5B6F-29AB-488F-B6D6-9B081A660271}" destId="{616F5824-547E-42F5-A915-27486CAB8123}" srcOrd="0" destOrd="0" presId="urn:microsoft.com/office/officeart/2005/8/layout/vList4#3"/>
    <dgm:cxn modelId="{75694F17-CAD2-4BBE-B2D4-85DD053EA743}" type="presParOf" srcId="{8F1C5B6F-29AB-488F-B6D6-9B081A660271}" destId="{760A5AB3-866A-4674-9D34-CAFC63FA35EC}" srcOrd="1" destOrd="0" presId="urn:microsoft.com/office/officeart/2005/8/layout/vList4#3"/>
    <dgm:cxn modelId="{7113834B-F84B-4697-86D5-727E75B2DE3E}" type="presParOf" srcId="{8F1C5B6F-29AB-488F-B6D6-9B081A660271}" destId="{18D755EA-D071-4926-8F65-4D368ADD155F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tIns="0" rIns="720000" bIns="0"/>
        <a:lstStyle/>
        <a:p>
          <a:pPr algn="ctr" rtl="0"/>
          <a:r>
            <a:rPr lang="ru-RU" dirty="0" smtClean="0"/>
            <a:t>Доходы бюджета Плотниковского сельского поселения , тыс. руб.</a:t>
          </a:r>
          <a:endParaRPr lang="ru-RU" dirty="0"/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FE54FFDA-0FC8-4CE0-A9DC-534449DC0720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13115-FA6E-45DC-89F3-0DD78E1EC0C3}" type="pres">
      <dgm:prSet presAssocID="{B1FE1208-7CDA-4798-939E-4BF3BD31D06A}" presName="comp" presStyleCnt="0"/>
      <dgm:spPr/>
      <dgm:t>
        <a:bodyPr/>
        <a:lstStyle/>
        <a:p>
          <a:endParaRPr lang="ru-RU"/>
        </a:p>
      </dgm:t>
    </dgm:pt>
    <dgm:pt modelId="{92BE2A3D-9970-42F4-BA8F-CFE5C98CDF69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F745020D-E77C-4460-B4A0-D0D7EBA64132}" type="pres">
      <dgm:prSet presAssocID="{B1FE1208-7CDA-4798-939E-4BF3BD31D06A}" presName="img" presStyleLbl="fgImgPlace1" presStyleIdx="0" presStyleCnt="1" custScaleX="29755" custScaleY="125000" custLinFactNeighborX="-40583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B9297EF-1BD2-4034-981B-D4A9A8076468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8C5070-3121-4727-9A9C-CF963A354A26}" type="presOf" srcId="{B1FE1208-7CDA-4798-939E-4BF3BD31D06A}" destId="{92BE2A3D-9970-42F4-BA8F-CFE5C98CDF69}" srcOrd="0" destOrd="0" presId="urn:microsoft.com/office/officeart/2005/8/layout/vList4#4"/>
    <dgm:cxn modelId="{BA3CE440-F481-484B-98D5-2D16C4D6BB8F}" type="presOf" srcId="{B1FE1208-7CDA-4798-939E-4BF3BD31D06A}" destId="{9B9297EF-1BD2-4034-981B-D4A9A8076468}" srcOrd="1" destOrd="0" presId="urn:microsoft.com/office/officeart/2005/8/layout/vList4#4"/>
    <dgm:cxn modelId="{33EC9305-0889-42B7-9AC2-5CE8B9AC0C17}" type="presOf" srcId="{79FA11E6-0595-4A30-BAB4-0A87B279B13F}" destId="{FE54FFDA-0FC8-4CE0-A9DC-534449DC0720}" srcOrd="0" destOrd="0" presId="urn:microsoft.com/office/officeart/2005/8/layout/vList4#4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31862FF1-4961-4E15-AD53-9548D1EE99C6}" type="presParOf" srcId="{FE54FFDA-0FC8-4CE0-A9DC-534449DC0720}" destId="{8D513115-FA6E-45DC-89F3-0DD78E1EC0C3}" srcOrd="0" destOrd="0" presId="urn:microsoft.com/office/officeart/2005/8/layout/vList4#4"/>
    <dgm:cxn modelId="{AF328845-980C-468F-A2D6-F5D2AE36CB42}" type="presParOf" srcId="{8D513115-FA6E-45DC-89F3-0DD78E1EC0C3}" destId="{92BE2A3D-9970-42F4-BA8F-CFE5C98CDF69}" srcOrd="0" destOrd="0" presId="urn:microsoft.com/office/officeart/2005/8/layout/vList4#4"/>
    <dgm:cxn modelId="{387611A8-DB8B-46A2-BFED-C727547C522A}" type="presParOf" srcId="{8D513115-FA6E-45DC-89F3-0DD78E1EC0C3}" destId="{F745020D-E77C-4460-B4A0-D0D7EBA64132}" srcOrd="1" destOrd="0" presId="urn:microsoft.com/office/officeart/2005/8/layout/vList4#4"/>
    <dgm:cxn modelId="{5D519D43-D8F6-42F0-9B93-55130B9E9B4C}" type="presParOf" srcId="{8D513115-FA6E-45DC-89F3-0DD78E1EC0C3}" destId="{9B9297EF-1BD2-4034-981B-D4A9A8076468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1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720000"/>
        <a:lstStyle/>
        <a:p>
          <a:pPr algn="ctr" rtl="0"/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Расходы  бюджета  Плотниковского сельского поселения по разделам, подразделам классификации расходов, тыс. руб.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CCEC1BDB-8D55-45D0-8800-191948033334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B0B92-17FB-459B-B8D4-03A34EBA9FA9}" type="pres">
      <dgm:prSet presAssocID="{B1FE1208-7CDA-4798-939E-4BF3BD31D06A}" presName="comp" presStyleCnt="0"/>
      <dgm:spPr/>
    </dgm:pt>
    <dgm:pt modelId="{921D3924-352B-47F9-9A83-5BDCDE930634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095D0457-EA69-440B-A668-61F9DC938A42}" type="pres">
      <dgm:prSet presAssocID="{B1FE1208-7CDA-4798-939E-4BF3BD31D06A}" presName="img" presStyleLbl="fgImgPlace1" presStyleIdx="0" presStyleCnt="1" custScaleX="30560" custScaleY="125000" custLinFactNeighborX="-38609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CCC196F-3718-4605-87AB-5465EA21ECCA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A11BB-701D-4D95-A9ED-50C0EE40F13D}" type="presOf" srcId="{B1FE1208-7CDA-4798-939E-4BF3BD31D06A}" destId="{FCCC196F-3718-4605-87AB-5465EA21ECCA}" srcOrd="1" destOrd="0" presId="urn:microsoft.com/office/officeart/2005/8/layout/vList4#15"/>
    <dgm:cxn modelId="{CA1BDBB2-A187-48D1-B283-E32F9A36966D}" type="presOf" srcId="{B1FE1208-7CDA-4798-939E-4BF3BD31D06A}" destId="{921D3924-352B-47F9-9A83-5BDCDE930634}" srcOrd="0" destOrd="0" presId="urn:microsoft.com/office/officeart/2005/8/layout/vList4#15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E36E478D-B958-4D4B-AA96-67BFC6A69A43}" type="presOf" srcId="{79FA11E6-0595-4A30-BAB4-0A87B279B13F}" destId="{CCEC1BDB-8D55-45D0-8800-191948033334}" srcOrd="0" destOrd="0" presId="urn:microsoft.com/office/officeart/2005/8/layout/vList4#15"/>
    <dgm:cxn modelId="{6EEF9DF9-99ED-441A-BE3E-9E36DBE12B56}" type="presParOf" srcId="{CCEC1BDB-8D55-45D0-8800-191948033334}" destId="{CF1B0B92-17FB-459B-B8D4-03A34EBA9FA9}" srcOrd="0" destOrd="0" presId="urn:microsoft.com/office/officeart/2005/8/layout/vList4#15"/>
    <dgm:cxn modelId="{6D2B00FF-9896-4EBA-B5CA-1A4DB0B5E9C4}" type="presParOf" srcId="{CF1B0B92-17FB-459B-B8D4-03A34EBA9FA9}" destId="{921D3924-352B-47F9-9A83-5BDCDE930634}" srcOrd="0" destOrd="0" presId="urn:microsoft.com/office/officeart/2005/8/layout/vList4#15"/>
    <dgm:cxn modelId="{325F11AD-A102-4E3D-AA5C-968FD337690B}" type="presParOf" srcId="{CF1B0B92-17FB-459B-B8D4-03A34EBA9FA9}" destId="{095D0457-EA69-440B-A668-61F9DC938A42}" srcOrd="1" destOrd="0" presId="urn:microsoft.com/office/officeart/2005/8/layout/vList4#15"/>
    <dgm:cxn modelId="{FEB7A49B-0EC6-42B3-9647-C375B7750DD5}" type="presParOf" srcId="{CF1B0B92-17FB-459B-B8D4-03A34EBA9FA9}" destId="{FCCC196F-3718-4605-87AB-5465EA21ECCA}" srcOrd="2" destOrd="0" presId="urn:microsoft.com/office/officeart/2005/8/layout/vList4#1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2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720000"/>
        <a:lstStyle/>
        <a:p>
          <a:pPr algn="ctr" rtl="0"/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Расходы  бюджета Плотниковского сельского поселения в разрезе муниципальной программы  Плотниковского сельского поселения, тыс. руб.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8EADA9E4-CA59-4445-9C75-908C1753303D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7D0343-4BF4-4ED9-95CA-75A591785EEE}" type="pres">
      <dgm:prSet presAssocID="{B1FE1208-7CDA-4798-939E-4BF3BD31D06A}" presName="comp" presStyleCnt="0"/>
      <dgm:spPr/>
    </dgm:pt>
    <dgm:pt modelId="{898B99F5-A1C6-4BE3-A08F-A884BAF67F55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294E1517-695E-41F4-9B33-34EDD0B70D4D}" type="pres">
      <dgm:prSet presAssocID="{B1FE1208-7CDA-4798-939E-4BF3BD31D06A}" presName="img" presStyleLbl="fgImgPlace1" presStyleIdx="0" presStyleCnt="1" custScaleX="38410" custScaleY="125000" custLinFactNeighborX="-3513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42C46F7-F6B4-4698-8A31-35EACEA6B4E6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53DACC-6B81-47EB-8379-4336D654B0C5}" type="presOf" srcId="{B1FE1208-7CDA-4798-939E-4BF3BD31D06A}" destId="{898B99F5-A1C6-4BE3-A08F-A884BAF67F55}" srcOrd="0" destOrd="0" presId="urn:microsoft.com/office/officeart/2005/8/layout/vList4#21"/>
    <dgm:cxn modelId="{020D7B9C-467A-4345-9EBE-73B31010BF79}" type="presOf" srcId="{B1FE1208-7CDA-4798-939E-4BF3BD31D06A}" destId="{E42C46F7-F6B4-4698-8A31-35EACEA6B4E6}" srcOrd="1" destOrd="0" presId="urn:microsoft.com/office/officeart/2005/8/layout/vList4#21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14400374-E2D9-42CF-806E-56388AFFA3E1}" type="presOf" srcId="{79FA11E6-0595-4A30-BAB4-0A87B279B13F}" destId="{8EADA9E4-CA59-4445-9C75-908C1753303D}" srcOrd="0" destOrd="0" presId="urn:microsoft.com/office/officeart/2005/8/layout/vList4#21"/>
    <dgm:cxn modelId="{0E7AC7FE-3425-4AEE-BECB-FABB190191A6}" type="presParOf" srcId="{8EADA9E4-CA59-4445-9C75-908C1753303D}" destId="{817D0343-4BF4-4ED9-95CA-75A591785EEE}" srcOrd="0" destOrd="0" presId="urn:microsoft.com/office/officeart/2005/8/layout/vList4#21"/>
    <dgm:cxn modelId="{405327F8-69F3-4A51-B0DF-29243119DA06}" type="presParOf" srcId="{817D0343-4BF4-4ED9-95CA-75A591785EEE}" destId="{898B99F5-A1C6-4BE3-A08F-A884BAF67F55}" srcOrd="0" destOrd="0" presId="urn:microsoft.com/office/officeart/2005/8/layout/vList4#21"/>
    <dgm:cxn modelId="{F2304C38-2595-439F-B925-4DC0EE5F2B2F}" type="presParOf" srcId="{817D0343-4BF4-4ED9-95CA-75A591785EEE}" destId="{294E1517-695E-41F4-9B33-34EDD0B70D4D}" srcOrd="1" destOrd="0" presId="urn:microsoft.com/office/officeart/2005/8/layout/vList4#21"/>
    <dgm:cxn modelId="{AA250ACB-C2FC-4102-8268-EB75D9A1458F}" type="presParOf" srcId="{817D0343-4BF4-4ED9-95CA-75A591785EEE}" destId="{E42C46F7-F6B4-4698-8A31-35EACEA6B4E6}" srcOrd="2" destOrd="0" presId="urn:microsoft.com/office/officeart/2005/8/layout/vList4#2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1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 custT="1"/>
      <dgm:spPr/>
      <dgm:t>
        <a:bodyPr lIns="0" rIns="720000"/>
        <a:lstStyle/>
        <a:p>
          <a:pPr algn="ctr" rtl="0"/>
          <a:r>
            <a:rPr lang="ru-RU" sz="2000" dirty="0" smtClean="0"/>
            <a:t>Динамика расходов бюджета Плотниковского сельского поселения, тыс. руб.</a:t>
          </a:r>
          <a:endParaRPr lang="ru-RU" sz="2000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4F482896-80D3-44F6-90AD-C38272A847AF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D1F858-01EF-41A5-9A8C-9EFB0516BE8D}" type="pres">
      <dgm:prSet presAssocID="{B1FE1208-7CDA-4798-939E-4BF3BD31D06A}" presName="comp" presStyleCnt="0"/>
      <dgm:spPr/>
    </dgm:pt>
    <dgm:pt modelId="{5440E549-6A30-4450-90C7-51D127B4258D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39828CF3-6CAF-4EC6-AEFD-560C8A43EF1C}" type="pres">
      <dgm:prSet presAssocID="{B1FE1208-7CDA-4798-939E-4BF3BD31D06A}" presName="img" presStyleLbl="fgImgPlace1" presStyleIdx="0" presStyleCnt="1" custScaleX="32520" custScaleY="125000" custLinFactNeighborX="-37378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455CD82-BFB0-44FF-BD5B-C7F767317FFA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8E5179-C330-4EC8-A9E5-35AFD72BB01F}" type="presOf" srcId="{B1FE1208-7CDA-4798-939E-4BF3BD31D06A}" destId="{5440E549-6A30-4450-90C7-51D127B4258D}" srcOrd="0" destOrd="0" presId="urn:microsoft.com/office/officeart/2005/8/layout/vList4#14"/>
    <dgm:cxn modelId="{6B545F99-C8BF-40C1-AF6B-7E51A8CB4587}" type="presOf" srcId="{B1FE1208-7CDA-4798-939E-4BF3BD31D06A}" destId="{F455CD82-BFB0-44FF-BD5B-C7F767317FFA}" srcOrd="1" destOrd="0" presId="urn:microsoft.com/office/officeart/2005/8/layout/vList4#14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A5563385-5F83-4F8D-8282-778D69F239B0}" type="presOf" srcId="{79FA11E6-0595-4A30-BAB4-0A87B279B13F}" destId="{4F482896-80D3-44F6-90AD-C38272A847AF}" srcOrd="0" destOrd="0" presId="urn:microsoft.com/office/officeart/2005/8/layout/vList4#14"/>
    <dgm:cxn modelId="{7E02DB00-716B-49A8-AE4C-A26CB066F794}" type="presParOf" srcId="{4F482896-80D3-44F6-90AD-C38272A847AF}" destId="{DBD1F858-01EF-41A5-9A8C-9EFB0516BE8D}" srcOrd="0" destOrd="0" presId="urn:microsoft.com/office/officeart/2005/8/layout/vList4#14"/>
    <dgm:cxn modelId="{6C4ADD1D-C907-447D-8EE7-3E365E9A4001}" type="presParOf" srcId="{DBD1F858-01EF-41A5-9A8C-9EFB0516BE8D}" destId="{5440E549-6A30-4450-90C7-51D127B4258D}" srcOrd="0" destOrd="0" presId="urn:microsoft.com/office/officeart/2005/8/layout/vList4#14"/>
    <dgm:cxn modelId="{6B86C02B-8363-40E8-9D55-627508EB5B74}" type="presParOf" srcId="{DBD1F858-01EF-41A5-9A8C-9EFB0516BE8D}" destId="{39828CF3-6CAF-4EC6-AEFD-560C8A43EF1C}" srcOrd="1" destOrd="0" presId="urn:microsoft.com/office/officeart/2005/8/layout/vList4#14"/>
    <dgm:cxn modelId="{966165F4-7966-4473-A57C-FAE1ECBB5C5D}" type="presParOf" srcId="{DBD1F858-01EF-41A5-9A8C-9EFB0516BE8D}" destId="{F455CD82-BFB0-44FF-BD5B-C7F767317FFA}" srcOrd="2" destOrd="0" presId="urn:microsoft.com/office/officeart/2005/8/layout/vList4#1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494605-0841-4703-B7B3-4E6873EA3982}" type="doc">
      <dgm:prSet loTypeId="urn:microsoft.com/office/officeart/2005/8/layout/vList4#3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9DD6CF-E0DA-411E-B5C0-0F20267082B7}">
      <dgm:prSet/>
      <dgm:spPr/>
      <dgm:t>
        <a:bodyPr lIns="0" rIns="720000"/>
        <a:lstStyle/>
        <a:p>
          <a:pPr algn="ctr" rtl="0"/>
          <a:r>
            <a:rPr lang="ru-RU" b="1" dirty="0" smtClean="0"/>
            <a:t>Муниципальная программа «Жизнеобеспечение Плотниковского сельского поселения»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7DC81FC-65AA-467C-A84A-60D467046BD8}" type="parTrans" cxnId="{0790CC5E-1AB9-4EA2-9CB9-F0C0AE1F7FDD}">
      <dgm:prSet/>
      <dgm:spPr/>
      <dgm:t>
        <a:bodyPr/>
        <a:lstStyle/>
        <a:p>
          <a:endParaRPr lang="ru-RU"/>
        </a:p>
      </dgm:t>
    </dgm:pt>
    <dgm:pt modelId="{2C3C4951-5F4F-480E-8B65-B0462949B005}" type="sibTrans" cxnId="{0790CC5E-1AB9-4EA2-9CB9-F0C0AE1F7FDD}">
      <dgm:prSet/>
      <dgm:spPr/>
      <dgm:t>
        <a:bodyPr/>
        <a:lstStyle/>
        <a:p>
          <a:endParaRPr lang="ru-RU"/>
        </a:p>
      </dgm:t>
    </dgm:pt>
    <dgm:pt modelId="{A04B1DFA-DDEB-438F-8AC5-78F656FE2A6A}" type="pres">
      <dgm:prSet presAssocID="{4D494605-0841-4703-B7B3-4E6873EA39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FBD07E-C967-4011-91E2-D229A6842DB0}" type="pres">
      <dgm:prSet presAssocID="{4E9DD6CF-E0DA-411E-B5C0-0F20267082B7}" presName="comp" presStyleCnt="0"/>
      <dgm:spPr/>
    </dgm:pt>
    <dgm:pt modelId="{DF29E85E-4FEC-4FD4-9C19-640428D490FF}" type="pres">
      <dgm:prSet presAssocID="{4E9DD6CF-E0DA-411E-B5C0-0F20267082B7}" presName="box" presStyleLbl="node1" presStyleIdx="0" presStyleCnt="1" custLinFactNeighborY="1485"/>
      <dgm:spPr/>
      <dgm:t>
        <a:bodyPr/>
        <a:lstStyle/>
        <a:p>
          <a:endParaRPr lang="ru-RU"/>
        </a:p>
      </dgm:t>
    </dgm:pt>
    <dgm:pt modelId="{BFB56D4C-E00A-4C3A-9CEE-EA5A0A71B665}" type="pres">
      <dgm:prSet presAssocID="{4E9DD6CF-E0DA-411E-B5C0-0F20267082B7}" presName="img" presStyleLbl="fgImgPlace1" presStyleIdx="0" presStyleCnt="1" custScaleX="37973" custScaleY="125000" custLinFactNeighborX="-353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FB2EED5-25D0-4EB4-8DB7-E152C79CE0E8}" type="pres">
      <dgm:prSet presAssocID="{4E9DD6CF-E0DA-411E-B5C0-0F20267082B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5921F-FA87-49B4-9866-21273E6D1E68}" type="presOf" srcId="{4E9DD6CF-E0DA-411E-B5C0-0F20267082B7}" destId="{AFB2EED5-25D0-4EB4-8DB7-E152C79CE0E8}" srcOrd="1" destOrd="0" presId="urn:microsoft.com/office/officeart/2005/8/layout/vList4#30"/>
    <dgm:cxn modelId="{0790CC5E-1AB9-4EA2-9CB9-F0C0AE1F7FDD}" srcId="{4D494605-0841-4703-B7B3-4E6873EA3982}" destId="{4E9DD6CF-E0DA-411E-B5C0-0F20267082B7}" srcOrd="0" destOrd="0" parTransId="{37DC81FC-65AA-467C-A84A-60D467046BD8}" sibTransId="{2C3C4951-5F4F-480E-8B65-B0462949B005}"/>
    <dgm:cxn modelId="{09136CDB-1871-479A-A379-BA1C906A5C43}" type="presOf" srcId="{4E9DD6CF-E0DA-411E-B5C0-0F20267082B7}" destId="{DF29E85E-4FEC-4FD4-9C19-640428D490FF}" srcOrd="0" destOrd="0" presId="urn:microsoft.com/office/officeart/2005/8/layout/vList4#30"/>
    <dgm:cxn modelId="{73A8C02D-26BE-4B02-BEA4-7DF633423E6B}" type="presOf" srcId="{4D494605-0841-4703-B7B3-4E6873EA3982}" destId="{A04B1DFA-DDEB-438F-8AC5-78F656FE2A6A}" srcOrd="0" destOrd="0" presId="urn:microsoft.com/office/officeart/2005/8/layout/vList4#30"/>
    <dgm:cxn modelId="{7ADDC517-3C84-4B0B-910B-2F6932492A60}" type="presParOf" srcId="{A04B1DFA-DDEB-438F-8AC5-78F656FE2A6A}" destId="{0FFBD07E-C967-4011-91E2-D229A6842DB0}" srcOrd="0" destOrd="0" presId="urn:microsoft.com/office/officeart/2005/8/layout/vList4#30"/>
    <dgm:cxn modelId="{9890ADA0-B22E-4123-9549-DEC79FD3D930}" type="presParOf" srcId="{0FFBD07E-C967-4011-91E2-D229A6842DB0}" destId="{DF29E85E-4FEC-4FD4-9C19-640428D490FF}" srcOrd="0" destOrd="0" presId="urn:microsoft.com/office/officeart/2005/8/layout/vList4#30"/>
    <dgm:cxn modelId="{53FE1451-931C-4B7D-8033-2694961A59B2}" type="presParOf" srcId="{0FFBD07E-C967-4011-91E2-D229A6842DB0}" destId="{BFB56D4C-E00A-4C3A-9CEE-EA5A0A71B665}" srcOrd="1" destOrd="0" presId="urn:microsoft.com/office/officeart/2005/8/layout/vList4#30"/>
    <dgm:cxn modelId="{439D9E87-C69F-42D4-AC60-F9435D6A1110}" type="presParOf" srcId="{0FFBD07E-C967-4011-91E2-D229A6842DB0}" destId="{AFB2EED5-25D0-4EB4-8DB7-E152C79CE0E8}" srcOrd="2" destOrd="0" presId="urn:microsoft.com/office/officeart/2005/8/layout/vList4#30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494605-0841-4703-B7B3-4E6873EA3982}" type="doc">
      <dgm:prSet loTypeId="urn:microsoft.com/office/officeart/2005/8/layout/vList4#3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4E5375-2D37-4FF6-9457-9479349AA79C}">
      <dgm:prSet/>
      <dgm:spPr/>
      <dgm:t>
        <a:bodyPr lIns="0" rIns="720000"/>
        <a:lstStyle/>
        <a:p>
          <a:pPr rtl="0"/>
          <a:r>
            <a:rPr lang="ru-RU" b="1" dirty="0" smtClean="0"/>
            <a:t>Муниципальная программа «Жизнеобеспечение Плотниковского сельского поселения»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E561F159-718A-44F5-AC2D-DA48110796F4}" type="parTrans" cxnId="{362EFD0B-93BF-44D7-890E-016FA475CB94}">
      <dgm:prSet/>
      <dgm:spPr/>
      <dgm:t>
        <a:bodyPr/>
        <a:lstStyle/>
        <a:p>
          <a:endParaRPr lang="ru-RU"/>
        </a:p>
      </dgm:t>
    </dgm:pt>
    <dgm:pt modelId="{3E57C8FD-D517-4CCA-B30E-6ECD0135AA2C}" type="sibTrans" cxnId="{362EFD0B-93BF-44D7-890E-016FA475CB94}">
      <dgm:prSet/>
      <dgm:spPr/>
      <dgm:t>
        <a:bodyPr/>
        <a:lstStyle/>
        <a:p>
          <a:endParaRPr lang="ru-RU"/>
        </a:p>
      </dgm:t>
    </dgm:pt>
    <dgm:pt modelId="{EA94EAD7-2E99-469C-986D-A5162F85E252}" type="pres">
      <dgm:prSet presAssocID="{4D494605-0841-4703-B7B3-4E6873EA39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E4D7E1-41E0-48C3-98F2-A4E4AF58211A}" type="pres">
      <dgm:prSet presAssocID="{DD4E5375-2D37-4FF6-9457-9479349AA79C}" presName="comp" presStyleCnt="0"/>
      <dgm:spPr/>
    </dgm:pt>
    <dgm:pt modelId="{17E9380D-0364-4958-B9CF-20DD77F1DB7C}" type="pres">
      <dgm:prSet presAssocID="{DD4E5375-2D37-4FF6-9457-9479349AA79C}" presName="box" presStyleLbl="node1" presStyleIdx="0" presStyleCnt="1"/>
      <dgm:spPr/>
      <dgm:t>
        <a:bodyPr/>
        <a:lstStyle/>
        <a:p>
          <a:endParaRPr lang="ru-RU"/>
        </a:p>
      </dgm:t>
    </dgm:pt>
    <dgm:pt modelId="{4BE10427-1578-4C4C-9346-F98E2E9BC191}" type="pres">
      <dgm:prSet presAssocID="{DD4E5375-2D37-4FF6-9457-9479349AA79C}" presName="img" presStyleLbl="fgImgPlace1" presStyleIdx="0" presStyleCnt="1" custScaleX="47616" custScaleY="125000" custLinFactNeighborX="-38378" custLinFactNeighborY="1363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1A64F95-274F-4891-8F29-ABF3710EC9D8}" type="pres">
      <dgm:prSet presAssocID="{DD4E5375-2D37-4FF6-9457-9479349AA79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98E2B-A410-43A1-BF5A-01453A63D285}" type="presOf" srcId="{DD4E5375-2D37-4FF6-9457-9479349AA79C}" destId="{61A64F95-274F-4891-8F29-ABF3710EC9D8}" srcOrd="1" destOrd="0" presId="urn:microsoft.com/office/officeart/2005/8/layout/vList4#31"/>
    <dgm:cxn modelId="{7B557F32-6109-431E-9839-3B0509EE7829}" type="presOf" srcId="{4D494605-0841-4703-B7B3-4E6873EA3982}" destId="{EA94EAD7-2E99-469C-986D-A5162F85E252}" srcOrd="0" destOrd="0" presId="urn:microsoft.com/office/officeart/2005/8/layout/vList4#31"/>
    <dgm:cxn modelId="{DFFA8D38-0233-4604-94C8-4DC3C8D815D4}" type="presOf" srcId="{DD4E5375-2D37-4FF6-9457-9479349AA79C}" destId="{17E9380D-0364-4958-B9CF-20DD77F1DB7C}" srcOrd="0" destOrd="0" presId="urn:microsoft.com/office/officeart/2005/8/layout/vList4#31"/>
    <dgm:cxn modelId="{362EFD0B-93BF-44D7-890E-016FA475CB94}" srcId="{4D494605-0841-4703-B7B3-4E6873EA3982}" destId="{DD4E5375-2D37-4FF6-9457-9479349AA79C}" srcOrd="0" destOrd="0" parTransId="{E561F159-718A-44F5-AC2D-DA48110796F4}" sibTransId="{3E57C8FD-D517-4CCA-B30E-6ECD0135AA2C}"/>
    <dgm:cxn modelId="{257F615E-A8D4-445C-B5F7-65514A57AAB1}" type="presParOf" srcId="{EA94EAD7-2E99-469C-986D-A5162F85E252}" destId="{10E4D7E1-41E0-48C3-98F2-A4E4AF58211A}" srcOrd="0" destOrd="0" presId="urn:microsoft.com/office/officeart/2005/8/layout/vList4#31"/>
    <dgm:cxn modelId="{7712CF7B-2FDF-4695-AC77-8E46ACCEFFE0}" type="presParOf" srcId="{10E4D7E1-41E0-48C3-98F2-A4E4AF58211A}" destId="{17E9380D-0364-4958-B9CF-20DD77F1DB7C}" srcOrd="0" destOrd="0" presId="urn:microsoft.com/office/officeart/2005/8/layout/vList4#31"/>
    <dgm:cxn modelId="{729F6638-118A-46FC-AA4A-88DE17DC8156}" type="presParOf" srcId="{10E4D7E1-41E0-48C3-98F2-A4E4AF58211A}" destId="{4BE10427-1578-4C4C-9346-F98E2E9BC191}" srcOrd="1" destOrd="0" presId="urn:microsoft.com/office/officeart/2005/8/layout/vList4#31"/>
    <dgm:cxn modelId="{D7F7F321-59ED-470A-B79E-F4B14166B27F}" type="presParOf" srcId="{10E4D7E1-41E0-48C3-98F2-A4E4AF58211A}" destId="{61A64F95-274F-4891-8F29-ABF3710EC9D8}" srcOrd="2" destOrd="0" presId="urn:microsoft.com/office/officeart/2005/8/layout/vList4#3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6F5824-547E-42F5-A915-27486CAB8123}">
      <dsp:nvSpPr>
        <dsp:cNvPr id="0" name=""/>
        <dsp:cNvSpPr/>
      </dsp:nvSpPr>
      <dsp:spPr>
        <a:xfrm>
          <a:off x="0" y="0"/>
          <a:ext cx="9373043" cy="563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36000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Основные параметры бюджета Плотниковского сельского поселения  за 2018 год. </a:t>
          </a:r>
          <a:endParaRPr lang="ru-RU" sz="16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1930922" y="0"/>
        <a:ext cx="7442121" cy="563134"/>
      </dsp:txXfrm>
    </dsp:sp>
    <dsp:sp modelId="{760A5AB3-866A-4674-9D34-CAFC63FA35EC}">
      <dsp:nvSpPr>
        <dsp:cNvPr id="0" name=""/>
        <dsp:cNvSpPr/>
      </dsp:nvSpPr>
      <dsp:spPr>
        <a:xfrm>
          <a:off x="0" y="0"/>
          <a:ext cx="568662" cy="56313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BE2A3D-9970-42F4-BA8F-CFE5C98CDF69}">
      <dsp:nvSpPr>
        <dsp:cNvPr id="0" name=""/>
        <dsp:cNvSpPr/>
      </dsp:nvSpPr>
      <dsp:spPr>
        <a:xfrm>
          <a:off x="0" y="0"/>
          <a:ext cx="9517057" cy="635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72000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Доходы бюджета Плотниковского сельского поселения , тыс. руб.</a:t>
          </a:r>
          <a:endParaRPr lang="ru-RU" sz="2300" kern="1200" dirty="0"/>
        </a:p>
      </dsp:txBody>
      <dsp:txXfrm>
        <a:off x="1966999" y="0"/>
        <a:ext cx="7550057" cy="635880"/>
      </dsp:txXfrm>
    </dsp:sp>
    <dsp:sp modelId="{F745020D-E77C-4460-B4A0-D0D7EBA64132}">
      <dsp:nvSpPr>
        <dsp:cNvPr id="0" name=""/>
        <dsp:cNvSpPr/>
      </dsp:nvSpPr>
      <dsp:spPr>
        <a:xfrm>
          <a:off x="0" y="0"/>
          <a:ext cx="566360" cy="63588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1D3924-352B-47F9-9A83-5BDCDE930634}">
      <dsp:nvSpPr>
        <dsp:cNvPr id="0" name=""/>
        <dsp:cNvSpPr/>
      </dsp:nvSpPr>
      <dsp:spPr>
        <a:xfrm>
          <a:off x="0" y="0"/>
          <a:ext cx="9517059" cy="635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72000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Расходы  бюджета  Плотниковского сельского поселения по разделам, подразделам классификации расходов, тыс. руб.</a:t>
          </a:r>
          <a:endParaRPr lang="ru-RU" sz="18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1966925" y="0"/>
        <a:ext cx="7550133" cy="635141"/>
      </dsp:txXfrm>
    </dsp:sp>
    <dsp:sp modelId="{095D0457-EA69-440B-A668-61F9DC938A42}">
      <dsp:nvSpPr>
        <dsp:cNvPr id="0" name=""/>
        <dsp:cNvSpPr/>
      </dsp:nvSpPr>
      <dsp:spPr>
        <a:xfrm>
          <a:off x="0" y="0"/>
          <a:ext cx="581682" cy="6351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8B99F5-A1C6-4BE3-A08F-A884BAF67F55}">
      <dsp:nvSpPr>
        <dsp:cNvPr id="0" name=""/>
        <dsp:cNvSpPr/>
      </dsp:nvSpPr>
      <dsp:spPr>
        <a:xfrm>
          <a:off x="0" y="0"/>
          <a:ext cx="9373041" cy="70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72000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Расходы  бюджета Плотниковского сельского поселения в разрезе муниципальной программы  Плотниковского сельского поселения, тыс. руб.</a:t>
          </a:r>
          <a:endParaRPr lang="ru-RU" sz="14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1945397" y="0"/>
        <a:ext cx="7427644" cy="707887"/>
      </dsp:txXfrm>
    </dsp:sp>
    <dsp:sp modelId="{294E1517-695E-41F4-9B33-34EDD0B70D4D}">
      <dsp:nvSpPr>
        <dsp:cNvPr id="0" name=""/>
        <dsp:cNvSpPr/>
      </dsp:nvSpPr>
      <dsp:spPr>
        <a:xfrm>
          <a:off x="0" y="0"/>
          <a:ext cx="720037" cy="70788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0E549-6A30-4450-90C7-51D127B4258D}">
      <dsp:nvSpPr>
        <dsp:cNvPr id="0" name=""/>
        <dsp:cNvSpPr/>
      </dsp:nvSpPr>
      <dsp:spPr>
        <a:xfrm>
          <a:off x="0" y="0"/>
          <a:ext cx="9373041" cy="576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6200" rIns="7200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Динамика расходов бюджета Плотниковского сельского поселения, тыс. руб.</a:t>
          </a:r>
          <a:endParaRPr lang="ru-RU" sz="20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1932232" y="0"/>
        <a:ext cx="7440809" cy="576238"/>
      </dsp:txXfrm>
    </dsp:sp>
    <dsp:sp modelId="{39828CF3-6CAF-4EC6-AEFD-560C8A43EF1C}">
      <dsp:nvSpPr>
        <dsp:cNvPr id="0" name=""/>
        <dsp:cNvSpPr/>
      </dsp:nvSpPr>
      <dsp:spPr>
        <a:xfrm>
          <a:off x="0" y="0"/>
          <a:ext cx="609622" cy="57623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29E85E-4FEC-4FD4-9C19-640428D490FF}">
      <dsp:nvSpPr>
        <dsp:cNvPr id="0" name=""/>
        <dsp:cNvSpPr/>
      </dsp:nvSpPr>
      <dsp:spPr>
        <a:xfrm>
          <a:off x="0" y="0"/>
          <a:ext cx="9307024" cy="70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6200" rIns="7200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Муниципальная программа «Жизнеобеспечение Плотниковского сельского поселения»</a:t>
          </a:r>
          <a:endParaRPr lang="ru-RU" sz="20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1932193" y="0"/>
        <a:ext cx="7374830" cy="707887"/>
      </dsp:txXfrm>
    </dsp:sp>
    <dsp:sp modelId="{BFB56D4C-E00A-4C3A-9CEE-EA5A0A71B665}">
      <dsp:nvSpPr>
        <dsp:cNvPr id="0" name=""/>
        <dsp:cNvSpPr/>
      </dsp:nvSpPr>
      <dsp:spPr>
        <a:xfrm>
          <a:off x="0" y="0"/>
          <a:ext cx="706831" cy="70788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E9380D-0364-4958-B9CF-20DD77F1DB7C}">
      <dsp:nvSpPr>
        <dsp:cNvPr id="0" name=""/>
        <dsp:cNvSpPr/>
      </dsp:nvSpPr>
      <dsp:spPr>
        <a:xfrm>
          <a:off x="0" y="0"/>
          <a:ext cx="9163007" cy="70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6200" rIns="7200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Муниципальная программа «Жизнеобеспечение Плотниковского сельского поселения»</a:t>
          </a:r>
          <a:endParaRPr lang="ru-RU" sz="20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1903390" y="0"/>
        <a:ext cx="7259617" cy="707887"/>
      </dsp:txXfrm>
    </dsp:sp>
    <dsp:sp modelId="{4BE10427-1578-4C4C-9346-F98E2E9BC191}">
      <dsp:nvSpPr>
        <dsp:cNvPr id="0" name=""/>
        <dsp:cNvSpPr/>
      </dsp:nvSpPr>
      <dsp:spPr>
        <a:xfrm>
          <a:off x="0" y="0"/>
          <a:ext cx="872611" cy="70788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5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2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30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3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350E8-D351-4074-A097-2A47E1A40695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8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D294-2DED-4C3E-ADDD-ED08584B3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31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D294-2DED-4C3E-ADDD-ED08584B33D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60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D294-2DED-4C3E-ADDD-ED08584B33D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8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4" y="376517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19"/>
            <a:ext cx="5231728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2730" y="4372168"/>
            <a:ext cx="70552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2260"/>
            <a:ext cx="69342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BE824B-B2DF-4F10-95FB-F15421DB1163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Герб района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304928" y="1124744"/>
            <a:ext cx="942242" cy="104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0472" y="2492896"/>
            <a:ext cx="9730287" cy="2739207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Бюджет для граждан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algn="ctr"/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Плотниковского сельского поселения </a:t>
            </a:r>
          </a:p>
          <a:p>
            <a:pPr algn="ctr"/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за 2018 год</a:t>
            </a:r>
          </a:p>
          <a:p>
            <a:pPr algn="ctr"/>
            <a:endParaRPr lang="ru-RU" sz="29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подготовлен на основе решения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от 28.06.2019г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№145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Совета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народных депутатов 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Плотниковского сельского поселения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Об исполнении бюджета Плотниковского сельского поселения за 2018 год»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84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4061741582"/>
              </p:ext>
            </p:extLst>
          </p:nvPr>
        </p:nvGraphicFramePr>
        <p:xfrm>
          <a:off x="416497" y="176568"/>
          <a:ext cx="9373044" cy="56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858" y="874068"/>
            <a:ext cx="891221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00872" y="1094556"/>
            <a:ext cx="5956200" cy="2062099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1400" u="sng" dirty="0"/>
              <a:t>На </a:t>
            </a:r>
            <a:r>
              <a:rPr lang="ru-RU" sz="1400" u="sng" dirty="0" smtClean="0"/>
              <a:t>2018 год</a:t>
            </a:r>
            <a:r>
              <a:rPr lang="ru-RU" sz="1400" dirty="0" smtClean="0"/>
              <a:t>:  Доходы </a:t>
            </a:r>
            <a:r>
              <a:rPr lang="ru-RU" sz="1400" dirty="0"/>
              <a:t>в сумме </a:t>
            </a:r>
            <a:r>
              <a:rPr lang="ru-RU" sz="1400" dirty="0" smtClean="0"/>
              <a:t>12994,2 </a:t>
            </a:r>
            <a:r>
              <a:rPr lang="ru-RU" sz="1400" dirty="0"/>
              <a:t>тыс. рублей</a:t>
            </a:r>
            <a:r>
              <a:rPr lang="ru-RU" sz="1400" dirty="0" smtClean="0"/>
              <a:t>,</a:t>
            </a:r>
            <a:endParaRPr lang="ru-RU" sz="1400" dirty="0"/>
          </a:p>
          <a:p>
            <a:pPr algn="ctr"/>
            <a:r>
              <a:rPr lang="ru-RU" sz="1400" dirty="0"/>
              <a:t>                      Расходы в сумме  </a:t>
            </a:r>
            <a:r>
              <a:rPr lang="ru-RU" sz="1400" dirty="0" smtClean="0"/>
              <a:t>11824,0 тыс</a:t>
            </a:r>
            <a:r>
              <a:rPr lang="ru-RU" sz="1400" dirty="0"/>
              <a:t>. </a:t>
            </a:r>
            <a:r>
              <a:rPr lang="ru-RU" sz="1400" dirty="0" smtClean="0"/>
              <a:t>рублей,</a:t>
            </a:r>
          </a:p>
          <a:p>
            <a:pPr algn="ctr"/>
            <a:r>
              <a:rPr lang="ru-RU" sz="1400" dirty="0" smtClean="0"/>
              <a:t>                   </a:t>
            </a:r>
            <a:r>
              <a:rPr lang="ru-RU" sz="1400" dirty="0" err="1" smtClean="0"/>
              <a:t>Профицит</a:t>
            </a:r>
            <a:r>
              <a:rPr lang="ru-RU" sz="1400" dirty="0" smtClean="0"/>
              <a:t> </a:t>
            </a:r>
            <a:r>
              <a:rPr lang="ru-RU" sz="1400" dirty="0"/>
              <a:t>в сумме </a:t>
            </a:r>
            <a:r>
              <a:rPr lang="ru-RU" sz="1400" dirty="0" smtClean="0"/>
              <a:t>1170,2 тыс</a:t>
            </a:r>
            <a:r>
              <a:rPr lang="ru-RU" sz="1400" dirty="0"/>
              <a:t>. </a:t>
            </a:r>
            <a:r>
              <a:rPr lang="ru-RU" sz="1400" dirty="0" smtClean="0"/>
              <a:t>рублей</a:t>
            </a:r>
          </a:p>
          <a:p>
            <a:pPr algn="ctr"/>
            <a:r>
              <a:rPr lang="ru-RU" sz="1600" b="1" u="sng" dirty="0" smtClean="0"/>
              <a:t>Основные </a:t>
            </a:r>
            <a:r>
              <a:rPr lang="ru-RU" sz="1600" b="1" u="sng" dirty="0"/>
              <a:t>приоритеты бюджетной политики</a:t>
            </a:r>
          </a:p>
          <a:p>
            <a:pPr algn="ctr"/>
            <a:r>
              <a:rPr lang="ru-RU" sz="1400" dirty="0"/>
              <a:t>- обеспечение сбалансированности и устойчивости бюджета</a:t>
            </a:r>
          </a:p>
          <a:p>
            <a:pPr algn="ctr"/>
            <a:r>
              <a:rPr lang="ru-RU" sz="1400" dirty="0"/>
              <a:t>- оптимизация и повышение эффективности бюджетных расходов</a:t>
            </a:r>
          </a:p>
          <a:p>
            <a:pPr algn="ctr"/>
            <a:r>
              <a:rPr lang="ru-RU" sz="1400" dirty="0"/>
              <a:t>-реализация задач, поставленных в Указах Президента Российской Федерации от 7 мая 2012 года</a:t>
            </a:r>
          </a:p>
          <a:p>
            <a:pPr algn="ctr"/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735490" y="3802986"/>
            <a:ext cx="998382" cy="246217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ru-RU" sz="1000" dirty="0"/>
              <a:t>Тыс. руб.</a:t>
            </a:r>
          </a:p>
        </p:txBody>
      </p:sp>
      <p:pic>
        <p:nvPicPr>
          <p:cNvPr id="2049" name="Рисунок 1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0472" y="1052736"/>
            <a:ext cx="31242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е 2"/>
          <p:cNvSpPr txBox="1">
            <a:spLocks noChangeArrowheads="1"/>
          </p:cNvSpPr>
          <p:nvPr/>
        </p:nvSpPr>
        <p:spPr bwMode="auto">
          <a:xfrm>
            <a:off x="52378" y="2457661"/>
            <a:ext cx="12588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е 3"/>
          <p:cNvSpPr txBox="1">
            <a:spLocks noChangeArrowheads="1"/>
          </p:cNvSpPr>
          <p:nvPr/>
        </p:nvSpPr>
        <p:spPr bwMode="auto">
          <a:xfrm>
            <a:off x="1867392" y="1094556"/>
            <a:ext cx="15716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57D157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09837" y="3429000"/>
          <a:ext cx="7396163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4803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34376455"/>
              </p:ext>
            </p:extLst>
          </p:nvPr>
        </p:nvGraphicFramePr>
        <p:xfrm>
          <a:off x="240016" y="188640"/>
          <a:ext cx="9517057" cy="63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858" y="947638"/>
            <a:ext cx="891221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6564209"/>
              </p:ext>
            </p:extLst>
          </p:nvPr>
        </p:nvGraphicFramePr>
        <p:xfrm>
          <a:off x="128464" y="1294466"/>
          <a:ext cx="9628609" cy="53045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3630593"/>
                <a:gridCol w="905911"/>
                <a:gridCol w="1456385"/>
                <a:gridCol w="1207911"/>
                <a:gridCol w="1142082"/>
                <a:gridCol w="1285727"/>
              </a:tblGrid>
              <a:tr h="31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Наименование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Первоначальный план 2018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Уточненный план 2018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Факт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</a:t>
                      </a:r>
                      <a:r>
                        <a:rPr lang="ru-RU" sz="1400" dirty="0" smtClean="0">
                          <a:effectLst/>
                        </a:rPr>
                        <a:t>2018г</a:t>
                      </a:r>
                      <a:r>
                        <a:rPr lang="ru-RU" sz="1400" dirty="0">
                          <a:effectLst/>
                        </a:rPr>
                        <a:t>. к </a:t>
                      </a:r>
                      <a:r>
                        <a:rPr lang="ru-RU" sz="1400" dirty="0" smtClean="0">
                          <a:effectLst/>
                        </a:rPr>
                        <a:t>2017г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</a:tr>
              <a:tr h="24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8361,9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7589,0</a:t>
                      </a: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9479,0</a:t>
                      </a: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10060,8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803,4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915,0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844,0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845,2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1952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Акцизы на нефтепродукты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1996,0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2163,0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2163,7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сельскохозяйственный налог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154,8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117,2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4184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292,6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445,0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532,2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1952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Транспортный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налог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153,6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155,6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483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Земельный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налог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2496,7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3670,0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5400,0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5943,2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3686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пошлина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62,1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51,2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552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276,1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252,5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552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0,6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195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2126,0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1952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Штрафы, возмещение ущерба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195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4457,7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1547,3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12419,4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2933,4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 anchor="ctr"/>
                </a:tc>
              </a:tr>
              <a:tr h="195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Всего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12819,6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9136,3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21898,4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12994,2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76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523334012"/>
              </p:ext>
            </p:extLst>
          </p:nvPr>
        </p:nvGraphicFramePr>
        <p:xfrm>
          <a:off x="272480" y="125580"/>
          <a:ext cx="9517059" cy="63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858" y="851482"/>
            <a:ext cx="891221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371870"/>
              </p:ext>
            </p:extLst>
          </p:nvPr>
        </p:nvGraphicFramePr>
        <p:xfrm>
          <a:off x="128465" y="953583"/>
          <a:ext cx="9628608" cy="5542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5990"/>
                <a:gridCol w="870607"/>
                <a:gridCol w="943157"/>
                <a:gridCol w="943157"/>
                <a:gridCol w="870607"/>
                <a:gridCol w="995090"/>
              </a:tblGrid>
              <a:tr h="530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подраздел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smtClean="0">
                          <a:effectLst/>
                        </a:rPr>
                        <a:t>2018г</a:t>
                      </a:r>
                      <a:r>
                        <a:rPr lang="ru-RU" sz="1200" dirty="0">
                          <a:effectLst/>
                        </a:rPr>
                        <a:t>. к </a:t>
                      </a:r>
                      <a:r>
                        <a:rPr lang="ru-RU" sz="1200" dirty="0" smtClean="0">
                          <a:effectLst/>
                        </a:rPr>
                        <a:t>2017г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Всего расходов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 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12535,8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21898,4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11824,0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Общегосударственные вопросы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6167,4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5082,0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5082,0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405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высшего должностного лица муниципального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0102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542,6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679,7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679,7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местных администраций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3280,3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4169,2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4169,2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общегосударственные вопросы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2344,5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233,1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233,1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Национальная оборона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</a:rPr>
                        <a:t>364,3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10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0203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390,6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Национальная безопасность и правоохранительная </a:t>
                      </a: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45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пожарной 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безопасности</a:t>
                      </a: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0310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Национальная </a:t>
                      </a: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экономика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3769,9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11829,5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2343,5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Дорожное хозяйство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3650,0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11824,7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2338,7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119,9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2042,9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3959,2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3798,2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r>
                        <a:rPr lang="ru-RU" sz="1200" dirty="0" smtClean="0">
                          <a:effectLst/>
                        </a:rPr>
                        <a:t>лагоустройство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2042,9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3959,2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Социальная политика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10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181,9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245,5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245,5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Пенсионное обеспечение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 и спорт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455,6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</a:tr>
              <a:tr h="265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1 101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455,6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3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766996704"/>
              </p:ext>
            </p:extLst>
          </p:nvPr>
        </p:nvGraphicFramePr>
        <p:xfrm>
          <a:off x="416497" y="115894"/>
          <a:ext cx="9373042" cy="70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858" y="1021208"/>
            <a:ext cx="891221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793587"/>
              </p:ext>
            </p:extLst>
          </p:nvPr>
        </p:nvGraphicFramePr>
        <p:xfrm>
          <a:off x="128464" y="1196752"/>
          <a:ext cx="9577064" cy="6877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4933"/>
                <a:gridCol w="1074338"/>
                <a:gridCol w="1074338"/>
                <a:gridCol w="977351"/>
                <a:gridCol w="936104"/>
              </a:tblGrid>
              <a:tr h="46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smtClean="0">
                          <a:effectLst/>
                        </a:rPr>
                        <a:t>2018г</a:t>
                      </a:r>
                      <a:r>
                        <a:rPr lang="ru-RU" sz="1200" dirty="0">
                          <a:effectLst/>
                        </a:rPr>
                        <a:t>. к </a:t>
                      </a:r>
                      <a:r>
                        <a:rPr lang="ru-RU" sz="1200" dirty="0" smtClean="0">
                          <a:effectLst/>
                        </a:rPr>
                        <a:t>2017г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26" marR="23126" marT="0" marB="0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</a:t>
                      </a: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программе</a:t>
                      </a: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«Жизнеобеспечение Плотниковского сельского поселения»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10039,9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21657,0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11582,6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«Обеспечение</a:t>
                      </a: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первичных мер пожарной безопасности и защите населения и территории от чрезвычайных ситуаций природного и техногенного характера»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7,1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1276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Обеспечение первичных мер пожарной безопасности в границах поселения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7,1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1276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содержание автомобильных дорог и инженерных сооружений на них в границах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3650,1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11824,7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2338,7 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Капитальный ремонт и ремонт автомобильных дорог общего пользования муниципального значения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1425,7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9485,9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Строительство и содержание автомобильных дорог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2224,4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2338,7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2338,7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«Благоустройство»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2042,9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3959,2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3798,2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Содержание, ремонт уличного освещения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901,2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1113,5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952,5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Содержание мест захоронения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798,6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798,6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1597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Прочие мероприятия, в области благоустройства территории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1091,6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2047,1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2047,1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188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44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«Физическая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культура и спорт»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455,6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Обеспечение условий, проведение мероприятий для развития на территории поселения массовой физической культуры и спорта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455,6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Гарантии,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предоставляемые муниципальным служащим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181,9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245,5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245,5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Выплата доплат к муниципальным пенсиям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181,9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245,5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245,5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«Функционирование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органов местного самоуправления Плотниковского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4040,5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5081,4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5081,4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Глава Плотниковского сельского поселения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542,6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679,7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679,7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Обеспечение деятельности органов</a:t>
                      </a:r>
                      <a:r>
                        <a:rPr lang="ru-RU" sz="1100" b="0" i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местного самоуправления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3280,3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4169,2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4169,2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127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Выполнение других обязательств</a:t>
                      </a:r>
                      <a:r>
                        <a:rPr lang="ru-RU" sz="1100" b="0" i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государства</a:t>
                      </a: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217,6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232,5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232,5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7706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Кадастровые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работы»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2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  <a:tr h="2669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 :  Кадастровые работы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26" marR="231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0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47903464"/>
              </p:ext>
            </p:extLst>
          </p:nvPr>
        </p:nvGraphicFramePr>
        <p:xfrm>
          <a:off x="416497" y="115894"/>
          <a:ext cx="9373042" cy="576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34348" y="817254"/>
            <a:ext cx="891221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0634677"/>
              </p:ext>
            </p:extLst>
          </p:nvPr>
        </p:nvGraphicFramePr>
        <p:xfrm>
          <a:off x="0" y="817254"/>
          <a:ext cx="984314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7414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465385710"/>
              </p:ext>
            </p:extLst>
          </p:nvPr>
        </p:nvGraphicFramePr>
        <p:xfrm>
          <a:off x="488505" y="154711"/>
          <a:ext cx="9307024" cy="70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078065" y="1021948"/>
            <a:ext cx="7683303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00472" y="1235095"/>
            <a:ext cx="921702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u="sng" dirty="0">
                <a:latin typeface="Times New Roman"/>
                <a:ea typeface="Times New Roman"/>
              </a:rPr>
              <a:t>Подпрограммы (мероприятия) в </a:t>
            </a:r>
            <a:r>
              <a:rPr lang="ru-RU" sz="1400" b="1" u="sng" dirty="0" smtClean="0">
                <a:latin typeface="Times New Roman"/>
                <a:ea typeface="Times New Roman"/>
              </a:rPr>
              <a:t>2018 </a:t>
            </a:r>
            <a:r>
              <a:rPr lang="ru-RU" sz="1400" b="1" u="sng" dirty="0">
                <a:latin typeface="Times New Roman"/>
                <a:ea typeface="Times New Roman"/>
              </a:rPr>
              <a:t>году:</a:t>
            </a:r>
            <a:endParaRPr lang="ru-RU" sz="14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Times New Roman"/>
                <a:ea typeface="Times New Roman"/>
              </a:rPr>
              <a:t>Обеспечение первичных мер пожарной безопасности и защите населения и территории от чрезвычайных</a:t>
            </a:r>
          </a:p>
          <a:p>
            <a:pPr marL="342900" lvl="0" indent="-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ситуаций природного и техногенного характера</a:t>
            </a:r>
            <a:r>
              <a:rPr lang="ru-RU" sz="1200" dirty="0" smtClean="0">
                <a:effectLst/>
                <a:latin typeface="Times New Roman"/>
                <a:ea typeface="Times New Roman"/>
              </a:rPr>
              <a:t>.    </a:t>
            </a:r>
            <a:r>
              <a:rPr lang="ru-RU" sz="1200" dirty="0" smtClean="0">
                <a:latin typeface="Times New Roman"/>
                <a:ea typeface="Times New Roman"/>
              </a:rPr>
              <a:t>90,6</a:t>
            </a:r>
            <a:r>
              <a:rPr lang="ru-RU" sz="1200" dirty="0" smtClean="0">
                <a:effectLst/>
                <a:latin typeface="Times New Roman"/>
                <a:ea typeface="Times New Roman"/>
              </a:rPr>
              <a:t> тыс. руб.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Times New Roman"/>
                <a:ea typeface="Times New Roman"/>
              </a:rPr>
              <a:t> Строительство и содержание автомобильных дорог и инженерных сооружений на них в границах поселения </a:t>
            </a:r>
            <a:r>
              <a:rPr lang="ru-RU" sz="1200" dirty="0" smtClean="0">
                <a:latin typeface="Times New Roman"/>
                <a:ea typeface="Times New Roman"/>
              </a:rPr>
              <a:t>11824,7</a:t>
            </a:r>
            <a:r>
              <a:rPr lang="ru-RU" sz="1200" dirty="0" smtClean="0">
                <a:effectLst/>
                <a:latin typeface="Times New Roman"/>
                <a:ea typeface="Times New Roman"/>
              </a:rPr>
              <a:t> тыс. руб.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Times New Roman"/>
                <a:ea typeface="Times New Roman"/>
              </a:rPr>
              <a:t>Благоустройство  3959,2 тыс. руб.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Times New Roman"/>
                <a:ea typeface="Times New Roman"/>
              </a:rPr>
              <a:t>Физическая культура и спорт  455,6 тыс. руб.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Times New Roman"/>
                <a:ea typeface="Times New Roman"/>
              </a:rPr>
              <a:t>Гарантии, предоставляемые муниципальным служащим поселения   245,5 тыс. руб.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Times New Roman"/>
                <a:ea typeface="Times New Roman"/>
              </a:rPr>
              <a:t>Функционирование органов местного самоуправления Плотниковского сельского поселения </a:t>
            </a:r>
            <a:r>
              <a:rPr lang="ru-RU" sz="1200" dirty="0" smtClean="0">
                <a:latin typeface="Times New Roman"/>
                <a:ea typeface="Times New Roman"/>
              </a:rPr>
              <a:t>5081,4 тыс. руб.</a:t>
            </a:r>
            <a:r>
              <a:rPr lang="ru-RU" sz="1200" dirty="0" smtClean="0">
                <a:effectLst/>
                <a:latin typeface="Times New Roman"/>
                <a:ea typeface="Times New Roman"/>
              </a:rPr>
              <a:t>       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                                                                   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043856"/>
              </p:ext>
            </p:extLst>
          </p:nvPr>
        </p:nvGraphicFramePr>
        <p:xfrm>
          <a:off x="344488" y="3108471"/>
          <a:ext cx="9361041" cy="369178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64497"/>
                <a:gridCol w="648072"/>
                <a:gridCol w="648072"/>
                <a:gridCol w="648072"/>
                <a:gridCol w="576064"/>
                <a:gridCol w="576064"/>
                <a:gridCol w="576064"/>
                <a:gridCol w="648072"/>
                <a:gridCol w="576064"/>
              </a:tblGrid>
              <a:tr h="2884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Основные целевые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 (индикаторы), единица измерения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Значение целевого показателя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Сумма,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537">
                <a:tc vMerge="1">
                  <a:txBody>
                    <a:bodyPr/>
                    <a:lstStyle/>
                    <a:p>
                      <a:pPr algn="just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2017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 </a:t>
                      </a:r>
                      <a:r>
                        <a:rPr lang="ru-RU" sz="1200" u="none" strike="noStrike" dirty="0" smtClean="0">
                          <a:effectLst/>
                        </a:rPr>
                        <a:t>2018г</a:t>
                      </a:r>
                      <a:r>
                        <a:rPr lang="ru-RU" sz="1200" u="none" strike="noStrike" dirty="0">
                          <a:effectLst/>
                        </a:rPr>
                        <a:t>. к </a:t>
                      </a:r>
                      <a:r>
                        <a:rPr lang="ru-RU" sz="1200" u="none" strike="noStrike" dirty="0" smtClean="0">
                          <a:effectLst/>
                        </a:rPr>
                        <a:t>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2017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 </a:t>
                      </a:r>
                      <a:r>
                        <a:rPr lang="ru-RU" sz="1200" u="none" strike="noStrike" dirty="0" smtClean="0">
                          <a:effectLst/>
                        </a:rPr>
                        <a:t>2018г</a:t>
                      </a:r>
                      <a:r>
                        <a:rPr lang="ru-RU" sz="1200" u="none" strike="noStrike" dirty="0">
                          <a:effectLst/>
                        </a:rPr>
                        <a:t>. к </a:t>
                      </a:r>
                      <a:r>
                        <a:rPr lang="ru-RU" sz="1200" u="none" strike="noStrike" dirty="0" smtClean="0">
                          <a:effectLst/>
                        </a:rPr>
                        <a:t>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очищенных водопропускных труб,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участвующих в добровольной пожарной дружине (ДПК), от общего числа взрослого населения поселения,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отремонтированных дорог,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уличным освещением,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3959,2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светильников, шт.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количество саженцев (цветов, деревьев), 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мест захоронений, приведенных в соответствие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санитарным нормам,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реконструкция памятников ВОВ, ед.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остановок (покраска, ремонт), ед.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количества несанкционированных свалок,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98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191906636"/>
              </p:ext>
            </p:extLst>
          </p:nvPr>
        </p:nvGraphicFramePr>
        <p:xfrm>
          <a:off x="632521" y="112671"/>
          <a:ext cx="9163008" cy="70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078065" y="990418"/>
            <a:ext cx="7683303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7723693"/>
              </p:ext>
            </p:extLst>
          </p:nvPr>
        </p:nvGraphicFramePr>
        <p:xfrm>
          <a:off x="272480" y="1268759"/>
          <a:ext cx="9361041" cy="289650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872569"/>
                <a:gridCol w="793965"/>
                <a:gridCol w="857740"/>
                <a:gridCol w="850036"/>
                <a:gridCol w="786261"/>
                <a:gridCol w="786261"/>
                <a:gridCol w="857740"/>
                <a:gridCol w="786261"/>
                <a:gridCol w="770208"/>
              </a:tblGrid>
              <a:tr h="249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Основные целевые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 (индикаторы), единица измерения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Значение целевого показателя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Сумма,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158">
                <a:tc vMerge="1">
                  <a:txBody>
                    <a:bodyPr/>
                    <a:lstStyle/>
                    <a:p>
                      <a:pPr algn="just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2017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 </a:t>
                      </a:r>
                      <a:r>
                        <a:rPr lang="ru-RU" sz="1200" u="none" strike="noStrike" dirty="0" smtClean="0">
                          <a:effectLst/>
                        </a:rPr>
                        <a:t>2018г</a:t>
                      </a:r>
                      <a:r>
                        <a:rPr lang="ru-RU" sz="1200" u="none" strike="noStrike" dirty="0">
                          <a:effectLst/>
                        </a:rPr>
                        <a:t>. к </a:t>
                      </a:r>
                      <a:r>
                        <a:rPr lang="ru-RU" sz="1200" u="none" strike="noStrike" dirty="0" smtClean="0">
                          <a:effectLst/>
                        </a:rPr>
                        <a:t>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2017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2018 </a:t>
                      </a:r>
                      <a:r>
                        <a:rPr lang="ru-RU" sz="1200" u="none" strike="noStrike" dirty="0">
                          <a:effectLst/>
                        </a:rPr>
                        <a:t>факт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 </a:t>
                      </a:r>
                      <a:r>
                        <a:rPr lang="ru-RU" sz="1200" u="none" strike="noStrike" dirty="0" smtClean="0">
                          <a:effectLst/>
                        </a:rPr>
                        <a:t>2018г</a:t>
                      </a:r>
                      <a:r>
                        <a:rPr lang="ru-RU" sz="1200" u="none" strike="noStrike" dirty="0">
                          <a:effectLst/>
                        </a:rPr>
                        <a:t>. к </a:t>
                      </a:r>
                      <a:r>
                        <a:rPr lang="ru-RU" sz="1200" u="none" strike="noStrike" dirty="0" smtClean="0">
                          <a:effectLst/>
                        </a:rPr>
                        <a:t>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населения, систематически занимающихся физической культурой и спортом, 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выплаты дополнительного пенсионного обеспечения за выслугу лет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2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выполнений полномочий администрации Плотниковского сельского поселения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0" marR="4480" marT="448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4160,7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43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4559" y="1412776"/>
            <a:ext cx="7722859" cy="286231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Контактная информация: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Глава Плотниковского сельского поселения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Толстых Дмитрий Владимирович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График работы с 8-30 до 17-30, перерыв с </a:t>
            </a:r>
            <a:r>
              <a:rPr lang="ru-RU" dirty="0" smtClean="0">
                <a:solidFill>
                  <a:srgbClr val="002060"/>
                </a:solidFill>
              </a:rPr>
              <a:t>13-00 </a:t>
            </a:r>
            <a:r>
              <a:rPr lang="ru-RU" dirty="0">
                <a:solidFill>
                  <a:srgbClr val="002060"/>
                </a:solidFill>
              </a:rPr>
              <a:t>до </a:t>
            </a:r>
            <a:r>
              <a:rPr lang="ru-RU" dirty="0" smtClean="0">
                <a:solidFill>
                  <a:srgbClr val="002060"/>
                </a:solidFill>
              </a:rPr>
              <a:t>14-00.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Адрес:  </a:t>
            </a:r>
            <a:r>
              <a:rPr lang="ru-RU" dirty="0" smtClean="0">
                <a:solidFill>
                  <a:srgbClr val="002060"/>
                </a:solidFill>
              </a:rPr>
              <a:t>652383, </a:t>
            </a:r>
            <a:r>
              <a:rPr lang="ru-RU" dirty="0">
                <a:solidFill>
                  <a:srgbClr val="002060"/>
                </a:solidFill>
              </a:rPr>
              <a:t>Кемеровская область, </a:t>
            </a:r>
            <a:r>
              <a:rPr lang="ru-RU" dirty="0" smtClean="0">
                <a:solidFill>
                  <a:srgbClr val="002060"/>
                </a:solidFill>
              </a:rPr>
              <a:t>Промышленновский район, 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П. Плотниково пер. Советский 1а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Телефон  (8 38442)  </a:t>
            </a:r>
            <a:r>
              <a:rPr lang="ru-RU" dirty="0" smtClean="0">
                <a:solidFill>
                  <a:srgbClr val="002060"/>
                </a:solidFill>
              </a:rPr>
              <a:t>6-71-75,  </a:t>
            </a:r>
            <a:r>
              <a:rPr lang="ru-RU" dirty="0">
                <a:solidFill>
                  <a:srgbClr val="002060"/>
                </a:solidFill>
              </a:rPr>
              <a:t>Факс:  </a:t>
            </a:r>
            <a:r>
              <a:rPr lang="ru-RU" dirty="0" smtClean="0">
                <a:solidFill>
                  <a:srgbClr val="002060"/>
                </a:solidFill>
              </a:rPr>
              <a:t>6-71-82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Электронная почта:   </a:t>
            </a:r>
            <a:r>
              <a:rPr lang="en-US" u="sng" dirty="0" smtClean="0">
                <a:solidFill>
                  <a:srgbClr val="002060"/>
                </a:solidFill>
              </a:rPr>
              <a:t>Plotnikovskay_st@mail.ru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4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6551</TotalTime>
  <Words>1169</Words>
  <Application>Microsoft Office PowerPoint</Application>
  <PresentationFormat>Лист A4 (210x297 мм)</PresentationFormat>
  <Paragraphs>480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Nadejda</cp:lastModifiedBy>
  <cp:revision>932</cp:revision>
  <cp:lastPrinted>2019-08-07T08:36:05Z</cp:lastPrinted>
  <dcterms:created xsi:type="dcterms:W3CDTF">2015-03-06T05:57:26Z</dcterms:created>
  <dcterms:modified xsi:type="dcterms:W3CDTF">2019-08-07T09:28:16Z</dcterms:modified>
</cp:coreProperties>
</file>