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6" r:id="rId1"/>
  </p:sldMasterIdLst>
  <p:notesMasterIdLst>
    <p:notesMasterId r:id="rId9"/>
  </p:notesMasterIdLst>
  <p:sldIdLst>
    <p:sldId id="314" r:id="rId2"/>
    <p:sldId id="358" r:id="rId3"/>
    <p:sldId id="363" r:id="rId4"/>
    <p:sldId id="359" r:id="rId5"/>
    <p:sldId id="361" r:id="rId6"/>
    <p:sldId id="360" r:id="rId7"/>
    <p:sldId id="362" r:id="rId8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00CC00"/>
    <a:srgbClr val="3731B1"/>
    <a:srgbClr val="FF0066"/>
    <a:srgbClr val="FFCCFF"/>
    <a:srgbClr val="FFCCCC"/>
    <a:srgbClr val="D996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41" autoAdjust="0"/>
    <p:restoredTop sz="94580" autoAdjust="0"/>
  </p:normalViewPr>
  <p:slideViewPr>
    <p:cSldViewPr>
      <p:cViewPr>
        <p:scale>
          <a:sx n="90" d="100"/>
          <a:sy n="90" d="100"/>
        </p:scale>
        <p:origin x="-1176" y="-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5676855895196511E-2"/>
          <c:y val="7.1161048689138556E-2"/>
          <c:w val="0.47270742358078605"/>
          <c:h val="0.8108614232209746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0906">
              <a:solidFill>
                <a:schemeClr val="tx1"/>
              </a:solidFill>
              <a:prstDash val="solid"/>
            </a:ln>
          </c:spPr>
          <c:explosion val="4"/>
          <c:dLbls>
            <c:dLbl>
              <c:idx val="0"/>
              <c:layout>
                <c:manualLayout>
                  <c:x val="9.5974409301230953E-2"/>
                  <c:y val="-5.54872165041657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Налоговые доходы; </a:t>
                    </a:r>
                    <a:r>
                      <a:rPr lang="ru-RU" dirty="0" smtClean="0"/>
                      <a:t>6669,0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-0.13514099181473974"/>
                  <c:y val="2.0377139021206872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Неналоговые доходы; </a:t>
                    </a:r>
                  </a:p>
                </c:rich>
              </c:tx>
              <c:dLblPos val="bestFit"/>
            </c:dLbl>
            <c:dLbl>
              <c:idx val="2"/>
              <c:layout>
                <c:manualLayout>
                  <c:x val="-0.22916260553038217"/>
                  <c:y val="-5.915545746054234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поступления; 
</a:t>
                    </a:r>
                    <a:r>
                      <a:rPr lang="ru-RU" dirty="0" smtClean="0"/>
                      <a:t>575,8</a:t>
                    </a:r>
                    <a:endParaRPr lang="ru-RU" dirty="0"/>
                  </a:p>
                </c:rich>
              </c:tx>
              <c:dLblPos val="bestFit"/>
            </c:dLbl>
            <c:spPr>
              <a:solidFill>
                <a:srgbClr val="FFFFFF"/>
              </a:solidFill>
              <a:ln w="22542">
                <a:noFill/>
              </a:ln>
            </c:spPr>
            <c:txPr>
              <a:bodyPr/>
              <a:lstStyle/>
              <a:p>
                <a:pPr>
                  <a:defRPr sz="13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#,##0.0">
                  <c:v>2293.6</c:v>
                </c:pt>
                <c:pt idx="1">
                  <c:v>10.6</c:v>
                </c:pt>
                <c:pt idx="2" formatCode="0.0">
                  <c:v>2001.9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10906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2542">
                <a:noFill/>
              </a:ln>
            </c:spPr>
            <c:txPr>
              <a:bodyPr/>
              <a:lstStyle/>
              <a:p>
                <a:pPr>
                  <a:defRPr sz="13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10906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2542">
                <a:noFill/>
              </a:ln>
            </c:spPr>
            <c:txPr>
              <a:bodyPr/>
              <a:lstStyle/>
              <a:p>
                <a:pPr>
                  <a:defRPr sz="13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Val val="1"/>
          <c:showCatName val="1"/>
        </c:dLbls>
        <c:firstSliceAng val="170"/>
      </c:pieChart>
      <c:spPr>
        <a:noFill/>
        <a:ln w="22542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37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771331-B507-4F56-A8E6-6F1FD06295BE}" type="datetimeFigureOut">
              <a:rPr lang="ru-RU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18EFBF-F2E1-4D83-A0DC-AEB653A0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3475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6B3CC1F-7F6C-4AA9-8A8C-5EF7E7855A74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616B9-649C-4526-933F-625E6E3C3DB4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BEC15D8C-F624-46D5-9C9A-79103D707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64FC3-5E39-43BD-A215-3826BEA11EA1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5767E-39A0-447C-BB3F-BB086C1492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2291B-C8AB-49B2-8E6F-78B65FDE3B1B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36C6-EFE3-4525-A6A5-FF5D14EDE7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14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92E3-3787-406D-8A82-6C0D17CA85D3}" type="datetimeFigureOut">
              <a:rPr lang="ru-RU"/>
              <a:pPr>
                <a:defRPr/>
              </a:pPr>
              <a:t>01.08.2019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1FD4F-817E-4955-8B33-458162B7DA8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371E2F-2553-49BD-B184-961BC64F2E6B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18FB02A4-C547-4D57-8A97-0A4363D91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3D24F-603D-4B22-80ED-6D2C468CE3F5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DCD0A-27F2-441E-AF35-50EE24C86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DCB6A-464A-4CB3-AB1A-EDB876DE3A94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D6A17-A1B0-435B-86B5-98B01552B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2698E-CACB-4D22-82B6-A919C19FFBBD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pPr>
              <a:defRPr/>
            </a:pPr>
            <a:fld id="{912EF88C-303F-4B1C-A6F4-D4AAB58D9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04D3E-B6E2-4685-88A2-F5DBBD409C5D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35A3A-E3C0-4548-91D0-E5A8CE63F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696CE-A0E1-4D4E-80A1-5D52A7607CB5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E187B-286F-4713-B3EC-0AD84F3851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57722-D304-4D61-8600-55A5AD86FD1B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B50B3-7C7E-4C48-A539-F261DD97C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5DA0D-2878-4301-A0B1-C419C451E61E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3CAFE-C662-4DA1-902B-B37FF811A4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0EA507-E6B6-4A95-BE3E-BF69BC62600D}" type="datetimeFigureOut">
              <a:rPr lang="ru-RU" smtClean="0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B5F5B4A-12B7-4AFC-B889-ED5B66F93F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  <p:sldLayoutId id="214748423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023910" y="714356"/>
            <a:ext cx="8572560" cy="40318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endParaRPr lang="ru-RU" altLang="ru-RU" sz="3600" b="1" dirty="0" smtClean="0">
              <a:latin typeface="Arial" charset="0"/>
            </a:endParaRPr>
          </a:p>
          <a:p>
            <a:pPr algn="ctr"/>
            <a:r>
              <a:rPr lang="ru-RU" altLang="ru-RU" sz="3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БЮДЖЕТ ДЛЯ ГРАЖДАН</a:t>
            </a:r>
            <a:endParaRPr lang="ru-RU" altLang="ru-RU" sz="36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algn="ctr"/>
            <a:endParaRPr lang="ru-RU" altLang="ru-RU" sz="3600" b="1" dirty="0" smtClean="0">
              <a:latin typeface="Arial" charset="0"/>
            </a:endParaRPr>
          </a:p>
          <a:p>
            <a:pPr algn="ctr"/>
            <a:endParaRPr lang="ru-RU" altLang="ru-RU" sz="3600" b="1" dirty="0">
              <a:latin typeface="Arial" charset="0"/>
            </a:endParaRPr>
          </a:p>
          <a:p>
            <a:pPr algn="ctr"/>
            <a:r>
              <a:rPr lang="ru-RU" altLang="ru-RU" sz="3600" b="1" dirty="0" smtClean="0">
                <a:solidFill>
                  <a:srgbClr val="0070C0"/>
                </a:solidFill>
                <a:latin typeface="Arial" charset="0"/>
              </a:rPr>
              <a:t>Исполнение </a:t>
            </a:r>
            <a:r>
              <a:rPr lang="ru-RU" altLang="ru-RU" sz="3600" b="1" dirty="0">
                <a:solidFill>
                  <a:srgbClr val="0070C0"/>
                </a:solidFill>
                <a:latin typeface="Arial" charset="0"/>
              </a:rPr>
              <a:t>бюджета </a:t>
            </a:r>
            <a:r>
              <a:rPr lang="ru-RU" altLang="ru-RU" sz="3600" b="1" dirty="0" smtClean="0">
                <a:solidFill>
                  <a:srgbClr val="0070C0"/>
                </a:solidFill>
                <a:latin typeface="Arial" charset="0"/>
              </a:rPr>
              <a:t>Лебедевского </a:t>
            </a:r>
            <a:r>
              <a:rPr lang="ru-RU" altLang="ru-RU" sz="3600" b="1" dirty="0">
                <a:solidFill>
                  <a:srgbClr val="0070C0"/>
                </a:solidFill>
                <a:latin typeface="Arial" charset="0"/>
              </a:rPr>
              <a:t>сельского поселения за </a:t>
            </a:r>
            <a:r>
              <a:rPr lang="ru-RU" altLang="ru-RU" sz="3600" b="1" dirty="0" smtClean="0">
                <a:solidFill>
                  <a:srgbClr val="0070C0"/>
                </a:solidFill>
                <a:latin typeface="Arial" charset="0"/>
              </a:rPr>
              <a:t> 2018 год</a:t>
            </a:r>
            <a:endParaRPr lang="ru-RU" altLang="ru-RU" sz="3600" b="1" dirty="0">
              <a:solidFill>
                <a:srgbClr val="0070C0"/>
              </a:solidFill>
              <a:latin typeface="Arial" charset="0"/>
            </a:endParaRPr>
          </a:p>
          <a:p>
            <a:pPr algn="ctr"/>
            <a:endParaRPr lang="ru-RU" alt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6"/>
          <p:cNvSpPr>
            <a:spLocks noChangeArrowheads="1"/>
          </p:cNvSpPr>
          <p:nvPr/>
        </p:nvSpPr>
        <p:spPr bwMode="auto">
          <a:xfrm>
            <a:off x="82550" y="260350"/>
            <a:ext cx="98234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Исполнение основных показателей </a:t>
            </a:r>
            <a:r>
              <a:rPr lang="ru-RU" sz="2000" b="1" cap="all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Лебедевского </a:t>
            </a:r>
            <a:r>
              <a:rPr lang="ru-RU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сельского </a:t>
            </a:r>
            <a:r>
              <a:rPr lang="ru-RU" sz="2000" b="1" cap="all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поселения  </a:t>
            </a:r>
            <a:r>
              <a:rPr lang="ru-RU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за </a:t>
            </a:r>
            <a:r>
              <a:rPr lang="en-US" sz="2000" b="1" cap="all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201</a:t>
            </a:r>
            <a:r>
              <a:rPr lang="ru-RU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8 </a:t>
            </a:r>
            <a:r>
              <a:rPr lang="ru-RU" sz="2000" b="1" cap="all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год,  </a:t>
            </a:r>
            <a:r>
              <a:rPr lang="ru-RU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тыс. </a:t>
            </a:r>
            <a:r>
              <a:rPr lang="ru-RU" sz="2000" b="1" cap="all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рубЛей</a:t>
            </a:r>
            <a:r>
              <a:rPr lang="ru-RU" sz="2000" b="1" cap="all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.</a:t>
            </a:r>
            <a:endParaRPr lang="ru-RU" sz="2000" b="1" cap="all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4883" y="2420889"/>
            <a:ext cx="1393361" cy="77875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ДОХОДЫ</a:t>
            </a:r>
          </a:p>
        </p:txBody>
      </p:sp>
      <p:sp>
        <p:nvSpPr>
          <p:cNvPr id="2" name="Скругленный прямоугольник 2"/>
          <p:cNvSpPr/>
          <p:nvPr/>
        </p:nvSpPr>
        <p:spPr>
          <a:xfrm>
            <a:off x="256136" y="3645438"/>
            <a:ext cx="1392108" cy="77875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РАСХОДЫ</a:t>
            </a:r>
          </a:p>
        </p:txBody>
      </p:sp>
      <p:sp>
        <p:nvSpPr>
          <p:cNvPr id="4" name="Скругленный прямоугольник 2"/>
          <p:cNvSpPr/>
          <p:nvPr/>
        </p:nvSpPr>
        <p:spPr>
          <a:xfrm>
            <a:off x="416496" y="5085061"/>
            <a:ext cx="1393361" cy="778754"/>
          </a:xfrm>
          <a:prstGeom prst="roundRect">
            <a:avLst/>
          </a:prstGeom>
          <a:solidFill>
            <a:srgbClr val="7030A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Дефицит (-)</a:t>
            </a:r>
          </a:p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Профицит(+)</a:t>
            </a:r>
          </a:p>
        </p:txBody>
      </p:sp>
      <p:sp>
        <p:nvSpPr>
          <p:cNvPr id="5" name="Скругленный прямоугольник 2"/>
          <p:cNvSpPr/>
          <p:nvPr/>
        </p:nvSpPr>
        <p:spPr>
          <a:xfrm>
            <a:off x="2381232" y="1571612"/>
            <a:ext cx="2321850" cy="687156"/>
          </a:xfrm>
          <a:prstGeom prst="roundRect">
            <a:avLst/>
          </a:prstGeom>
          <a:solidFill>
            <a:srgbClr val="0066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утверждено на 2018 год</a:t>
            </a:r>
          </a:p>
        </p:txBody>
      </p:sp>
      <p:sp>
        <p:nvSpPr>
          <p:cNvPr id="6" name="Скругленный прямоугольник 2"/>
          <p:cNvSpPr/>
          <p:nvPr/>
        </p:nvSpPr>
        <p:spPr>
          <a:xfrm>
            <a:off x="5810256" y="1428736"/>
            <a:ext cx="2249176" cy="724901"/>
          </a:xfrm>
          <a:prstGeom prst="roundRect">
            <a:avLst/>
          </a:prstGeom>
          <a:solidFill>
            <a:srgbClr val="0066FF"/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Исполнено за </a:t>
            </a: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2018 год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Скругленный прямоугольник 2"/>
          <p:cNvSpPr/>
          <p:nvPr/>
        </p:nvSpPr>
        <p:spPr>
          <a:xfrm>
            <a:off x="2550926" y="2420888"/>
            <a:ext cx="2201561" cy="77875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7244,8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Скругленный прямоугольник 2"/>
          <p:cNvSpPr/>
          <p:nvPr/>
        </p:nvSpPr>
        <p:spPr>
          <a:xfrm>
            <a:off x="5847571" y="2420888"/>
            <a:ext cx="2088788" cy="77875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7251,1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Скругленный прямоугольник 2"/>
          <p:cNvSpPr/>
          <p:nvPr/>
        </p:nvSpPr>
        <p:spPr>
          <a:xfrm>
            <a:off x="2524861" y="3594400"/>
            <a:ext cx="2078764" cy="77875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7244,8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Скругленный прямоугольник 2"/>
          <p:cNvSpPr/>
          <p:nvPr/>
        </p:nvSpPr>
        <p:spPr>
          <a:xfrm>
            <a:off x="5881694" y="3643314"/>
            <a:ext cx="2076258" cy="77875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6766,5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Скругленный прямоугольник 2"/>
          <p:cNvSpPr/>
          <p:nvPr/>
        </p:nvSpPr>
        <p:spPr>
          <a:xfrm>
            <a:off x="4232920" y="5085062"/>
            <a:ext cx="2037414" cy="778753"/>
          </a:xfrm>
          <a:prstGeom prst="roundRect">
            <a:avLst/>
          </a:prstGeom>
          <a:solidFill>
            <a:srgbClr val="7030A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484,6</a:t>
            </a: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6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4" descr="Coat_of_Arms_of_Promyshlennovsky_rayon_(Kemerovo_oblast).pn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15889"/>
            <a:ext cx="701675" cy="720725"/>
          </a:xfrm>
        </p:spPr>
      </p:pic>
      <p:sp>
        <p:nvSpPr>
          <p:cNvPr id="6" name="TextBox 5"/>
          <p:cNvSpPr txBox="1"/>
          <p:nvPr/>
        </p:nvSpPr>
        <p:spPr>
          <a:xfrm>
            <a:off x="1209015" y="188913"/>
            <a:ext cx="8112257" cy="584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t>Исполнение плана по доходам бюджета Лебедевского сельского поселения  за </a:t>
            </a:r>
            <a:r>
              <a:rPr lang="ru-RU" sz="16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t>2018 </a:t>
            </a:r>
            <a:r>
              <a:rPr lang="ru-RU" sz="16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t>года (тыс.рублей.)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32140" y="928670"/>
          <a:ext cx="9364331" cy="60433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30426"/>
                <a:gridCol w="1547823"/>
                <a:gridCol w="1934779"/>
                <a:gridCol w="851303"/>
              </a:tblGrid>
              <a:tr h="5466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Наименование дохода бюджета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5191" marR="5191" marT="4792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План </a:t>
                      </a:r>
                      <a:r>
                        <a:rPr lang="ru-RU" sz="11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финансового </a:t>
                      </a:r>
                      <a:r>
                        <a:rPr lang="ru-RU" sz="11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года.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5191" marR="5191" marT="4792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Исполнение за </a:t>
                      </a:r>
                      <a:r>
                        <a:rPr lang="ru-RU" sz="11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отчетный финансовый год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%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5191" marR="5191" marT="4792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18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Доходы всего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7244,8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7251,1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18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Налоговые и неналоговые доходы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6669,0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6675,3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18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Налог </a:t>
                      </a:r>
                      <a:r>
                        <a:rPr lang="ru-RU" sz="14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 доходы физических лиц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159,4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4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Налоги</a:t>
                      </a:r>
                      <a:r>
                        <a:rPr lang="ru-RU" sz="1400" u="none" strike="noStrike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на товары(</a:t>
                      </a:r>
                      <a:r>
                        <a:rPr lang="ru-RU" sz="1400" u="none" strike="noStrike" baseline="0" dirty="0" err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работы,услуги</a:t>
                      </a:r>
                      <a:r>
                        <a:rPr lang="ru-RU" sz="1400" u="none" strike="noStrike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)реализуемые на территории РФ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1115,0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1116,0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1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Единый сельскохозяйственный налог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00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Налог на имущество физических лиц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18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Транспортный налог </a:t>
                      </a:r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с организаций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18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Транспортный налог с физических лиц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18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Земельный налог </a:t>
                      </a:r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с организаций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4139,0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4139,6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18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Земельный</a:t>
                      </a:r>
                      <a:r>
                        <a:rPr lang="ru-RU" sz="1400" u="none" strike="noStrike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налог с физических лиц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897,0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898,0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356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Государственная пошлина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11,0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28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Штрафы,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 санкции, возмещение ущерба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Безвозмездные поступления 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575,8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575,8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28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Дотации бюджетам муниципальных образований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448,9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448,9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74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Субвенции бюджетам на осуществление первичного 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Воинского учета на территориях, где отсутствуют военные комиссариаты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51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Межбюджетные трансферты,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28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Прочие безвозмездные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 поступления</a:t>
                      </a:r>
                      <a:endParaRPr lang="ru-RU" sz="1400" b="0" i="0" u="none" strike="noStrike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1" marR="5191" marT="4792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4336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58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051216077"/>
              </p:ext>
            </p:extLst>
          </p:nvPr>
        </p:nvGraphicFramePr>
        <p:xfrm>
          <a:off x="3296842" y="1340205"/>
          <a:ext cx="7535863" cy="5619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521" name="AutoShape 62"/>
          <p:cNvSpPr>
            <a:spLocks noChangeArrowheads="1"/>
          </p:cNvSpPr>
          <p:nvPr/>
        </p:nvSpPr>
        <p:spPr bwMode="auto">
          <a:xfrm>
            <a:off x="7760990" y="2564904"/>
            <a:ext cx="1485900" cy="69899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Дотации</a:t>
            </a:r>
          </a:p>
        </p:txBody>
      </p:sp>
      <p:sp>
        <p:nvSpPr>
          <p:cNvPr id="64522" name="AutoShape 63"/>
          <p:cNvSpPr>
            <a:spLocks noChangeArrowheads="1"/>
          </p:cNvSpPr>
          <p:nvPr/>
        </p:nvSpPr>
        <p:spPr bwMode="auto">
          <a:xfrm>
            <a:off x="7760990" y="3530600"/>
            <a:ext cx="1485900" cy="7620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Субвенции </a:t>
            </a:r>
          </a:p>
        </p:txBody>
      </p:sp>
      <p:sp>
        <p:nvSpPr>
          <p:cNvPr id="64523" name="AutoShape 64"/>
          <p:cNvSpPr>
            <a:spLocks noChangeArrowheads="1"/>
          </p:cNvSpPr>
          <p:nvPr/>
        </p:nvSpPr>
        <p:spPr bwMode="auto">
          <a:xfrm>
            <a:off x="7760990" y="4473178"/>
            <a:ext cx="2145010" cy="1098962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Иные межбюджетные </a:t>
            </a:r>
          </a:p>
          <a:p>
            <a:pPr algn="ctr" defTabSz="914400" eaLnBrk="0" hangingPunct="0"/>
            <a:r>
              <a:rPr lang="ru-RU" altLang="ru-RU" sz="1600" b="0" dirty="0" smtClean="0">
                <a:solidFill>
                  <a:schemeClr val="tx1"/>
                </a:solidFill>
                <a:latin typeface="Arial" charset="0"/>
              </a:rPr>
              <a:t>Трансферты;</a:t>
            </a:r>
          </a:p>
          <a:p>
            <a:pPr algn="ctr" defTabSz="914400" eaLnBrk="0" hangingPunct="0"/>
            <a:r>
              <a:rPr lang="ru-RU" altLang="ru-RU" sz="1600" dirty="0" smtClean="0"/>
              <a:t>Прочие</a:t>
            </a:r>
          </a:p>
          <a:p>
            <a:pPr algn="ctr" defTabSz="914400" eaLnBrk="0" hangingPunct="0"/>
            <a:r>
              <a:rPr lang="ru-RU" altLang="ru-RU" sz="1600" dirty="0" smtClean="0"/>
              <a:t> безвозмездные</a:t>
            </a:r>
            <a:endParaRPr lang="ru-RU" altLang="ru-RU" sz="16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4524" name="AutoShape 60"/>
          <p:cNvSpPr>
            <a:spLocks noChangeArrowheads="1"/>
          </p:cNvSpPr>
          <p:nvPr/>
        </p:nvSpPr>
        <p:spPr bwMode="auto">
          <a:xfrm>
            <a:off x="1033166" y="188913"/>
            <a:ext cx="7781627" cy="1066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dirty="0">
                <a:latin typeface="Times New Roman" pitchFamily="18" charset="0"/>
              </a:rPr>
              <a:t>СТРУКТУРА ДОХОДОВ БЮДЖЕТА </a:t>
            </a:r>
            <a:br>
              <a:rPr lang="ru-RU" altLang="ru-RU" dirty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Лебедевского  </a:t>
            </a:r>
            <a:r>
              <a:rPr lang="ru-RU" altLang="ru-RU" dirty="0">
                <a:latin typeface="Times New Roman" pitchFamily="18" charset="0"/>
              </a:rPr>
              <a:t>сельского поселения за </a:t>
            </a:r>
            <a:r>
              <a:rPr lang="ru-RU" altLang="ru-RU" dirty="0" smtClean="0">
                <a:latin typeface="Times New Roman" pitchFamily="18" charset="0"/>
              </a:rPr>
              <a:t>2018 год, </a:t>
            </a:r>
            <a:r>
              <a:rPr lang="ru-RU" altLang="ru-RU" dirty="0">
                <a:latin typeface="Times New Roman" pitchFamily="18" charset="0"/>
              </a:rPr>
              <a:t>тыс. </a:t>
            </a:r>
            <a:r>
              <a:rPr lang="ru-RU" altLang="ru-RU" dirty="0" smtClean="0">
                <a:latin typeface="Times New Roman" pitchFamily="18" charset="0"/>
              </a:rPr>
              <a:t>рублей</a:t>
            </a:r>
            <a:r>
              <a:rPr lang="ru-RU" altLang="ru-RU" sz="2400" dirty="0" smtClean="0">
                <a:latin typeface="Times New Roman" pitchFamily="18" charset="0"/>
              </a:rPr>
              <a:t>.</a:t>
            </a:r>
            <a:endParaRPr lang="ru-RU" altLang="ru-RU" sz="2400" dirty="0">
              <a:latin typeface="Times New Roman" pitchFamily="18" charset="0"/>
            </a:endParaRPr>
          </a:p>
        </p:txBody>
      </p:sp>
      <p:sp>
        <p:nvSpPr>
          <p:cNvPr id="64526" name="Line 15"/>
          <p:cNvSpPr>
            <a:spLocks noChangeShapeType="1"/>
          </p:cNvSpPr>
          <p:nvPr/>
        </p:nvSpPr>
        <p:spPr bwMode="auto">
          <a:xfrm flipV="1">
            <a:off x="2864767" y="1992082"/>
            <a:ext cx="1093763" cy="134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27" name="Line 16"/>
          <p:cNvSpPr>
            <a:spLocks noChangeShapeType="1"/>
          </p:cNvSpPr>
          <p:nvPr/>
        </p:nvSpPr>
        <p:spPr bwMode="auto">
          <a:xfrm flipH="1">
            <a:off x="7109823" y="2852936"/>
            <a:ext cx="651167" cy="4109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28" name="Line 17"/>
          <p:cNvSpPr>
            <a:spLocks noChangeShapeType="1"/>
          </p:cNvSpPr>
          <p:nvPr/>
        </p:nvSpPr>
        <p:spPr bwMode="auto">
          <a:xfrm flipH="1">
            <a:off x="7185248" y="3911599"/>
            <a:ext cx="575742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29" name="Line 18"/>
          <p:cNvSpPr>
            <a:spLocks noChangeShapeType="1"/>
          </p:cNvSpPr>
          <p:nvPr/>
        </p:nvSpPr>
        <p:spPr bwMode="auto">
          <a:xfrm flipH="1" flipV="1">
            <a:off x="7109823" y="4689474"/>
            <a:ext cx="651165" cy="264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0" name="AutoShape 72"/>
          <p:cNvSpPr>
            <a:spLocks noChangeArrowheads="1"/>
          </p:cNvSpPr>
          <p:nvPr/>
        </p:nvSpPr>
        <p:spPr bwMode="auto">
          <a:xfrm>
            <a:off x="682327" y="1817246"/>
            <a:ext cx="2182441" cy="61797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Штрафы, санкции, </a:t>
            </a:r>
          </a:p>
          <a:p>
            <a:pPr algn="ctr" defTabSz="914400" eaLnBrk="0" hangingPunct="0"/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возмещение ущерба</a:t>
            </a:r>
          </a:p>
        </p:txBody>
      </p:sp>
      <p:sp>
        <p:nvSpPr>
          <p:cNvPr id="64531" name="Line 20"/>
          <p:cNvSpPr>
            <a:spLocks noChangeShapeType="1"/>
          </p:cNvSpPr>
          <p:nvPr/>
        </p:nvSpPr>
        <p:spPr bwMode="auto">
          <a:xfrm flipV="1">
            <a:off x="4016895" y="5517355"/>
            <a:ext cx="648073" cy="7559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2" name="AutoShape 65"/>
          <p:cNvSpPr>
            <a:spLocks noChangeArrowheads="1"/>
          </p:cNvSpPr>
          <p:nvPr/>
        </p:nvSpPr>
        <p:spPr bwMode="auto">
          <a:xfrm>
            <a:off x="622995" y="2997200"/>
            <a:ext cx="2105025" cy="5334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rgbClr val="000000"/>
                </a:solidFill>
                <a:latin typeface="Arial" charset="0"/>
              </a:rPr>
              <a:t>Налог на доходы </a:t>
            </a:r>
          </a:p>
          <a:p>
            <a:pPr algn="ctr" defTabSz="914400" eaLnBrk="0" hangingPunct="0"/>
            <a:r>
              <a:rPr lang="ru-RU" altLang="ru-RU" sz="1600" b="0" dirty="0">
                <a:solidFill>
                  <a:srgbClr val="000000"/>
                </a:solidFill>
                <a:latin typeface="Arial" charset="0"/>
              </a:rPr>
              <a:t>физических лиц </a:t>
            </a:r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sp>
        <p:nvSpPr>
          <p:cNvPr id="64533" name="AutoShape 66"/>
          <p:cNvSpPr>
            <a:spLocks noChangeArrowheads="1"/>
          </p:cNvSpPr>
          <p:nvPr/>
        </p:nvSpPr>
        <p:spPr bwMode="auto">
          <a:xfrm>
            <a:off x="682328" y="4149726"/>
            <a:ext cx="2457152" cy="3810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sz="1800" b="0" dirty="0">
                <a:solidFill>
                  <a:srgbClr val="000000"/>
                </a:solidFill>
                <a:latin typeface="Arial" charset="0"/>
              </a:rPr>
              <a:t>Земельный налог</a:t>
            </a:r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64534" name="AutoShape 66"/>
          <p:cNvSpPr>
            <a:spLocks noChangeArrowheads="1"/>
          </p:cNvSpPr>
          <p:nvPr/>
        </p:nvSpPr>
        <p:spPr bwMode="auto">
          <a:xfrm>
            <a:off x="682329" y="6021288"/>
            <a:ext cx="3334567" cy="504056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b="0" dirty="0">
                <a:solidFill>
                  <a:srgbClr val="000000"/>
                </a:solidFill>
                <a:latin typeface="Arial" charset="0"/>
              </a:rPr>
              <a:t>Единый </a:t>
            </a:r>
          </a:p>
          <a:p>
            <a:pPr algn="ctr" defTabSz="914400" eaLnBrk="0" hangingPunct="0"/>
            <a:r>
              <a:rPr lang="ru-RU" altLang="ru-RU" b="0" dirty="0">
                <a:solidFill>
                  <a:srgbClr val="000000"/>
                </a:solidFill>
                <a:latin typeface="Arial" charset="0"/>
              </a:rPr>
              <a:t>сельскохозяйственный налог </a:t>
            </a:r>
          </a:p>
        </p:txBody>
      </p:sp>
      <p:sp>
        <p:nvSpPr>
          <p:cNvPr id="64535" name="Line 24"/>
          <p:cNvSpPr>
            <a:spLocks noChangeShapeType="1"/>
          </p:cNvSpPr>
          <p:nvPr/>
        </p:nvSpPr>
        <p:spPr bwMode="auto">
          <a:xfrm flipV="1">
            <a:off x="2635152" y="3824982"/>
            <a:ext cx="10645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6" name="Line 25"/>
          <p:cNvSpPr>
            <a:spLocks noChangeShapeType="1"/>
          </p:cNvSpPr>
          <p:nvPr/>
        </p:nvSpPr>
        <p:spPr bwMode="auto">
          <a:xfrm flipV="1">
            <a:off x="3139480" y="4137024"/>
            <a:ext cx="560202" cy="203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7" name="AutoShape 66"/>
          <p:cNvSpPr>
            <a:spLocks noChangeArrowheads="1"/>
          </p:cNvSpPr>
          <p:nvPr/>
        </p:nvSpPr>
        <p:spPr bwMode="auto">
          <a:xfrm>
            <a:off x="682328" y="3644901"/>
            <a:ext cx="1952823" cy="360163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rgbClr val="000000"/>
                </a:solidFill>
                <a:latin typeface="Arial" charset="0"/>
              </a:rPr>
              <a:t>Акцизы</a:t>
            </a:r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64538" name="Line 27"/>
          <p:cNvSpPr>
            <a:spLocks noChangeShapeType="1"/>
          </p:cNvSpPr>
          <p:nvPr/>
        </p:nvSpPr>
        <p:spPr bwMode="auto">
          <a:xfrm flipV="1">
            <a:off x="3139480" y="4530726"/>
            <a:ext cx="701675" cy="2155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9" name="AutoShape 65"/>
          <p:cNvSpPr>
            <a:spLocks noChangeArrowheads="1"/>
          </p:cNvSpPr>
          <p:nvPr/>
        </p:nvSpPr>
        <p:spPr bwMode="auto">
          <a:xfrm>
            <a:off x="682328" y="4580733"/>
            <a:ext cx="2397819" cy="330992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>
              <a:lnSpc>
                <a:spcPct val="107000"/>
              </a:lnSpc>
            </a:pPr>
            <a:endParaRPr lang="ru-RU" sz="1800" b="0" dirty="0" smtClean="0">
              <a:solidFill>
                <a:srgbClr val="000000"/>
              </a:solidFill>
              <a:latin typeface="Arial" charset="0"/>
            </a:endParaRPr>
          </a:p>
          <a:p>
            <a:pPr algn="ctr" defTabSz="914400">
              <a:lnSpc>
                <a:spcPct val="107000"/>
              </a:lnSpc>
            </a:pPr>
            <a:r>
              <a:rPr lang="ru-RU" sz="1800" b="0" dirty="0" smtClean="0">
                <a:solidFill>
                  <a:srgbClr val="000000"/>
                </a:solidFill>
                <a:latin typeface="Arial" charset="0"/>
              </a:rPr>
              <a:t>Госпошлина</a:t>
            </a:r>
            <a:endParaRPr lang="ru-RU" sz="1800" b="0" dirty="0">
              <a:solidFill>
                <a:srgbClr val="000000"/>
              </a:solidFill>
              <a:latin typeface="Arial" charset="0"/>
            </a:endParaRPr>
          </a:p>
          <a:p>
            <a:pPr algn="ctr" defTabSz="914400" eaLnBrk="0" hangingPunct="0"/>
            <a:endParaRPr lang="ru-RU" altLang="ru-RU" sz="16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4540" name="AutoShape 66"/>
          <p:cNvSpPr>
            <a:spLocks noChangeArrowheads="1"/>
          </p:cNvSpPr>
          <p:nvPr/>
        </p:nvSpPr>
        <p:spPr bwMode="auto">
          <a:xfrm>
            <a:off x="682327" y="5030689"/>
            <a:ext cx="2758505" cy="30628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sz="1800" b="0" dirty="0">
                <a:solidFill>
                  <a:srgbClr val="000000"/>
                </a:solidFill>
                <a:latin typeface="Arial" charset="0"/>
              </a:rPr>
              <a:t>Налог на имущество </a:t>
            </a:r>
            <a:r>
              <a:rPr lang="ru-RU" sz="1800" b="0" dirty="0" err="1">
                <a:solidFill>
                  <a:srgbClr val="000000"/>
                </a:solidFill>
                <a:latin typeface="Arial" charset="0"/>
              </a:rPr>
              <a:t>ф</a:t>
            </a:r>
            <a:r>
              <a:rPr lang="ru-RU" sz="1800" b="0" dirty="0">
                <a:solidFill>
                  <a:srgbClr val="000000"/>
                </a:solidFill>
                <a:latin typeface="Arial" charset="0"/>
              </a:rPr>
              <a:t>/л</a:t>
            </a:r>
            <a:endParaRPr lang="ru-RU" altLang="ru-RU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41" name="AutoShape 65"/>
          <p:cNvSpPr>
            <a:spLocks noChangeArrowheads="1"/>
          </p:cNvSpPr>
          <p:nvPr/>
        </p:nvSpPr>
        <p:spPr bwMode="auto">
          <a:xfrm>
            <a:off x="682328" y="5517356"/>
            <a:ext cx="3041451" cy="39280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sz="1800" b="0" dirty="0">
                <a:solidFill>
                  <a:srgbClr val="000000"/>
                </a:solidFill>
                <a:latin typeface="Arial" charset="0"/>
              </a:rPr>
              <a:t>Транспортный налог</a:t>
            </a:r>
            <a:endParaRPr lang="ru-RU" altLang="ru-RU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42" name="Line 31"/>
          <p:cNvSpPr>
            <a:spLocks noChangeShapeType="1"/>
          </p:cNvSpPr>
          <p:nvPr/>
        </p:nvSpPr>
        <p:spPr bwMode="auto">
          <a:xfrm flipV="1">
            <a:off x="3723779" y="5336974"/>
            <a:ext cx="617152" cy="32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43" name="Line 32"/>
          <p:cNvSpPr>
            <a:spLocks noChangeShapeType="1"/>
          </p:cNvSpPr>
          <p:nvPr/>
        </p:nvSpPr>
        <p:spPr bwMode="auto">
          <a:xfrm flipV="1">
            <a:off x="3440832" y="4905076"/>
            <a:ext cx="517698" cy="2787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44" name="Line 33"/>
          <p:cNvSpPr>
            <a:spLocks noChangeShapeType="1"/>
          </p:cNvSpPr>
          <p:nvPr/>
        </p:nvSpPr>
        <p:spPr bwMode="auto">
          <a:xfrm>
            <a:off x="2728020" y="3213100"/>
            <a:ext cx="123051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406" y="214290"/>
            <a:ext cx="8915400" cy="642937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rgbClr val="FFFF00"/>
                </a:solidFill>
                <a:latin typeface="Arial" charset="0"/>
              </a:rPr>
              <a:t>Исполнение расходов бюджета Лебедевского сельского поселения </a:t>
            </a:r>
            <a:br>
              <a:rPr lang="ru-RU" sz="1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ru-RU" sz="1400" b="1" dirty="0" smtClean="0">
                <a:solidFill>
                  <a:srgbClr val="FFFF00"/>
                </a:solidFill>
                <a:latin typeface="Arial" charset="0"/>
              </a:rPr>
              <a:t>за  2018 год (тыс. рублей.)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41735" y="1000126"/>
          <a:ext cx="8915400" cy="542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126"/>
                <a:gridCol w="2058574"/>
                <a:gridCol w="2228850"/>
                <a:gridCol w="2228850"/>
              </a:tblGrid>
              <a:tr h="37084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  бюджета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текущего финансового года, тыс.руб.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за отчетный период текущего финансового года</a:t>
                      </a:r>
                    </a:p>
                    <a:p>
                      <a:endParaRPr lang="ru-RU" sz="11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6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9060" marR="9906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9060" marR="99060" horzOverflow="overflow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 всего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7244,8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6766,5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Глава Лебедевского сельского поселения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552,1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539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Центральный аппарат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3384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других обязательств государства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воинская подготовка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ЧС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пожарной безопасности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1189,8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975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81,9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 т.ч Дорожное хозяйство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1115,0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900,2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1575,8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1541,0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184,8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184,7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80000"/>
                        <a:buFont typeface="Arial" charset="0"/>
                        <a:buNone/>
                        <a:tabLst>
                          <a:tab pos="39544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EE6F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EE6F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solidFill>
                          <a:srgbClr val="FEE6F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4" y="142876"/>
            <a:ext cx="8825971" cy="714375"/>
          </a:xfrm>
          <a:solidFill>
            <a:schemeClr val="bg1">
              <a:lumMod val="75000"/>
            </a:schemeClr>
          </a:solidFill>
          <a:ln>
            <a:solidFill>
              <a:srgbClr val="CC3399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Исполнение бюджета поселения за 2018 г. в рамках муниципальной программы   «Комплексное  развитие и обеспечение устойчивого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функционирования Лебедевского сельского поселения» тыс.рублей</a:t>
            </a:r>
          </a:p>
        </p:txBody>
      </p:sp>
      <p:graphicFrame>
        <p:nvGraphicFramePr>
          <p:cNvPr id="27805" name="Group 157"/>
          <p:cNvGraphicFramePr>
            <a:graphicFrameLocks noGrp="1"/>
          </p:cNvGraphicFramePr>
          <p:nvPr>
            <p:ph type="tbl" idx="1"/>
          </p:nvPr>
        </p:nvGraphicFramePr>
        <p:xfrm>
          <a:off x="428229" y="936329"/>
          <a:ext cx="9311117" cy="6173151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5709017"/>
                <a:gridCol w="1134749"/>
                <a:gridCol w="1134749"/>
                <a:gridCol w="1332602"/>
              </a:tblGrid>
              <a:tr h="541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подпрограмм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бюджетной росписью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2018 г.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</a:tr>
              <a:tr h="78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Подпрограмма: Функционирование органов местного самоуправления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Глава Лебедевского сельского поселения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Обеспечение деятельности органов местного самоуправления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Выполнение других обязательств государства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4034,9</a:t>
                      </a: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552,1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3819,3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539,0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</a:tr>
              <a:tr h="1002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Подпрограмма: Совершенствование гражданской обороны, защита населения и территории от чрезвычайных ситуации природного и техногенного характера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Организация и осуществление мероприятий по гражданской обороне, по защите населения и территории от последствий аварий природного и техногенного характера.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Обеспечение первичных  мер пожарной безопасности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</a:tr>
              <a:tr h="1052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Подпрограмма: Строительство и содержание автомобильных дорог и инженерных сооружений на них в границах поселения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Реконструкция, содержание ,текущий ремонт автомобильных дорог и инженерных сооружений на них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Мероприятия связанные с осуществлением деятельности по паспортизации автомобильных дорог общего пользования местного значения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1115,0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</a:tr>
              <a:tr h="654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«Комплексное развитие социальной транспортной и коммунальной инфраструктуры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Изготовление проектной документации по комплексному развитию социальной ,транспортной и коммунальной инфраструктуры поселения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</a:tr>
              <a:tr h="78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Подпрограмма: Благоустройство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Содержание, ремонт уличного освещения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Содержание мест захоронения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 Благоустройство территории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1575,8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1058,6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1540,9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1038,3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502,6</a:t>
                      </a: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</a:tr>
              <a:tr h="493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Подпрограмма: Гарантии, предоставляемые муниципальным служащим поселения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Выплата доплат к муниципальным пенсиям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184,8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184,7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</a:tr>
              <a:tr h="571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Подпрограмма: Развитие физической культуры и спорта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Мероприятие: Обеспечение условий, проведение мероприятий для развития на территории поселения массовой физической культуры и спорта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rgbClr val="0066FF"/>
                    </a:solidFill>
                  </a:tcPr>
                </a:tc>
              </a:tr>
              <a:tr h="240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7140,9</a:t>
                      </a:r>
                    </a:p>
                  </a:txBody>
                  <a:tcPr marL="99060" marR="99060" horzOverflow="overflow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6662,5</a:t>
                      </a:r>
                    </a:p>
                  </a:txBody>
                  <a:tcPr marL="99060" marR="99060" horzOverflow="overflow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</a:p>
                  </a:txBody>
                  <a:tcPr marL="99060" marR="99060" horzOverflow="overflow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3572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083470" y="428625"/>
            <a:ext cx="7661672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b="1" i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ИНФОРМАЦИЯ    ДЛЯ     КОНТАКТОВ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095480" y="1000108"/>
            <a:ext cx="5339953" cy="4786313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Глава Лебедевского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Анников Александр Анатольевич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работы с 8-30 до 17-30,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перерыв с 13-00 до 14-00.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Адрес: 652388, Кемеровская область,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Промышленновский район,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с.Лебеди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Ул.Центральная,32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 (8 38442) 6-67-41, Факс: 6-67-43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Lebedy28@yandex.ru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3743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3915</TotalTime>
  <Words>698</Words>
  <Application>Microsoft Office PowerPoint</Application>
  <PresentationFormat>Лист A4 (210x297 мм)</PresentationFormat>
  <Paragraphs>278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Исполнение расходов бюджета Лебедевского сельского поселения  за  2018 год (тыс. рублей.)</vt:lpstr>
      <vt:lpstr>Исполнение бюджета поселения за 2018 г. в рамках муниципальной программы   «Комплексное  развитие и обеспечение устойчивого  функционирования Лебедевского сельского поселения» тыс.рублей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ADmin</cp:lastModifiedBy>
  <cp:revision>428</cp:revision>
  <dcterms:created xsi:type="dcterms:W3CDTF">2012-12-19T07:56:30Z</dcterms:created>
  <dcterms:modified xsi:type="dcterms:W3CDTF">2019-08-01T07:29:32Z</dcterms:modified>
</cp:coreProperties>
</file>