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0" r:id="rId1"/>
  </p:sldMasterIdLst>
  <p:notesMasterIdLst>
    <p:notesMasterId r:id="rId12"/>
  </p:notesMasterIdLst>
  <p:sldIdLst>
    <p:sldId id="314" r:id="rId2"/>
    <p:sldId id="324" r:id="rId3"/>
    <p:sldId id="358" r:id="rId4"/>
    <p:sldId id="342" r:id="rId5"/>
    <p:sldId id="361" r:id="rId6"/>
    <p:sldId id="328" r:id="rId7"/>
    <p:sldId id="352" r:id="rId8"/>
    <p:sldId id="349" r:id="rId9"/>
    <p:sldId id="347" r:id="rId10"/>
    <p:sldId id="348" r:id="rId11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1B1"/>
    <a:srgbClr val="A3461D"/>
    <a:srgbClr val="B953CD"/>
    <a:srgbClr val="0066FF"/>
    <a:srgbClr val="FF0066"/>
    <a:srgbClr val="00CC00"/>
    <a:srgbClr val="FFCCFF"/>
    <a:srgbClr val="FFCCCC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1" autoAdjust="0"/>
    <p:restoredTop sz="94580" autoAdjust="0"/>
  </p:normalViewPr>
  <p:slideViewPr>
    <p:cSldViewPr>
      <p:cViewPr>
        <p:scale>
          <a:sx n="90" d="100"/>
          <a:sy n="90" d="100"/>
        </p:scale>
        <p:origin x="-989" y="4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11062729724708E-2"/>
          <c:y val="0"/>
          <c:w val="0.6557350303747763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00206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Безвозмездное поступление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1850</c:v>
                </c:pt>
                <c:pt idx="1">
                  <c:v>2</c:v>
                </c:pt>
                <c:pt idx="2" formatCode="General">
                  <c:v>3262.3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Факт за 2018 г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734114920761489E-2"/>
          <c:y val="0.11941442129532354"/>
          <c:w val="0.47454637197249078"/>
          <c:h val="0.846918294120354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за 1 полугодие 2018 г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2774,0</a:t>
                    </a:r>
                    <a:endParaRPr lang="en-US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1053,4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655,0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3418282168842815E-2"/>
                  <c:y val="0.1077849397524727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2774</c:v>
                </c:pt>
                <c:pt idx="1">
                  <c:v>98.6</c:v>
                </c:pt>
                <c:pt idx="2">
                  <c:v>20.2</c:v>
                </c:pt>
                <c:pt idx="3">
                  <c:v>1053.4000000000001</c:v>
                </c:pt>
                <c:pt idx="4">
                  <c:v>655</c:v>
                </c:pt>
                <c:pt idx="5">
                  <c:v>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0.7395</cdr:x>
      <cdr:y>0.11111</cdr:y>
    </cdr:from>
    <cdr:to>
      <cdr:x>0.96639</cdr:x>
      <cdr:y>0.20635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336704" y="504056"/>
          <a:ext cx="194421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0.52101</cdr:x>
      <cdr:y>0</cdr:y>
    </cdr:from>
    <cdr:to>
      <cdr:x>0.74155</cdr:x>
      <cdr:y>0.11111</cdr:y>
    </cdr:to>
    <cdr:sp macro="" textlink="">
      <cdr:nvSpPr>
        <cdr:cNvPr id="15" name="Скругленный прямоугольник 14"/>
        <cdr:cNvSpPr/>
      </cdr:nvSpPr>
      <cdr:spPr>
        <a:xfrm xmlns:a="http://schemas.openxmlformats.org/drawingml/2006/main">
          <a:off x="4464496" y="-1700808"/>
          <a:ext cx="1889805" cy="50405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solidFill>
            <a:schemeClr val="tx1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914400">
            <a:defRPr/>
          </a:pPr>
          <a:r>
            <a:rPr lang="ru-RU" sz="1600" dirty="0" smtClean="0">
              <a:solidFill>
                <a:schemeClr val="tx1"/>
              </a:solidFill>
              <a:latin typeface="Arial" charset="0"/>
            </a:rPr>
            <a:t>ФАКТ 2018 год</a:t>
          </a:r>
          <a:endParaRPr lang="ru-RU" sz="1600" dirty="0">
            <a:solidFill>
              <a:schemeClr val="tx1"/>
            </a:solidFill>
            <a:latin typeface="Arial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771331-B507-4F56-A8E6-6F1FD06295BE}" type="datetimeFigureOut">
              <a:rPr lang="ru-RU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18EFBF-F2E1-4D83-A0DC-AEB653A0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75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616B9-649C-4526-933F-625E6E3C3DB4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BEC15D8C-F624-46D5-9C9A-79103D707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E64FC3-5E39-43BD-A215-3826BEA11EA1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5767E-39A0-447C-BB3F-BB086C1492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2291B-C8AB-49B2-8E6F-78B65FDE3B1B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36C6-EFE3-4525-A6A5-FF5D14EDE7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371E2F-2553-49BD-B184-961BC64F2E6B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18FB02A4-C547-4D57-8A97-0A4363D91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3D24F-603D-4B22-80ED-6D2C468CE3F5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DCD0A-27F2-441E-AF35-50EE24C86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DCB6A-464A-4CB3-AB1A-EDB876DE3A94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D6A17-A1B0-435B-86B5-98B01552B5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2698E-CACB-4D22-82B6-A919C19FFBBD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pPr>
              <a:defRPr/>
            </a:pPr>
            <a:fld id="{912EF88C-303F-4B1C-A6F4-D4AAB58D9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04D3E-B6E2-4685-88A2-F5DBBD409C5D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35A3A-E3C0-4548-91D0-E5A8CE63F6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696CE-A0E1-4D4E-80A1-5D52A7607CB5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E187B-286F-4713-B3EC-0AD84F3851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57722-D304-4D61-8600-55A5AD86FD1B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B50B3-7C7E-4C48-A539-F261DD97C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5DA0D-2878-4301-A0B1-C419C451E61E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3CAFE-C662-4DA1-902B-B37FF811A4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0EA507-E6B6-4A95-BE3E-BF69BC62600D}" type="datetimeFigureOut">
              <a:rPr lang="ru-RU" smtClean="0"/>
              <a:pPr>
                <a:defRPr/>
              </a:pPr>
              <a:t>02.08.2019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B5F5B4A-12B7-4AFC-B889-ED5B66F93F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620688"/>
            <a:ext cx="8136904" cy="5421212"/>
          </a:xfrm>
          <a:prstGeom prst="rect">
            <a:avLst/>
          </a:prstGeom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144688" y="331639"/>
            <a:ext cx="63373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endParaRPr lang="ru-RU" altLang="ru-RU" sz="3600" b="1" dirty="0" smtClean="0">
              <a:latin typeface="Arial" charset="0"/>
            </a:endParaRPr>
          </a:p>
          <a:p>
            <a:pPr algn="ctr"/>
            <a:endParaRPr lang="ru-RU" altLang="ru-RU" sz="3600" b="1" dirty="0" smtClean="0">
              <a:latin typeface="Arial" charset="0"/>
            </a:endParaRPr>
          </a:p>
          <a:p>
            <a:pPr algn="ctr"/>
            <a:endParaRPr lang="ru-RU" altLang="ru-RU" sz="3600" b="1" dirty="0">
              <a:latin typeface="Arial" charset="0"/>
            </a:endParaRPr>
          </a:p>
          <a:p>
            <a:pPr algn="ctr"/>
            <a:r>
              <a:rPr lang="ru-RU" altLang="ru-RU" sz="4000" b="1" dirty="0" smtClean="0">
                <a:solidFill>
                  <a:srgbClr val="3731B1"/>
                </a:solidFill>
                <a:latin typeface="Arial" charset="0"/>
              </a:rPr>
              <a:t>Исполнение </a:t>
            </a:r>
            <a:r>
              <a:rPr lang="ru-RU" altLang="ru-RU" sz="4000" b="1" dirty="0">
                <a:solidFill>
                  <a:srgbClr val="3731B1"/>
                </a:solidFill>
                <a:latin typeface="Arial" charset="0"/>
              </a:rPr>
              <a:t>бюджета Титовского сельского поселения </a:t>
            </a:r>
            <a:r>
              <a:rPr lang="ru-RU" altLang="ru-RU" sz="4000" b="1" dirty="0" smtClean="0">
                <a:solidFill>
                  <a:srgbClr val="3731B1"/>
                </a:solidFill>
                <a:latin typeface="Arial" charset="0"/>
              </a:rPr>
              <a:t>за 2018 года</a:t>
            </a:r>
            <a:endParaRPr lang="ru-RU" altLang="ru-RU" sz="4000" b="1" dirty="0">
              <a:solidFill>
                <a:srgbClr val="3731B1"/>
              </a:solidFill>
              <a:latin typeface="Arial" charset="0"/>
            </a:endParaRPr>
          </a:p>
          <a:p>
            <a:pPr algn="ctr"/>
            <a:endParaRPr lang="ru-RU" alt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1352600" y="1196752"/>
            <a:ext cx="8136904" cy="43924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Контактная информация: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Глава Титовского сельского поселения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Сергей Геннадьевич Серебров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График работы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 08.30 до 17.30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Перерыв с 12.30 до 13.30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Тел. 8(38442)4-21-44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Электронная почта: </a:t>
            </a:r>
            <a:r>
              <a:rPr lang="en-US" dirty="0" smtClean="0">
                <a:solidFill>
                  <a:schemeClr val="tx1"/>
                </a:solidFill>
              </a:rPr>
              <a:t>Titovo28@yandex.ru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81065" y="274638"/>
            <a:ext cx="8608439" cy="1714202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Уважаемые жители и гости  Титовского поселения  !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632520" y="2204864"/>
            <a:ext cx="8784976" cy="3921299"/>
          </a:xfrm>
        </p:spPr>
        <p:txBody>
          <a:bodyPr>
            <a:normAutofit/>
          </a:bodyPr>
          <a:lstStyle/>
          <a:p>
            <a:r>
              <a:rPr lang="ru-RU" altLang="ru-RU" sz="2400" b="1" dirty="0" smtClean="0"/>
              <a:t>«Бюджет для граждан» познакомит вас с основными положениями исполнения</a:t>
            </a:r>
            <a:r>
              <a:rPr lang="ru-RU" altLang="ru-RU" sz="2400" b="1" dirty="0" smtClean="0">
                <a:latin typeface="Arial" charset="0"/>
              </a:rPr>
              <a:t> </a:t>
            </a:r>
            <a:r>
              <a:rPr lang="ru-RU" altLang="ru-RU" sz="2400" b="1" dirty="0" smtClean="0"/>
              <a:t>бюджета Титовского сельского поселения за 2018 год</a:t>
            </a:r>
          </a:p>
          <a:p>
            <a:endParaRPr lang="ru-RU" altLang="ru-RU" sz="2400" b="1" dirty="0" smtClean="0"/>
          </a:p>
          <a:p>
            <a:r>
              <a:rPr lang="ru-RU" altLang="ru-RU" sz="2400" b="1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6"/>
          <p:cNvSpPr>
            <a:spLocks noChangeArrowheads="1"/>
          </p:cNvSpPr>
          <p:nvPr/>
        </p:nvSpPr>
        <p:spPr bwMode="auto">
          <a:xfrm>
            <a:off x="82550" y="260350"/>
            <a:ext cx="969498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cap="all" spc="50" dirty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Исполнение основных показателей </a:t>
            </a:r>
            <a:endParaRPr lang="ru-RU" sz="2200" b="1" cap="all" spc="50" dirty="0" smtClean="0">
              <a:ln w="11430"/>
              <a:solidFill>
                <a:srgbClr val="00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algn="ctr"/>
            <a:r>
              <a:rPr lang="ru-RU" sz="2200" b="1" cap="all" spc="50" dirty="0" smtClean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Титовского </a:t>
            </a:r>
            <a:r>
              <a:rPr lang="ru-RU" sz="2200" b="1" cap="all" spc="50" dirty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сельского </a:t>
            </a:r>
            <a:r>
              <a:rPr lang="ru-RU" sz="2200" b="1" cap="all" spc="50" dirty="0" smtClean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поселения </a:t>
            </a:r>
          </a:p>
          <a:p>
            <a:pPr algn="ctr"/>
            <a:r>
              <a:rPr lang="ru-RU" sz="2200" b="1" cap="all" spc="50" dirty="0" smtClean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за </a:t>
            </a:r>
            <a:r>
              <a:rPr lang="en-US" sz="2200" b="1" cap="all" spc="50" dirty="0" smtClean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201</a:t>
            </a:r>
            <a:r>
              <a:rPr lang="ru-RU" sz="2200" b="1" cap="all" spc="50" dirty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8 </a:t>
            </a:r>
            <a:r>
              <a:rPr lang="ru-RU" sz="2200" b="1" cap="all" spc="50" dirty="0" smtClean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год, тыс</a:t>
            </a:r>
            <a:r>
              <a:rPr lang="ru-RU" sz="2200" b="1" cap="all" spc="50" dirty="0">
                <a:ln w="11430"/>
                <a:solidFill>
                  <a:srgbClr val="00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. руб.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4883" y="2420889"/>
            <a:ext cx="1889805" cy="778753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ДОХОДЫ</a:t>
            </a:r>
          </a:p>
        </p:txBody>
      </p:sp>
      <p:sp>
        <p:nvSpPr>
          <p:cNvPr id="2" name="Скругленный прямоугольник 2"/>
          <p:cNvSpPr/>
          <p:nvPr/>
        </p:nvSpPr>
        <p:spPr>
          <a:xfrm>
            <a:off x="256136" y="3645438"/>
            <a:ext cx="1888552" cy="778753"/>
          </a:xfrm>
          <a:prstGeom prst="roundRect">
            <a:avLst/>
          </a:prstGeom>
          <a:solidFill>
            <a:srgbClr val="FF0066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РАСХОДЫ</a:t>
            </a:r>
          </a:p>
        </p:txBody>
      </p:sp>
      <p:sp>
        <p:nvSpPr>
          <p:cNvPr id="4" name="Скругленный прямоугольник 2"/>
          <p:cNvSpPr/>
          <p:nvPr/>
        </p:nvSpPr>
        <p:spPr>
          <a:xfrm>
            <a:off x="416496" y="5085061"/>
            <a:ext cx="1728192" cy="77875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Дефицит (-)</a:t>
            </a:r>
          </a:p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Профицит(+)</a:t>
            </a:r>
          </a:p>
        </p:txBody>
      </p:sp>
      <p:sp>
        <p:nvSpPr>
          <p:cNvPr id="5" name="Скругленный прямоугольник 2"/>
          <p:cNvSpPr/>
          <p:nvPr/>
        </p:nvSpPr>
        <p:spPr>
          <a:xfrm>
            <a:off x="2524860" y="1517709"/>
            <a:ext cx="2200308" cy="687156"/>
          </a:xfrm>
          <a:prstGeom prst="roundRect">
            <a:avLst/>
          </a:prstGeom>
          <a:solidFill>
            <a:srgbClr val="7030A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утверждено </a:t>
            </a:r>
            <a:endParaRPr lang="ru-RU" sz="1600" dirty="0" smtClean="0">
              <a:solidFill>
                <a:schemeClr val="bg1"/>
              </a:solidFill>
              <a:latin typeface="Arial" charset="0"/>
            </a:endParaRPr>
          </a:p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на </a:t>
            </a:r>
            <a:r>
              <a:rPr lang="ru-RU" sz="1600" dirty="0">
                <a:solidFill>
                  <a:schemeClr val="bg1"/>
                </a:solidFill>
                <a:latin typeface="Arial" charset="0"/>
              </a:rPr>
              <a:t>2018 год</a:t>
            </a:r>
          </a:p>
        </p:txBody>
      </p:sp>
      <p:sp>
        <p:nvSpPr>
          <p:cNvPr id="6" name="Скругленный прямоугольник 2"/>
          <p:cNvSpPr/>
          <p:nvPr/>
        </p:nvSpPr>
        <p:spPr>
          <a:xfrm>
            <a:off x="5767377" y="1479964"/>
            <a:ext cx="2249176" cy="724901"/>
          </a:xfrm>
          <a:prstGeom prst="roundRect">
            <a:avLst/>
          </a:prstGeom>
          <a:solidFill>
            <a:srgbClr val="B953CD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Исполнено </a:t>
            </a:r>
            <a:endParaRPr lang="ru-RU" sz="1600" dirty="0" smtClean="0">
              <a:solidFill>
                <a:schemeClr val="bg1"/>
              </a:solidFill>
              <a:latin typeface="Arial" charset="0"/>
            </a:endParaRPr>
          </a:p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за 2018 год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Скругленный прямоугольник 2"/>
          <p:cNvSpPr/>
          <p:nvPr/>
        </p:nvSpPr>
        <p:spPr>
          <a:xfrm>
            <a:off x="2524860" y="2420888"/>
            <a:ext cx="2227627" cy="778754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5300,2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Скругленный прямоугольник 2"/>
          <p:cNvSpPr/>
          <p:nvPr/>
        </p:nvSpPr>
        <p:spPr>
          <a:xfrm>
            <a:off x="5767377" y="2420889"/>
            <a:ext cx="2249176" cy="778754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5114,3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Скругленный прямоугольник 2"/>
          <p:cNvSpPr/>
          <p:nvPr/>
        </p:nvSpPr>
        <p:spPr>
          <a:xfrm>
            <a:off x="2524860" y="3594400"/>
            <a:ext cx="2284123" cy="778753"/>
          </a:xfrm>
          <a:prstGeom prst="roundRect">
            <a:avLst/>
          </a:prstGeom>
          <a:solidFill>
            <a:srgbClr val="FF0066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5300,2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Скругленный прямоугольник 2"/>
          <p:cNvSpPr/>
          <p:nvPr/>
        </p:nvSpPr>
        <p:spPr>
          <a:xfrm>
            <a:off x="5767377" y="3645024"/>
            <a:ext cx="2281967" cy="728129"/>
          </a:xfrm>
          <a:prstGeom prst="roundRect">
            <a:avLst/>
          </a:prstGeom>
          <a:solidFill>
            <a:srgbClr val="FF0066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5046,2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Скругленный прямоугольник 2"/>
          <p:cNvSpPr/>
          <p:nvPr/>
        </p:nvSpPr>
        <p:spPr>
          <a:xfrm>
            <a:off x="4088904" y="5085062"/>
            <a:ext cx="2664296" cy="77875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68,1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920552" y="116632"/>
            <a:ext cx="8747373" cy="864096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altLang="ru-RU" sz="2000" dirty="0" smtClean="0">
                <a:solidFill>
                  <a:srgbClr val="A346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anose="030F0702030302020204" pitchFamily="66" charset="0"/>
              </a:rPr>
              <a:t>Исполнение плана по доходам за 2018 год, тыс. руб</a:t>
            </a:r>
            <a:r>
              <a:rPr lang="ru-RU" alt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anose="030F0702030302020204" pitchFamily="66" charset="0"/>
              </a:rPr>
              <a:t>.</a:t>
            </a:r>
          </a:p>
        </p:txBody>
      </p:sp>
      <p:graphicFrame>
        <p:nvGraphicFramePr>
          <p:cNvPr id="14845" name="Group 5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107558"/>
              </p:ext>
            </p:extLst>
          </p:nvPr>
        </p:nvGraphicFramePr>
        <p:xfrm>
          <a:off x="920552" y="908720"/>
          <a:ext cx="8712968" cy="5634697"/>
        </p:xfrm>
        <a:graphic>
          <a:graphicData uri="http://schemas.openxmlformats.org/drawingml/2006/table">
            <a:tbl>
              <a:tblPr/>
              <a:tblGrid>
                <a:gridCol w="3887759"/>
                <a:gridCol w="1368825"/>
                <a:gridCol w="1584176"/>
                <a:gridCol w="1872208"/>
              </a:tblGrid>
              <a:tr h="541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 2018 год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за 2018 год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1998,0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1850,0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0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доходы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115,0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120,2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1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969,8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Единый сельскохозяйственный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82,7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0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Транспортный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0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Земельный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783,0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628,5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0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Государственная пошлина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НЕНАЛОГОВЫЕ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9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БЕЗВОЗМЕЗДНЫЕ ПОСТУПЛЕНИЯ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3300,2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3262,3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98,9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3165,2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3126,8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МБТ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5,4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5,4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Прочие безвозмездные поступления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31,5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50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Доходы всего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5300,2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5114,3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96,5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0"/>
          <p:cNvSpPr>
            <a:spLocks noChangeArrowheads="1"/>
          </p:cNvSpPr>
          <p:nvPr/>
        </p:nvSpPr>
        <p:spPr bwMode="auto">
          <a:xfrm>
            <a:off x="1033165" y="153393"/>
            <a:ext cx="7781627" cy="10668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914400" eaLnBrk="0" hangingPunct="0"/>
            <a:r>
              <a:rPr lang="ru-RU" alt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СТРУКТУРА ДОХОДОВ БЮДЖЕТА </a:t>
            </a:r>
            <a:br>
              <a:rPr lang="ru-RU" alt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</a:br>
            <a:r>
              <a:rPr lang="ru-RU" alt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 за 2018 год, </a:t>
            </a:r>
            <a:r>
              <a:rPr lang="ru-RU" alt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anose="030F0702030302020204" pitchFamily="66" charset="0"/>
              </a:rPr>
              <a:t>тыс.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81276826"/>
              </p:ext>
            </p:extLst>
          </p:nvPr>
        </p:nvGraphicFramePr>
        <p:xfrm>
          <a:off x="776536" y="1700808"/>
          <a:ext cx="8568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429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858000"/>
            <a:ext cx="6934200" cy="46038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altLang="ru-RU" sz="700" smtClean="0"/>
          </a:p>
        </p:txBody>
      </p:sp>
      <p:graphicFrame>
        <p:nvGraphicFramePr>
          <p:cNvPr id="1750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90235"/>
              </p:ext>
            </p:extLst>
          </p:nvPr>
        </p:nvGraphicFramePr>
        <p:xfrm>
          <a:off x="416496" y="980727"/>
          <a:ext cx="9217024" cy="5342986"/>
        </p:xfrm>
        <a:graphic>
          <a:graphicData uri="http://schemas.openxmlformats.org/drawingml/2006/table">
            <a:tbl>
              <a:tblPr/>
              <a:tblGrid>
                <a:gridCol w="6048672"/>
                <a:gridCol w="1224136"/>
                <a:gridCol w="1027838"/>
                <a:gridCol w="916378"/>
              </a:tblGrid>
              <a:tr h="3503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 год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2018 год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54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5300,2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5046,2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74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Общегосударственные вопросы, в т. 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2856,2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2774,0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64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Глава Титовского сельского поселения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33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деятельности органов местного самоуправления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2238,8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2156,6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3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Другие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3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Национальная оборона, в т. 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3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Осуществление первичного воинского учета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3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деятельность, в т. ч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3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первичной пожарной безопасности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3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Национальная экономика, в т. 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1053,4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1053,4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3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Дорожное хозяйство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1048,6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1048,6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3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Другие вопросы в области национальной экономики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7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Жилищно-коммунальное хозяйство, в т. 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3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Организация уличного освещения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32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Прочие работы по благоустройству территории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03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политика, в т. ч.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25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Выплата дополнительной ежемесячной пенсии муниципальным служащим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920752" y="260648"/>
            <a:ext cx="8135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b="1" dirty="0"/>
              <a:t>Исполнение плана по расходам </a:t>
            </a:r>
            <a:r>
              <a:rPr lang="ru-RU" altLang="ru-RU" b="1" dirty="0" smtClean="0"/>
              <a:t>за 2018 год, тыс. руб. </a:t>
            </a:r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Структура расходов за 2018 год, тыс. руб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860600"/>
              </p:ext>
            </p:extLst>
          </p:nvPr>
        </p:nvGraphicFramePr>
        <p:xfrm>
          <a:off x="944563" y="1628800"/>
          <a:ext cx="8026400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7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858000"/>
            <a:ext cx="6934200" cy="46038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altLang="ru-RU" sz="700" smtClean="0"/>
          </a:p>
        </p:txBody>
      </p:sp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416496" y="106759"/>
            <a:ext cx="90730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 в рамках муниципальной программы 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обеспечение и  развитие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жизнедеятельности Титовского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</a:p>
          <a:p>
            <a:pPr algn="ctr"/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82988"/>
              </p:ext>
            </p:extLst>
          </p:nvPr>
        </p:nvGraphicFramePr>
        <p:xfrm>
          <a:off x="344488" y="1124743"/>
          <a:ext cx="9252745" cy="4561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383"/>
                <a:gridCol w="129915"/>
                <a:gridCol w="129915"/>
                <a:gridCol w="5490016"/>
                <a:gridCol w="1088267"/>
                <a:gridCol w="1088267"/>
                <a:gridCol w="946982"/>
              </a:tblGrid>
              <a:tr h="3475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 программы (подпрограммы, мероприятия)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 год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2018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/>
                </a:tc>
              </a:tr>
              <a:tr h="44663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«Комплексное обеспечение и  развитие жизнедеятельности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Титовского сельского поселения"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5196,2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4942,2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9190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дорожного хозяйства"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1048,6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1048,6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95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Содержание, текущий ремонт  автомобильных дорог местного значения  и инженерных сооружений на них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844,2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844,2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441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ремонт сетей уличного освещения  автомобильных дорог общего пользования местного значения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204,4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204,4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58928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"Благоустройство"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826,8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655,0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79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4717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уличного освещения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703,4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551,6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943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работы по благоустройству территории, содержанию муниципального имущества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123,4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103,4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8002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«Обеспечение общественной безопасности»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20,2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20,2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865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первичной пожарной безопасности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20,2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  <a:latin typeface="Times New Roman"/>
                          <a:ea typeface="Times New Roman"/>
                        </a:rPr>
                        <a:t>20,2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186524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 «Социальная политика»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445,0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445,0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14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дополнительной ежемесячной пенсии муниципальным служащим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445,0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445,0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9435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"Функционирование органов местного самоуправления"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2855,6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2773,4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1105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 Титовского сельского поселения 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558,7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558,7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123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органов местного самоуправления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2238,8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2156,6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29435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приемов, мероприятий и прочих расходов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2547" marR="325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58,1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58,1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2438" y="642938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70C0"/>
                </a:solidFill>
              </a:rPr>
              <a:t>Расходы на содержание органа местного самоуправления (фактическое исполнение)</a:t>
            </a:r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427283"/>
              </p:ext>
            </p:extLst>
          </p:nvPr>
        </p:nvGraphicFramePr>
        <p:xfrm>
          <a:off x="809627" y="1928813"/>
          <a:ext cx="8786813" cy="2136458"/>
        </p:xfrm>
        <a:graphic>
          <a:graphicData uri="http://schemas.openxmlformats.org/drawingml/2006/table">
            <a:tbl>
              <a:tblPr/>
              <a:tblGrid>
                <a:gridCol w="7313613"/>
                <a:gridCol w="1473200"/>
              </a:tblGrid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за 2018 год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муниципального образования (глава)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администрации Титовского сельского поселения,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2156,6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: расходы на выплату персонала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1606,2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Закупка товаров, работ и услуг для муниципальных нужд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Уплата налогов и сборов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2715,3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5745" y="4643448"/>
            <a:ext cx="4673679" cy="657760"/>
          </a:xfrm>
          <a:prstGeom prst="rect">
            <a:avLst/>
          </a:prstGeom>
          <a:gradFill>
            <a:gsLst>
              <a:gs pos="0">
                <a:srgbClr val="92D050"/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</a:t>
            </a:r>
            <a:r>
              <a:rPr lang="ru-RU" b="1" dirty="0" smtClean="0"/>
              <a:t>служащих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2018 год – 5 человек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9F9F9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4033</TotalTime>
  <Words>741</Words>
  <Application>Microsoft Office PowerPoint</Application>
  <PresentationFormat>Лист A4 (210x297 мм)</PresentationFormat>
  <Paragraphs>282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PowerPoint</vt:lpstr>
      <vt:lpstr>Уважаемые жители и гости  Титовского поселения  !</vt:lpstr>
      <vt:lpstr>Презентация PowerPoint</vt:lpstr>
      <vt:lpstr>Исполнение плана по доходам за 2018 год, тыс. руб.</vt:lpstr>
      <vt:lpstr>Презентация PowerPoint</vt:lpstr>
      <vt:lpstr>Презентация PowerPoint</vt:lpstr>
      <vt:lpstr>Структура расходов за 2018 год, тыс. руб.</vt:lpstr>
      <vt:lpstr>Презентация PowerPoint</vt:lpstr>
      <vt:lpstr>Расходы на содержание органа местного самоуправления (фактическое исполнение)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Администратор</cp:lastModifiedBy>
  <cp:revision>430</cp:revision>
  <cp:lastPrinted>2019-01-27T05:34:09Z</cp:lastPrinted>
  <dcterms:created xsi:type="dcterms:W3CDTF">2012-12-19T07:56:30Z</dcterms:created>
  <dcterms:modified xsi:type="dcterms:W3CDTF">2019-08-02T03:43:59Z</dcterms:modified>
</cp:coreProperties>
</file>