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96" r:id="rId2"/>
    <p:sldId id="362" r:id="rId3"/>
    <p:sldId id="259" r:id="rId4"/>
    <p:sldId id="318" r:id="rId5"/>
    <p:sldId id="319" r:id="rId6"/>
    <p:sldId id="380" r:id="rId7"/>
    <p:sldId id="365" r:id="rId8"/>
    <p:sldId id="361" r:id="rId9"/>
    <p:sldId id="367" r:id="rId10"/>
    <p:sldId id="320" r:id="rId11"/>
    <p:sldId id="322" r:id="rId12"/>
    <p:sldId id="376" r:id="rId13"/>
    <p:sldId id="379" r:id="rId14"/>
    <p:sldId id="327" r:id="rId15"/>
    <p:sldId id="328" r:id="rId16"/>
    <p:sldId id="369" r:id="rId17"/>
    <p:sldId id="336" r:id="rId18"/>
    <p:sldId id="337" r:id="rId19"/>
    <p:sldId id="294" r:id="rId20"/>
  </p:sldIdLst>
  <p:sldSz cx="9906000" cy="6858000" type="A4"/>
  <p:notesSz cx="6761163" cy="9882188"/>
  <p:defaultTextStyle>
    <a:defPPr>
      <a:defRPr lang="ru-RU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7" autoAdjust="0"/>
    <p:restoredTop sz="97503" autoAdjust="0"/>
  </p:normalViewPr>
  <p:slideViewPr>
    <p:cSldViewPr>
      <p:cViewPr>
        <p:scale>
          <a:sx n="117" d="100"/>
          <a:sy n="117" d="100"/>
        </p:scale>
        <p:origin x="-396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197966984482816E-2"/>
                  <c:y val="-0.12295128583596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56365961763012E-3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2768234139667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6233.3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90370968327942E-2"/>
                  <c:y val="-0.13479454663767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4613723566112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82546384705101E-2"/>
                  <c:y val="-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Лист1!$B$3</c:f>
              <c:numCache>
                <c:formatCode>#,##0.00</c:formatCode>
                <c:ptCount val="1"/>
                <c:pt idx="0">
                  <c:v>6241.1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Лист1!$B$4</c:f>
              <c:numCache>
                <c:formatCode>0.00</c:formatCode>
                <c:ptCount val="1"/>
                <c:pt idx="0">
                  <c:v>-7.8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02"/>
        <c:shape val="cone"/>
        <c:axId val="7242880"/>
        <c:axId val="7244416"/>
        <c:axId val="0"/>
      </c:bar3DChart>
      <c:catAx>
        <c:axId val="724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44416"/>
        <c:crosses val="autoZero"/>
        <c:auto val="1"/>
        <c:lblAlgn val="ctr"/>
        <c:lblOffset val="100"/>
        <c:noMultiLvlLbl val="0"/>
      </c:catAx>
      <c:valAx>
        <c:axId val="7244416"/>
        <c:scaling>
          <c:logBase val="20"/>
          <c:orientation val="minMax"/>
          <c:max val="100000"/>
          <c:min val="1"/>
        </c:scaling>
        <c:delete val="1"/>
        <c:axPos val="l"/>
        <c:majorGridlines/>
        <c:numFmt formatCode="#,##0.00" sourceLinked="1"/>
        <c:majorTickMark val="none"/>
        <c:minorTickMark val="none"/>
        <c:tickLblPos val="nextTo"/>
        <c:crossAx val="7242880"/>
        <c:crosses val="autoZero"/>
        <c:crossBetween val="between"/>
        <c:majorUnit val="100000"/>
        <c:minorUnit val="20000"/>
      </c:valAx>
      <c:spPr>
        <a:effectLst>
          <a:outerShdw blurRad="50800" dist="50800" dir="5400000" sx="23000" sy="23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10321596211532053"/>
          <c:y val="0.89388280350691751"/>
          <c:w val="0.73615794583430127"/>
          <c:h val="0.1061178387586564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60842515239437E-2"/>
          <c:y val="8.2856017191717438E-2"/>
          <c:w val="0.42276571946855218"/>
          <c:h val="0.68761505514854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67208181557826E-3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8753309049251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69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2017</c:v>
                </c:pt>
                <c:pt idx="1">
                  <c:v>Уточненный план 2018</c:v>
                </c:pt>
                <c:pt idx="2">
                  <c:v>Факт 2018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1266.4000000000001</c:v>
                </c:pt>
                <c:pt idx="1">
                  <c:v>2144</c:v>
                </c:pt>
                <c:pt idx="2">
                  <c:v>2147.5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214091454180958E-3"/>
                  <c:y val="-0.17952137058205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90785799942722E-2"/>
                  <c:y val="-0.23015560331032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22E-2"/>
                  <c:y val="-0.23015560331032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2017</c:v>
                </c:pt>
                <c:pt idx="1">
                  <c:v>Уточненный план 2018</c:v>
                </c:pt>
                <c:pt idx="2">
                  <c:v>Факт 2018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2694.1</c:v>
                </c:pt>
                <c:pt idx="1">
                  <c:v>4104.8</c:v>
                </c:pt>
                <c:pt idx="2">
                  <c:v>4085.8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98648064"/>
        <c:axId val="98649600"/>
        <c:axId val="0"/>
      </c:bar3DChart>
      <c:catAx>
        <c:axId val="98648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8649600"/>
        <c:crosses val="autoZero"/>
        <c:auto val="1"/>
        <c:lblAlgn val="ctr"/>
        <c:lblOffset val="100"/>
        <c:noMultiLvlLbl val="0"/>
      </c:catAx>
      <c:valAx>
        <c:axId val="9864960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98648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461937933589003E-3"/>
          <c:y val="0.91026758579095424"/>
          <c:w val="0.49389027186975426"/>
          <c:h val="8.05261900766327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Структура </a:t>
            </a:r>
            <a:r>
              <a:rPr lang="ru-RU" sz="1400" dirty="0" smtClean="0"/>
              <a:t>безвозмездных поступлений</a:t>
            </a:r>
          </a:p>
          <a:p>
            <a:pPr algn="ctr">
              <a:defRPr/>
            </a:pPr>
            <a:r>
              <a:rPr lang="ru-RU" sz="1400" dirty="0" smtClean="0"/>
              <a:t> </a:t>
            </a:r>
            <a:r>
              <a:rPr lang="ru-RU" sz="1400" dirty="0"/>
              <a:t>за </a:t>
            </a:r>
            <a:r>
              <a:rPr lang="ru-RU" sz="1400" dirty="0" smtClean="0"/>
              <a:t>2018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13107927641391087"/>
          <c:y val="0"/>
        </c:manualLayout>
      </c:layout>
      <c:overlay val="0"/>
    </c:title>
    <c:autoTitleDeleted val="0"/>
    <c:view3D>
      <c:rotX val="2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50203314838622E-4"/>
          <c:y val="0.13379265050081279"/>
          <c:w val="0.98946650982548623"/>
          <c:h val="0.8469530220874307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38100"/>
              <a:bevelB w="31750"/>
            </a:sp3d>
          </c:spPr>
          <c:explosion val="2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rgbClr val="F14124">
                      <a:shade val="51000"/>
                      <a:satMod val="130000"/>
                    </a:srgbClr>
                  </a:gs>
                  <a:gs pos="80000">
                    <a:srgbClr val="F14124">
                      <a:shade val="93000"/>
                      <a:satMod val="130000"/>
                    </a:srgbClr>
                  </a:gs>
                  <a:gs pos="100000">
                    <a:srgbClr val="F1412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Дотация на выравнивание бюджетной обеспеченности; 1 </a:t>
                    </a:r>
                    <a:r>
                      <a:rPr lang="ru-RU" smtClean="0"/>
                      <a:t>507 т.р.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Дотация на обеспечение сбалансированности бюджета. </a:t>
                    </a:r>
                    <a:endParaRPr lang="ru-RU" dirty="0" smtClean="0"/>
                  </a:p>
                  <a:p>
                    <a:r>
                      <a:rPr lang="ru-RU" dirty="0" smtClean="0"/>
                      <a:t>288,7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dLbl>
              <c:idx val="2"/>
              <c:layout>
                <c:manualLayout>
                  <c:x val="-7.4203472379022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бюджетам муниципальных образований. </a:t>
                    </a:r>
                    <a:endParaRPr lang="ru-RU" dirty="0" smtClean="0"/>
                  </a:p>
                  <a:p>
                    <a:r>
                      <a:rPr lang="ru-RU" dirty="0" smtClean="0"/>
                      <a:t>98,5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dLbl>
              <c:idx val="3"/>
              <c:layout>
                <c:manualLayout>
                  <c:x val="-0.29177108074662089"/>
                  <c:y val="-2.28336545945816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</a:t>
                    </a:r>
                  </a:p>
                  <a:p>
                    <a:r>
                      <a:rPr lang="ru-RU" dirty="0" smtClean="0"/>
                      <a:t> 5,4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Прочие межбюджетные трансферты;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2 164,2 </a:t>
                    </a:r>
                    <a:r>
                      <a:rPr lang="ru-RU" dirty="0" err="1" smtClean="0"/>
                      <a:t>т.р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dLbl>
              <c:idx val="5"/>
              <c:layout>
                <c:manualLayout>
                  <c:x val="8.0576397209960696E-2"/>
                  <c:y val="-4.223850107597511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безвозмездные; </a:t>
                    </a:r>
                    <a:r>
                      <a:rPr lang="ru-RU" dirty="0" smtClean="0"/>
                      <a:t>22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1"/>
          </c:dLbls>
          <c:cat>
            <c:strRef>
              <c:f>Лист1!$B$2:$B$7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Дотация на обеспечение сбалансированности бюджета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межбюджетные трансферты</c:v>
                </c:pt>
                <c:pt idx="5">
                  <c:v>Прочие безвозмездные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1507</c:v>
                </c:pt>
                <c:pt idx="1">
                  <c:v>288.7</c:v>
                </c:pt>
                <c:pt idx="2">
                  <c:v>98.5</c:v>
                </c:pt>
                <c:pt idx="3">
                  <c:v>5.4</c:v>
                </c:pt>
                <c:pt idx="4">
                  <c:v>2164.1999999999998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Лист1!$B$2:$B$7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Дотация на обеспечение сбалансированности бюджета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межбюджетные трансферты</c:v>
                </c:pt>
                <c:pt idx="5">
                  <c:v>Прочие безвозмездные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36.883841597728718</c:v>
                </c:pt>
                <c:pt idx="1">
                  <c:v>7.065935679671056</c:v>
                </c:pt>
                <c:pt idx="2">
                  <c:v>2.4107885848548634</c:v>
                </c:pt>
                <c:pt idx="3">
                  <c:v>0.13216505947427679</c:v>
                </c:pt>
                <c:pt idx="4">
                  <c:v>52.968818835968477</c:v>
                </c:pt>
                <c:pt idx="5">
                  <c:v>0.53845024230260907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2017, тыс.руб.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Лист1!$B$3:$B$8</c:f>
              <c:strCache>
                <c:ptCount val="6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Доходы от продажи материальных активов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144.4</c:v>
                </c:pt>
                <c:pt idx="1">
                  <c:v>500.1</c:v>
                </c:pt>
                <c:pt idx="2">
                  <c:v>32.5</c:v>
                </c:pt>
                <c:pt idx="3">
                  <c:v>455.1</c:v>
                </c:pt>
                <c:pt idx="4">
                  <c:v>9.1999999999999993</c:v>
                </c:pt>
                <c:pt idx="5">
                  <c:v>125.1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2018, тыс.руб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Лист1!$B$3:$B$8</c:f>
              <c:strCache>
                <c:ptCount val="6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Доходы от продажи материальных активов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171.2</c:v>
                </c:pt>
                <c:pt idx="1">
                  <c:v>545.79999999999995</c:v>
                </c:pt>
                <c:pt idx="2">
                  <c:v>21.8</c:v>
                </c:pt>
                <c:pt idx="3">
                  <c:v>1401.7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8964992"/>
        <c:axId val="98963456"/>
      </c:barChart>
      <c:valAx>
        <c:axId val="9896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8964992"/>
        <c:crosses val="autoZero"/>
        <c:crossBetween val="between"/>
      </c:valAx>
      <c:catAx>
        <c:axId val="98964992"/>
        <c:scaling>
          <c:orientation val="minMax"/>
        </c:scaling>
        <c:delete val="0"/>
        <c:axPos val="b"/>
        <c:majorTickMark val="none"/>
        <c:minorTickMark val="none"/>
        <c:tickLblPos val="low"/>
        <c:crossAx val="989634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37786248510488"/>
          <c:y val="3.0146540305613975E-2"/>
          <c:w val="0.59360773249807797"/>
          <c:h val="0.893135353401081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Лист1!$E$4:$E$5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rgbClr val="B4DCFA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285530529939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640370877158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04191030804307E-2"/>
                  <c:y val="-2.2745938981649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87486446781788E-2"/>
                  <c:y val="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64037087715851E-2"/>
                  <c:y val="-4.6379292777868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Лист1!$D$6:$D$12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Дотация на обеспечение сбалансированности бюджета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Лист1!$E$6:$E$12</c:f>
              <c:numCache>
                <c:formatCode>#,##0.0</c:formatCode>
                <c:ptCount val="6"/>
                <c:pt idx="0">
                  <c:v>1200</c:v>
                </c:pt>
                <c:pt idx="1">
                  <c:v>0</c:v>
                </c:pt>
                <c:pt idx="2">
                  <c:v>83.7</c:v>
                </c:pt>
                <c:pt idx="3">
                  <c:v>5.4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Лист1!$F$4:$F$5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109358058477235E-3"/>
                  <c:y val="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31229670172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-4.251386058929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Лист1!$D$6:$D$12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Дотация на обеспечение сбалансированности бюджета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Лист1!$F$6:$F$12</c:f>
              <c:numCache>
                <c:formatCode>#,##0.0</c:formatCode>
                <c:ptCount val="6"/>
                <c:pt idx="0">
                  <c:v>1507</c:v>
                </c:pt>
                <c:pt idx="1">
                  <c:v>288.7</c:v>
                </c:pt>
                <c:pt idx="2">
                  <c:v>98.5</c:v>
                </c:pt>
                <c:pt idx="3">
                  <c:v>5.4</c:v>
                </c:pt>
                <c:pt idx="4">
                  <c:v>2164.1999999999998</c:v>
                </c:pt>
                <c:pt idx="5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Лист1!$G$4:$G$5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731229670172681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42165476020308E-2"/>
                  <c:y val="-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2.318964638893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31489201300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5233206189764E-3"/>
                  <c:y val="-8.070362134630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Лист1!$D$6:$D$12</c:f>
              <c:strCache>
                <c:ptCount val="6"/>
                <c:pt idx="0">
                  <c:v>Дотация на выравнивание бюджетной обеспеченности</c:v>
                </c:pt>
                <c:pt idx="1">
                  <c:v>Дотация на обеспечение сбалансированности бюджета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Лист1!$G$6:$G$12</c:f>
              <c:numCache>
                <c:formatCode>#,##0.0</c:formatCode>
                <c:ptCount val="6"/>
                <c:pt idx="0">
                  <c:v>1507</c:v>
                </c:pt>
                <c:pt idx="1">
                  <c:v>288.7</c:v>
                </c:pt>
                <c:pt idx="2">
                  <c:v>98.5</c:v>
                </c:pt>
                <c:pt idx="3">
                  <c:v>5.4</c:v>
                </c:pt>
                <c:pt idx="4">
                  <c:v>2164.1999999999998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8723328"/>
        <c:axId val="98746368"/>
        <c:axId val="0"/>
      </c:bar3DChart>
      <c:catAx>
        <c:axId val="98723328"/>
        <c:scaling>
          <c:orientation val="minMax"/>
        </c:scaling>
        <c:delete val="0"/>
        <c:axPos val="l"/>
        <c:majorTickMark val="none"/>
        <c:minorTickMark val="none"/>
        <c:tickLblPos val="nextTo"/>
        <c:crossAx val="98746368"/>
        <c:crosses val="autoZero"/>
        <c:auto val="1"/>
        <c:lblAlgn val="ctr"/>
        <c:lblOffset val="100"/>
        <c:noMultiLvlLbl val="0"/>
      </c:catAx>
      <c:valAx>
        <c:axId val="987463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8723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3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6410658824732E-2"/>
          <c:y val="5.5341420397733584E-2"/>
          <c:w val="0.89404600092917419"/>
          <c:h val="0.47566103766248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Лист1!$D$3:$D$4</c:f>
              <c:strCache>
                <c:ptCount val="1"/>
                <c:pt idx="0">
                  <c:v>Первоначальный план тыс.руб.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1.2774629384866296E-2"/>
                  <c:y val="2.345336160540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Лист1!$D$5:$D$11</c:f>
              <c:numCache>
                <c:formatCode>General</c:formatCode>
                <c:ptCount val="7"/>
                <c:pt idx="0">
                  <c:v>2015.6</c:v>
                </c:pt>
                <c:pt idx="1">
                  <c:v>83.7</c:v>
                </c:pt>
                <c:pt idx="2">
                  <c:v>20</c:v>
                </c:pt>
                <c:pt idx="3">
                  <c:v>526.79999999999995</c:v>
                </c:pt>
                <c:pt idx="4">
                  <c:v>400</c:v>
                </c:pt>
                <c:pt idx="5">
                  <c:v>115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Лист1!$E$3:$E$4</c:f>
              <c:strCache>
                <c:ptCount val="1"/>
                <c:pt idx="0">
                  <c:v>Уточненный план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497166446379751E-2"/>
                  <c:y val="1.07493332252633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716869954272862E-2"/>
                  <c:y val="7.036008481621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161944077299584E-2"/>
                  <c:y val="7.036008481621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Лист1!$E$5:$E$11</c:f>
              <c:numCache>
                <c:formatCode>General</c:formatCode>
                <c:ptCount val="7"/>
                <c:pt idx="0">
                  <c:v>2511.6</c:v>
                </c:pt>
                <c:pt idx="1">
                  <c:v>98.5</c:v>
                </c:pt>
                <c:pt idx="2">
                  <c:v>29.8</c:v>
                </c:pt>
                <c:pt idx="3">
                  <c:v>2646.9</c:v>
                </c:pt>
                <c:pt idx="4">
                  <c:v>839.3</c:v>
                </c:pt>
                <c:pt idx="5">
                  <c:v>122.7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Лист1!$F$3:$F$4</c:f>
              <c:strCache>
                <c:ptCount val="1"/>
                <c:pt idx="0">
                  <c:v>Факт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844811388129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2092323353029E-2"/>
                  <c:y val="7.036008481621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7166446379751E-2"/>
                  <c:y val="7.036008481621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07018200326305E-2"/>
                  <c:y val="-7.036008481621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Лист1!$F$5:$F$11</c:f>
              <c:numCache>
                <c:formatCode>General</c:formatCode>
                <c:ptCount val="7"/>
                <c:pt idx="0">
                  <c:v>2510.6999999999998</c:v>
                </c:pt>
                <c:pt idx="1">
                  <c:v>98.5</c:v>
                </c:pt>
                <c:pt idx="2">
                  <c:v>29.8</c:v>
                </c:pt>
                <c:pt idx="3">
                  <c:v>2640.1</c:v>
                </c:pt>
                <c:pt idx="4">
                  <c:v>839.3</c:v>
                </c:pt>
                <c:pt idx="5">
                  <c:v>122.7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00928"/>
        <c:axId val="104302464"/>
        <c:axId val="0"/>
      </c:bar3DChart>
      <c:catAx>
        <c:axId val="10430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302464"/>
        <c:crosses val="autoZero"/>
        <c:auto val="1"/>
        <c:lblAlgn val="ctr"/>
        <c:lblOffset val="100"/>
        <c:noMultiLvlLbl val="0"/>
      </c:catAx>
      <c:valAx>
        <c:axId val="10430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0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4966640248971"/>
          <c:y val="0.8039627541384291"/>
          <c:w val="0.14582843356328345"/>
          <c:h val="0.1813269011776469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40507436570429"/>
          <c:y val="5.1400554097404488E-2"/>
          <c:w val="0.81989766192221214"/>
          <c:h val="0.7211245990084572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Всего по муниципальной программе</c:v>
                </c:pt>
              </c:strCache>
            </c:strRef>
          </c:tx>
          <c:spPr>
            <a:solidFill>
              <a:srgbClr val="5ECCF3">
                <a:lumMod val="50000"/>
              </a:srgbClr>
            </a:solidFill>
          </c:spPr>
          <c:invertIfNegative val="0"/>
          <c:cat>
            <c:strRef>
              <c:f>Лист1!$C$2:$E$3</c:f>
              <c:strCache>
                <c:ptCount val="3"/>
                <c:pt idx="0">
                  <c:v>Факт 2017</c:v>
                </c:pt>
                <c:pt idx="1">
                  <c:v>План 2018</c:v>
                </c:pt>
                <c:pt idx="2">
                  <c:v>Факт 2018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3740.3</c:v>
                </c:pt>
                <c:pt idx="1">
                  <c:v>6069.4</c:v>
                </c:pt>
                <c:pt idx="2">
                  <c:v>6061.7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Непрограммное направление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79811993678706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780659291824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9749324904942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Лист1!$C$2:$E$3</c:f>
              <c:strCache>
                <c:ptCount val="3"/>
                <c:pt idx="0">
                  <c:v>Факт 2017</c:v>
                </c:pt>
                <c:pt idx="1">
                  <c:v>План 2018</c:v>
                </c:pt>
                <c:pt idx="2">
                  <c:v>Факт 2018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218.3</c:v>
                </c:pt>
                <c:pt idx="1">
                  <c:v>179.4</c:v>
                </c:pt>
                <c:pt idx="2">
                  <c:v>179.4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54803584"/>
        <c:axId val="154811776"/>
        <c:axId val="0"/>
      </c:bar3DChart>
      <c:catAx>
        <c:axId val="154803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4811776"/>
        <c:crosses val="autoZero"/>
        <c:auto val="1"/>
        <c:lblAlgn val="ctr"/>
        <c:lblOffset val="100"/>
        <c:noMultiLvlLbl val="0"/>
      </c:catAx>
      <c:valAx>
        <c:axId val="1548117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54803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1867,1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50,9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451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2992,2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73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0,3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122,7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51,1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390,7</a:t>
                    </a:r>
                    <a:r>
                      <a:rPr lang="en-US"/>
                      <a:t>;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242,1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Оплата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Содержание имущества</c:v>
                </c:pt>
                <c:pt idx="4">
                  <c:v>Прочие работы, услуги</c:v>
                </c:pt>
                <c:pt idx="5">
                  <c:v>Перечисления другим бюджетам</c:v>
                </c:pt>
                <c:pt idx="6">
                  <c:v>Социальное обеспечение</c:v>
                </c:pt>
                <c:pt idx="7">
                  <c:v>Прочие расходы</c:v>
                </c:pt>
                <c:pt idx="8">
                  <c:v>Капитальные вложения </c:v>
                </c:pt>
                <c:pt idx="9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1867.1</c:v>
                </c:pt>
                <c:pt idx="1">
                  <c:v>50.9</c:v>
                </c:pt>
                <c:pt idx="2">
                  <c:v>451</c:v>
                </c:pt>
                <c:pt idx="3">
                  <c:v>2992.2</c:v>
                </c:pt>
                <c:pt idx="4">
                  <c:v>73</c:v>
                </c:pt>
                <c:pt idx="5">
                  <c:v>0.3</c:v>
                </c:pt>
                <c:pt idx="6">
                  <c:v>122.7</c:v>
                </c:pt>
                <c:pt idx="7">
                  <c:v>51.1</c:v>
                </c:pt>
                <c:pt idx="8">
                  <c:v>390.7</c:v>
                </c:pt>
                <c:pt idx="9">
                  <c:v>242.1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236000388378887"/>
          <c:y val="0.17494002167927289"/>
          <c:w val="0.31244345866332313"/>
          <c:h val="0.81584628734945364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360000"/>
        <a:lstStyle/>
        <a:p>
          <a:pPr algn="ctr" rtl="0"/>
          <a:r>
            <a:rPr lang="ru-RU" sz="18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параметры бюджета</a:t>
          </a:r>
        </a:p>
        <a:p>
          <a:pPr algn="ctr" rtl="0"/>
          <a:r>
            <a:rPr lang="ru-RU" sz="18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Калинкинского сельского поселения за 2018 год. 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98B27E5-60CA-481B-9491-16BB385898E6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C5B6F-29AB-488F-B6D6-9B081A660271}" type="pres">
      <dgm:prSet presAssocID="{B1FE1208-7CDA-4798-939E-4BF3BD31D06A}" presName="comp" presStyleCnt="0"/>
      <dgm:spPr/>
    </dgm:pt>
    <dgm:pt modelId="{616F5824-547E-42F5-A915-27486CAB812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760A5AB3-866A-4674-9D34-CAFC63FA35EC}" type="pres">
      <dgm:prSet presAssocID="{B1FE1208-7CDA-4798-939E-4BF3BD31D06A}" presName="img" presStyleLbl="fgImgPlace1" presStyleIdx="0" presStyleCnt="1" custScaleX="30335" custScaleY="125000" custLinFactNeighborX="-3839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D755EA-D071-4926-8F65-4D368ADD155F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CD2A4-A9B5-48DC-A2C5-DB1BF8E13B1A}" type="presOf" srcId="{B1FE1208-7CDA-4798-939E-4BF3BD31D06A}" destId="{616F5824-547E-42F5-A915-27486CAB8123}" srcOrd="0" destOrd="0" presId="urn:microsoft.com/office/officeart/2005/8/layout/vList4"/>
    <dgm:cxn modelId="{3B709B2C-890E-4DC0-94DD-766B87566A3D}" type="presOf" srcId="{B1FE1208-7CDA-4798-939E-4BF3BD31D06A}" destId="{18D755EA-D071-4926-8F65-4D368ADD155F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DB20C410-3DBE-4F1C-BBC6-806B745AC3F9}" type="presOf" srcId="{79FA11E6-0595-4A30-BAB4-0A87B279B13F}" destId="{198B27E5-60CA-481B-9491-16BB385898E6}" srcOrd="0" destOrd="0" presId="urn:microsoft.com/office/officeart/2005/8/layout/vList4"/>
    <dgm:cxn modelId="{44AB2C45-02EF-470B-8BBB-E653AC9E8A77}" type="presParOf" srcId="{198B27E5-60CA-481B-9491-16BB385898E6}" destId="{8F1C5B6F-29AB-488F-B6D6-9B081A660271}" srcOrd="0" destOrd="0" presId="urn:microsoft.com/office/officeart/2005/8/layout/vList4"/>
    <dgm:cxn modelId="{46637C29-4BC5-4CBF-8F96-CD89B392EA9A}" type="presParOf" srcId="{8F1C5B6F-29AB-488F-B6D6-9B081A660271}" destId="{616F5824-547E-42F5-A915-27486CAB8123}" srcOrd="0" destOrd="0" presId="urn:microsoft.com/office/officeart/2005/8/layout/vList4"/>
    <dgm:cxn modelId="{75694F17-CAD2-4BBE-B2D4-85DD053EA743}" type="presParOf" srcId="{8F1C5B6F-29AB-488F-B6D6-9B081A660271}" destId="{760A5AB3-866A-4674-9D34-CAFC63FA35EC}" srcOrd="1" destOrd="0" presId="urn:microsoft.com/office/officeart/2005/8/layout/vList4"/>
    <dgm:cxn modelId="{7113834B-F84B-4697-86D5-727E75B2DE3E}" type="presParOf" srcId="{8F1C5B6F-29AB-488F-B6D6-9B081A660271}" destId="{18D755EA-D071-4926-8F65-4D368ADD15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Основные направления расходов бюджета Калинкинского сельского поселения за 2018 год,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C91F-2B9F-4562-AA5F-44E9018A1AF5}" type="presOf" srcId="{B1FE1208-7CDA-4798-939E-4BF3BD31D06A}" destId="{145171BC-7D26-4D97-AFFB-DB800991963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1FE1350-7C4C-44FA-BF5D-4B48422B25D4}" type="presOf" srcId="{79FA11E6-0595-4A30-BAB4-0A87B279B13F}" destId="{EDCF348A-2451-47B1-A03F-62A53BAA3CD4}" srcOrd="0" destOrd="0" presId="urn:microsoft.com/office/officeart/2005/8/layout/vList4"/>
    <dgm:cxn modelId="{9B3B22C6-88D9-456C-BF54-5E77E564C0ED}" type="presOf" srcId="{B1FE1208-7CDA-4798-939E-4BF3BD31D06A}" destId="{EC589129-CADE-4828-9CD6-620E6BF7649F}" srcOrd="0" destOrd="0" presId="urn:microsoft.com/office/officeart/2005/8/layout/vList4"/>
    <dgm:cxn modelId="{9F87062A-C1F5-435C-BD6B-98D480C74D73}" type="presParOf" srcId="{EDCF348A-2451-47B1-A03F-62A53BAA3CD4}" destId="{B6BBFAE0-1086-42B7-94AE-FCA35A1AA217}" srcOrd="0" destOrd="0" presId="urn:microsoft.com/office/officeart/2005/8/layout/vList4"/>
    <dgm:cxn modelId="{34D0E735-4D36-4189-9772-637620C79192}" type="presParOf" srcId="{B6BBFAE0-1086-42B7-94AE-FCA35A1AA217}" destId="{EC589129-CADE-4828-9CD6-620E6BF7649F}" srcOrd="0" destOrd="0" presId="urn:microsoft.com/office/officeart/2005/8/layout/vList4"/>
    <dgm:cxn modelId="{F097F6EE-D767-4B2A-AB9B-F01535F43B0D}" type="presParOf" srcId="{B6BBFAE0-1086-42B7-94AE-FCA35A1AA217}" destId="{96E010AA-1D0C-45B1-848F-6DA32EBE960D}" srcOrd="1" destOrd="0" presId="urn:microsoft.com/office/officeart/2005/8/layout/vList4"/>
    <dgm:cxn modelId="{85E6445F-755D-4F9F-B9AE-7729B9485D8D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Безвозмездные поступления, поступившие в бюджет Калинкинского сельского поселения в 2018г.,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297DBDD8-2E57-4069-8F85-57AF5E96CF4A}" type="presOf" srcId="{B1FE1208-7CDA-4798-939E-4BF3BD31D06A}" destId="{EC589129-CADE-4828-9CD6-620E6BF7649F}" srcOrd="0" destOrd="0" presId="urn:microsoft.com/office/officeart/2005/8/layout/vList4"/>
    <dgm:cxn modelId="{12749251-B524-4E4A-8081-39485E255FBA}" type="presOf" srcId="{79FA11E6-0595-4A30-BAB4-0A87B279B13F}" destId="{EDCF348A-2451-47B1-A03F-62A53BAA3CD4}" srcOrd="0" destOrd="0" presId="urn:microsoft.com/office/officeart/2005/8/layout/vList4"/>
    <dgm:cxn modelId="{087B18EC-B603-4DC5-8F0C-24F598E8CA8D}" type="presOf" srcId="{B1FE1208-7CDA-4798-939E-4BF3BD31D06A}" destId="{145171BC-7D26-4D97-AFFB-DB8009919638}" srcOrd="1" destOrd="0" presId="urn:microsoft.com/office/officeart/2005/8/layout/vList4"/>
    <dgm:cxn modelId="{900435E9-5DEF-4EC1-B41F-BC77D5D01618}" type="presParOf" srcId="{EDCF348A-2451-47B1-A03F-62A53BAA3CD4}" destId="{B6BBFAE0-1086-42B7-94AE-FCA35A1AA217}" srcOrd="0" destOrd="0" presId="urn:microsoft.com/office/officeart/2005/8/layout/vList4"/>
    <dgm:cxn modelId="{272B62AC-5AE9-4E58-8110-24DC0916283A}" type="presParOf" srcId="{B6BBFAE0-1086-42B7-94AE-FCA35A1AA217}" destId="{EC589129-CADE-4828-9CD6-620E6BF7649F}" srcOrd="0" destOrd="0" presId="urn:microsoft.com/office/officeart/2005/8/layout/vList4"/>
    <dgm:cxn modelId="{8B1B932E-2A2B-458C-B8AE-9C8AB8AB6727}" type="presParOf" srcId="{B6BBFAE0-1086-42B7-94AE-FCA35A1AA217}" destId="{96E010AA-1D0C-45B1-848F-6DA32EBE960D}" srcOrd="1" destOrd="0" presId="urn:microsoft.com/office/officeart/2005/8/layout/vList4"/>
    <dgm:cxn modelId="{8AC15127-50FE-40E2-ABAE-1A4EBCE16B53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52CE94-8EC3-4E42-AB82-5B3C70702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0ED42-31EB-4CB7-AB3D-229BA52C48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Бюджет Калинкинского сельского поселения </a:t>
          </a:r>
          <a:endParaRPr lang="ru-RU" sz="2000" dirty="0"/>
        </a:p>
      </dgm:t>
    </dgm:pt>
    <dgm:pt modelId="{FF103BAB-EDAF-422F-B47D-D1C583C1D20B}" type="parTrans" cxnId="{37B5CAF7-8A92-473A-A174-FA2267C76AAE}">
      <dgm:prSet/>
      <dgm:spPr/>
      <dgm:t>
        <a:bodyPr/>
        <a:lstStyle/>
        <a:p>
          <a:endParaRPr lang="ru-RU"/>
        </a:p>
      </dgm:t>
    </dgm:pt>
    <dgm:pt modelId="{E0509D58-53C8-4995-9C71-4E2615C1F3CF}" type="sibTrans" cxnId="{37B5CAF7-8A92-473A-A174-FA2267C76AAE}">
      <dgm:prSet/>
      <dgm:spPr/>
      <dgm:t>
        <a:bodyPr/>
        <a:lstStyle/>
        <a:p>
          <a:endParaRPr lang="ru-RU"/>
        </a:p>
      </dgm:t>
    </dgm:pt>
    <dgm:pt modelId="{FDD331E3-A4BB-46B4-9E47-0928B5E71E6E}" type="pres">
      <dgm:prSet presAssocID="{6152CE94-8EC3-4E42-AB82-5B3C70702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FB4A3-1122-410B-BF72-E3857F269DCD}" type="pres">
      <dgm:prSet presAssocID="{4210ED42-31EB-4CB7-AB3D-229BA52C4879}" presName="parentText" presStyleLbl="node1" presStyleIdx="0" presStyleCnt="1" custLinFactNeighborY="-7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CAF7-8A92-473A-A174-FA2267C76AAE}" srcId="{6152CE94-8EC3-4E42-AB82-5B3C7070266A}" destId="{4210ED42-31EB-4CB7-AB3D-229BA52C4879}" srcOrd="0" destOrd="0" parTransId="{FF103BAB-EDAF-422F-B47D-D1C583C1D20B}" sibTransId="{E0509D58-53C8-4995-9C71-4E2615C1F3CF}"/>
    <dgm:cxn modelId="{B9051BD4-EE85-4AF0-B26A-0AB6F98357D9}" type="presOf" srcId="{4210ED42-31EB-4CB7-AB3D-229BA52C4879}" destId="{016FB4A3-1122-410B-BF72-E3857F269DCD}" srcOrd="0" destOrd="0" presId="urn:microsoft.com/office/officeart/2005/8/layout/vList2"/>
    <dgm:cxn modelId="{416A3169-F734-4F63-BCD9-399BF1FEEB49}" type="presOf" srcId="{6152CE94-8EC3-4E42-AB82-5B3C7070266A}" destId="{FDD331E3-A4BB-46B4-9E47-0928B5E71E6E}" srcOrd="0" destOrd="0" presId="urn:microsoft.com/office/officeart/2005/8/layout/vList2"/>
    <dgm:cxn modelId="{8F743F8D-4A8C-49AB-B8E9-60487EE3A1BE}" type="presParOf" srcId="{FDD331E3-A4BB-46B4-9E47-0928B5E71E6E}" destId="{016FB4A3-1122-410B-BF72-E3857F269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 custT="1"/>
      <dgm:spPr/>
      <dgm:t>
        <a:bodyPr/>
        <a:lstStyle/>
        <a:p>
          <a:pPr rtl="0"/>
          <a:r>
            <a:rPr lang="ru-RU" sz="1400" dirty="0" smtClean="0"/>
            <a:t>Субвенция</a:t>
          </a:r>
          <a:endParaRPr lang="ru-RU" sz="1400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 custT="1"/>
      <dgm:spPr/>
      <dgm:t>
        <a:bodyPr/>
        <a:lstStyle/>
        <a:p>
          <a:pPr rtl="0"/>
          <a:r>
            <a:rPr lang="ru-RU" sz="1400" dirty="0" smtClean="0"/>
            <a:t>План 98,5</a:t>
          </a:r>
          <a:endParaRPr lang="ru-RU" sz="1400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 custT="1"/>
      <dgm:spPr/>
      <dgm:t>
        <a:bodyPr/>
        <a:lstStyle/>
        <a:p>
          <a:pPr rtl="0"/>
          <a:r>
            <a:rPr lang="ru-RU" sz="1400" dirty="0" smtClean="0"/>
            <a:t>Факт 98,5</a:t>
          </a:r>
          <a:endParaRPr lang="ru-RU" sz="1400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 custT="1"/>
      <dgm:spPr/>
      <dgm:t>
        <a:bodyPr/>
        <a:lstStyle/>
        <a:p>
          <a:pPr rtl="0"/>
          <a:r>
            <a:rPr lang="ru-RU" sz="1400" dirty="0" smtClean="0"/>
            <a:t>100%</a:t>
          </a:r>
          <a:endParaRPr lang="ru-RU" sz="1400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-32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8E716F74-AFDE-4850-974E-2C82F8AE2504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6274D5BC-3279-4C26-B72C-DAC406293257}" type="presOf" srcId="{B416209B-C473-47CF-A630-1E2596682F3D}" destId="{2949C10E-D488-452A-B802-BA1A2359BB76}" srcOrd="0" destOrd="0" presId="urn:microsoft.com/office/officeart/2005/8/layout/pyramid2"/>
    <dgm:cxn modelId="{6212FD54-346F-4B69-A2AC-0770B52B758E}" type="presOf" srcId="{EFB348C9-21F9-4FD1-97D1-A066D8AB965E}" destId="{2778847F-F4C2-49B0-BB02-B0F2CB14776D}" srcOrd="0" destOrd="0" presId="urn:microsoft.com/office/officeart/2005/8/layout/pyramid2"/>
    <dgm:cxn modelId="{CD1DC417-AAB7-45E7-B89F-7F0D8E4E8777}" type="presOf" srcId="{F8A57722-93BB-4E77-AD12-D77C58AB1A71}" destId="{257D43B9-EF51-4090-8BEF-4E57A4DB0BC2}" srcOrd="0" destOrd="0" presId="urn:microsoft.com/office/officeart/2005/8/layout/pyramid2"/>
    <dgm:cxn modelId="{265E68F9-1C5B-4D4C-BC17-782D2AA1F0EC}" type="presOf" srcId="{2208D1B8-6F59-42BA-B01D-B7E1B29571AA}" destId="{4A9C0B56-6759-4022-8A88-39E47537849C}" srcOrd="0" destOrd="0" presId="urn:microsoft.com/office/officeart/2005/8/layout/pyramid2"/>
    <dgm:cxn modelId="{318F1FBD-44E8-4A11-B1BB-368E5B127719}" type="presParOf" srcId="{6ECEFD99-A664-4680-86A1-0A72EFA00105}" destId="{34104C8D-81FC-4338-B5DE-BA7619B5721B}" srcOrd="0" destOrd="0" presId="urn:microsoft.com/office/officeart/2005/8/layout/pyramid2"/>
    <dgm:cxn modelId="{B279364B-B171-4B55-B0FB-EA13DEA17115}" type="presParOf" srcId="{6ECEFD99-A664-4680-86A1-0A72EFA00105}" destId="{3F59AE29-4EEA-48DD-A492-1E9804BFF638}" srcOrd="1" destOrd="0" presId="urn:microsoft.com/office/officeart/2005/8/layout/pyramid2"/>
    <dgm:cxn modelId="{2397AB88-6542-479E-930D-31539C6EF165}" type="presParOf" srcId="{3F59AE29-4EEA-48DD-A492-1E9804BFF638}" destId="{4A9C0B56-6759-4022-8A88-39E47537849C}" srcOrd="0" destOrd="0" presId="urn:microsoft.com/office/officeart/2005/8/layout/pyramid2"/>
    <dgm:cxn modelId="{5D385CD3-0BE2-4F65-9EF6-C98890E46283}" type="presParOf" srcId="{3F59AE29-4EEA-48DD-A492-1E9804BFF638}" destId="{C7549387-B4BC-47C2-A778-4524A729BFE2}" srcOrd="1" destOrd="0" presId="urn:microsoft.com/office/officeart/2005/8/layout/pyramid2"/>
    <dgm:cxn modelId="{7CD28DF3-0C72-4744-8DE0-2693C70C0AF1}" type="presParOf" srcId="{3F59AE29-4EEA-48DD-A492-1E9804BFF638}" destId="{257D43B9-EF51-4090-8BEF-4E57A4DB0BC2}" srcOrd="2" destOrd="0" presId="urn:microsoft.com/office/officeart/2005/8/layout/pyramid2"/>
    <dgm:cxn modelId="{1AE35BA4-561E-4B71-8783-84F1C74F476D}" type="presParOf" srcId="{3F59AE29-4EEA-48DD-A492-1E9804BFF638}" destId="{C801D286-01F0-4055-A608-1BEA4DD48CA0}" srcOrd="3" destOrd="0" presId="urn:microsoft.com/office/officeart/2005/8/layout/pyramid2"/>
    <dgm:cxn modelId="{618E28E9-1187-4DEE-B491-1B8334176B4C}" type="presParOf" srcId="{3F59AE29-4EEA-48DD-A492-1E9804BFF638}" destId="{2778847F-F4C2-49B0-BB02-B0F2CB14776D}" srcOrd="4" destOrd="0" presId="urn:microsoft.com/office/officeart/2005/8/layout/pyramid2"/>
    <dgm:cxn modelId="{7643B1B3-748B-42AE-A895-4D03370DD7D2}" type="presParOf" srcId="{3F59AE29-4EEA-48DD-A492-1E9804BFF638}" destId="{27E5A966-0ED8-4BEB-8786-61B0EBD7030B}" srcOrd="5" destOrd="0" presId="urn:microsoft.com/office/officeart/2005/8/layout/pyramid2"/>
    <dgm:cxn modelId="{07F438A0-C030-41C8-93E5-C2B5539C3D17}" type="presParOf" srcId="{3F59AE29-4EEA-48DD-A492-1E9804BFF638}" destId="{2949C10E-D488-452A-B802-BA1A2359BB76}" srcOrd="6" destOrd="0" presId="urn:microsoft.com/office/officeart/2005/8/layout/pyramid2"/>
    <dgm:cxn modelId="{51369B33-B59C-4B09-9351-F1E74D30BD16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AB13C6-598C-4B72-A9B6-B6CB85395B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69416-2AB3-46FD-9BAC-7CBC380511FB}">
      <dgm:prSet custT="1"/>
      <dgm:spPr/>
      <dgm:t>
        <a:bodyPr/>
        <a:lstStyle/>
        <a:p>
          <a:pPr rtl="0"/>
          <a:r>
            <a:rPr lang="ru-RU" sz="1400" dirty="0" smtClean="0"/>
            <a:t>Прочие безвозмездные поступления</a:t>
          </a:r>
          <a:endParaRPr lang="ru-RU" sz="1400" dirty="0"/>
        </a:p>
      </dgm:t>
    </dgm:pt>
    <dgm:pt modelId="{3F925B31-628B-48E2-B982-733EC54E31D8}" type="parTrans" cxnId="{5AF0AE4F-195F-4FFF-9883-FAB668BFB8C0}">
      <dgm:prSet/>
      <dgm:spPr/>
      <dgm:t>
        <a:bodyPr/>
        <a:lstStyle/>
        <a:p>
          <a:endParaRPr lang="ru-RU"/>
        </a:p>
      </dgm:t>
    </dgm:pt>
    <dgm:pt modelId="{4B8A148D-13ED-4BA2-8E28-0F28989603D9}" type="sibTrans" cxnId="{5AF0AE4F-195F-4FFF-9883-FAB668BFB8C0}">
      <dgm:prSet/>
      <dgm:spPr/>
      <dgm:t>
        <a:bodyPr/>
        <a:lstStyle/>
        <a:p>
          <a:endParaRPr lang="ru-RU"/>
        </a:p>
      </dgm:t>
    </dgm:pt>
    <dgm:pt modelId="{98F0E486-1796-4B69-88DE-081B70A23345}">
      <dgm:prSet custT="1"/>
      <dgm:spPr/>
      <dgm:t>
        <a:bodyPr/>
        <a:lstStyle/>
        <a:p>
          <a:pPr rtl="0"/>
          <a:r>
            <a:rPr lang="ru-RU" sz="1400" dirty="0" smtClean="0"/>
            <a:t>План 41,0</a:t>
          </a:r>
          <a:endParaRPr lang="ru-RU" sz="1400" dirty="0"/>
        </a:p>
      </dgm:t>
    </dgm:pt>
    <dgm:pt modelId="{CC5583D7-62F3-4736-AF74-8598B9245DB1}" type="parTrans" cxnId="{F6795B44-3BE4-4A40-A84C-E10C266AC390}">
      <dgm:prSet/>
      <dgm:spPr/>
      <dgm:t>
        <a:bodyPr/>
        <a:lstStyle/>
        <a:p>
          <a:endParaRPr lang="ru-RU"/>
        </a:p>
      </dgm:t>
    </dgm:pt>
    <dgm:pt modelId="{4B6DB41F-70A9-47AD-9990-EF22E4E1ADFA}" type="sibTrans" cxnId="{F6795B44-3BE4-4A40-A84C-E10C266AC390}">
      <dgm:prSet/>
      <dgm:spPr/>
      <dgm:t>
        <a:bodyPr/>
        <a:lstStyle/>
        <a:p>
          <a:endParaRPr lang="ru-RU"/>
        </a:p>
      </dgm:t>
    </dgm:pt>
    <dgm:pt modelId="{C9238A04-5CB7-4A99-BEE0-2EEB22E46EDE}">
      <dgm:prSet custT="1"/>
      <dgm:spPr/>
      <dgm:t>
        <a:bodyPr/>
        <a:lstStyle/>
        <a:p>
          <a:pPr rtl="0"/>
          <a:r>
            <a:rPr lang="ru-RU" sz="1400" dirty="0" smtClean="0"/>
            <a:t>Факт 22,0</a:t>
          </a:r>
          <a:endParaRPr lang="ru-RU" sz="1400" dirty="0"/>
        </a:p>
      </dgm:t>
    </dgm:pt>
    <dgm:pt modelId="{61299E4F-2956-4701-8F2C-ED701823C665}" type="parTrans" cxnId="{89A71662-86C2-4236-B5E4-C3449F99D8C0}">
      <dgm:prSet/>
      <dgm:spPr/>
      <dgm:t>
        <a:bodyPr/>
        <a:lstStyle/>
        <a:p>
          <a:endParaRPr lang="ru-RU"/>
        </a:p>
      </dgm:t>
    </dgm:pt>
    <dgm:pt modelId="{2CA1AB12-17D3-4F65-9D9C-5474A6DED932}" type="sibTrans" cxnId="{89A71662-86C2-4236-B5E4-C3449F99D8C0}">
      <dgm:prSet/>
      <dgm:spPr/>
      <dgm:t>
        <a:bodyPr/>
        <a:lstStyle/>
        <a:p>
          <a:endParaRPr lang="ru-RU"/>
        </a:p>
      </dgm:t>
    </dgm:pt>
    <dgm:pt modelId="{6122912D-2438-40A4-BB78-E94F54379CE5}">
      <dgm:prSet custT="1"/>
      <dgm:spPr/>
      <dgm:t>
        <a:bodyPr/>
        <a:lstStyle/>
        <a:p>
          <a:pPr rtl="0"/>
          <a:r>
            <a:rPr lang="ru-RU" sz="1400" dirty="0" smtClean="0"/>
            <a:t>53,7%</a:t>
          </a:r>
          <a:endParaRPr lang="ru-RU" sz="1400" dirty="0"/>
        </a:p>
      </dgm:t>
    </dgm:pt>
    <dgm:pt modelId="{EE6768B7-05C8-4244-8294-DCC63458A9ED}" type="parTrans" cxnId="{D63E26B4-FC98-4111-A314-FC9C02F1E378}">
      <dgm:prSet/>
      <dgm:spPr/>
      <dgm:t>
        <a:bodyPr/>
        <a:lstStyle/>
        <a:p>
          <a:endParaRPr lang="ru-RU"/>
        </a:p>
      </dgm:t>
    </dgm:pt>
    <dgm:pt modelId="{1AF41D5A-1BC2-447F-B90C-D27103777654}" type="sibTrans" cxnId="{D63E26B4-FC98-4111-A314-FC9C02F1E378}">
      <dgm:prSet/>
      <dgm:spPr/>
      <dgm:t>
        <a:bodyPr/>
        <a:lstStyle/>
        <a:p>
          <a:endParaRPr lang="ru-RU"/>
        </a:p>
      </dgm:t>
    </dgm:pt>
    <dgm:pt modelId="{21CCC154-667B-4C6D-B7E2-D36CFB7C2073}" type="pres">
      <dgm:prSet presAssocID="{58AB13C6-598C-4B72-A9B6-B6CB85395B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15F9DC-E6CB-4D3F-8B51-BBDC16DDD31A}" type="pres">
      <dgm:prSet presAssocID="{58AB13C6-598C-4B72-A9B6-B6CB85395BA0}" presName="pyramid" presStyleLbl="node1" presStyleIdx="0" presStyleCnt="1" custScaleX="129853" custLinFactNeighborX="7500" custLinFactNeighborY="-1011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D97F24-0C1A-4CEA-B4D7-44F609A9FE0E}" type="pres">
      <dgm:prSet presAssocID="{58AB13C6-598C-4B72-A9B6-B6CB85395BA0}" presName="theList" presStyleCnt="0"/>
      <dgm:spPr/>
    </dgm:pt>
    <dgm:pt modelId="{BC919BD6-4500-42F1-84D6-846BEAF41FCE}" type="pres">
      <dgm:prSet presAssocID="{2A769416-2AB3-46FD-9BAC-7CBC380511FB}" presName="aNode" presStyleLbl="fgAcc1" presStyleIdx="0" presStyleCnt="4" custScaleX="174547" custScaleY="285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0E3F-F0B8-4FA5-80D5-61979B97687C}" type="pres">
      <dgm:prSet presAssocID="{2A769416-2AB3-46FD-9BAC-7CBC380511FB}" presName="aSpace" presStyleCnt="0"/>
      <dgm:spPr/>
    </dgm:pt>
    <dgm:pt modelId="{E9E40A43-D413-4106-B9E5-8E7EBE4F9F75}" type="pres">
      <dgm:prSet presAssocID="{98F0E486-1796-4B69-88DE-081B70A23345}" presName="aNode" presStyleLbl="fgAcc1" presStyleIdx="1" presStyleCnt="4" custScaleX="15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542A-8E07-44C2-9E1D-318652742003}" type="pres">
      <dgm:prSet presAssocID="{98F0E486-1796-4B69-88DE-081B70A23345}" presName="aSpace" presStyleCnt="0"/>
      <dgm:spPr/>
    </dgm:pt>
    <dgm:pt modelId="{24F294E8-A4F9-4BE6-B1C6-3249EF6C6BE9}" type="pres">
      <dgm:prSet presAssocID="{C9238A04-5CB7-4A99-BEE0-2EEB22E46EDE}" presName="aNode" presStyleLbl="fgAcc1" presStyleIdx="2" presStyleCnt="4" custScaleX="15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EEFB-3F9D-449B-BED1-52EA5888F3AB}" type="pres">
      <dgm:prSet presAssocID="{C9238A04-5CB7-4A99-BEE0-2EEB22E46EDE}" presName="aSpace" presStyleCnt="0"/>
      <dgm:spPr/>
    </dgm:pt>
    <dgm:pt modelId="{E39C5F2C-7E20-439A-B746-C1D202840EA1}" type="pres">
      <dgm:prSet presAssocID="{6122912D-2438-40A4-BB78-E94F54379CE5}" presName="aNode" presStyleLbl="fgAcc1" presStyleIdx="3" presStyleCnt="4" custScaleX="15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708F3-18D5-49B8-A175-4DD0E7DD1F7D}" type="pres">
      <dgm:prSet presAssocID="{6122912D-2438-40A4-BB78-E94F54379CE5}" presName="aSpace" presStyleCnt="0"/>
      <dgm:spPr/>
    </dgm:pt>
  </dgm:ptLst>
  <dgm:cxnLst>
    <dgm:cxn modelId="{89A71662-86C2-4236-B5E4-C3449F99D8C0}" srcId="{58AB13C6-598C-4B72-A9B6-B6CB85395BA0}" destId="{C9238A04-5CB7-4A99-BEE0-2EEB22E46EDE}" srcOrd="2" destOrd="0" parTransId="{61299E4F-2956-4701-8F2C-ED701823C665}" sibTransId="{2CA1AB12-17D3-4F65-9D9C-5474A6DED932}"/>
    <dgm:cxn modelId="{C52B27AD-2468-422B-9A3D-44B63306FBBF}" type="presOf" srcId="{98F0E486-1796-4B69-88DE-081B70A23345}" destId="{E9E40A43-D413-4106-B9E5-8E7EBE4F9F75}" srcOrd="0" destOrd="0" presId="urn:microsoft.com/office/officeart/2005/8/layout/pyramid2"/>
    <dgm:cxn modelId="{59F5E715-6AAD-49D4-8EC6-F4444E825FC7}" type="presOf" srcId="{58AB13C6-598C-4B72-A9B6-B6CB85395BA0}" destId="{21CCC154-667B-4C6D-B7E2-D36CFB7C2073}" srcOrd="0" destOrd="0" presId="urn:microsoft.com/office/officeart/2005/8/layout/pyramid2"/>
    <dgm:cxn modelId="{F6795B44-3BE4-4A40-A84C-E10C266AC390}" srcId="{58AB13C6-598C-4B72-A9B6-B6CB85395BA0}" destId="{98F0E486-1796-4B69-88DE-081B70A23345}" srcOrd="1" destOrd="0" parTransId="{CC5583D7-62F3-4736-AF74-8598B9245DB1}" sibTransId="{4B6DB41F-70A9-47AD-9990-EF22E4E1ADFA}"/>
    <dgm:cxn modelId="{5AF0AE4F-195F-4FFF-9883-FAB668BFB8C0}" srcId="{58AB13C6-598C-4B72-A9B6-B6CB85395BA0}" destId="{2A769416-2AB3-46FD-9BAC-7CBC380511FB}" srcOrd="0" destOrd="0" parTransId="{3F925B31-628B-48E2-B982-733EC54E31D8}" sibTransId="{4B8A148D-13ED-4BA2-8E28-0F28989603D9}"/>
    <dgm:cxn modelId="{D63E26B4-FC98-4111-A314-FC9C02F1E378}" srcId="{58AB13C6-598C-4B72-A9B6-B6CB85395BA0}" destId="{6122912D-2438-40A4-BB78-E94F54379CE5}" srcOrd="3" destOrd="0" parTransId="{EE6768B7-05C8-4244-8294-DCC63458A9ED}" sibTransId="{1AF41D5A-1BC2-447F-B90C-D27103777654}"/>
    <dgm:cxn modelId="{F8E4BF77-A988-40CB-B199-C9C685BE3CA0}" type="presOf" srcId="{2A769416-2AB3-46FD-9BAC-7CBC380511FB}" destId="{BC919BD6-4500-42F1-84D6-846BEAF41FCE}" srcOrd="0" destOrd="0" presId="urn:microsoft.com/office/officeart/2005/8/layout/pyramid2"/>
    <dgm:cxn modelId="{890E360F-08F0-47BE-B5E0-FF091EE80FB8}" type="presOf" srcId="{C9238A04-5CB7-4A99-BEE0-2EEB22E46EDE}" destId="{24F294E8-A4F9-4BE6-B1C6-3249EF6C6BE9}" srcOrd="0" destOrd="0" presId="urn:microsoft.com/office/officeart/2005/8/layout/pyramid2"/>
    <dgm:cxn modelId="{2E0425EC-8F4B-462E-B6FF-8322B9D333D2}" type="presOf" srcId="{6122912D-2438-40A4-BB78-E94F54379CE5}" destId="{E39C5F2C-7E20-439A-B746-C1D202840EA1}" srcOrd="0" destOrd="0" presId="urn:microsoft.com/office/officeart/2005/8/layout/pyramid2"/>
    <dgm:cxn modelId="{DD815956-FD78-433E-90A1-5C90671003BA}" type="presParOf" srcId="{21CCC154-667B-4C6D-B7E2-D36CFB7C2073}" destId="{DA15F9DC-E6CB-4D3F-8B51-BBDC16DDD31A}" srcOrd="0" destOrd="0" presId="urn:microsoft.com/office/officeart/2005/8/layout/pyramid2"/>
    <dgm:cxn modelId="{C9FB440E-2370-411A-8F19-D851FB6C11F3}" type="presParOf" srcId="{21CCC154-667B-4C6D-B7E2-D36CFB7C2073}" destId="{D7D97F24-0C1A-4CEA-B4D7-44F609A9FE0E}" srcOrd="1" destOrd="0" presId="urn:microsoft.com/office/officeart/2005/8/layout/pyramid2"/>
    <dgm:cxn modelId="{C0D89C23-4379-477F-A6E4-94BDD901B210}" type="presParOf" srcId="{D7D97F24-0C1A-4CEA-B4D7-44F609A9FE0E}" destId="{BC919BD6-4500-42F1-84D6-846BEAF41FCE}" srcOrd="0" destOrd="0" presId="urn:microsoft.com/office/officeart/2005/8/layout/pyramid2"/>
    <dgm:cxn modelId="{8503765B-A8EF-43BF-88DF-A79371A3515E}" type="presParOf" srcId="{D7D97F24-0C1A-4CEA-B4D7-44F609A9FE0E}" destId="{04C30E3F-F0B8-4FA5-80D5-61979B97687C}" srcOrd="1" destOrd="0" presId="urn:microsoft.com/office/officeart/2005/8/layout/pyramid2"/>
    <dgm:cxn modelId="{125F13AF-C2E2-449F-87F9-D7F735785B55}" type="presParOf" srcId="{D7D97F24-0C1A-4CEA-B4D7-44F609A9FE0E}" destId="{E9E40A43-D413-4106-B9E5-8E7EBE4F9F75}" srcOrd="2" destOrd="0" presId="urn:microsoft.com/office/officeart/2005/8/layout/pyramid2"/>
    <dgm:cxn modelId="{1FB16217-A2D0-4768-A148-2D149EEC486A}" type="presParOf" srcId="{D7D97F24-0C1A-4CEA-B4D7-44F609A9FE0E}" destId="{5851542A-8E07-44C2-9E1D-318652742003}" srcOrd="3" destOrd="0" presId="urn:microsoft.com/office/officeart/2005/8/layout/pyramid2"/>
    <dgm:cxn modelId="{FAEAA779-A1C4-4634-8AF4-A9F5BAD32946}" type="presParOf" srcId="{D7D97F24-0C1A-4CEA-B4D7-44F609A9FE0E}" destId="{24F294E8-A4F9-4BE6-B1C6-3249EF6C6BE9}" srcOrd="4" destOrd="0" presId="urn:microsoft.com/office/officeart/2005/8/layout/pyramid2"/>
    <dgm:cxn modelId="{56DC8836-FEDB-4F96-AFCF-BA5167A2357C}" type="presParOf" srcId="{D7D97F24-0C1A-4CEA-B4D7-44F609A9FE0E}" destId="{7452EEFB-3F9D-449B-BED1-52EA5888F3AB}" srcOrd="5" destOrd="0" presId="urn:microsoft.com/office/officeart/2005/8/layout/pyramid2"/>
    <dgm:cxn modelId="{801EF338-5E02-4BFA-86C1-8691F1A9BB83}" type="presParOf" srcId="{D7D97F24-0C1A-4CEA-B4D7-44F609A9FE0E}" destId="{E39C5F2C-7E20-439A-B746-C1D202840EA1}" srcOrd="6" destOrd="0" presId="urn:microsoft.com/office/officeart/2005/8/layout/pyramid2"/>
    <dgm:cxn modelId="{17C77CD8-E050-4587-BF34-836348637D7C}" type="presParOf" srcId="{D7D97F24-0C1A-4CEA-B4D7-44F609A9FE0E}" destId="{630708F3-18D5-49B8-A175-4DD0E7DD1F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 custT="1"/>
      <dgm:spPr/>
      <dgm:t>
        <a:bodyPr/>
        <a:lstStyle/>
        <a:p>
          <a:pPr rtl="0"/>
          <a:r>
            <a:rPr lang="ru-RU" sz="1400" dirty="0" smtClean="0"/>
            <a:t>Дотация</a:t>
          </a:r>
          <a:endParaRPr lang="ru-RU" sz="1400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 custT="1"/>
      <dgm:spPr/>
      <dgm:t>
        <a:bodyPr/>
        <a:lstStyle/>
        <a:p>
          <a:pPr rtl="0"/>
          <a:r>
            <a:rPr lang="ru-RU" sz="1400" dirty="0" smtClean="0"/>
            <a:t>План 1795,7</a:t>
          </a:r>
          <a:endParaRPr lang="ru-RU" sz="1400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 custT="1"/>
      <dgm:spPr/>
      <dgm:t>
        <a:bodyPr/>
        <a:lstStyle/>
        <a:p>
          <a:pPr rtl="0"/>
          <a:r>
            <a:rPr lang="ru-RU" sz="1400" dirty="0" smtClean="0"/>
            <a:t>Факт 1795,7</a:t>
          </a:r>
          <a:endParaRPr lang="ru-RU" sz="1400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 custT="1"/>
      <dgm:spPr/>
      <dgm:t>
        <a:bodyPr/>
        <a:lstStyle/>
        <a:p>
          <a:pPr rtl="0"/>
          <a:r>
            <a:rPr lang="ru-RU" sz="1400" dirty="0" smtClean="0"/>
            <a:t>100 %</a:t>
          </a:r>
          <a:endParaRPr lang="ru-RU" sz="1400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570" custLinFactNeighborY="7228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 custLinFactNeighborX="3507" custLinFactNeighborY="3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 custLinFactNeighborX="4109" custLinFactNeighborY="-5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2B1C1A1E-CA18-492B-991E-431597CDBBCD}" type="presOf" srcId="{2208D1B8-6F59-42BA-B01D-B7E1B29571AA}" destId="{4A9C0B56-6759-4022-8A88-39E47537849C}" srcOrd="0" destOrd="0" presId="urn:microsoft.com/office/officeart/2005/8/layout/pyramid2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36EB6AC7-EB69-4471-AD8E-8F937B4AADCA}" type="presOf" srcId="{EFB348C9-21F9-4FD1-97D1-A066D8AB965E}" destId="{2778847F-F4C2-49B0-BB02-B0F2CB14776D}" srcOrd="0" destOrd="0" presId="urn:microsoft.com/office/officeart/2005/8/layout/pyramid2"/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191F392A-8F21-4CD4-A9C6-63052765B486}" type="presOf" srcId="{F8A57722-93BB-4E77-AD12-D77C58AB1A71}" destId="{257D43B9-EF51-4090-8BEF-4E57A4DB0BC2}" srcOrd="0" destOrd="0" presId="urn:microsoft.com/office/officeart/2005/8/layout/pyramid2"/>
    <dgm:cxn modelId="{516C75B8-D95D-4679-82A6-CEBECAA21E41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056E9AD0-CC08-41A0-90C4-C45683BF0E51}" type="presOf" srcId="{B416209B-C473-47CF-A630-1E2596682F3D}" destId="{2949C10E-D488-452A-B802-BA1A2359BB76}" srcOrd="0" destOrd="0" presId="urn:microsoft.com/office/officeart/2005/8/layout/pyramid2"/>
    <dgm:cxn modelId="{EDBB11FE-3D2A-40FA-9C8F-CBA63D337B62}" type="presParOf" srcId="{6ECEFD99-A664-4680-86A1-0A72EFA00105}" destId="{34104C8D-81FC-4338-B5DE-BA7619B5721B}" srcOrd="0" destOrd="0" presId="urn:microsoft.com/office/officeart/2005/8/layout/pyramid2"/>
    <dgm:cxn modelId="{15D30A30-80E8-41E9-AFB3-05715A31FFF1}" type="presParOf" srcId="{6ECEFD99-A664-4680-86A1-0A72EFA00105}" destId="{3F59AE29-4EEA-48DD-A492-1E9804BFF638}" srcOrd="1" destOrd="0" presId="urn:microsoft.com/office/officeart/2005/8/layout/pyramid2"/>
    <dgm:cxn modelId="{A39E7C3E-5A37-4D78-96A8-0580DC62A8ED}" type="presParOf" srcId="{3F59AE29-4EEA-48DD-A492-1E9804BFF638}" destId="{4A9C0B56-6759-4022-8A88-39E47537849C}" srcOrd="0" destOrd="0" presId="urn:microsoft.com/office/officeart/2005/8/layout/pyramid2"/>
    <dgm:cxn modelId="{0C12C85F-0631-4DA7-8B36-6C2B859308FC}" type="presParOf" srcId="{3F59AE29-4EEA-48DD-A492-1E9804BFF638}" destId="{C7549387-B4BC-47C2-A778-4524A729BFE2}" srcOrd="1" destOrd="0" presId="urn:microsoft.com/office/officeart/2005/8/layout/pyramid2"/>
    <dgm:cxn modelId="{69310639-1BAE-4E2A-9246-21655F303355}" type="presParOf" srcId="{3F59AE29-4EEA-48DD-A492-1E9804BFF638}" destId="{257D43B9-EF51-4090-8BEF-4E57A4DB0BC2}" srcOrd="2" destOrd="0" presId="urn:microsoft.com/office/officeart/2005/8/layout/pyramid2"/>
    <dgm:cxn modelId="{BC818347-0F16-4F7E-9C6E-D8F12C099942}" type="presParOf" srcId="{3F59AE29-4EEA-48DD-A492-1E9804BFF638}" destId="{C801D286-01F0-4055-A608-1BEA4DD48CA0}" srcOrd="3" destOrd="0" presId="urn:microsoft.com/office/officeart/2005/8/layout/pyramid2"/>
    <dgm:cxn modelId="{F151E42E-C0B3-436E-9F0A-45E0AFCA044C}" type="presParOf" srcId="{3F59AE29-4EEA-48DD-A492-1E9804BFF638}" destId="{2778847F-F4C2-49B0-BB02-B0F2CB14776D}" srcOrd="4" destOrd="0" presId="urn:microsoft.com/office/officeart/2005/8/layout/pyramid2"/>
    <dgm:cxn modelId="{748EDAAD-1EE1-44F9-A616-9E989EF6A0D0}" type="presParOf" srcId="{3F59AE29-4EEA-48DD-A492-1E9804BFF638}" destId="{27E5A966-0ED8-4BEB-8786-61B0EBD7030B}" srcOrd="5" destOrd="0" presId="urn:microsoft.com/office/officeart/2005/8/layout/pyramid2"/>
    <dgm:cxn modelId="{CC4DEA70-CE38-4D1B-A43F-9A52151D106B}" type="presParOf" srcId="{3F59AE29-4EEA-48DD-A492-1E9804BFF638}" destId="{2949C10E-D488-452A-B802-BA1A2359BB76}" srcOrd="6" destOrd="0" presId="urn:microsoft.com/office/officeart/2005/8/layout/pyramid2"/>
    <dgm:cxn modelId="{047BA55D-C6EC-49E0-903F-AD85501D7FEE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A94EAD7-2E99-469C-986D-A5162F85E252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5721E-F250-41B2-BE53-733933C02658}" type="pres">
      <dgm:prSet presAssocID="{4E9DD6CF-E0DA-411E-B5C0-0F20267082B7}" presName="comp" presStyleCnt="0"/>
      <dgm:spPr/>
    </dgm:pt>
    <dgm:pt modelId="{3E625853-08F2-4037-BBAD-702A24A5E4A2}" type="pres">
      <dgm:prSet presAssocID="{4E9DD6CF-E0DA-411E-B5C0-0F20267082B7}" presName="box" presStyleLbl="node1" presStyleIdx="0" presStyleCnt="1" custLinFactNeighborX="-288" custLinFactNeighborY="560"/>
      <dgm:spPr/>
      <dgm:t>
        <a:bodyPr/>
        <a:lstStyle/>
        <a:p>
          <a:endParaRPr lang="ru-RU"/>
        </a:p>
      </dgm:t>
    </dgm:pt>
    <dgm:pt modelId="{1F7EFEA1-B02D-4A69-BEEB-054D9D539A49}" type="pres">
      <dgm:prSet presAssocID="{4E9DD6CF-E0DA-411E-B5C0-0F20267082B7}" presName="img" presStyleLbl="fgImgPlace1" presStyleIdx="0" presStyleCnt="1" custScaleX="36998" custScaleY="125000" custLinFactNeighborX="-4110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5570D8-CAB1-46C9-968B-4EE8DAD5AA0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6C835EC2-B18E-4DDE-8002-CD1736A8A7EF}" type="presOf" srcId="{4E9DD6CF-E0DA-411E-B5C0-0F20267082B7}" destId="{2D5570D8-CAB1-46C9-968B-4EE8DAD5AA07}" srcOrd="1" destOrd="0" presId="urn:microsoft.com/office/officeart/2005/8/layout/vList4"/>
    <dgm:cxn modelId="{7B557F32-6109-431E-9839-3B0509EE7829}" type="presOf" srcId="{4D494605-0841-4703-B7B3-4E6873EA3982}" destId="{EA94EAD7-2E99-469C-986D-A5162F85E252}" srcOrd="0" destOrd="0" presId="urn:microsoft.com/office/officeart/2005/8/layout/vList4"/>
    <dgm:cxn modelId="{95D0A633-5831-4121-A1FF-61A06C033207}" type="presOf" srcId="{4E9DD6CF-E0DA-411E-B5C0-0F20267082B7}" destId="{3E625853-08F2-4037-BBAD-702A24A5E4A2}" srcOrd="0" destOrd="0" presId="urn:microsoft.com/office/officeart/2005/8/layout/vList4"/>
    <dgm:cxn modelId="{4972D4F0-CBFF-417A-9E39-BF4408AE0815}" type="presParOf" srcId="{EA94EAD7-2E99-469C-986D-A5162F85E252}" destId="{9AE5721E-F250-41B2-BE53-733933C02658}" srcOrd="0" destOrd="0" presId="urn:microsoft.com/office/officeart/2005/8/layout/vList4"/>
    <dgm:cxn modelId="{6D9CFC1E-3E71-4F10-A5C9-0823683637F3}" type="presParOf" srcId="{9AE5721E-F250-41B2-BE53-733933C02658}" destId="{3E625853-08F2-4037-BBAD-702A24A5E4A2}" srcOrd="0" destOrd="0" presId="urn:microsoft.com/office/officeart/2005/8/layout/vList4"/>
    <dgm:cxn modelId="{30305516-C062-4259-AF8C-B256BA259138}" type="presParOf" srcId="{9AE5721E-F250-41B2-BE53-733933C02658}" destId="{1F7EFEA1-B02D-4A69-BEEB-054D9D539A49}" srcOrd="1" destOrd="0" presId="urn:microsoft.com/office/officeart/2005/8/layout/vList4"/>
    <dgm:cxn modelId="{2FF4F472-6C2B-4AD3-A667-54D0B9B361B2}" type="presParOf" srcId="{9AE5721E-F250-41B2-BE53-733933C02658}" destId="{2D5570D8-CAB1-46C9-968B-4EE8DAD5AA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/>
        <a:lstStyle/>
        <a:p>
          <a:pPr algn="ctr" rtl="0"/>
          <a:r>
            <a:rPr lang="ru-RU" sz="1600" b="1" dirty="0" smtClean="0"/>
            <a:t>Муниципальная программа  «Устойчивое развитие Калинкинского сельского поселения»</a:t>
          </a:r>
        </a:p>
        <a:p>
          <a:pPr algn="ctr"/>
          <a:endParaRPr lang="ru-RU" sz="13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BAE3F05-D212-4611-B0ED-14E7CC5E25FE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BD61B-3BEA-4B49-B092-816DE7C1F676}" type="pres">
      <dgm:prSet presAssocID="{4E9DD6CF-E0DA-411E-B5C0-0F20267082B7}" presName="comp" presStyleCnt="0"/>
      <dgm:spPr/>
    </dgm:pt>
    <dgm:pt modelId="{5CFB4096-F589-4BD5-85B6-53A1E21EDDC6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4D24541C-1949-4EF4-8465-A84229FBC543}" type="pres">
      <dgm:prSet presAssocID="{4E9DD6CF-E0DA-411E-B5C0-0F20267082B7}" presName="img" presStyleLbl="fgImgPlace1" presStyleIdx="0" presStyleCnt="1" custScaleX="37489" custScaleY="125000" custLinFactNeighborX="-33591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79FAE-3BD0-468B-96AD-76C491A33946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8B7D2542-2EC6-4893-82D5-FF2EFD69AFD0}" type="presOf" srcId="{4E9DD6CF-E0DA-411E-B5C0-0F20267082B7}" destId="{5CFB4096-F589-4BD5-85B6-53A1E21EDDC6}" srcOrd="0" destOrd="0" presId="urn:microsoft.com/office/officeart/2005/8/layout/vList4"/>
    <dgm:cxn modelId="{668DC451-1136-4DD4-9C04-CDDDBC742165}" type="presOf" srcId="{4E9DD6CF-E0DA-411E-B5C0-0F20267082B7}" destId="{D8979FAE-3BD0-468B-96AD-76C491A33946}" srcOrd="1" destOrd="0" presId="urn:microsoft.com/office/officeart/2005/8/layout/vList4"/>
    <dgm:cxn modelId="{548F4BC5-9CC9-414F-9046-C8CF3DB3D7CA}" type="presOf" srcId="{4D494605-0841-4703-B7B3-4E6873EA3982}" destId="{EBAE3F05-D212-4611-B0ED-14E7CC5E25FE}" srcOrd="0" destOrd="0" presId="urn:microsoft.com/office/officeart/2005/8/layout/vList4"/>
    <dgm:cxn modelId="{FECBF1D6-3AE8-43E2-A62F-45074A968F66}" type="presParOf" srcId="{EBAE3F05-D212-4611-B0ED-14E7CC5E25FE}" destId="{5E5BD61B-3BEA-4B49-B092-816DE7C1F676}" srcOrd="0" destOrd="0" presId="urn:microsoft.com/office/officeart/2005/8/layout/vList4"/>
    <dgm:cxn modelId="{20B3EB0E-FDB5-4DED-9287-DD5C9D4C1610}" type="presParOf" srcId="{5E5BD61B-3BEA-4B49-B092-816DE7C1F676}" destId="{5CFB4096-F589-4BD5-85B6-53A1E21EDDC6}" srcOrd="0" destOrd="0" presId="urn:microsoft.com/office/officeart/2005/8/layout/vList4"/>
    <dgm:cxn modelId="{4C994EE3-4100-444B-8AA6-352F6AC840D5}" type="presParOf" srcId="{5E5BD61B-3BEA-4B49-B092-816DE7C1F676}" destId="{4D24541C-1949-4EF4-8465-A84229FBC543}" srcOrd="1" destOrd="0" presId="urn:microsoft.com/office/officeart/2005/8/layout/vList4"/>
    <dgm:cxn modelId="{FC980F55-96A2-48B4-81FB-80CAB7B36A6D}" type="presParOf" srcId="{5E5BD61B-3BEA-4B49-B092-816DE7C1F676}" destId="{D8979FAE-3BD0-468B-96AD-76C491A339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1388A98C-0B58-4038-8010-1008C3FEBE3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4A829-0233-4F85-A84F-D57249B8E8D1}" type="pres">
      <dgm:prSet presAssocID="{4E9DD6CF-E0DA-411E-B5C0-0F20267082B7}" presName="comp" presStyleCnt="0"/>
      <dgm:spPr/>
    </dgm:pt>
    <dgm:pt modelId="{4AEA308F-87D8-4E12-ADE7-96D2F203DC13}" type="pres">
      <dgm:prSet presAssocID="{4E9DD6CF-E0DA-411E-B5C0-0F20267082B7}" presName="box" presStyleLbl="node1" presStyleIdx="0" presStyleCnt="1" custLinFactNeighborX="-327" custLinFactNeighborY="2044"/>
      <dgm:spPr/>
      <dgm:t>
        <a:bodyPr/>
        <a:lstStyle/>
        <a:p>
          <a:endParaRPr lang="ru-RU"/>
        </a:p>
      </dgm:t>
    </dgm:pt>
    <dgm:pt modelId="{29DB2B4D-C86C-4D4A-B48F-4A56D0722D35}" type="pres">
      <dgm:prSet presAssocID="{4E9DD6CF-E0DA-411E-B5C0-0F20267082B7}" presName="img" presStyleLbl="fgImgPlace1" presStyleIdx="0" presStyleCnt="1" custScaleX="31166" custScaleY="125000" custLinFactNeighborX="-3832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E35B7E-08E1-4DE4-8C01-1C153849996E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0C183-4091-4AC5-9EE1-BDDD6A06AD28}" type="presOf" srcId="{4D494605-0841-4703-B7B3-4E6873EA3982}" destId="{1388A98C-0B58-4038-8010-1008C3FEBE35}" srcOrd="0" destOrd="0" presId="urn:microsoft.com/office/officeart/2005/8/layout/vList4#1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00F27A9C-286A-46DC-AE01-A1EC293C9B98}" type="presOf" srcId="{4E9DD6CF-E0DA-411E-B5C0-0F20267082B7}" destId="{4AEA308F-87D8-4E12-ADE7-96D2F203DC13}" srcOrd="0" destOrd="0" presId="urn:microsoft.com/office/officeart/2005/8/layout/vList4#1"/>
    <dgm:cxn modelId="{B51B6F4C-C134-4C00-983B-F900D4B890FF}" type="presOf" srcId="{4E9DD6CF-E0DA-411E-B5C0-0F20267082B7}" destId="{74E35B7E-08E1-4DE4-8C01-1C153849996E}" srcOrd="1" destOrd="0" presId="urn:microsoft.com/office/officeart/2005/8/layout/vList4#1"/>
    <dgm:cxn modelId="{6BBD46C4-894A-4472-A157-C0DC506F0782}" type="presParOf" srcId="{1388A98C-0B58-4038-8010-1008C3FEBE35}" destId="{7B84A829-0233-4F85-A84F-D57249B8E8D1}" srcOrd="0" destOrd="0" presId="urn:microsoft.com/office/officeart/2005/8/layout/vList4#1"/>
    <dgm:cxn modelId="{21301FEB-E857-4A48-AA98-4CE96AA0E3C4}" type="presParOf" srcId="{7B84A829-0233-4F85-A84F-D57249B8E8D1}" destId="{4AEA308F-87D8-4E12-ADE7-96D2F203DC13}" srcOrd="0" destOrd="0" presId="urn:microsoft.com/office/officeart/2005/8/layout/vList4#1"/>
    <dgm:cxn modelId="{B24336E8-8FFF-417E-8063-58E310205532}" type="presParOf" srcId="{7B84A829-0233-4F85-A84F-D57249B8E8D1}" destId="{29DB2B4D-C86C-4D4A-B48F-4A56D0722D35}" srcOrd="1" destOrd="0" presId="urn:microsoft.com/office/officeart/2005/8/layout/vList4#1"/>
    <dgm:cxn modelId="{40D7E0FB-DA30-4BD2-8AC2-FB41BE423418}" type="presParOf" srcId="{7B84A829-0233-4F85-A84F-D57249B8E8D1}" destId="{74E35B7E-08E1-4DE4-8C01-1C15384999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343CB0AF-6A09-4BD1-8109-9BCDBE8F5BC3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55128-3680-427E-8DE7-F5FE59189E5D}" type="pres">
      <dgm:prSet presAssocID="{4E9DD6CF-E0DA-411E-B5C0-0F20267082B7}" presName="comp" presStyleCnt="0"/>
      <dgm:spPr/>
    </dgm:pt>
    <dgm:pt modelId="{2CF3271E-EBB7-4352-A6F4-BAD1E3FB018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32A8B6D3-CDE3-48E1-BF50-B81190461CBD}" type="pres">
      <dgm:prSet presAssocID="{4E9DD6CF-E0DA-411E-B5C0-0F20267082B7}" presName="img" presStyleLbl="fgImgPlace1" presStyleIdx="0" presStyleCnt="1" custScaleX="31299" custScaleY="125000" custLinFactNeighborX="-4289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6DB78-AB8F-497F-A3C0-ADC110B1DE8D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445A1-2AEF-4EAD-A4F6-DA1D21984D2D}" type="presOf" srcId="{4E9DD6CF-E0DA-411E-B5C0-0F20267082B7}" destId="{2CF3271E-EBB7-4352-A6F4-BAD1E3FB0180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6557191-2B05-4182-ADDD-5A3C99ACAEBF}" type="presOf" srcId="{4D494605-0841-4703-B7B3-4E6873EA3982}" destId="{343CB0AF-6A09-4BD1-8109-9BCDBE8F5BC3}" srcOrd="0" destOrd="0" presId="urn:microsoft.com/office/officeart/2005/8/layout/vList4"/>
    <dgm:cxn modelId="{06D1635F-16EE-436C-849E-D39E65687D05}" type="presOf" srcId="{4E9DD6CF-E0DA-411E-B5C0-0F20267082B7}" destId="{30B6DB78-AB8F-497F-A3C0-ADC110B1DE8D}" srcOrd="1" destOrd="0" presId="urn:microsoft.com/office/officeart/2005/8/layout/vList4"/>
    <dgm:cxn modelId="{96858277-3A6B-49BC-B39F-B582B4269446}" type="presParOf" srcId="{343CB0AF-6A09-4BD1-8109-9BCDBE8F5BC3}" destId="{A5E55128-3680-427E-8DE7-F5FE59189E5D}" srcOrd="0" destOrd="0" presId="urn:microsoft.com/office/officeart/2005/8/layout/vList4"/>
    <dgm:cxn modelId="{D9291624-203A-4219-A70C-0E2D1F600533}" type="presParOf" srcId="{A5E55128-3680-427E-8DE7-F5FE59189E5D}" destId="{2CF3271E-EBB7-4352-A6F4-BAD1E3FB0180}" srcOrd="0" destOrd="0" presId="urn:microsoft.com/office/officeart/2005/8/layout/vList4"/>
    <dgm:cxn modelId="{C45326BC-F583-426E-B704-32A8851072D8}" type="presParOf" srcId="{A5E55128-3680-427E-8DE7-F5FE59189E5D}" destId="{32A8B6D3-CDE3-48E1-BF50-B81190461CBD}" srcOrd="1" destOrd="0" presId="urn:microsoft.com/office/officeart/2005/8/layout/vList4"/>
    <dgm:cxn modelId="{157D5FA9-C51B-410F-B661-5D4F17E47299}" type="presParOf" srcId="{A5E55128-3680-427E-8DE7-F5FE59189E5D}" destId="{30B6DB78-AB8F-497F-A3C0-ADC110B1D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tIns="0" rIns="720000" bIns="0"/>
        <a:lstStyle/>
        <a:p>
          <a:pPr algn="ctr" rtl="0"/>
          <a:r>
            <a:rPr lang="ru-RU" dirty="0" smtClean="0"/>
            <a:t>Доходы бюджета Калинкинского сельского поселения, тыс. руб.</a:t>
          </a:r>
          <a:endParaRPr lang="ru-RU" dirty="0"/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FE54FFDA-0FC8-4CE0-A9DC-534449DC0720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13115-FA6E-45DC-89F3-0DD78E1EC0C3}" type="pres">
      <dgm:prSet presAssocID="{B1FE1208-7CDA-4798-939E-4BF3BD31D06A}" presName="comp" presStyleCnt="0"/>
      <dgm:spPr/>
      <dgm:t>
        <a:bodyPr/>
        <a:lstStyle/>
        <a:p>
          <a:endParaRPr lang="ru-RU"/>
        </a:p>
      </dgm:t>
    </dgm:pt>
    <dgm:pt modelId="{92BE2A3D-9970-42F4-BA8F-CFE5C98CDF69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F745020D-E77C-4460-B4A0-D0D7EBA64132}" type="pres">
      <dgm:prSet presAssocID="{B1FE1208-7CDA-4798-939E-4BF3BD31D06A}" presName="img" presStyleLbl="fgImgPlace1" presStyleIdx="0" presStyleCnt="1" custScaleX="29755" custScaleY="125000" custLinFactNeighborX="-4058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9297EF-1BD2-4034-981B-D4A9A807646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CE440-F481-484B-98D5-2D16C4D6BB8F}" type="presOf" srcId="{B1FE1208-7CDA-4798-939E-4BF3BD31D06A}" destId="{9B9297EF-1BD2-4034-981B-D4A9A807646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33EC9305-0889-42B7-9AC2-5CE8B9AC0C17}" type="presOf" srcId="{79FA11E6-0595-4A30-BAB4-0A87B279B13F}" destId="{FE54FFDA-0FC8-4CE0-A9DC-534449DC0720}" srcOrd="0" destOrd="0" presId="urn:microsoft.com/office/officeart/2005/8/layout/vList4"/>
    <dgm:cxn modelId="{678C5070-3121-4727-9A9C-CF963A354A26}" type="presOf" srcId="{B1FE1208-7CDA-4798-939E-4BF3BD31D06A}" destId="{92BE2A3D-9970-42F4-BA8F-CFE5C98CDF69}" srcOrd="0" destOrd="0" presId="urn:microsoft.com/office/officeart/2005/8/layout/vList4"/>
    <dgm:cxn modelId="{31862FF1-4961-4E15-AD53-9548D1EE99C6}" type="presParOf" srcId="{FE54FFDA-0FC8-4CE0-A9DC-534449DC0720}" destId="{8D513115-FA6E-45DC-89F3-0DD78E1EC0C3}" srcOrd="0" destOrd="0" presId="urn:microsoft.com/office/officeart/2005/8/layout/vList4"/>
    <dgm:cxn modelId="{AF328845-980C-468F-A2D6-F5D2AE36CB42}" type="presParOf" srcId="{8D513115-FA6E-45DC-89F3-0DD78E1EC0C3}" destId="{92BE2A3D-9970-42F4-BA8F-CFE5C98CDF69}" srcOrd="0" destOrd="0" presId="urn:microsoft.com/office/officeart/2005/8/layout/vList4"/>
    <dgm:cxn modelId="{387611A8-DB8B-46A2-BFED-C727547C522A}" type="presParOf" srcId="{8D513115-FA6E-45DC-89F3-0DD78E1EC0C3}" destId="{F745020D-E77C-4460-B4A0-D0D7EBA64132}" srcOrd="1" destOrd="0" presId="urn:microsoft.com/office/officeart/2005/8/layout/vList4"/>
    <dgm:cxn modelId="{5D519D43-D8F6-42F0-9B93-55130B9E9B4C}" type="presParOf" srcId="{8D513115-FA6E-45DC-89F3-0DD78E1EC0C3}" destId="{9B9297EF-1BD2-4034-981B-D4A9A80764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963F2577-09A2-42A6-B25F-2A8F0E73C76A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8261E-EB75-431C-9D6C-6084C6AC1B1C}" type="pres">
      <dgm:prSet presAssocID="{4E9DD6CF-E0DA-411E-B5C0-0F20267082B7}" presName="comp" presStyleCnt="0"/>
      <dgm:spPr/>
    </dgm:pt>
    <dgm:pt modelId="{34F8518E-13E6-4D9C-8F8B-856E0F86893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2F1035EB-615E-4B78-AC1E-5E45E15C705B}" type="pres">
      <dgm:prSet presAssocID="{4E9DD6CF-E0DA-411E-B5C0-0F20267082B7}" presName="img" presStyleLbl="fgImgPlace1" presStyleIdx="0" presStyleCnt="1" custScaleX="30237" custScaleY="125000" custLinFactNeighborX="-37973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11AE2-FD8C-4A19-A3D1-F1DD33AA323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E8BD1E5D-D3A6-46D9-ABB0-9A60696CCB39}" type="presOf" srcId="{4E9DD6CF-E0DA-411E-B5C0-0F20267082B7}" destId="{34F8518E-13E6-4D9C-8F8B-856E0F868930}" srcOrd="0" destOrd="0" presId="urn:microsoft.com/office/officeart/2005/8/layout/vList4"/>
    <dgm:cxn modelId="{96D1E04A-0A63-439F-A33C-DF26F6875ABA}" type="presOf" srcId="{4E9DD6CF-E0DA-411E-B5C0-0F20267082B7}" destId="{6B411AE2-FD8C-4A19-A3D1-F1DD33AA3237}" srcOrd="1" destOrd="0" presId="urn:microsoft.com/office/officeart/2005/8/layout/vList4"/>
    <dgm:cxn modelId="{27766BA4-D31C-4FDA-A490-931B6A8B3562}" type="presOf" srcId="{4D494605-0841-4703-B7B3-4E6873EA3982}" destId="{963F2577-09A2-42A6-B25F-2A8F0E73C76A}" srcOrd="0" destOrd="0" presId="urn:microsoft.com/office/officeart/2005/8/layout/vList4"/>
    <dgm:cxn modelId="{A04EE16B-9DFE-4532-A945-99F6826A37B8}" type="presParOf" srcId="{963F2577-09A2-42A6-B25F-2A8F0E73C76A}" destId="{A678261E-EB75-431C-9D6C-6084C6AC1B1C}" srcOrd="0" destOrd="0" presId="urn:microsoft.com/office/officeart/2005/8/layout/vList4"/>
    <dgm:cxn modelId="{F06350D4-33BF-4C8D-ABC0-427D5850B63E}" type="presParOf" srcId="{A678261E-EB75-431C-9D6C-6084C6AC1B1C}" destId="{34F8518E-13E6-4D9C-8F8B-856E0F868930}" srcOrd="0" destOrd="0" presId="urn:microsoft.com/office/officeart/2005/8/layout/vList4"/>
    <dgm:cxn modelId="{10E2B62C-B5DF-481C-94BB-C06DB4131673}" type="presParOf" srcId="{A678261E-EB75-431C-9D6C-6084C6AC1B1C}" destId="{2F1035EB-615E-4B78-AC1E-5E45E15C705B}" srcOrd="1" destOrd="0" presId="urn:microsoft.com/office/officeart/2005/8/layout/vList4"/>
    <dgm:cxn modelId="{730600EA-5C29-406E-BDEC-39C62BE211DB}" type="presParOf" srcId="{A678261E-EB75-431C-9D6C-6084C6AC1B1C}" destId="{6B411AE2-FD8C-4A19-A3D1-F1DD33AA32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9F934-130C-4DFE-A21D-3E62A2FDAD2D}" type="presOf" srcId="{B1FE1208-7CDA-4798-939E-4BF3BD31D06A}" destId="{F455CD82-BFB0-44FF-BD5B-C7F767317FFA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8D5A0D16-71B2-4065-8A9E-2A5EC9560C45}" type="presOf" srcId="{B1FE1208-7CDA-4798-939E-4BF3BD31D06A}" destId="{5440E549-6A30-4450-90C7-51D127B4258D}" srcOrd="0" destOrd="0" presId="urn:microsoft.com/office/officeart/2005/8/layout/vList4"/>
    <dgm:cxn modelId="{D5499460-CFB1-4461-B7A3-4E5D3BBA10A9}" type="presOf" srcId="{79FA11E6-0595-4A30-BAB4-0A87B279B13F}" destId="{4F482896-80D3-44F6-90AD-C38272A847AF}" srcOrd="0" destOrd="0" presId="urn:microsoft.com/office/officeart/2005/8/layout/vList4"/>
    <dgm:cxn modelId="{422D3899-4A73-41DF-9DC6-22CE2E1CBEB9}" type="presParOf" srcId="{4F482896-80D3-44F6-90AD-C38272A847AF}" destId="{DBD1F858-01EF-41A5-9A8C-9EFB0516BE8D}" srcOrd="0" destOrd="0" presId="urn:microsoft.com/office/officeart/2005/8/layout/vList4"/>
    <dgm:cxn modelId="{A59AF126-655D-4574-8080-23BD59B2284F}" type="presParOf" srcId="{DBD1F858-01EF-41A5-9A8C-9EFB0516BE8D}" destId="{5440E549-6A30-4450-90C7-51D127B4258D}" srcOrd="0" destOrd="0" presId="urn:microsoft.com/office/officeart/2005/8/layout/vList4"/>
    <dgm:cxn modelId="{55F87507-A3AB-4799-8E89-5BFCA60591FF}" type="presParOf" srcId="{DBD1F858-01EF-41A5-9A8C-9EFB0516BE8D}" destId="{39828CF3-6CAF-4EC6-AEFD-560C8A43EF1C}" srcOrd="1" destOrd="0" presId="urn:microsoft.com/office/officeart/2005/8/layout/vList4"/>
    <dgm:cxn modelId="{B8F58146-5A5D-427D-B283-27A3B2337228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Структура собственных доходов бюджета Калинкинского сельского 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C75D8-8B89-4B8A-9D16-959E4C49CE10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571A13A8-3C09-4E13-ADB3-5816A6DC53C0}" type="presOf" srcId="{79FA11E6-0595-4A30-BAB4-0A87B279B13F}" destId="{4F482896-80D3-44F6-90AD-C38272A847AF}" srcOrd="0" destOrd="0" presId="urn:microsoft.com/office/officeart/2005/8/layout/vList4"/>
    <dgm:cxn modelId="{B299580A-B51D-4104-9C50-B72582221639}" type="presOf" srcId="{B1FE1208-7CDA-4798-939E-4BF3BD31D06A}" destId="{F455CD82-BFB0-44FF-BD5B-C7F767317FFA}" srcOrd="1" destOrd="0" presId="urn:microsoft.com/office/officeart/2005/8/layout/vList4"/>
    <dgm:cxn modelId="{F04ADD33-1CBB-4D2F-87A0-6804D716EBC0}" type="presParOf" srcId="{4F482896-80D3-44F6-90AD-C38272A847AF}" destId="{DBD1F858-01EF-41A5-9A8C-9EFB0516BE8D}" srcOrd="0" destOrd="0" presId="urn:microsoft.com/office/officeart/2005/8/layout/vList4"/>
    <dgm:cxn modelId="{3F74BFF3-6D77-497B-B908-18C8286D5163}" type="presParOf" srcId="{DBD1F858-01EF-41A5-9A8C-9EFB0516BE8D}" destId="{5440E549-6A30-4450-90C7-51D127B4258D}" srcOrd="0" destOrd="0" presId="urn:microsoft.com/office/officeart/2005/8/layout/vList4"/>
    <dgm:cxn modelId="{0255B93D-363E-409F-8721-2EAAEBA82167}" type="presParOf" srcId="{DBD1F858-01EF-41A5-9A8C-9EFB0516BE8D}" destId="{39828CF3-6CAF-4EC6-AEFD-560C8A43EF1C}" srcOrd="1" destOrd="0" presId="urn:microsoft.com/office/officeart/2005/8/layout/vList4"/>
    <dgm:cxn modelId="{5E956504-5801-4B1E-8960-6A85E3D8C2AC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8F7576-953C-4D7D-872F-17EEE55A1156}" type="presOf" srcId="{79FA11E6-0595-4A30-BAB4-0A87B279B13F}" destId="{4F482896-80D3-44F6-90AD-C38272A847AF}" srcOrd="0" destOrd="0" presId="urn:microsoft.com/office/officeart/2005/8/layout/vList4"/>
    <dgm:cxn modelId="{3AA51874-6109-48C0-A4DE-1100B28A9018}" type="presOf" srcId="{B1FE1208-7CDA-4798-939E-4BF3BD31D06A}" destId="{5440E549-6A30-4450-90C7-51D127B4258D}" srcOrd="0" destOrd="0" presId="urn:microsoft.com/office/officeart/2005/8/layout/vList4"/>
    <dgm:cxn modelId="{F402D410-69DF-4823-B944-94BE08CF0D4B}" type="presOf" srcId="{B1FE1208-7CDA-4798-939E-4BF3BD31D06A}" destId="{F455CD82-BFB0-44FF-BD5B-C7F767317FFA}" srcOrd="1" destOrd="0" presId="urn:microsoft.com/office/officeart/2005/8/layout/vList4"/>
    <dgm:cxn modelId="{9AAA6DF2-395E-4E44-AB05-C30CD05CDCE9}" type="presParOf" srcId="{4F482896-80D3-44F6-90AD-C38272A847AF}" destId="{DBD1F858-01EF-41A5-9A8C-9EFB0516BE8D}" srcOrd="0" destOrd="0" presId="urn:microsoft.com/office/officeart/2005/8/layout/vList4"/>
    <dgm:cxn modelId="{E1CFBE37-9D9D-473B-9E80-829024EFA853}" type="presParOf" srcId="{DBD1F858-01EF-41A5-9A8C-9EFB0516BE8D}" destId="{5440E549-6A30-4450-90C7-51D127B4258D}" srcOrd="0" destOrd="0" presId="urn:microsoft.com/office/officeart/2005/8/layout/vList4"/>
    <dgm:cxn modelId="{BD76C8DF-0042-47D0-82D2-30A3C8BD9A2D}" type="presParOf" srcId="{DBD1F858-01EF-41A5-9A8C-9EFB0516BE8D}" destId="{39828CF3-6CAF-4EC6-AEFD-560C8A43EF1C}" srcOrd="1" destOrd="0" presId="urn:microsoft.com/office/officeart/2005/8/layout/vList4"/>
    <dgm:cxn modelId="{0AADAF34-299A-47B9-B004-801035FFC90B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b="1" dirty="0" smtClean="0"/>
            <a:t>Доходы бюджета Калинкинского </a:t>
          </a:r>
        </a:p>
        <a:p>
          <a:pPr algn="ctr" rtl="0"/>
          <a:r>
            <a:rPr lang="ru-RU" sz="2000" b="1" dirty="0" smtClean="0"/>
            <a:t>сельского 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4318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1669B-620B-433E-9962-BD902B8345A5}" type="presOf" srcId="{B1FE1208-7CDA-4798-939E-4BF3BD31D06A}" destId="{F455CD82-BFB0-44FF-BD5B-C7F767317FFA}" srcOrd="1" destOrd="0" presId="urn:microsoft.com/office/officeart/2005/8/layout/vList4"/>
    <dgm:cxn modelId="{22BF6A77-6EE9-4051-ADB3-83CF39730578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A06C62-9325-40F2-8884-205AC30A0BB4}" type="presOf" srcId="{79FA11E6-0595-4A30-BAB4-0A87B279B13F}" destId="{4F482896-80D3-44F6-90AD-C38272A847AF}" srcOrd="0" destOrd="0" presId="urn:microsoft.com/office/officeart/2005/8/layout/vList4"/>
    <dgm:cxn modelId="{718BA1A2-51A3-4294-B11E-91B6A30A81C5}" type="presParOf" srcId="{4F482896-80D3-44F6-90AD-C38272A847AF}" destId="{DBD1F858-01EF-41A5-9A8C-9EFB0516BE8D}" srcOrd="0" destOrd="0" presId="urn:microsoft.com/office/officeart/2005/8/layout/vList4"/>
    <dgm:cxn modelId="{E4D32556-ACCA-4902-BB16-E1E7F5E85096}" type="presParOf" srcId="{DBD1F858-01EF-41A5-9A8C-9EFB0516BE8D}" destId="{5440E549-6A30-4450-90C7-51D127B4258D}" srcOrd="0" destOrd="0" presId="urn:microsoft.com/office/officeart/2005/8/layout/vList4"/>
    <dgm:cxn modelId="{9C4055E0-FC56-43ED-97BD-D00A6968CC38}" type="presParOf" srcId="{DBD1F858-01EF-41A5-9A8C-9EFB0516BE8D}" destId="{39828CF3-6CAF-4EC6-AEFD-560C8A43EF1C}" srcOrd="1" destOrd="0" presId="urn:microsoft.com/office/officeart/2005/8/layout/vList4"/>
    <dgm:cxn modelId="{B623404A-6CEE-4CE8-8F84-EB98B1381F89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Динамика расходов бюджета Калинкинского </a:t>
          </a:r>
        </a:p>
        <a:p>
          <a:pPr algn="ctr" rtl="0"/>
          <a:r>
            <a:rPr lang="ru-RU" sz="2000" dirty="0" smtClean="0"/>
            <a:t>сельского 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E5179-C330-4EC8-A9E5-35AFD72BB01F}" type="presOf" srcId="{B1FE1208-7CDA-4798-939E-4BF3BD31D06A}" destId="{5440E549-6A30-4450-90C7-51D127B4258D}" srcOrd="0" destOrd="0" presId="urn:microsoft.com/office/officeart/2005/8/layout/vList4"/>
    <dgm:cxn modelId="{A5563385-5F83-4F8D-8282-778D69F239B0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B545F99-C8BF-40C1-AF6B-7E51A8CB4587}" type="presOf" srcId="{B1FE1208-7CDA-4798-939E-4BF3BD31D06A}" destId="{F455CD82-BFB0-44FF-BD5B-C7F767317FFA}" srcOrd="1" destOrd="0" presId="urn:microsoft.com/office/officeart/2005/8/layout/vList4"/>
    <dgm:cxn modelId="{7E02DB00-716B-49A8-AE4C-A26CB066F794}" type="presParOf" srcId="{4F482896-80D3-44F6-90AD-C38272A847AF}" destId="{DBD1F858-01EF-41A5-9A8C-9EFB0516BE8D}" srcOrd="0" destOrd="0" presId="urn:microsoft.com/office/officeart/2005/8/layout/vList4"/>
    <dgm:cxn modelId="{6C4ADD1D-C907-447D-8EE7-3E365E9A4001}" type="presParOf" srcId="{DBD1F858-01EF-41A5-9A8C-9EFB0516BE8D}" destId="{5440E549-6A30-4450-90C7-51D127B4258D}" srcOrd="0" destOrd="0" presId="urn:microsoft.com/office/officeart/2005/8/layout/vList4"/>
    <dgm:cxn modelId="{6B86C02B-8363-40E8-9D55-627508EB5B74}" type="presParOf" srcId="{DBD1F858-01EF-41A5-9A8C-9EFB0516BE8D}" destId="{39828CF3-6CAF-4EC6-AEFD-560C8A43EF1C}" srcOrd="1" destOrd="0" presId="urn:microsoft.com/office/officeart/2005/8/layout/vList4"/>
    <dgm:cxn modelId="{966165F4-7966-4473-A57C-FAE1ECBB5C5D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разделам, подразделам классификации расходов,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CCEC1BDB-8D55-45D0-8800-19194803333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B0B92-17FB-459B-B8D4-03A34EBA9FA9}" type="pres">
      <dgm:prSet presAssocID="{B1FE1208-7CDA-4798-939E-4BF3BD31D06A}" presName="comp" presStyleCnt="0"/>
      <dgm:spPr/>
    </dgm:pt>
    <dgm:pt modelId="{921D3924-352B-47F9-9A83-5BDCDE930634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095D0457-EA69-440B-A668-61F9DC938A42}" type="pres">
      <dgm:prSet presAssocID="{B1FE1208-7CDA-4798-939E-4BF3BD31D06A}" presName="img" presStyleLbl="fgImgPlace1" presStyleIdx="0" presStyleCnt="1" custScaleX="30560" custScaleY="125000" custLinFactNeighborX="-3860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CC196F-3718-4605-87AB-5465EA21ECC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A11BB-701D-4D95-A9ED-50C0EE40F13D}" type="presOf" srcId="{B1FE1208-7CDA-4798-939E-4BF3BD31D06A}" destId="{FCCC196F-3718-4605-87AB-5465EA21ECCA}" srcOrd="1" destOrd="0" presId="urn:microsoft.com/office/officeart/2005/8/layout/vList4"/>
    <dgm:cxn modelId="{CA1BDBB2-A187-48D1-B283-E32F9A36966D}" type="presOf" srcId="{B1FE1208-7CDA-4798-939E-4BF3BD31D06A}" destId="{921D3924-352B-47F9-9A83-5BDCDE930634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E36E478D-B958-4D4B-AA96-67BFC6A69A43}" type="presOf" srcId="{79FA11E6-0595-4A30-BAB4-0A87B279B13F}" destId="{CCEC1BDB-8D55-45D0-8800-191948033334}" srcOrd="0" destOrd="0" presId="urn:microsoft.com/office/officeart/2005/8/layout/vList4"/>
    <dgm:cxn modelId="{6EEF9DF9-99ED-441A-BE3E-9E36DBE12B56}" type="presParOf" srcId="{CCEC1BDB-8D55-45D0-8800-191948033334}" destId="{CF1B0B92-17FB-459B-B8D4-03A34EBA9FA9}" srcOrd="0" destOrd="0" presId="urn:microsoft.com/office/officeart/2005/8/layout/vList4"/>
    <dgm:cxn modelId="{6D2B00FF-9896-4EBA-B5CA-1A4DB0B5E9C4}" type="presParOf" srcId="{CF1B0B92-17FB-459B-B8D4-03A34EBA9FA9}" destId="{921D3924-352B-47F9-9A83-5BDCDE930634}" srcOrd="0" destOrd="0" presId="urn:microsoft.com/office/officeart/2005/8/layout/vList4"/>
    <dgm:cxn modelId="{325F11AD-A102-4E3D-AA5C-968FD337690B}" type="presParOf" srcId="{CF1B0B92-17FB-459B-B8D4-03A34EBA9FA9}" destId="{095D0457-EA69-440B-A668-61F9DC938A42}" srcOrd="1" destOrd="0" presId="urn:microsoft.com/office/officeart/2005/8/layout/vList4"/>
    <dgm:cxn modelId="{FEB7A49B-0EC6-42B3-9647-C375B7750DD5}" type="presParOf" srcId="{CF1B0B92-17FB-459B-B8D4-03A34EBA9FA9}" destId="{FCCC196F-3718-4605-87AB-5465EA21EC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программным и непрограммным направлениям,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09535F5-396D-41C9-A4F1-6351B975FE61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49841-9BF6-4C0F-919E-881D316AC12B}" type="pres">
      <dgm:prSet presAssocID="{B1FE1208-7CDA-4798-939E-4BF3BD31D06A}" presName="comp" presStyleCnt="0"/>
      <dgm:spPr/>
    </dgm:pt>
    <dgm:pt modelId="{C8113927-A37B-466B-A051-0CFEB34855C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4745A5C1-F445-4F95-8D6B-D9A617E2FE64}" type="pres">
      <dgm:prSet presAssocID="{B1FE1208-7CDA-4798-939E-4BF3BD31D06A}" presName="img" presStyleLbl="fgImgPlace1" presStyleIdx="0" presStyleCnt="1" custScaleX="31256" custScaleY="125000" custLinFactNeighborX="-382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70F594-F68E-4CB6-BF3F-7E9E927FC3A9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62B19-496F-4C69-B2AB-0700503DFFE2}" type="presOf" srcId="{79FA11E6-0595-4A30-BAB4-0A87B279B13F}" destId="{109535F5-396D-41C9-A4F1-6351B975FE61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C83F36C5-61FC-4B89-9BF8-1398BF084917}" type="presOf" srcId="{B1FE1208-7CDA-4798-939E-4BF3BD31D06A}" destId="{C8113927-A37B-466B-A051-0CFEB34855C3}" srcOrd="0" destOrd="0" presId="urn:microsoft.com/office/officeart/2005/8/layout/vList4"/>
    <dgm:cxn modelId="{DFE4EE20-625A-4A3B-889F-3195C79F5FA7}" type="presOf" srcId="{B1FE1208-7CDA-4798-939E-4BF3BD31D06A}" destId="{F770F594-F68E-4CB6-BF3F-7E9E927FC3A9}" srcOrd="1" destOrd="0" presId="urn:microsoft.com/office/officeart/2005/8/layout/vList4"/>
    <dgm:cxn modelId="{CE61124F-7C09-4494-806F-565F456E891E}" type="presParOf" srcId="{109535F5-396D-41C9-A4F1-6351B975FE61}" destId="{6C849841-9BF6-4C0F-919E-881D316AC12B}" srcOrd="0" destOrd="0" presId="urn:microsoft.com/office/officeart/2005/8/layout/vList4"/>
    <dgm:cxn modelId="{DF18FEAC-7942-40AD-8410-D5EE412B2E19}" type="presParOf" srcId="{6C849841-9BF6-4C0F-919E-881D316AC12B}" destId="{C8113927-A37B-466B-A051-0CFEB34855C3}" srcOrd="0" destOrd="0" presId="urn:microsoft.com/office/officeart/2005/8/layout/vList4"/>
    <dgm:cxn modelId="{01C3382B-B450-442C-9025-28B671B8DEB5}" type="presParOf" srcId="{6C849841-9BF6-4C0F-919E-881D316AC12B}" destId="{4745A5C1-F445-4F95-8D6B-D9A617E2FE64}" srcOrd="1" destOrd="0" presId="urn:microsoft.com/office/officeart/2005/8/layout/vList4"/>
    <dgm:cxn modelId="{11C35141-6C03-4B47-A255-2FFE8A4AF205}" type="presParOf" srcId="{6C849841-9BF6-4C0F-919E-881D316AC12B}" destId="{F770F594-F68E-4CB6-BF3F-7E9E927FC3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F5824-547E-42F5-A915-27486CAB8123}">
      <dsp:nvSpPr>
        <dsp:cNvPr id="0" name=""/>
        <dsp:cNvSpPr/>
      </dsp:nvSpPr>
      <dsp:spPr>
        <a:xfrm>
          <a:off x="0" y="0"/>
          <a:ext cx="9373043" cy="562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36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параметры бюджета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Калинкинского сельского поселения за 2018 год. 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0867" y="0"/>
        <a:ext cx="7442176" cy="562584"/>
      </dsp:txXfrm>
    </dsp:sp>
    <dsp:sp modelId="{760A5AB3-866A-4674-9D34-CAFC63FA35EC}">
      <dsp:nvSpPr>
        <dsp:cNvPr id="0" name=""/>
        <dsp:cNvSpPr/>
      </dsp:nvSpPr>
      <dsp:spPr>
        <a:xfrm>
          <a:off x="0" y="0"/>
          <a:ext cx="568662" cy="5625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9129-CADE-4828-9CD6-620E6BF7649F}">
      <dsp:nvSpPr>
        <dsp:cNvPr id="0" name=""/>
        <dsp:cNvSpPr/>
      </dsp:nvSpPr>
      <dsp:spPr>
        <a:xfrm>
          <a:off x="0" y="0"/>
          <a:ext cx="9373043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расходов бюджета Калинкинского сельского поселения за 2018 год, тыс. руб.</a:t>
          </a:r>
          <a:endParaRPr lang="ru-RU" sz="18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8122" y="0"/>
        <a:ext cx="7434920" cy="635141"/>
      </dsp:txXfrm>
    </dsp:sp>
    <dsp:sp modelId="{96E010AA-1D0C-45B1-848F-6DA32EBE960D}">
      <dsp:nvSpPr>
        <dsp:cNvPr id="0" name=""/>
        <dsp:cNvSpPr/>
      </dsp:nvSpPr>
      <dsp:spPr>
        <a:xfrm>
          <a:off x="0" y="0"/>
          <a:ext cx="637779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9129-CADE-4828-9CD6-620E6BF7649F}">
      <dsp:nvSpPr>
        <dsp:cNvPr id="0" name=""/>
        <dsp:cNvSpPr/>
      </dsp:nvSpPr>
      <dsp:spPr>
        <a:xfrm>
          <a:off x="0" y="0"/>
          <a:ext cx="9373043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Безвозмездные поступления, поступившие в бюджет Калинкинского сельского поселения в 2018г., тыс. руб.</a:t>
          </a:r>
          <a:endParaRPr lang="ru-RU" sz="18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8122" y="0"/>
        <a:ext cx="7434920" cy="635141"/>
      </dsp:txXfrm>
    </dsp:sp>
    <dsp:sp modelId="{96E010AA-1D0C-45B1-848F-6DA32EBE960D}">
      <dsp:nvSpPr>
        <dsp:cNvPr id="0" name=""/>
        <dsp:cNvSpPr/>
      </dsp:nvSpPr>
      <dsp:spPr>
        <a:xfrm>
          <a:off x="0" y="0"/>
          <a:ext cx="637779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FB4A3-1122-410B-BF72-E3857F269DCD}">
      <dsp:nvSpPr>
        <dsp:cNvPr id="0" name=""/>
        <dsp:cNvSpPr/>
      </dsp:nvSpPr>
      <dsp:spPr>
        <a:xfrm>
          <a:off x="0" y="0"/>
          <a:ext cx="7344816" cy="36928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Бюджет Калинкинского сельского поселения </a:t>
          </a:r>
          <a:endParaRPr lang="ru-RU" sz="2000" kern="1200" dirty="0"/>
        </a:p>
      </dsp:txBody>
      <dsp:txXfrm>
        <a:off x="18027" y="18027"/>
        <a:ext cx="7308762" cy="3332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04C8D-81FC-4338-B5DE-BA7619B5721B}">
      <dsp:nvSpPr>
        <dsp:cNvPr id="0" name=""/>
        <dsp:cNvSpPr/>
      </dsp:nvSpPr>
      <dsp:spPr>
        <a:xfrm>
          <a:off x="144380" y="0"/>
          <a:ext cx="1992417" cy="1992417"/>
        </a:xfrm>
        <a:prstGeom prst="triangl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A9C0B56-6759-4022-8A88-39E47537849C}">
      <dsp:nvSpPr>
        <dsp:cNvPr id="0" name=""/>
        <dsp:cNvSpPr/>
      </dsp:nvSpPr>
      <dsp:spPr>
        <a:xfrm>
          <a:off x="1147084" y="199436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Субвенция</a:t>
          </a:r>
          <a:endParaRPr lang="ru-RU" sz="1400" kern="1200" dirty="0"/>
        </a:p>
      </dsp:txBody>
      <dsp:txXfrm>
        <a:off x="1164371" y="216723"/>
        <a:ext cx="1260497" cy="319546"/>
      </dsp:txXfrm>
    </dsp:sp>
    <dsp:sp modelId="{257D43B9-EF51-4090-8BEF-4E57A4DB0BC2}">
      <dsp:nvSpPr>
        <dsp:cNvPr id="0" name=""/>
        <dsp:cNvSpPr/>
      </dsp:nvSpPr>
      <dsp:spPr>
        <a:xfrm>
          <a:off x="1147084" y="597822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98,5</a:t>
          </a:r>
          <a:endParaRPr lang="ru-RU" sz="1400" kern="1200" dirty="0"/>
        </a:p>
      </dsp:txBody>
      <dsp:txXfrm>
        <a:off x="1164371" y="615109"/>
        <a:ext cx="1260497" cy="319546"/>
      </dsp:txXfrm>
    </dsp:sp>
    <dsp:sp modelId="{2778847F-F4C2-49B0-BB02-B0F2CB14776D}">
      <dsp:nvSpPr>
        <dsp:cNvPr id="0" name=""/>
        <dsp:cNvSpPr/>
      </dsp:nvSpPr>
      <dsp:spPr>
        <a:xfrm>
          <a:off x="1147084" y="996208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98,5</a:t>
          </a:r>
          <a:endParaRPr lang="ru-RU" sz="1400" kern="1200" dirty="0"/>
        </a:p>
      </dsp:txBody>
      <dsp:txXfrm>
        <a:off x="1164371" y="1013495"/>
        <a:ext cx="1260497" cy="319546"/>
      </dsp:txXfrm>
    </dsp:sp>
    <dsp:sp modelId="{2949C10E-D488-452A-B802-BA1A2359BB76}">
      <dsp:nvSpPr>
        <dsp:cNvPr id="0" name=""/>
        <dsp:cNvSpPr/>
      </dsp:nvSpPr>
      <dsp:spPr>
        <a:xfrm>
          <a:off x="1147084" y="1394594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100%</a:t>
          </a:r>
          <a:endParaRPr lang="ru-RU" sz="1400" kern="1200" dirty="0"/>
        </a:p>
      </dsp:txBody>
      <dsp:txXfrm>
        <a:off x="1164371" y="1411881"/>
        <a:ext cx="1260497" cy="3195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5F9DC-E6CB-4D3F-8B51-BBDC16DDD31A}">
      <dsp:nvSpPr>
        <dsp:cNvPr id="0" name=""/>
        <dsp:cNvSpPr/>
      </dsp:nvSpPr>
      <dsp:spPr>
        <a:xfrm>
          <a:off x="191749" y="0"/>
          <a:ext cx="1926760" cy="2136432"/>
        </a:xfrm>
        <a:prstGeom prst="triangl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9BD6-4500-42F1-84D6-846BEAF41FCE}">
      <dsp:nvSpPr>
        <dsp:cNvPr id="0" name=""/>
        <dsp:cNvSpPr/>
      </dsp:nvSpPr>
      <dsp:spPr>
        <a:xfrm>
          <a:off x="684352" y="213761"/>
          <a:ext cx="1683454" cy="768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Прочие безвозмездные поступления</a:t>
          </a:r>
          <a:endParaRPr lang="ru-RU" sz="1400" kern="1200" dirty="0"/>
        </a:p>
      </dsp:txBody>
      <dsp:txXfrm>
        <a:off x="721861" y="251270"/>
        <a:ext cx="1608436" cy="693361"/>
      </dsp:txXfrm>
    </dsp:sp>
    <dsp:sp modelId="{E9E40A43-D413-4106-B9E5-8E7EBE4F9F75}">
      <dsp:nvSpPr>
        <dsp:cNvPr id="0" name=""/>
        <dsp:cNvSpPr/>
      </dsp:nvSpPr>
      <dsp:spPr>
        <a:xfrm>
          <a:off x="792088" y="1015730"/>
          <a:ext cx="1467982" cy="2687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41,0</a:t>
          </a:r>
          <a:endParaRPr lang="ru-RU" sz="1400" kern="1200" dirty="0"/>
        </a:p>
      </dsp:txBody>
      <dsp:txXfrm>
        <a:off x="805206" y="1028848"/>
        <a:ext cx="1441746" cy="242487"/>
      </dsp:txXfrm>
    </dsp:sp>
    <dsp:sp modelId="{24F294E8-A4F9-4BE6-B1C6-3249EF6C6BE9}">
      <dsp:nvSpPr>
        <dsp:cNvPr id="0" name=""/>
        <dsp:cNvSpPr/>
      </dsp:nvSpPr>
      <dsp:spPr>
        <a:xfrm>
          <a:off x="792088" y="1318044"/>
          <a:ext cx="1467982" cy="2687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22,0</a:t>
          </a:r>
          <a:endParaRPr lang="ru-RU" sz="1400" kern="1200" dirty="0"/>
        </a:p>
      </dsp:txBody>
      <dsp:txXfrm>
        <a:off x="805206" y="1331162"/>
        <a:ext cx="1441746" cy="242487"/>
      </dsp:txXfrm>
    </dsp:sp>
    <dsp:sp modelId="{E39C5F2C-7E20-439A-B746-C1D202840EA1}">
      <dsp:nvSpPr>
        <dsp:cNvPr id="0" name=""/>
        <dsp:cNvSpPr/>
      </dsp:nvSpPr>
      <dsp:spPr>
        <a:xfrm>
          <a:off x="792088" y="1620358"/>
          <a:ext cx="1467982" cy="2687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53,7%</a:t>
          </a:r>
          <a:endParaRPr lang="ru-RU" sz="1400" kern="1200" dirty="0"/>
        </a:p>
      </dsp:txBody>
      <dsp:txXfrm>
        <a:off x="805206" y="1633476"/>
        <a:ext cx="1441746" cy="2424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04C8D-81FC-4338-B5DE-BA7619B5721B}">
      <dsp:nvSpPr>
        <dsp:cNvPr id="0" name=""/>
        <dsp:cNvSpPr/>
      </dsp:nvSpPr>
      <dsp:spPr>
        <a:xfrm>
          <a:off x="12311" y="0"/>
          <a:ext cx="2159960" cy="2216575"/>
        </a:xfrm>
        <a:prstGeom prst="triangl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A9C0B56-6759-4022-8A88-39E47537849C}">
      <dsp:nvSpPr>
        <dsp:cNvPr id="0" name=""/>
        <dsp:cNvSpPr/>
      </dsp:nvSpPr>
      <dsp:spPr>
        <a:xfrm>
          <a:off x="1079980" y="221874"/>
          <a:ext cx="1403974" cy="393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Дотация</a:t>
          </a:r>
          <a:endParaRPr lang="ru-RU" sz="1400" kern="1200" dirty="0"/>
        </a:p>
      </dsp:txBody>
      <dsp:txXfrm>
        <a:off x="1099212" y="241106"/>
        <a:ext cx="1365510" cy="355497"/>
      </dsp:txXfrm>
    </dsp:sp>
    <dsp:sp modelId="{257D43B9-EF51-4090-8BEF-4E57A4DB0BC2}">
      <dsp:nvSpPr>
        <dsp:cNvPr id="0" name=""/>
        <dsp:cNvSpPr/>
      </dsp:nvSpPr>
      <dsp:spPr>
        <a:xfrm>
          <a:off x="1079980" y="684448"/>
          <a:ext cx="1403974" cy="393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1795,7</a:t>
          </a:r>
          <a:endParaRPr lang="ru-RU" sz="1400" kern="1200" dirty="0"/>
        </a:p>
      </dsp:txBody>
      <dsp:txXfrm>
        <a:off x="1099212" y="703680"/>
        <a:ext cx="1365510" cy="355497"/>
      </dsp:txXfrm>
    </dsp:sp>
    <dsp:sp modelId="{2778847F-F4C2-49B0-BB02-B0F2CB14776D}">
      <dsp:nvSpPr>
        <dsp:cNvPr id="0" name=""/>
        <dsp:cNvSpPr/>
      </dsp:nvSpPr>
      <dsp:spPr>
        <a:xfrm>
          <a:off x="1079980" y="1108287"/>
          <a:ext cx="1403974" cy="393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1795,7</a:t>
          </a:r>
          <a:endParaRPr lang="ru-RU" sz="1400" kern="1200" dirty="0"/>
        </a:p>
      </dsp:txBody>
      <dsp:txXfrm>
        <a:off x="1099212" y="1127519"/>
        <a:ext cx="1365510" cy="355497"/>
      </dsp:txXfrm>
    </dsp:sp>
    <dsp:sp modelId="{2949C10E-D488-452A-B802-BA1A2359BB76}">
      <dsp:nvSpPr>
        <dsp:cNvPr id="0" name=""/>
        <dsp:cNvSpPr/>
      </dsp:nvSpPr>
      <dsp:spPr>
        <a:xfrm>
          <a:off x="1079980" y="1525652"/>
          <a:ext cx="1403974" cy="393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100 %</a:t>
          </a:r>
          <a:endParaRPr lang="ru-RU" sz="1400" kern="1200" dirty="0"/>
        </a:p>
      </dsp:txBody>
      <dsp:txXfrm>
        <a:off x="1099212" y="1544884"/>
        <a:ext cx="1365510" cy="3554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25853-08F2-4037-BBAD-702A24A5E4A2}">
      <dsp:nvSpPr>
        <dsp:cNvPr id="0" name=""/>
        <dsp:cNvSpPr/>
      </dsp:nvSpPr>
      <dsp:spPr>
        <a:xfrm>
          <a:off x="0" y="0"/>
          <a:ext cx="9451040" cy="707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60997" y="0"/>
        <a:ext cx="7490043" cy="707887"/>
      </dsp:txXfrm>
    </dsp:sp>
    <dsp:sp modelId="{1F7EFEA1-B02D-4A69-BEEB-054D9D539A49}">
      <dsp:nvSpPr>
        <dsp:cNvPr id="0" name=""/>
        <dsp:cNvSpPr/>
      </dsp:nvSpPr>
      <dsp:spPr>
        <a:xfrm>
          <a:off x="0" y="0"/>
          <a:ext cx="699339" cy="70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4096-F589-4BD5-85B6-53A1E21EDDC6}">
      <dsp:nvSpPr>
        <dsp:cNvPr id="0" name=""/>
        <dsp:cNvSpPr/>
      </dsp:nvSpPr>
      <dsp:spPr>
        <a:xfrm>
          <a:off x="0" y="0"/>
          <a:ext cx="9235015" cy="707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Муниципальная программа  «Устойчивое развитие Калинкинского сельского поселения»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17722" y="0"/>
        <a:ext cx="7317293" cy="707196"/>
      </dsp:txXfrm>
    </dsp:sp>
    <dsp:sp modelId="{4D24541C-1949-4EF4-8465-A84229FBC543}">
      <dsp:nvSpPr>
        <dsp:cNvPr id="0" name=""/>
        <dsp:cNvSpPr/>
      </dsp:nvSpPr>
      <dsp:spPr>
        <a:xfrm>
          <a:off x="27582" y="691"/>
          <a:ext cx="692423" cy="7071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308F-87D8-4E12-ADE7-96D2F203DC13}">
      <dsp:nvSpPr>
        <dsp:cNvPr id="0" name=""/>
        <dsp:cNvSpPr/>
      </dsp:nvSpPr>
      <dsp:spPr>
        <a:xfrm>
          <a:off x="0" y="0"/>
          <a:ext cx="9307024" cy="62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23545" y="0"/>
        <a:ext cx="7383478" cy="621408"/>
      </dsp:txXfrm>
    </dsp:sp>
    <dsp:sp modelId="{29DB2B4D-C86C-4D4A-B48F-4A56D0722D35}">
      <dsp:nvSpPr>
        <dsp:cNvPr id="0" name=""/>
        <dsp:cNvSpPr/>
      </dsp:nvSpPr>
      <dsp:spPr>
        <a:xfrm>
          <a:off x="0" y="0"/>
          <a:ext cx="580125" cy="621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3271E-EBB7-4352-A6F4-BAD1E3FB0180}">
      <dsp:nvSpPr>
        <dsp:cNvPr id="0" name=""/>
        <dsp:cNvSpPr/>
      </dsp:nvSpPr>
      <dsp:spPr>
        <a:xfrm>
          <a:off x="0" y="0"/>
          <a:ext cx="9451040" cy="63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53243" y="0"/>
        <a:ext cx="7497796" cy="630356"/>
      </dsp:txXfrm>
    </dsp:sp>
    <dsp:sp modelId="{32A8B6D3-CDE3-48E1-BF50-B81190461CBD}">
      <dsp:nvSpPr>
        <dsp:cNvPr id="0" name=""/>
        <dsp:cNvSpPr/>
      </dsp:nvSpPr>
      <dsp:spPr>
        <a:xfrm>
          <a:off x="0" y="0"/>
          <a:ext cx="591616" cy="6303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2A3D-9970-42F4-BA8F-CFE5C98CDF69}">
      <dsp:nvSpPr>
        <dsp:cNvPr id="0" name=""/>
        <dsp:cNvSpPr/>
      </dsp:nvSpPr>
      <dsp:spPr>
        <a:xfrm>
          <a:off x="0" y="0"/>
          <a:ext cx="9517057" cy="635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Доходы бюджета Калинкинского сельского поселения, тыс. руб.</a:t>
          </a:r>
          <a:endParaRPr lang="ru-RU" sz="2300" kern="1200" dirty="0"/>
        </a:p>
      </dsp:txBody>
      <dsp:txXfrm>
        <a:off x="1966999" y="0"/>
        <a:ext cx="7550057" cy="635880"/>
      </dsp:txXfrm>
    </dsp:sp>
    <dsp:sp modelId="{F745020D-E77C-4460-B4A0-D0D7EBA64132}">
      <dsp:nvSpPr>
        <dsp:cNvPr id="0" name=""/>
        <dsp:cNvSpPr/>
      </dsp:nvSpPr>
      <dsp:spPr>
        <a:xfrm>
          <a:off x="0" y="0"/>
          <a:ext cx="566360" cy="635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518E-13E6-4D9C-8F8B-856E0F868930}">
      <dsp:nvSpPr>
        <dsp:cNvPr id="0" name=""/>
        <dsp:cNvSpPr/>
      </dsp:nvSpPr>
      <dsp:spPr>
        <a:xfrm>
          <a:off x="0" y="0"/>
          <a:ext cx="9307024" cy="58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72000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7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20392" y="0"/>
        <a:ext cx="7386631" cy="589879"/>
      </dsp:txXfrm>
    </dsp:sp>
    <dsp:sp modelId="{2F1035EB-615E-4B78-AC1E-5E45E15C705B}">
      <dsp:nvSpPr>
        <dsp:cNvPr id="0" name=""/>
        <dsp:cNvSpPr/>
      </dsp:nvSpPr>
      <dsp:spPr>
        <a:xfrm>
          <a:off x="1442" y="0"/>
          <a:ext cx="562832" cy="589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661075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88528" y="0"/>
        <a:ext cx="7672546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31177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Структура собственных доходов бюджета Калинкинского сельского 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09622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72000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sz="17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0921" y="0"/>
        <a:ext cx="7442120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12359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Доходы бюджета Калинкинского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сельского 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583415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Динамика расходов бюджета Калинкинского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сельского 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09622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924-352B-47F9-9A83-5BDCDE930634}">
      <dsp:nvSpPr>
        <dsp:cNvPr id="0" name=""/>
        <dsp:cNvSpPr/>
      </dsp:nvSpPr>
      <dsp:spPr>
        <a:xfrm>
          <a:off x="0" y="0"/>
          <a:ext cx="9517059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разделам, подразделам классификации расходов,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66925" y="0"/>
        <a:ext cx="7550133" cy="635141"/>
      </dsp:txXfrm>
    </dsp:sp>
    <dsp:sp modelId="{095D0457-EA69-440B-A668-61F9DC938A42}">
      <dsp:nvSpPr>
        <dsp:cNvPr id="0" name=""/>
        <dsp:cNvSpPr/>
      </dsp:nvSpPr>
      <dsp:spPr>
        <a:xfrm>
          <a:off x="0" y="0"/>
          <a:ext cx="581682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3927-A37B-466B-A051-0CFEB34855C3}">
      <dsp:nvSpPr>
        <dsp:cNvPr id="0" name=""/>
        <dsp:cNvSpPr/>
      </dsp:nvSpPr>
      <dsp:spPr>
        <a:xfrm>
          <a:off x="0" y="0"/>
          <a:ext cx="9445050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программным и непрограммным направлениям,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52524" y="0"/>
        <a:ext cx="7492525" cy="635141"/>
      </dsp:txXfrm>
    </dsp:sp>
    <dsp:sp modelId="{4745A5C1-F445-4F95-8D6B-D9A617E2FE64}">
      <dsp:nvSpPr>
        <dsp:cNvPr id="0" name=""/>
        <dsp:cNvSpPr/>
      </dsp:nvSpPr>
      <dsp:spPr>
        <a:xfrm>
          <a:off x="0" y="0"/>
          <a:ext cx="590428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0.68908</cdr:x>
      <cdr:y>0.16667</cdr:y>
    </cdr:from>
    <cdr:to>
      <cdr:x>0.80667</cdr:x>
      <cdr:y>0.2619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00183" y="504056"/>
          <a:ext cx="11263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0.65632</cdr:x>
      <cdr:y>0.40476</cdr:y>
    </cdr:from>
    <cdr:to>
      <cdr:x>0.76908</cdr:x>
      <cdr:y>0.52381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86379" y="122413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7,8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0.30011</cdr:x>
      <cdr:y>0.22042</cdr:y>
    </cdr:from>
    <cdr:to>
      <cdr:x>0.41444</cdr:x>
      <cdr:y>0.343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6474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0.68596</cdr:x>
      <cdr:y>0.67686</cdr:y>
    </cdr:from>
    <cdr:to>
      <cdr:x>0.80028</cdr:x>
      <cdr:y>0.79944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2232248"/>
          <a:ext cx="576028" cy="40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0.21436</cdr:x>
      <cdr:y>0.2974</cdr:y>
    </cdr:from>
    <cdr:to>
      <cdr:x>0.32869</cdr:x>
      <cdr:y>0.37175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152129"/>
          <a:ext cx="57607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0.68596</cdr:x>
      <cdr:y>0.28965</cdr:y>
    </cdr:from>
    <cdr:to>
      <cdr:x>0.80029</cdr:x>
      <cdr:y>0.41223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56384" y="955264"/>
          <a:ext cx="576079" cy="40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0.45349</cdr:x>
      <cdr:y>0.7642</cdr:y>
    </cdr:from>
    <cdr:to>
      <cdr:x>0.54685</cdr:x>
      <cdr:y>0.87337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2448272" y="2520280"/>
          <a:ext cx="50405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4664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4664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9CE350E8-D351-4074-A097-2A47E1A40695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2950"/>
            <a:ext cx="53482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693765"/>
            <a:ext cx="5409562" cy="4447221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5946"/>
            <a:ext cx="2930574" cy="49466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385946"/>
            <a:ext cx="2930574" cy="494663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FED8D294-2DED-4C3E-ADDD-ED08584B3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42950"/>
            <a:ext cx="5348287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BE824B-B2DF-4F10-95FB-F15421DB116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8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914" y="1044115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6936" y="2348880"/>
            <a:ext cx="5553823" cy="361637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Бюджет для граждан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Калинкинского сельского поселения</a:t>
            </a:r>
          </a:p>
          <a:p>
            <a:pPr algn="ctr"/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за 2018 год</a:t>
            </a:r>
          </a:p>
          <a:p>
            <a:pPr algn="ctr"/>
            <a:endParaRPr lang="ru-RU" sz="2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подготовлен на основе решения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№128 от 24.06.2019г.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Совета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народных депутатов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Калинкинского сельского поселения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 исполнении бюджета Калинкинского сельского поселения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 2018 год»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6" descr="http://www.teguldet.tomsk.ru/upload/images/baner/bjudzhet_dlja_grazhdan_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71480"/>
            <a:ext cx="4808984" cy="471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8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03782326"/>
              </p:ext>
            </p:extLst>
          </p:nvPr>
        </p:nvGraphicFramePr>
        <p:xfrm>
          <a:off x="272480" y="125580"/>
          <a:ext cx="9517059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51482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2101"/>
              </p:ext>
            </p:extLst>
          </p:nvPr>
        </p:nvGraphicFramePr>
        <p:xfrm>
          <a:off x="128465" y="953583"/>
          <a:ext cx="9628608" cy="4935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990"/>
                <a:gridCol w="870607"/>
                <a:gridCol w="943157"/>
                <a:gridCol w="943157"/>
                <a:gridCol w="870607"/>
                <a:gridCol w="995090"/>
              </a:tblGrid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3958,7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6248,8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6241,1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2188,2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2511,6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2510,7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483,6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483,6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6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местного самоуправления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1665,1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1942,1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1941,3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трансферты на осуществление мер по противодействию коррупции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16,4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1291,6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2646,9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2640,1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2642,1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2635,3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области национальной экономики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 коммунальное хозяйство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3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85120040"/>
              </p:ext>
            </p:extLst>
          </p:nvPr>
        </p:nvGraphicFramePr>
        <p:xfrm>
          <a:off x="344489" y="188640"/>
          <a:ext cx="9445050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52082"/>
              </p:ext>
            </p:extLst>
          </p:nvPr>
        </p:nvGraphicFramePr>
        <p:xfrm>
          <a:off x="416496" y="1556792"/>
          <a:ext cx="91450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6616" y="1052736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Динамика расходов </a:t>
            </a:r>
            <a:r>
              <a:rPr lang="ru-RU" sz="1400" dirty="0" smtClean="0"/>
              <a:t>бюджета Калинкинского сельского поселения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0848467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16496" y="853048"/>
            <a:ext cx="9340577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4593775"/>
              </p:ext>
            </p:extLst>
          </p:nvPr>
        </p:nvGraphicFramePr>
        <p:xfrm>
          <a:off x="560512" y="105273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8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64549534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16496" y="853048"/>
            <a:ext cx="9340577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89412121"/>
              </p:ext>
            </p:extLst>
          </p:nvPr>
        </p:nvGraphicFramePr>
        <p:xfrm>
          <a:off x="1424608" y="1484784"/>
          <a:ext cx="734481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92771443"/>
              </p:ext>
            </p:extLst>
          </p:nvPr>
        </p:nvGraphicFramePr>
        <p:xfrm>
          <a:off x="1352600" y="4619875"/>
          <a:ext cx="2593032" cy="19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13957372"/>
              </p:ext>
            </p:extLst>
          </p:nvPr>
        </p:nvGraphicFramePr>
        <p:xfrm>
          <a:off x="3944888" y="4043756"/>
          <a:ext cx="2448272" cy="2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51283013"/>
              </p:ext>
            </p:extLst>
          </p:nvPr>
        </p:nvGraphicFramePr>
        <p:xfrm>
          <a:off x="35089" y="2076520"/>
          <a:ext cx="2483955" cy="221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2576736" y="1916832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64768" y="1988840"/>
            <a:ext cx="1440160" cy="2631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214122" y="2076519"/>
            <a:ext cx="170926" cy="2000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6249144" y="1988840"/>
            <a:ext cx="144016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7145973" y="3919538"/>
            <a:ext cx="1911483" cy="213643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Группа 25"/>
          <p:cNvGrpSpPr/>
          <p:nvPr/>
        </p:nvGrpSpPr>
        <p:grpSpPr>
          <a:xfrm>
            <a:off x="7630687" y="3912997"/>
            <a:ext cx="1733838" cy="722852"/>
            <a:chOff x="1507719" y="129513"/>
            <a:chExt cx="1461981" cy="56863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07719" y="129513"/>
              <a:ext cx="1461981" cy="56863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617863" y="129513"/>
              <a:ext cx="1260792" cy="537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             </a:t>
              </a:r>
              <a:r>
                <a:rPr lang="ru-RU" sz="1400" kern="1200" dirty="0" smtClean="0"/>
                <a:t>Межбюджетные трансферты</a:t>
              </a:r>
              <a:endParaRPr lang="ru-RU" sz="14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955515" y="4797152"/>
            <a:ext cx="1461980" cy="348135"/>
            <a:chOff x="1013566" y="823640"/>
            <a:chExt cx="964470" cy="32547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13566" y="823640"/>
              <a:ext cx="964470" cy="32547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029454" y="839528"/>
              <a:ext cx="932694" cy="293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План 2169,6                          </a:t>
              </a:r>
              <a:endParaRPr lang="ru-RU" sz="14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955514" y="5145288"/>
            <a:ext cx="1461981" cy="371944"/>
            <a:chOff x="1013566" y="1189796"/>
            <a:chExt cx="964470" cy="32547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13566" y="1189796"/>
              <a:ext cx="964470" cy="32547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029454" y="1205684"/>
              <a:ext cx="932694" cy="293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Факт 2169,6</a:t>
              </a:r>
              <a:endParaRPr lang="ru-RU" sz="1400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955514" y="5517232"/>
            <a:ext cx="1533990" cy="360040"/>
            <a:chOff x="1013566" y="1555952"/>
            <a:chExt cx="964470" cy="32547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013566" y="1555952"/>
              <a:ext cx="964470" cy="32547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1029454" y="1571840"/>
              <a:ext cx="932694" cy="293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100%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1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8658665"/>
              </p:ext>
            </p:extLst>
          </p:nvPr>
        </p:nvGraphicFramePr>
        <p:xfrm>
          <a:off x="344488" y="112671"/>
          <a:ext cx="9451041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44488" y="990418"/>
            <a:ext cx="9416880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8233" y="1245604"/>
            <a:ext cx="956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</a:rPr>
              <a:t>Подпрограмма «Функционирование органов местного самоуправления» </a:t>
            </a:r>
            <a:r>
              <a:rPr lang="ru-RU" sz="1600" b="1" u="sng" dirty="0">
                <a:latin typeface="Times New Roman"/>
                <a:ea typeface="Times New Roman"/>
              </a:rPr>
              <a:t>в </a:t>
            </a:r>
            <a:r>
              <a:rPr lang="ru-RU" sz="1600" b="1" u="sng" dirty="0" smtClean="0">
                <a:latin typeface="Times New Roman"/>
                <a:ea typeface="Times New Roman"/>
              </a:rPr>
              <a:t>2018году: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50866"/>
              </p:ext>
            </p:extLst>
          </p:nvPr>
        </p:nvGraphicFramePr>
        <p:xfrm>
          <a:off x="200472" y="3491881"/>
          <a:ext cx="9553131" cy="233426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6575"/>
                <a:gridCol w="799849"/>
                <a:gridCol w="864096"/>
                <a:gridCol w="856335"/>
                <a:gridCol w="792088"/>
                <a:gridCol w="792088"/>
                <a:gridCol w="864096"/>
                <a:gridCol w="792088"/>
                <a:gridCol w="775916"/>
              </a:tblGrid>
              <a:tr h="262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226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2018г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2018г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исполнения полномочий органов местного самоуправления (количество обратившихся за доверенностью чел.)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6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потребностей  населения в коммунально-бытовых и иных услугах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(количество обращений, чел.)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Администратор\Desktop\img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537991"/>
            <a:ext cx="2838924" cy="19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14246530081027651f8a63aaab96c8670833ab960fd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37991"/>
            <a:ext cx="2736304" cy="19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61755343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6" y="1507213"/>
            <a:ext cx="3497780" cy="19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5226883"/>
              </p:ext>
            </p:extLst>
          </p:nvPr>
        </p:nvGraphicFramePr>
        <p:xfrm>
          <a:off x="560513" y="123181"/>
          <a:ext cx="9235016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9042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0472" y="1268760"/>
            <a:ext cx="9560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 smtClean="0">
                <a:latin typeface="Times New Roman"/>
                <a:ea typeface="Times New Roman"/>
              </a:rPr>
              <a:t>Подпрограмма «Совершенствование гражданской обороны, защита населения и территории от чрезвычайной ситуации природного и техногенного характера» </a:t>
            </a:r>
            <a:r>
              <a:rPr lang="ru-RU" sz="1400" b="1" u="sng" dirty="0">
                <a:latin typeface="Times New Roman"/>
                <a:ea typeface="Times New Roman"/>
              </a:rPr>
              <a:t>в </a:t>
            </a:r>
            <a:r>
              <a:rPr lang="ru-RU" sz="1400" b="1" u="sng" dirty="0" smtClean="0">
                <a:latin typeface="Times New Roman"/>
                <a:ea typeface="Times New Roman"/>
              </a:rPr>
              <a:t>2018 </a:t>
            </a:r>
            <a:r>
              <a:rPr lang="ru-RU" sz="1400" b="1" u="sng" dirty="0">
                <a:latin typeface="Times New Roman"/>
                <a:ea typeface="Times New Roman"/>
              </a:rPr>
              <a:t>году</a:t>
            </a:r>
            <a:r>
              <a:rPr lang="ru-RU" sz="14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88688"/>
              </p:ext>
            </p:extLst>
          </p:nvPr>
        </p:nvGraphicFramePr>
        <p:xfrm>
          <a:off x="96869" y="4590213"/>
          <a:ext cx="9632907" cy="22231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40360"/>
                <a:gridCol w="864096"/>
                <a:gridCol w="792088"/>
                <a:gridCol w="792088"/>
                <a:gridCol w="720080"/>
                <a:gridCol w="864096"/>
                <a:gridCol w="864096"/>
                <a:gridCol w="864096"/>
                <a:gridCol w="631907"/>
              </a:tblGrid>
              <a:tr h="180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797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2018г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2018г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обучение ДПД для предотвращения на территории поселения ЧС (чел.)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ДПД инвентарем на случай возникновения ЧС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(чел.)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и установка сигнальных табличек  и аншлагов в целях предупреждения ЧС (шт.)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Администратор\Desktop\slide-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1810494"/>
            <a:ext cx="2448272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img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797157"/>
            <a:ext cx="2488612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17188"/>
            <a:ext cx="2376264" cy="2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817187"/>
            <a:ext cx="2952328" cy="26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3499963"/>
              </p:ext>
            </p:extLst>
          </p:nvPr>
        </p:nvGraphicFramePr>
        <p:xfrm>
          <a:off x="488505" y="188639"/>
          <a:ext cx="9307024" cy="6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3786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2249" y="991238"/>
            <a:ext cx="9632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Подпрограмма «Строительство и содержание автомобильных дорог и инженерных сооружений на них</a:t>
            </a:r>
          </a:p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 в границах поселения» </a:t>
            </a:r>
            <a:r>
              <a:rPr lang="ru-RU" sz="1400" u="sng" dirty="0">
                <a:latin typeface="Times New Roman"/>
                <a:ea typeface="Times New Roman"/>
              </a:rPr>
              <a:t>в </a:t>
            </a:r>
            <a:r>
              <a:rPr lang="ru-RU" sz="1400" u="sng" dirty="0" smtClean="0">
                <a:latin typeface="Times New Roman"/>
                <a:ea typeface="Times New Roman"/>
              </a:rPr>
              <a:t>2018 </a:t>
            </a:r>
            <a:r>
              <a:rPr lang="ru-RU" sz="1400" u="sng" dirty="0">
                <a:latin typeface="Times New Roman"/>
                <a:ea typeface="Times New Roman"/>
              </a:rPr>
              <a:t>году</a:t>
            </a:r>
            <a:r>
              <a:rPr lang="ru-RU" sz="1400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1802"/>
              </p:ext>
            </p:extLst>
          </p:nvPr>
        </p:nvGraphicFramePr>
        <p:xfrm>
          <a:off x="102249" y="3717031"/>
          <a:ext cx="9762565" cy="273630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33973"/>
                <a:gridCol w="576064"/>
                <a:gridCol w="416778"/>
                <a:gridCol w="591334"/>
                <a:gridCol w="648072"/>
                <a:gridCol w="864096"/>
                <a:gridCol w="792088"/>
                <a:gridCol w="792088"/>
                <a:gridCol w="648072"/>
              </a:tblGrid>
              <a:tr h="284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целевого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496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содержанию  автомобильных дорог местного значения  и искусственных сооружений на них  в поселении,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(отсыпка дорог,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грейдирование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нарезка кюветов , очистка от снега. км)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безопасных условий для движения на автомобильных дорогах общего пользования в границах поселения (установка, ремонт, покраска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дорожных знаков, шт.)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8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освещения дорог в границах поселения. (установка и ремонт светодиодных светильников вдоль автомобильных дорог общего пользования шт.)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истратор\Desktop\56464656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566223"/>
            <a:ext cx="1440160" cy="20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IMG__6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" y="1360570"/>
            <a:ext cx="13943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110216_0188404619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466756"/>
            <a:ext cx="15841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Alpha-1080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8" y="1556792"/>
            <a:ext cx="1584176" cy="20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486330"/>
            <a:ext cx="15841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01" y="1486330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3234539"/>
              </p:ext>
            </p:extLst>
          </p:nvPr>
        </p:nvGraphicFramePr>
        <p:xfrm>
          <a:off x="344489" y="116631"/>
          <a:ext cx="9451040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4327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456" y="889844"/>
            <a:ext cx="9577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Подпрограмма «Жилищно-коммунальное хозяйство» </a:t>
            </a:r>
            <a:r>
              <a:rPr lang="ru-RU" sz="1400" u="sng" dirty="0">
                <a:latin typeface="Times New Roman"/>
                <a:ea typeface="Times New Roman"/>
              </a:rPr>
              <a:t>в </a:t>
            </a:r>
            <a:r>
              <a:rPr lang="ru-RU" sz="1400" u="sng" dirty="0" smtClean="0">
                <a:latin typeface="Times New Roman"/>
                <a:ea typeface="Times New Roman"/>
              </a:rPr>
              <a:t>2018 </a:t>
            </a:r>
            <a:r>
              <a:rPr lang="ru-RU" sz="1400" u="sng" dirty="0">
                <a:latin typeface="Times New Roman"/>
                <a:ea typeface="Times New Roman"/>
              </a:rPr>
              <a:t>году</a:t>
            </a:r>
            <a:r>
              <a:rPr lang="ru-RU" sz="1400" u="sng" dirty="0" smtClean="0">
                <a:latin typeface="Times New Roman"/>
                <a:ea typeface="Times New Roman"/>
              </a:rPr>
              <a:t>:</a:t>
            </a:r>
            <a:endParaRPr lang="ru-RU" sz="1400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44853"/>
              </p:ext>
            </p:extLst>
          </p:nvPr>
        </p:nvGraphicFramePr>
        <p:xfrm>
          <a:off x="200472" y="3140969"/>
          <a:ext cx="9560898" cy="28414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32448"/>
                <a:gridCol w="648072"/>
                <a:gridCol w="648072"/>
                <a:gridCol w="576064"/>
                <a:gridCol w="648072"/>
                <a:gridCol w="792088"/>
                <a:gridCol w="792088"/>
                <a:gridCol w="720080"/>
                <a:gridCol w="703914"/>
              </a:tblGrid>
              <a:tr h="246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уличного освещения на территории поселения, квт. 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мест захоронения (противоклещевая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 территории кладбища шт.)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работы по благоустройству территории,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буртовка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площадок ТБО-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работы по благоустройству территории, (приобретено уличных туалетов-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протоколов об административном нарушении шт.(за несанкционированные свалки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памятников погибшим в годы ВОВ (отремонтировано памятников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C:\Users\Администратор\Desktop\Лена\Флешка\на работе\фото-9 Мая\DSCN74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197621"/>
            <a:ext cx="2792144" cy="19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233190"/>
            <a:ext cx="1296143" cy="19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232660"/>
            <a:ext cx="2808312" cy="190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дминистратор\Desktop\3a78f948cb7d2ec556b07ee07268cc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233191"/>
            <a:ext cx="2664296" cy="19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9145467"/>
              </p:ext>
            </p:extLst>
          </p:nvPr>
        </p:nvGraphicFramePr>
        <p:xfrm>
          <a:off x="488505" y="188639"/>
          <a:ext cx="9307024" cy="58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0633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4460" y="980728"/>
            <a:ext cx="9704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 smtClean="0">
                <a:latin typeface="Times New Roman"/>
                <a:ea typeface="Times New Roman"/>
              </a:rPr>
              <a:t>Подпрограмма «Социальная поддержка, предоставляемая муниципальным служащим» </a:t>
            </a:r>
            <a:r>
              <a:rPr lang="ru-RU" sz="1200" b="1" u="sng" dirty="0">
                <a:latin typeface="Times New Roman"/>
                <a:ea typeface="Times New Roman"/>
              </a:rPr>
              <a:t>в </a:t>
            </a:r>
            <a:r>
              <a:rPr lang="ru-RU" sz="1200" b="1" u="sng" dirty="0" smtClean="0">
                <a:latin typeface="Times New Roman"/>
                <a:ea typeface="Times New Roman"/>
              </a:rPr>
              <a:t>2018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  <a:endParaRPr lang="ru-RU" sz="1200" b="1" dirty="0"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1488"/>
              </p:ext>
            </p:extLst>
          </p:nvPr>
        </p:nvGraphicFramePr>
        <p:xfrm>
          <a:off x="128465" y="3933056"/>
          <a:ext cx="9577061" cy="22291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28289"/>
                <a:gridCol w="643780"/>
                <a:gridCol w="643780"/>
                <a:gridCol w="643780"/>
                <a:gridCol w="786843"/>
                <a:gridCol w="643780"/>
                <a:gridCol w="643780"/>
                <a:gridCol w="715311"/>
                <a:gridCol w="627718"/>
              </a:tblGrid>
              <a:tr h="967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091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6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пенсионное обеспечение за выслугу лет, лицам, замещавшим должности муниципальной службы администрации Калинкинского сельского поселения. (чел.)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Администратор\Desktop\vektornaya-grafika-cvety--flowers-cvety--9319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57727"/>
            <a:ext cx="9577064" cy="26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9" y="1412776"/>
            <a:ext cx="7722859" cy="39703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Контактная информация: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    Глава </a:t>
            </a:r>
            <a:r>
              <a:rPr lang="ru-RU" i="1" dirty="0">
                <a:solidFill>
                  <a:srgbClr val="002060"/>
                </a:solidFill>
              </a:rPr>
              <a:t>Калинкинского сельского поселения </a:t>
            </a:r>
            <a:r>
              <a:rPr lang="ru-RU" i="1" dirty="0" smtClean="0">
                <a:solidFill>
                  <a:srgbClr val="002060"/>
                </a:solidFill>
              </a:rPr>
              <a:t>                                          Березка </a:t>
            </a:r>
            <a:r>
              <a:rPr lang="ru-RU" i="1" dirty="0">
                <a:solidFill>
                  <a:srgbClr val="002060"/>
                </a:solidFill>
              </a:rPr>
              <a:t>Полина Григорьевна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График работы: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с 8-30 до 17-30, перерыв с 13-00 до 14-00.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Адрес: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652383, Кемеровская область,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Промышленновский район, д. </a:t>
            </a:r>
            <a:r>
              <a:rPr lang="ru-RU" i="1" dirty="0" err="1">
                <a:solidFill>
                  <a:srgbClr val="002060"/>
                </a:solidFill>
              </a:rPr>
              <a:t>Калинкино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ул. Советская, 6-1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Телефон: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(8 38442) 6-61-25, Факс: 6-61-60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Электронная почта: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kalink28@yandex.ru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448" y="104560"/>
            <a:ext cx="9411778" cy="681255"/>
            <a:chOff x="-1" y="55414"/>
            <a:chExt cx="8256631" cy="681258"/>
          </a:xfrm>
        </p:grpSpPr>
        <p:sp>
          <p:nvSpPr>
            <p:cNvPr id="3" name="Пятиугольник 2"/>
            <p:cNvSpPr/>
            <p:nvPr/>
          </p:nvSpPr>
          <p:spPr>
            <a:xfrm rot="10800000">
              <a:off x="-1" y="55414"/>
              <a:ext cx="8256631" cy="68125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ятиугольник 4"/>
            <p:cNvSpPr/>
            <p:nvPr/>
          </p:nvSpPr>
          <p:spPr>
            <a:xfrm>
              <a:off x="170313" y="55414"/>
              <a:ext cx="8086317" cy="68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8948" tIns="72390" rIns="135128" bIns="72390" numCol="1" spcCol="1270" anchor="ctr" anchorCtr="0">
              <a:noAutofit/>
            </a:bodyPr>
            <a:lstStyle/>
            <a:p>
              <a:pPr algn="ctr" defTabSz="844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Этапы бюджетного процесса.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85" y="743471"/>
            <a:ext cx="931267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8144" y="115069"/>
            <a:ext cx="654416" cy="68125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5764728" y="1272596"/>
            <a:ext cx="1842957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Составление </a:t>
            </a:r>
            <a:r>
              <a:rPr lang="ru-RU" sz="1100" dirty="0"/>
              <a:t>проекта </a:t>
            </a:r>
            <a:endParaRPr lang="ru-RU" sz="1100" dirty="0" smtClean="0"/>
          </a:p>
          <a:p>
            <a:pPr algn="ctr"/>
            <a:r>
              <a:rPr lang="ru-RU" sz="1100" dirty="0" smtClean="0"/>
              <a:t>бюджета (не </a:t>
            </a:r>
            <a:r>
              <a:rPr lang="ru-RU" sz="1100" dirty="0"/>
              <a:t>позднее </a:t>
            </a:r>
            <a:endParaRPr lang="ru-RU" sz="1100" dirty="0" smtClean="0"/>
          </a:p>
          <a:p>
            <a:pPr algn="ctr"/>
            <a:r>
              <a:rPr lang="ru-RU" sz="1100" dirty="0" smtClean="0"/>
              <a:t>15 </a:t>
            </a:r>
            <a:r>
              <a:rPr lang="ru-RU" sz="1100" dirty="0"/>
              <a:t>ноября </a:t>
            </a:r>
            <a:r>
              <a:rPr lang="ru-RU" sz="1100" dirty="0" smtClean="0"/>
              <a:t>2017 </a:t>
            </a:r>
            <a:r>
              <a:rPr lang="ru-RU" sz="1100" dirty="0"/>
              <a:t>года)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9636" y="3628468"/>
            <a:ext cx="2033884" cy="769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100" dirty="0">
                <a:solidFill>
                  <a:schemeClr val="bg1"/>
                </a:solidFill>
              </a:rPr>
              <a:t>бюджета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(1 чтение – ноябрь </a:t>
            </a:r>
            <a:r>
              <a:rPr lang="ru-RU" sz="1100" dirty="0" smtClean="0">
                <a:solidFill>
                  <a:schemeClr val="bg1"/>
                </a:solidFill>
              </a:rPr>
              <a:t>2017 </a:t>
            </a:r>
            <a:r>
              <a:rPr lang="ru-RU" sz="1100" dirty="0">
                <a:solidFill>
                  <a:schemeClr val="bg1"/>
                </a:solidFill>
              </a:rPr>
              <a:t>года, 2 чтение – декабрь </a:t>
            </a:r>
            <a:r>
              <a:rPr lang="ru-RU" sz="1100" dirty="0" smtClean="0">
                <a:solidFill>
                  <a:schemeClr val="bg1"/>
                </a:solidFill>
              </a:rPr>
              <a:t>2017 </a:t>
            </a:r>
            <a:r>
              <a:rPr lang="ru-RU" sz="1100" dirty="0">
                <a:solidFill>
                  <a:schemeClr val="bg1"/>
                </a:solidFill>
              </a:rPr>
              <a:t>года)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3088" y="6088606"/>
            <a:ext cx="1950217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бюджета</a:t>
            </a:r>
          </a:p>
          <a:p>
            <a:pPr algn="ctr"/>
            <a:r>
              <a:rPr lang="ru-RU" sz="1100" dirty="0"/>
              <a:t> (декабрь </a:t>
            </a:r>
            <a:r>
              <a:rPr lang="ru-RU" sz="1100" dirty="0" smtClean="0"/>
              <a:t>2017 </a:t>
            </a:r>
            <a:r>
              <a:rPr lang="ru-RU" sz="1100" dirty="0"/>
              <a:t>года)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7365" y="6161888"/>
            <a:ext cx="2516260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Исполнение </a:t>
            </a:r>
            <a:r>
              <a:rPr lang="ru-RU" sz="1100" dirty="0"/>
              <a:t>бюджета </a:t>
            </a:r>
          </a:p>
          <a:p>
            <a:pPr algn="ctr"/>
            <a:r>
              <a:rPr lang="ru-RU" sz="1100" dirty="0"/>
              <a:t>(в течение </a:t>
            </a:r>
            <a:r>
              <a:rPr lang="ru-RU" sz="1100" dirty="0" smtClean="0"/>
              <a:t>2018 </a:t>
            </a:r>
            <a:r>
              <a:rPr lang="ru-RU" sz="1100" dirty="0"/>
              <a:t>финансового года)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418" y="3572734"/>
            <a:ext cx="1950217" cy="769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Формирование </a:t>
            </a:r>
            <a:r>
              <a:rPr lang="ru-RU" sz="1100" dirty="0"/>
              <a:t>отчетности об исполнении бюджета (не позднее 1 мая </a:t>
            </a:r>
            <a:r>
              <a:rPr lang="ru-RU" sz="1100" dirty="0" smtClean="0"/>
              <a:t>2019 </a:t>
            </a:r>
            <a:r>
              <a:rPr lang="ru-RU" sz="1100" dirty="0"/>
              <a:t>года)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6568" y="1300099"/>
            <a:ext cx="1756664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отчета об исполнении бюджета (июнь </a:t>
            </a:r>
            <a:r>
              <a:rPr lang="ru-RU" sz="1100" dirty="0" smtClean="0"/>
              <a:t>2018 </a:t>
            </a:r>
            <a:r>
              <a:rPr lang="ru-RU" sz="1100" dirty="0"/>
              <a:t>года)</a:t>
            </a:r>
          </a:p>
        </p:txBody>
      </p:sp>
      <p:grpSp>
        <p:nvGrpSpPr>
          <p:cNvPr id="2053" name="Группа 2052"/>
          <p:cNvGrpSpPr/>
          <p:nvPr/>
        </p:nvGrpSpPr>
        <p:grpSpPr>
          <a:xfrm>
            <a:off x="1280592" y="1484784"/>
            <a:ext cx="7704855" cy="5107987"/>
            <a:chOff x="-844013" y="997009"/>
            <a:chExt cx="6794034" cy="61844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4013" y="997009"/>
              <a:ext cx="6794034" cy="618445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021463" y="209433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01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47103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02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18103" y="532900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03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73755" y="531849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04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679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05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4206" y="209425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06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985083" y="2448274"/>
              <a:ext cx="3062020" cy="30931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Бюджет составляется на основе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</a:rPr>
                <a:t>1.Решения Совета народных депутатов Калинкинского сельского поселения №71 от 25.12.2017  </a:t>
              </a:r>
              <a:r>
                <a:rPr lang="ru-RU" sz="1000" dirty="0">
                  <a:solidFill>
                    <a:schemeClr val="tx1"/>
                  </a:solidFill>
                </a:rPr>
                <a:t>«</a:t>
              </a:r>
              <a:r>
                <a:rPr lang="ru-RU" sz="1000" dirty="0" smtClean="0">
                  <a:solidFill>
                    <a:schemeClr val="tx1"/>
                  </a:solidFill>
                </a:rPr>
                <a:t>О бюджете Калинкинского сельского поселения на 2018 год и плановый период 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</a:rPr>
                <a:t>2019 и 2020 годов» 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2. Прогноза социально-экономического развития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3.Основных направлений бюджетной и налоговой политики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4.Муниципальных программ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7887315"/>
              </p:ext>
            </p:extLst>
          </p:nvPr>
        </p:nvGraphicFramePr>
        <p:xfrm>
          <a:off x="416497" y="176568"/>
          <a:ext cx="9373044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7406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00872" y="1094556"/>
            <a:ext cx="5956200" cy="227754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u="sng" dirty="0"/>
              <a:t>На </a:t>
            </a:r>
            <a:r>
              <a:rPr lang="ru-RU" sz="1400" u="sng" dirty="0" smtClean="0"/>
              <a:t>2018 год</a:t>
            </a:r>
            <a:r>
              <a:rPr lang="ru-RU" sz="1400" dirty="0" smtClean="0"/>
              <a:t>:  Доходы </a:t>
            </a:r>
            <a:r>
              <a:rPr lang="ru-RU" sz="1400" dirty="0"/>
              <a:t>в сумме </a:t>
            </a:r>
            <a:r>
              <a:rPr lang="ru-RU" sz="1400" dirty="0" smtClean="0"/>
              <a:t>6233,3тыс</a:t>
            </a:r>
            <a:r>
              <a:rPr lang="ru-RU" sz="1400" dirty="0"/>
              <a:t>. рублей</a:t>
            </a:r>
            <a:r>
              <a:rPr lang="ru-RU" sz="1400" dirty="0" smtClean="0"/>
              <a:t>,</a:t>
            </a:r>
            <a:endParaRPr lang="ru-RU" sz="1400" dirty="0"/>
          </a:p>
          <a:p>
            <a:pPr algn="ctr"/>
            <a:r>
              <a:rPr lang="ru-RU" sz="1400" dirty="0"/>
              <a:t>                      Расходы в сумме  </a:t>
            </a:r>
            <a:r>
              <a:rPr lang="ru-RU" sz="1400" dirty="0" smtClean="0"/>
              <a:t>6241,1тыс</a:t>
            </a:r>
            <a:r>
              <a:rPr lang="ru-RU" sz="1400" dirty="0"/>
              <a:t>. </a:t>
            </a:r>
            <a:r>
              <a:rPr lang="ru-RU" sz="1400" dirty="0" smtClean="0"/>
              <a:t>рублей,</a:t>
            </a:r>
          </a:p>
          <a:p>
            <a:pPr algn="ctr"/>
            <a:r>
              <a:rPr lang="ru-RU" sz="1400" dirty="0" smtClean="0"/>
              <a:t>                 Дефицит </a:t>
            </a:r>
            <a:r>
              <a:rPr lang="ru-RU" sz="1400" dirty="0"/>
              <a:t>в сумме </a:t>
            </a:r>
            <a:r>
              <a:rPr lang="ru-RU" sz="1400" dirty="0" smtClean="0"/>
              <a:t> 7,8 тыс</a:t>
            </a:r>
            <a:r>
              <a:rPr lang="ru-RU" sz="1400" dirty="0"/>
              <a:t>. </a:t>
            </a:r>
            <a:r>
              <a:rPr lang="ru-RU" sz="1400" dirty="0" smtClean="0"/>
              <a:t>рублей</a:t>
            </a:r>
          </a:p>
          <a:p>
            <a:pPr algn="ctr"/>
            <a:r>
              <a:rPr lang="ru-RU" sz="1600" b="1" u="sng" dirty="0" smtClean="0"/>
              <a:t>Основные </a:t>
            </a:r>
            <a:r>
              <a:rPr lang="ru-RU" sz="1600" b="1" u="sng" dirty="0"/>
              <a:t>приоритеты бюджетной политики</a:t>
            </a:r>
          </a:p>
          <a:p>
            <a:r>
              <a:rPr lang="ru-RU" sz="1400" dirty="0"/>
              <a:t>- обеспечение сбалансированности и устойчивости бюджета</a:t>
            </a:r>
          </a:p>
          <a:p>
            <a:r>
              <a:rPr lang="ru-RU" sz="1400" dirty="0"/>
              <a:t>- оптимизация и повышение эффективности бюджетных расходов</a:t>
            </a:r>
          </a:p>
          <a:p>
            <a:r>
              <a:rPr lang="ru-RU" sz="1400" dirty="0"/>
              <a:t>-реализация задач, поставленных в Указах Президента Российской </a:t>
            </a:r>
            <a:r>
              <a:rPr lang="ru-RU" sz="1400" dirty="0" smtClean="0"/>
              <a:t> Федерации </a:t>
            </a:r>
            <a:r>
              <a:rPr lang="ru-RU" sz="1400" dirty="0"/>
              <a:t>от 7 мая 2012 года</a:t>
            </a:r>
          </a:p>
          <a:p>
            <a:r>
              <a:rPr lang="ru-RU" sz="1400" dirty="0"/>
              <a:t>-оказание мер социальной поддержки исходя из принципа адресности и </a:t>
            </a:r>
            <a:r>
              <a:rPr lang="ru-RU" sz="1400" dirty="0" smtClean="0"/>
              <a:t>нуждаемости</a:t>
            </a:r>
            <a:r>
              <a:rPr lang="ru-RU" sz="1400" dirty="0"/>
              <a:t>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611399"/>
              </p:ext>
            </p:extLst>
          </p:nvPr>
        </p:nvGraphicFramePr>
        <p:xfrm>
          <a:off x="3080792" y="3717032"/>
          <a:ext cx="63367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5490" y="3802986"/>
            <a:ext cx="998382" cy="24621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000" dirty="0"/>
              <a:t>Тыс. руб.</a:t>
            </a: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80728"/>
            <a:ext cx="3124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е 2"/>
          <p:cNvSpPr txBox="1">
            <a:spLocks noChangeArrowheads="1"/>
          </p:cNvSpPr>
          <p:nvPr/>
        </p:nvSpPr>
        <p:spPr bwMode="auto">
          <a:xfrm>
            <a:off x="52378" y="2457661"/>
            <a:ext cx="12588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3"/>
          <p:cNvSpPr txBox="1">
            <a:spLocks noChangeArrowheads="1"/>
          </p:cNvSpPr>
          <p:nvPr/>
        </p:nvSpPr>
        <p:spPr bwMode="auto">
          <a:xfrm>
            <a:off x="1867392" y="1094556"/>
            <a:ext cx="1571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57D157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57D15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" y="836712"/>
            <a:ext cx="374849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77107778"/>
              </p:ext>
            </p:extLst>
          </p:nvPr>
        </p:nvGraphicFramePr>
        <p:xfrm>
          <a:off x="240016" y="188640"/>
          <a:ext cx="9517057" cy="6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00472" y="947638"/>
            <a:ext cx="9556601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08594"/>
              </p:ext>
            </p:extLst>
          </p:nvPr>
        </p:nvGraphicFramePr>
        <p:xfrm>
          <a:off x="128464" y="1294466"/>
          <a:ext cx="9628609" cy="246601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384376"/>
                <a:gridCol w="1152128"/>
                <a:gridCol w="1456385"/>
                <a:gridCol w="1207911"/>
                <a:gridCol w="1142082"/>
                <a:gridCol w="1285727"/>
              </a:tblGrid>
              <a:tr h="318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Первоначальный план 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Уточненный план 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2018г</a:t>
                      </a:r>
                      <a:r>
                        <a:rPr lang="ru-RU" sz="1400" dirty="0">
                          <a:effectLst/>
                        </a:rPr>
                        <a:t>. к </a:t>
                      </a: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  <a:tr h="24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1266,4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1877,0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2144,0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2147,5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169,6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144,4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171,0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171,2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118,6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500,1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504,0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545,8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80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5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Налог на имущество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455,1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1399,0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1401,7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Государственная пошлина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9,2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активов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125,1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2694,1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1289,1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4104,8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4085,8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151,7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3960,5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3166,1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6248,8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6233,3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157,4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4221089"/>
            <a:ext cx="6696744" cy="238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2012498"/>
              </p:ext>
            </p:extLst>
          </p:nvPr>
        </p:nvGraphicFramePr>
        <p:xfrm>
          <a:off x="128464" y="145038"/>
          <a:ext cx="9661075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28464" y="832028"/>
            <a:ext cx="9628609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4329"/>
              </p:ext>
            </p:extLst>
          </p:nvPr>
        </p:nvGraphicFramePr>
        <p:xfrm>
          <a:off x="116465" y="3933058"/>
          <a:ext cx="9640609" cy="27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014" y="3861048"/>
            <a:ext cx="3892118" cy="5232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b="1" dirty="0"/>
              <a:t>Динамика доходов </a:t>
            </a:r>
            <a:r>
              <a:rPr lang="ru-RU" sz="1400" b="1" dirty="0" smtClean="0"/>
              <a:t>бюджета Калинкинского сельского поселения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30757"/>
              </p:ext>
            </p:extLst>
          </p:nvPr>
        </p:nvGraphicFramePr>
        <p:xfrm>
          <a:off x="128464" y="1019996"/>
          <a:ext cx="9628610" cy="2384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1512168"/>
                <a:gridCol w="1368152"/>
                <a:gridCol w="1040934"/>
                <a:gridCol w="918787"/>
                <a:gridCol w="900137"/>
              </a:tblGrid>
              <a:tr h="52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Первоначальный план 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Уточненный план 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2018г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238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2694,1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1289,1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4104,8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4085,8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151,7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Дотация на выравнивание бюджетной обеспеченности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1666,8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1200,0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1507,0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1507,0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Дотация на поддержку мер по обеспечению сбалансированности бюджета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288,7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288,7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72,1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136,6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Межбюджетные</a:t>
                      </a:r>
                      <a:r>
                        <a:rPr lang="ru-RU" sz="1100" baseline="0" dirty="0" smtClean="0">
                          <a:effectLst/>
                        </a:rPr>
                        <a:t>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21,2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2164,2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2164,2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8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 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934,0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27547"/>
              </p:ext>
            </p:extLst>
          </p:nvPr>
        </p:nvGraphicFramePr>
        <p:xfrm>
          <a:off x="4376936" y="3429000"/>
          <a:ext cx="5398777" cy="329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07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950912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906360"/>
              </p:ext>
            </p:extLst>
          </p:nvPr>
        </p:nvGraphicFramePr>
        <p:xfrm>
          <a:off x="128465" y="817254"/>
          <a:ext cx="9618098" cy="311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6496" y="3923840"/>
            <a:ext cx="9330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Наибольшее поступление доходов от </a:t>
            </a:r>
            <a:r>
              <a:rPr lang="ru-RU" sz="1400" b="1" dirty="0"/>
              <a:t>налога на доходы физических лиц формируют </a:t>
            </a:r>
            <a:r>
              <a:rPr lang="ru-RU" sz="1400" b="1" dirty="0" smtClean="0"/>
              <a:t>2 </a:t>
            </a:r>
            <a:r>
              <a:rPr lang="ru-RU" sz="1400" b="1" dirty="0"/>
              <a:t>крупных </a:t>
            </a:r>
            <a:r>
              <a:rPr lang="ru-RU" sz="1400" b="1" dirty="0" smtClean="0"/>
              <a:t>налогоплательщика на территории Калинкинского сельского поселения: </a:t>
            </a:r>
          </a:p>
          <a:p>
            <a:r>
              <a:rPr lang="ru-RU" sz="1400" b="1" dirty="0" smtClean="0"/>
              <a:t> -ООО </a:t>
            </a:r>
            <a:r>
              <a:rPr lang="ru-RU" sz="1400" b="1" dirty="0"/>
              <a:t>«Бавария» </a:t>
            </a:r>
            <a:endParaRPr lang="ru-RU" sz="1400" b="1" dirty="0" smtClean="0"/>
          </a:p>
          <a:p>
            <a:r>
              <a:rPr lang="ru-RU" sz="1400" b="1" dirty="0" smtClean="0"/>
              <a:t> -ОАО «СКЭК»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76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3449617"/>
              </p:ext>
            </p:extLst>
          </p:nvPr>
        </p:nvGraphicFramePr>
        <p:xfrm>
          <a:off x="416497" y="145038"/>
          <a:ext cx="9373042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3202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21858"/>
              </p:ext>
            </p:extLst>
          </p:nvPr>
        </p:nvGraphicFramePr>
        <p:xfrm>
          <a:off x="56456" y="1281774"/>
          <a:ext cx="9631280" cy="547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6696" y="11247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доходов </a:t>
            </a:r>
            <a:r>
              <a:rPr lang="ru-RU" dirty="0" smtClean="0"/>
              <a:t>бюджета Калинкинского сельского поселения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05422512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936776" y="2273625"/>
            <a:ext cx="3744416" cy="2504105"/>
          </a:xfrm>
          <a:prstGeom prst="ellipse">
            <a:avLst/>
          </a:prstGeom>
          <a:solidFill>
            <a:schemeClr val="bg2"/>
          </a:solidFill>
          <a:ln w="60325" cap="sq" cmpd="sng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Калинкинского сельского поселения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462840">
            <a:off x="5883829" y="4615463"/>
            <a:ext cx="3717705" cy="168074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Налог на имущество физических лиц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38,1 рубль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Калинкинского сельского поселения в </a:t>
            </a:r>
            <a:r>
              <a:rPr lang="ru-RU" sz="900" dirty="0" smtClean="0">
                <a:solidFill>
                  <a:prstClr val="black"/>
                </a:solidFill>
              </a:rPr>
              <a:t>2018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3" name="Стрелка вправо 2"/>
          <p:cNvSpPr/>
          <p:nvPr/>
        </p:nvSpPr>
        <p:spPr>
          <a:xfrm rot="1682527">
            <a:off x="168290" y="1224030"/>
            <a:ext cx="3240308" cy="147052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prstClr val="black"/>
                </a:solidFill>
              </a:rPr>
              <a:t>Налог на доходы физических лиц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7518,8 рублей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</a:t>
            </a:r>
            <a:r>
              <a:rPr lang="ru-RU" sz="900" dirty="0" smtClean="0">
                <a:solidFill>
                  <a:prstClr val="black"/>
                </a:solidFill>
              </a:rPr>
              <a:t>Калинкинского сельского поселения </a:t>
            </a:r>
            <a:r>
              <a:rPr lang="ru-RU" sz="900" dirty="0">
                <a:solidFill>
                  <a:prstClr val="black"/>
                </a:solidFill>
              </a:rPr>
              <a:t>в </a:t>
            </a:r>
            <a:r>
              <a:rPr lang="ru-RU" sz="900" dirty="0" smtClean="0">
                <a:solidFill>
                  <a:prstClr val="black"/>
                </a:solidFill>
              </a:rPr>
              <a:t>2018 году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235067">
            <a:off x="456024" y="4559356"/>
            <a:ext cx="3243779" cy="15450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Транспортный налог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385,4 </a:t>
            </a:r>
            <a:r>
              <a:rPr lang="ru-RU" sz="900" dirty="0">
                <a:solidFill>
                  <a:prstClr val="black"/>
                </a:solidFill>
              </a:rPr>
              <a:t>рублей составляет сумма уплаченного налога в расчете на 1 гражданина Калинкинского сельского </a:t>
            </a:r>
            <a:r>
              <a:rPr lang="ru-RU" sz="900" dirty="0" smtClean="0">
                <a:solidFill>
                  <a:prstClr val="black"/>
                </a:solidFill>
              </a:rPr>
              <a:t>поселения в 2018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79" name="Стрелка влево 78"/>
          <p:cNvSpPr/>
          <p:nvPr/>
        </p:nvSpPr>
        <p:spPr>
          <a:xfrm rot="19997579">
            <a:off x="6308767" y="1260765"/>
            <a:ext cx="3239958" cy="164948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Земельный </a:t>
            </a:r>
            <a:r>
              <a:rPr lang="ru-RU" sz="900" b="1" u="sng" dirty="0" smtClean="0">
                <a:solidFill>
                  <a:prstClr val="black"/>
                </a:solidFill>
              </a:rPr>
              <a:t>налог</a:t>
            </a:r>
          </a:p>
          <a:p>
            <a:pPr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349,3 рубля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Калинкинского сельского </a:t>
            </a:r>
            <a:r>
              <a:rPr lang="ru-RU" sz="900" dirty="0" smtClean="0">
                <a:solidFill>
                  <a:prstClr val="black"/>
                </a:solidFill>
              </a:rPr>
              <a:t>поселения в 2018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  <a:endParaRPr lang="ru-RU" sz="900" dirty="0"/>
          </a:p>
          <a:p>
            <a:pPr algn="ctr"/>
            <a:endParaRPr lang="ru-RU" sz="9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7947572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905602"/>
              </p:ext>
            </p:extLst>
          </p:nvPr>
        </p:nvGraphicFramePr>
        <p:xfrm>
          <a:off x="-1" y="817254"/>
          <a:ext cx="9941580" cy="541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41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6437</TotalTime>
  <Words>1699</Words>
  <Application>Microsoft Office PowerPoint</Application>
  <PresentationFormat>Лист A4 (210x297 мм)</PresentationFormat>
  <Paragraphs>569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Е.Н.</dc:creator>
  <cp:lastModifiedBy>user</cp:lastModifiedBy>
  <cp:revision>908</cp:revision>
  <cp:lastPrinted>2019-08-12T09:59:27Z</cp:lastPrinted>
  <dcterms:created xsi:type="dcterms:W3CDTF">2015-03-06T05:57:26Z</dcterms:created>
  <dcterms:modified xsi:type="dcterms:W3CDTF">2019-08-13T02:26:34Z</dcterms:modified>
</cp:coreProperties>
</file>