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83793" autoAdjust="0"/>
  </p:normalViewPr>
  <p:slideViewPr>
    <p:cSldViewPr>
      <p:cViewPr varScale="1">
        <p:scale>
          <a:sx n="76" d="100"/>
          <a:sy n="76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39016</c:v>
                </c:pt>
                <c:pt idx="1">
                  <c:v>39016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8923.7999999999975</c:v>
                </c:pt>
                <c:pt idx="1">
                  <c:v>9432.1</c:v>
                </c:pt>
                <c:pt idx="2">
                  <c:v>508.2</c:v>
                </c:pt>
              </c:numCache>
            </c:numRef>
          </c:val>
        </c:ser>
        <c:shape val="cylinder"/>
        <c:axId val="90475904"/>
        <c:axId val="90498176"/>
        <c:axId val="0"/>
      </c:bar3DChart>
      <c:catAx>
        <c:axId val="90475904"/>
        <c:scaling>
          <c:orientation val="minMax"/>
        </c:scaling>
        <c:axPos val="b"/>
        <c:tickLblPos val="nextTo"/>
        <c:crossAx val="90498176"/>
        <c:crosses val="autoZero"/>
        <c:auto val="1"/>
        <c:lblAlgn val="ctr"/>
        <c:lblOffset val="100"/>
      </c:catAx>
      <c:valAx>
        <c:axId val="90498176"/>
        <c:scaling>
          <c:orientation val="minMax"/>
        </c:scaling>
        <c:axPos val="l"/>
        <c:majorGridlines/>
        <c:numFmt formatCode="General" sourceLinked="1"/>
        <c:tickLblPos val="nextTo"/>
        <c:crossAx val="904759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firstSliceAng val="0"/>
        <c:holeSize val="50"/>
      </c:doughnutChart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6746,6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1012,3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170,3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930,7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</c:dLbls>
          <c:cat>
            <c:strRef>
              <c:f>'[Диаграмма в Microsoft Office PowerPoint]Лист1'!$A$4:$A$8</c:f>
              <c:strCache>
                <c:ptCount val="5"/>
                <c:pt idx="0">
                  <c:v>Налоговые и неналоговые доходы</c:v>
                </c:pt>
                <c:pt idx="1">
                  <c:v>Дотация бюджета сельского поселения</c:v>
                </c:pt>
                <c:pt idx="2">
                  <c:v>Субвенция бюджета сельского поселения</c:v>
                </c:pt>
                <c:pt idx="3">
                  <c:v>Межбюджетные трансферты</c:v>
                </c:pt>
                <c:pt idx="4">
                  <c:v>Безвозмездные поступления</c:v>
                </c:pt>
              </c:strCache>
            </c:strRef>
          </c:cat>
          <c:val>
            <c:numRef>
              <c:f>'[Диаграмма в Microsoft Office PowerPoint]Лист1'!$B$4:$B$8</c:f>
              <c:numCache>
                <c:formatCode>0.0</c:formatCode>
                <c:ptCount val="5"/>
                <c:pt idx="0">
                  <c:v>4340.1000000000004</c:v>
                </c:pt>
                <c:pt idx="1">
                  <c:v>930.2</c:v>
                </c:pt>
                <c:pt idx="2">
                  <c:v>130.30000000000001</c:v>
                </c:pt>
                <c:pt idx="3" formatCode="General">
                  <c:v>150</c:v>
                </c:pt>
                <c:pt idx="4" formatCode="General">
                  <c:v>63.9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7564676735169499E-2"/>
          <c:y val="7.6900280588921482E-2"/>
          <c:w val="0.81152429364415191"/>
          <c:h val="0.45757274819508825"/>
        </c:manualLayout>
      </c:layout>
      <c:bar3DChart>
        <c:barDir val="col"/>
        <c:grouping val="percentStacked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8810,8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13158,3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PowerPoint]Лист1'!$A$2:$A$7</c:f>
              <c:strCache>
                <c:ptCount val="6"/>
                <c:pt idx="0">
                  <c:v>налоговые и неналоговые доходы</c:v>
                </c:pt>
                <c:pt idx="1">
                  <c:v>дотация бюджетам сельских поселений</c:v>
                </c:pt>
                <c:pt idx="2">
                  <c:v>Субвенции бюджетам сельских поселений</c:v>
                </c:pt>
                <c:pt idx="3">
                  <c:v>Субсидии</c:v>
                </c:pt>
                <c:pt idx="4">
                  <c:v>Межбюджетные трансферты</c:v>
                </c:pt>
                <c:pt idx="5">
                  <c:v>Безвозмездные поступления</c:v>
                </c:pt>
              </c:strCache>
            </c:strRef>
          </c:cat>
          <c:val>
            <c:numRef>
              <c:f>'[Диаграмма в Microsoft Office PowerPoint]Лист1'!$B$2:$B$7</c:f>
              <c:numCache>
                <c:formatCode>General</c:formatCode>
                <c:ptCount val="6"/>
                <c:pt idx="0">
                  <c:v>8795</c:v>
                </c:pt>
                <c:pt idx="1">
                  <c:v>3151.3</c:v>
                </c:pt>
                <c:pt idx="2">
                  <c:v>318.7</c:v>
                </c:pt>
                <c:pt idx="3">
                  <c:v>13000</c:v>
                </c:pt>
                <c:pt idx="4">
                  <c:v>5876.4</c:v>
                </c:pt>
                <c:pt idx="5">
                  <c:v>576.9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PowerPoint]Лист1'!$C$1</c:f>
              <c:strCache>
                <c:ptCount val="1"/>
                <c:pt idx="0">
                  <c:v>факт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6746,6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1012,3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170,3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930,7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PowerPoint]Лист1'!$A$2:$A$7</c:f>
              <c:strCache>
                <c:ptCount val="6"/>
                <c:pt idx="0">
                  <c:v>налоговые и неналоговые доходы</c:v>
                </c:pt>
                <c:pt idx="1">
                  <c:v>дотация бюджетам сельских поселений</c:v>
                </c:pt>
                <c:pt idx="2">
                  <c:v>Субвенции бюджетам сельских поселений</c:v>
                </c:pt>
                <c:pt idx="3">
                  <c:v>Субсидии</c:v>
                </c:pt>
                <c:pt idx="4">
                  <c:v>Межбюджетные трансферты</c:v>
                </c:pt>
                <c:pt idx="5">
                  <c:v>Безвозмездные поступления</c:v>
                </c:pt>
              </c:strCache>
            </c:strRef>
          </c:cat>
          <c:val>
            <c:numRef>
              <c:f>'[Диаграмма в Microsoft Office PowerPoint]Лист1'!$C$2:$C$7</c:f>
              <c:numCache>
                <c:formatCode>General</c:formatCode>
                <c:ptCount val="6"/>
                <c:pt idx="0">
                  <c:v>4340.1000000000004</c:v>
                </c:pt>
                <c:pt idx="1">
                  <c:v>930.2</c:v>
                </c:pt>
                <c:pt idx="2">
                  <c:v>130.30000000000001</c:v>
                </c:pt>
                <c:pt idx="3">
                  <c:v>0</c:v>
                </c:pt>
                <c:pt idx="4">
                  <c:v>150</c:v>
                </c:pt>
                <c:pt idx="5">
                  <c:v>63.9</c:v>
                </c:pt>
              </c:numCache>
            </c:numRef>
          </c:val>
        </c:ser>
        <c:shape val="cylinder"/>
        <c:axId val="81815424"/>
        <c:axId val="81408000"/>
        <c:axId val="0"/>
      </c:bar3DChart>
      <c:catAx>
        <c:axId val="81815424"/>
        <c:scaling>
          <c:orientation val="minMax"/>
        </c:scaling>
        <c:axPos val="b"/>
        <c:tickLblPos val="nextTo"/>
        <c:crossAx val="81408000"/>
        <c:crosses val="autoZero"/>
        <c:auto val="1"/>
        <c:lblAlgn val="ctr"/>
        <c:lblOffset val="100"/>
      </c:catAx>
      <c:valAx>
        <c:axId val="81408000"/>
        <c:scaling>
          <c:orientation val="minMax"/>
        </c:scaling>
        <c:axPos val="l"/>
        <c:numFmt formatCode="0%" sourceLinked="1"/>
        <c:tickLblPos val="nextTo"/>
        <c:crossAx val="818154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Lbls>
            <c:dLbl>
              <c:idx val="1"/>
              <c:layout>
                <c:manualLayout>
                  <c:x val="1.666666666666667E-2"/>
                  <c:y val="2.3481833095769584E-2"/>
                </c:manualLayout>
              </c:layout>
              <c:showVal val="1"/>
            </c:dLbl>
            <c:dLbl>
              <c:idx val="2"/>
              <c:layout>
                <c:manualLayout>
                  <c:x val="-9.7222222222222224E-3"/>
                  <c:y val="-4.1685156933127805E-2"/>
                </c:manualLayout>
              </c:layout>
              <c:showVal val="1"/>
            </c:dLbl>
            <c:dLbl>
              <c:idx val="5"/>
              <c:layout>
                <c:manualLayout>
                  <c:x val="-1.3888888888888894E-3"/>
                  <c:y val="-0.11772298496624804"/>
                </c:manualLayout>
              </c:layout>
              <c:showVal val="1"/>
            </c:dLbl>
            <c:dLbl>
              <c:idx val="6"/>
              <c:layout>
                <c:manualLayout>
                  <c:x val="1.8952099737532813E-2"/>
                  <c:y val="2.7100758411101851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4927.1000000000004</c:v>
                </c:pt>
                <c:pt idx="1">
                  <c:v>136.4</c:v>
                </c:pt>
                <c:pt idx="2">
                  <c:v>21.2</c:v>
                </c:pt>
                <c:pt idx="3">
                  <c:v>2292.6</c:v>
                </c:pt>
                <c:pt idx="4">
                  <c:v>1855.7</c:v>
                </c:pt>
                <c:pt idx="5">
                  <c:v>189</c:v>
                </c:pt>
                <c:pt idx="6">
                  <c:v>10.1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118087025418318"/>
          <c:y val="1.2505547079938345E-2"/>
          <c:w val="0.42743021243253676"/>
          <c:h val="0.98749445292006166"/>
        </c:manualLayout>
      </c:layout>
      <c:txPr>
        <a:bodyPr/>
        <a:lstStyle/>
        <a:p>
          <a:pPr>
            <a:defRPr sz="1400" kern="9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0.2732</cdr:x>
      <cdr:y>0.12109</cdr:y>
    </cdr:from>
    <cdr:to>
      <cdr:x>0.32031</cdr:x>
      <cdr:y>0.28255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232" y="648072"/>
          <a:ext cx="360040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0.2369</cdr:x>
      <cdr:y>0</cdr:y>
    </cdr:from>
    <cdr:to>
      <cdr:x>0.30146</cdr:x>
      <cdr:y>0.56511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900914" y="1222814"/>
          <a:ext cx="3024335" cy="578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i="1" dirty="0" smtClean="0"/>
            <a:t>Утверждено  </a:t>
          </a:r>
          <a:r>
            <a:rPr lang="ru-RU" b="1" i="1" dirty="0" smtClean="0"/>
            <a:t>39016,0</a:t>
          </a:r>
          <a:endParaRPr lang="ru-RU" sz="1100" b="1" i="1" dirty="0"/>
        </a:p>
      </cdr:txBody>
    </cdr:sp>
  </cdr:relSizeAnchor>
  <cdr:relSizeAnchor xmlns:cdr="http://schemas.openxmlformats.org/drawingml/2006/chartDrawing">
    <cdr:from>
      <cdr:x>0.32526</cdr:x>
      <cdr:y>0.01345</cdr:y>
    </cdr:from>
    <cdr:to>
      <cdr:x>0.36294</cdr:x>
      <cdr:y>0.56511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1608530" y="1379293"/>
          <a:ext cx="2952353" cy="337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i="1" dirty="0" smtClean="0"/>
            <a:t>Исполнено   8923,8</a:t>
          </a:r>
          <a:endParaRPr lang="ru-RU" sz="1100" b="1" i="1" dirty="0"/>
        </a:p>
      </cdr:txBody>
    </cdr:sp>
  </cdr:relSizeAnchor>
  <cdr:relSizeAnchor xmlns:cdr="http://schemas.openxmlformats.org/drawingml/2006/chartDrawing">
    <cdr:from>
      <cdr:x>0.49395</cdr:x>
      <cdr:y>0</cdr:y>
    </cdr:from>
    <cdr:to>
      <cdr:x>0.55821</cdr:x>
      <cdr:y>0.56511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3203848" y="1224136"/>
          <a:ext cx="302433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i="1" dirty="0" smtClean="0"/>
            <a:t>Утверждено   </a:t>
          </a:r>
          <a:r>
            <a:rPr lang="ru-RU" b="1" i="1" dirty="0" smtClean="0"/>
            <a:t>39016,0</a:t>
          </a:r>
          <a:endParaRPr lang="ru-RU" sz="1100" b="1" i="1" dirty="0"/>
        </a:p>
      </cdr:txBody>
    </cdr:sp>
  </cdr:relSizeAnchor>
  <cdr:relSizeAnchor xmlns:cdr="http://schemas.openxmlformats.org/drawingml/2006/chartDrawing">
    <cdr:from>
      <cdr:x>0.58231</cdr:x>
      <cdr:y>0</cdr:y>
    </cdr:from>
    <cdr:to>
      <cdr:x>0.64657</cdr:x>
      <cdr:y>0.56511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3995936" y="1224136"/>
          <a:ext cx="302433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i="1" dirty="0" smtClean="0"/>
            <a:t>Исполнено </a:t>
          </a:r>
          <a:r>
            <a:rPr lang="ru-RU" b="1" i="1" dirty="0"/>
            <a:t> </a:t>
          </a:r>
          <a:r>
            <a:rPr lang="ru-RU" b="1" i="1" dirty="0" smtClean="0"/>
            <a:t>9432,1</a:t>
          </a:r>
          <a:endParaRPr lang="ru-RU" sz="1100" b="1" i="1" dirty="0"/>
        </a:p>
      </cdr:txBody>
    </cdr:sp>
  </cdr:relSizeAnchor>
  <cdr:relSizeAnchor xmlns:cdr="http://schemas.openxmlformats.org/drawingml/2006/chartDrawing">
    <cdr:from>
      <cdr:x>0.69714</cdr:x>
      <cdr:y>0.21528</cdr:y>
    </cdr:from>
    <cdr:to>
      <cdr:x>0.97976</cdr:x>
      <cdr:y>0.2691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328592" y="1152128"/>
          <a:ext cx="21602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0.82328</cdr:x>
      <cdr:y>0.13455</cdr:y>
    </cdr:from>
    <cdr:to>
      <cdr:x>0.87951</cdr:x>
      <cdr:y>0.75348</cdr:y>
    </cdr:to>
    <cdr:sp macro="" textlink="">
      <cdr:nvSpPr>
        <cdr:cNvPr id="9" name="TextBox 8"/>
        <cdr:cNvSpPr txBox="1"/>
      </cdr:nvSpPr>
      <cdr:spPr>
        <a:xfrm xmlns:a="http://schemas.openxmlformats.org/drawingml/2006/main" rot="16200000">
          <a:off x="5976158" y="2124237"/>
          <a:ext cx="3312365" cy="504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i="1" dirty="0" smtClean="0"/>
            <a:t>Исполнено  </a:t>
          </a:r>
          <a:r>
            <a:rPr lang="ru-RU" sz="1100" b="1" i="1" dirty="0" smtClean="0"/>
            <a:t>508,3</a:t>
          </a:r>
          <a:endParaRPr lang="ru-RU" sz="1100" b="1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9B514-E194-4A16-A25E-BDCD2B18B18B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119C9-53FE-4F9D-91BF-F3CFE2727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119C9-53FE-4F9D-91BF-F3CFE272785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119C9-53FE-4F9D-91BF-F3CFE272785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B5F777-03C5-4630-9E90-0A7606D5392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B5F777-03C5-4630-9E90-0A7606D5392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B5F777-03C5-4630-9E90-0A7606D5392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B5F777-03C5-4630-9E90-0A7606D5392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74CBBF-744A-463F-8F92-6666752E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67923"/>
          </a:xfrm>
          <a:prstGeom prst="rect">
            <a:avLst/>
          </a:prstGeom>
          <a:effectLst>
            <a:outerShdw blurRad="50800" dist="50800" dir="5400000" algn="ctr" rotWithShape="0">
              <a:schemeClr val="accent5">
                <a:lumMod val="60000"/>
                <a:lumOff val="40000"/>
              </a:scheme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00608" y="1628801"/>
            <a:ext cx="9358808" cy="3384376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Исполнение бюджета</a:t>
            </a:r>
            <a:br>
              <a:rPr lang="ru-RU" sz="3200" i="1" dirty="0" smtClean="0">
                <a:solidFill>
                  <a:schemeClr val="tx1"/>
                </a:solidFill>
              </a:rPr>
            </a:br>
            <a:r>
              <a:rPr lang="ru-RU" sz="3200" i="1" dirty="0" smtClean="0">
                <a:solidFill>
                  <a:schemeClr val="tx1"/>
                </a:solidFill>
              </a:rPr>
              <a:t>       Плотниковского сельского поселения за </a:t>
            </a:r>
            <a:br>
              <a:rPr lang="ru-RU" sz="3200" i="1" dirty="0" smtClean="0">
                <a:solidFill>
                  <a:schemeClr val="tx1"/>
                </a:solidFill>
              </a:rPr>
            </a:br>
            <a:r>
              <a:rPr lang="ru-RU" sz="3200" i="1" dirty="0" smtClean="0">
                <a:solidFill>
                  <a:schemeClr val="tx1"/>
                </a:solidFill>
              </a:rPr>
              <a:t> 9 месяцев2019года </a:t>
            </a: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5733256"/>
            <a:ext cx="5769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i="1" dirty="0" smtClean="0"/>
              <a:t>Администрация Плотниковского сельского поселения</a:t>
            </a:r>
          </a:p>
          <a:p>
            <a:pPr algn="ctr"/>
            <a:r>
              <a:rPr lang="ru-RU" sz="1600" i="1" dirty="0" smtClean="0"/>
              <a:t>2019год </a:t>
            </a:r>
          </a:p>
          <a:p>
            <a:pPr algn="ctr"/>
            <a:r>
              <a:rPr lang="ru-RU" sz="1600" i="1" dirty="0"/>
              <a:t> </a:t>
            </a:r>
            <a:r>
              <a:rPr lang="ru-RU" sz="1600" i="1" dirty="0" smtClean="0"/>
              <a:t>                                       </a:t>
            </a:r>
            <a:endParaRPr lang="ru-RU" sz="16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260648"/>
            <a:ext cx="87484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/>
              <a:t>    </a:t>
            </a:r>
            <a:r>
              <a:rPr lang="ru-RU" sz="1600" i="1" dirty="0" smtClean="0"/>
              <a:t>Исполнение основных показателей бюджета Плотниковского сельского поселения за 9 месяцев2019года (тыс. руб.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6" name="Содержимое 5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332656"/>
            <a:ext cx="792088" cy="720080"/>
          </a:xfrm>
        </p:spPr>
      </p:pic>
      <p:graphicFrame>
        <p:nvGraphicFramePr>
          <p:cNvPr id="29" name="Диаграмма 28"/>
          <p:cNvGraphicFramePr/>
          <p:nvPr/>
        </p:nvGraphicFramePr>
        <p:xfrm>
          <a:off x="0" y="1268760"/>
          <a:ext cx="8964488" cy="5351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16632"/>
            <a:ext cx="86409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648072" cy="720080"/>
          </a:xfrm>
        </p:spPr>
      </p:pic>
      <p:sp>
        <p:nvSpPr>
          <p:cNvPr id="11" name="TextBox 10"/>
          <p:cNvSpPr txBox="1"/>
          <p:nvPr/>
        </p:nvSpPr>
        <p:spPr>
          <a:xfrm>
            <a:off x="1115616" y="188640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Структура доходов бюджета Плотниковского сельского поселения за </a:t>
            </a:r>
          </a:p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9 месяцев 2019 года (тыс. руб.)</a:t>
            </a:r>
            <a:endParaRPr lang="ru-RU" sz="1600" i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79712" y="2780928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/>
                </a:solidFill>
              </a:rPr>
              <a:t>Налоговые и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</a:rPr>
              <a:t>Неналоговые доходы ;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</a:rPr>
              <a:t>3816,6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04248" y="1484784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i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5652120" y="2996952"/>
            <a:ext cx="180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bg1"/>
                </a:solidFill>
              </a:rPr>
              <a:t>Дотация на выравнивание бюджетной обеспеченности ; 646,3</a:t>
            </a:r>
            <a:endParaRPr lang="ru-RU" sz="1400" i="1" dirty="0">
              <a:solidFill>
                <a:schemeClr val="bg1"/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0" y="620688"/>
          <a:ext cx="914400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51520" y="980728"/>
          <a:ext cx="889248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16632"/>
            <a:ext cx="86409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648072" cy="720080"/>
          </a:xfrm>
        </p:spPr>
      </p:pic>
      <p:sp>
        <p:nvSpPr>
          <p:cNvPr id="7" name="TextBox 6"/>
          <p:cNvSpPr txBox="1"/>
          <p:nvPr/>
        </p:nvSpPr>
        <p:spPr>
          <a:xfrm>
            <a:off x="1187624" y="18864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Исполнение плана по доходам бюджета Плотниковского сельского поселения за 9 месяцев 2019года (тыс. руб.)</a:t>
            </a:r>
            <a:endParaRPr lang="ru-RU" sz="1600" i="1" dirty="0">
              <a:solidFill>
                <a:schemeClr val="bg1"/>
              </a:solidFill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0" y="908720"/>
          <a:ext cx="914400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16632"/>
            <a:ext cx="86409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16632"/>
            <a:ext cx="648072" cy="720080"/>
          </a:xfrm>
        </p:spPr>
      </p:pic>
      <p:sp>
        <p:nvSpPr>
          <p:cNvPr id="6" name="TextBox 5"/>
          <p:cNvSpPr txBox="1"/>
          <p:nvPr/>
        </p:nvSpPr>
        <p:spPr>
          <a:xfrm>
            <a:off x="1115616" y="18864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Исполнение плана по доходам бюджета Плотниковского сельского поселения  за 9 месяцев 2019 года (тыс.руб.)</a:t>
            </a:r>
            <a:endParaRPr lang="ru-RU" sz="1600" i="1" dirty="0">
              <a:solidFill>
                <a:schemeClr val="bg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2" y="908718"/>
          <a:ext cx="9036495" cy="594261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268333"/>
                <a:gridCol w="1641805"/>
                <a:gridCol w="1044784"/>
                <a:gridCol w="1081573"/>
              </a:tblGrid>
              <a:tr h="10801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Наименование дохода бюджета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92" marR="4792" marT="479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/>
                        <a:t>План текущего финансового года ,тыс.руб.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92" marR="4792" marT="4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Исполнение за отчетные период текущего финансового года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%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92" marR="4792" marT="4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29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Доходы всего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39016,0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8923,8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Налоговые и неналоговые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8810,8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6746,6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21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Налог на доходы физических лиц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Акцизы по </a:t>
                      </a:r>
                      <a:r>
                        <a:rPr lang="ru-RU" sz="1200" b="1" u="none" strike="noStrike" dirty="0" smtClean="0"/>
                        <a:t>подакцизным </a:t>
                      </a:r>
                      <a:r>
                        <a:rPr lang="ru-RU" sz="1200" b="1" u="none" strike="noStrike" dirty="0"/>
                        <a:t>товарам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2275,0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66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Единый сельскохозяйственный налог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Налог на имущество физических лиц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282,1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21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Транспортный налог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Земельный налог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4530,0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3238,2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21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Государственная пошлина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0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Доходы от использования имущества , </a:t>
                      </a:r>
                      <a:r>
                        <a:rPr lang="ru-RU" sz="1200" b="1" u="none" strike="noStrike" dirty="0" smtClean="0"/>
                        <a:t>находящегося </a:t>
                      </a:r>
                      <a:r>
                        <a:rPr lang="ru-RU" sz="1200" b="1" u="none" strike="noStrike" dirty="0"/>
                        <a:t>в </a:t>
                      </a:r>
                      <a:r>
                        <a:rPr lang="ru-RU" sz="1200" b="1" u="none" strike="noStrike" dirty="0" smtClean="0"/>
                        <a:t>муниципальной </a:t>
                      </a:r>
                      <a:r>
                        <a:rPr lang="ru-RU" sz="1200" b="1" u="none" strike="noStrike" dirty="0"/>
                        <a:t>собственности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0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smtClean="0"/>
                        <a:t>Доходы от продажи материальных и нематериальных активов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smtClean="0"/>
                        <a:t>Штрафы, санкции, возмещение ущерба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smtClean="0"/>
                        <a:t>Безвозмездные </a:t>
                      </a:r>
                      <a:r>
                        <a:rPr lang="ru-RU" sz="1200" b="1" u="none" strike="noStrike" dirty="0"/>
                        <a:t>поступления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30205,2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2177,2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5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в т.ч дотация на выравнивание бюджетной обеспеченности </a:t>
                      </a:r>
                      <a:endParaRPr lang="ru-RU" sz="1200" b="1" u="none" strike="noStrike" dirty="0" smtClean="0"/>
                    </a:p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3151,3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1012,3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/>
                        <a:t>Субвенции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318,7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21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376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/>
                        <a:t>Межбюджетные трансферты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13158,3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930,7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376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Безвозмездные поступления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576,9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16632"/>
            <a:ext cx="86409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648072" cy="720080"/>
          </a:xfrm>
        </p:spPr>
      </p:pic>
      <p:sp>
        <p:nvSpPr>
          <p:cNvPr id="7" name="TextBox 6"/>
          <p:cNvSpPr txBox="1"/>
          <p:nvPr/>
        </p:nvSpPr>
        <p:spPr>
          <a:xfrm>
            <a:off x="1115616" y="0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Структура расходов бюджета Плотниковского сельского поселения за  </a:t>
            </a:r>
          </a:p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9 месяцев 2019 года (тыс.руб.)</a:t>
            </a:r>
            <a:endParaRPr lang="ru-RU" sz="1600" i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2996952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/>
                </a:solidFill>
              </a:rPr>
              <a:t>Национальная экономика ;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</a:rPr>
              <a:t>3172,0</a:t>
            </a:r>
            <a:endParaRPr lang="ru-RU" sz="1400" i="1" dirty="0">
              <a:solidFill>
                <a:schemeClr val="bg1"/>
              </a:solidFill>
            </a:endParaRPr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0" y="908720"/>
          <a:ext cx="914400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16632"/>
            <a:ext cx="86409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648072" cy="720080"/>
          </a:xfrm>
        </p:spPr>
      </p:pic>
      <p:sp>
        <p:nvSpPr>
          <p:cNvPr id="6" name="TextBox 5"/>
          <p:cNvSpPr txBox="1"/>
          <p:nvPr/>
        </p:nvSpPr>
        <p:spPr>
          <a:xfrm>
            <a:off x="1043608" y="188640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Исполнение расходов бюджета Плотниковского сельского поселения за 9 месяцев 2019 года (тыс.руб.)</a:t>
            </a:r>
            <a:endParaRPr lang="ru-RU" sz="1600" i="1" dirty="0">
              <a:solidFill>
                <a:schemeClr val="bg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-2" y="1124744"/>
          <a:ext cx="9144001" cy="5733257"/>
        </p:xfrm>
        <a:graphic>
          <a:graphicData uri="http://schemas.openxmlformats.org/drawingml/2006/table">
            <a:tbl>
              <a:tblPr/>
              <a:tblGrid>
                <a:gridCol w="6520070"/>
                <a:gridCol w="1033670"/>
                <a:gridCol w="999254"/>
                <a:gridCol w="591007"/>
              </a:tblGrid>
              <a:tr h="14383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Расходы по разделам  </a:t>
                      </a:r>
                    </a:p>
                  </a:txBody>
                  <a:tcPr marL="4792" marR="4792" marT="479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Утверждено на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2019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год </a:t>
                      </a:r>
                    </a:p>
                  </a:txBody>
                  <a:tcPr marL="4792" marR="4792" marT="4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Исполнено за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9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месяцев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2019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года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  исполнения </a:t>
                      </a:r>
                    </a:p>
                  </a:txBody>
                  <a:tcPr marL="4792" marR="4792" marT="4792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8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Расходы всего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39016,0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9432,1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1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Общегосударственные вопросы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7174,3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4927,1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8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оборона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318,7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136,4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8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экономика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26705,3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2292,6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Жилищно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коммунальное хозяйство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4473,7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1855,7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8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Социальная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политика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Физическая культура и спорт 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214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116632"/>
            <a:ext cx="914400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Coat_of_Arms_of_Promyshlennovsky_rayon_(Kemerovo_oblast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648072" cy="720080"/>
          </a:xfrm>
        </p:spPr>
      </p:pic>
      <p:sp>
        <p:nvSpPr>
          <p:cNvPr id="6" name="TextBox 5"/>
          <p:cNvSpPr txBox="1"/>
          <p:nvPr/>
        </p:nvSpPr>
        <p:spPr>
          <a:xfrm>
            <a:off x="1043608" y="0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bg1"/>
                </a:solidFill>
              </a:rPr>
              <a:t>Исполнение  бюджета  Плотниковского сельского поселения за 9 месяцев 2019г. в рамках муниципальной программы </a:t>
            </a:r>
          </a:p>
          <a:p>
            <a:pPr algn="ctr"/>
            <a:r>
              <a:rPr lang="ru-RU" sz="1600" b="1" i="1" dirty="0" smtClean="0">
                <a:solidFill>
                  <a:schemeClr val="bg1"/>
                </a:solidFill>
              </a:rPr>
              <a:t>«Жизнеобеспечение </a:t>
            </a:r>
            <a:r>
              <a:rPr lang="ru-RU" sz="1600" b="1" i="1" dirty="0" err="1" smtClean="0">
                <a:solidFill>
                  <a:schemeClr val="bg1"/>
                </a:solidFill>
              </a:rPr>
              <a:t>Плотниковского</a:t>
            </a:r>
            <a:r>
              <a:rPr lang="ru-RU" sz="1600" b="1" i="1" dirty="0" smtClean="0">
                <a:solidFill>
                  <a:schemeClr val="bg1"/>
                </a:solidFill>
              </a:rPr>
              <a:t> сельского поселения»  (тыс.руб.)</a:t>
            </a:r>
            <a:endParaRPr lang="ru-RU" sz="1600" b="1" i="1" dirty="0">
              <a:solidFill>
                <a:schemeClr val="bg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1268761"/>
          <a:ext cx="9144000" cy="5144942"/>
        </p:xfrm>
        <a:graphic>
          <a:graphicData uri="http://schemas.openxmlformats.org/drawingml/2006/table">
            <a:tbl>
              <a:tblPr/>
              <a:tblGrid>
                <a:gridCol w="6520069"/>
                <a:gridCol w="1033670"/>
                <a:gridCol w="999254"/>
                <a:gridCol w="591007"/>
              </a:tblGrid>
              <a:tr h="1315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НАИМЕНОВАНИЕ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ПОДПРОГРАММ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92" marR="4792" marT="479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Утверждено на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2019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год </a:t>
                      </a:r>
                    </a:p>
                  </a:txBody>
                  <a:tcPr marL="4792" marR="4792" marT="4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Исполнено за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9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месяцев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2019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года</a:t>
                      </a: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  исполнения </a:t>
                      </a:r>
                    </a:p>
                  </a:txBody>
                  <a:tcPr marL="4792" marR="4792" marT="4792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44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38638,3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9295,7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25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Обеспечение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первичных мер пожарной безопасности и защите населения и территории от чрезвычайных ситуаций природного и техногенного характера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56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Строительство и содержание автомобильных дорог и инженерных сооружений на них в границах поселения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26702,9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2292,6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4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Благоустройство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4473,7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1855,7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4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Физическая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культура и спорт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44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Гарантии, предоставляемые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муниципальным служащим поселения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8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Функционирование органов местного самоуправления Плотниковского сельского поселения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7117,7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4927,1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139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92" marR="4792" marT="4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457200" y="548680"/>
            <a:ext cx="8229600" cy="6370971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Контактная информация: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Глава Плотниковского сельского поселения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Толстых Дмитрий Владимирович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График работы с 8-30 до 17-30, перерыв с </a:t>
            </a:r>
            <a:r>
              <a:rPr lang="ru-RU" dirty="0" smtClean="0">
                <a:solidFill>
                  <a:srgbClr val="002060"/>
                </a:solidFill>
              </a:rPr>
              <a:t>13-00 </a:t>
            </a:r>
            <a:r>
              <a:rPr lang="ru-RU" dirty="0">
                <a:solidFill>
                  <a:srgbClr val="002060"/>
                </a:solidFill>
              </a:rPr>
              <a:t>до </a:t>
            </a:r>
            <a:r>
              <a:rPr lang="ru-RU" dirty="0" smtClean="0">
                <a:solidFill>
                  <a:srgbClr val="002060"/>
                </a:solidFill>
              </a:rPr>
              <a:t>14-00.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Адрес:  </a:t>
            </a:r>
            <a:r>
              <a:rPr lang="ru-RU" dirty="0" smtClean="0">
                <a:solidFill>
                  <a:srgbClr val="002060"/>
                </a:solidFill>
              </a:rPr>
              <a:t>652383, </a:t>
            </a:r>
            <a:r>
              <a:rPr lang="ru-RU" dirty="0">
                <a:solidFill>
                  <a:srgbClr val="002060"/>
                </a:solidFill>
              </a:rPr>
              <a:t>Кемеровская область, </a:t>
            </a:r>
            <a:r>
              <a:rPr lang="ru-RU" dirty="0" smtClean="0">
                <a:solidFill>
                  <a:srgbClr val="002060"/>
                </a:solidFill>
              </a:rPr>
              <a:t>Промышленновский район, 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п. Плотниково пер. Советский 1а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Телефон  (8 38442)  </a:t>
            </a:r>
            <a:r>
              <a:rPr lang="ru-RU" dirty="0" smtClean="0">
                <a:solidFill>
                  <a:srgbClr val="002060"/>
                </a:solidFill>
              </a:rPr>
              <a:t>6-71-75,  </a:t>
            </a:r>
            <a:r>
              <a:rPr lang="ru-RU" dirty="0">
                <a:solidFill>
                  <a:srgbClr val="002060"/>
                </a:solidFill>
              </a:rPr>
              <a:t>Факс:  </a:t>
            </a:r>
            <a:r>
              <a:rPr lang="ru-RU" dirty="0" smtClean="0">
                <a:solidFill>
                  <a:srgbClr val="002060"/>
                </a:solidFill>
              </a:rPr>
              <a:t>6-71-82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Электронная почта:   </a:t>
            </a:r>
            <a:r>
              <a:rPr lang="en-US" u="sng" dirty="0" smtClean="0">
                <a:solidFill>
                  <a:srgbClr val="002060"/>
                </a:solidFill>
              </a:rPr>
              <a:t>Plotnikovskay_st@mail.ru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 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759</TotalTime>
  <Words>492</Words>
  <Application>Microsoft Office PowerPoint</Application>
  <PresentationFormat>Экран (4:3)</PresentationFormat>
  <Paragraphs>192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Исполнение бюджета        Плотниковского сельского поселения за   9 месяцев2019года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Исполнения бюджета Плотниковского сельского поселения за  первое полугодие 2017 года</dc:title>
  <dc:creator>user</dc:creator>
  <cp:lastModifiedBy>Nadejda</cp:lastModifiedBy>
  <cp:revision>98</cp:revision>
  <dcterms:created xsi:type="dcterms:W3CDTF">2017-07-12T13:30:38Z</dcterms:created>
  <dcterms:modified xsi:type="dcterms:W3CDTF">2019-10-16T09:03:08Z</dcterms:modified>
</cp:coreProperties>
</file>