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8" r:id="rId3"/>
    <p:sldId id="292" r:id="rId4"/>
    <p:sldId id="261" r:id="rId5"/>
    <p:sldId id="263" r:id="rId6"/>
    <p:sldId id="264" r:id="rId7"/>
    <p:sldId id="259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97" r:id="rId18"/>
    <p:sldId id="272" r:id="rId19"/>
    <p:sldId id="276" r:id="rId20"/>
    <p:sldId id="274" r:id="rId21"/>
    <p:sldId id="295" r:id="rId22"/>
    <p:sldId id="277" r:id="rId23"/>
    <p:sldId id="278" r:id="rId24"/>
    <p:sldId id="279" r:id="rId25"/>
    <p:sldId id="296" r:id="rId26"/>
    <p:sldId id="280" r:id="rId27"/>
    <p:sldId id="281" r:id="rId28"/>
    <p:sldId id="282" r:id="rId29"/>
    <p:sldId id="283" r:id="rId30"/>
    <p:sldId id="284" r:id="rId31"/>
    <p:sldId id="285" r:id="rId32"/>
    <p:sldId id="287" r:id="rId33"/>
    <p:sldId id="288" r:id="rId34"/>
    <p:sldId id="298" r:id="rId35"/>
    <p:sldId id="275" r:id="rId3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17" autoAdjust="0"/>
  </p:normalViewPr>
  <p:slideViewPr>
    <p:cSldViewPr>
      <p:cViewPr>
        <p:scale>
          <a:sx n="95" d="100"/>
          <a:sy n="95" d="100"/>
        </p:scale>
        <p:origin x="-2010" y="-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view3D>
      <c:rotX val="10"/>
      <c:rotY val="3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980086703329259E-2"/>
          <c:y val="8.2268868273895498E-2"/>
          <c:w val="0.62756062405103141"/>
          <c:h val="0.7358455541976817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2019г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Среднемесячная заработная плата, тыс. руб.</c:v>
                </c:pt>
              </c:strCache>
            </c:strRef>
          </c:cat>
          <c:val>
            <c:numRef>
              <c:f>Лист1!$B$2</c:f>
              <c:numCache>
                <c:formatCode>0.00</c:formatCode>
                <c:ptCount val="1"/>
                <c:pt idx="0">
                  <c:v>32.6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Оценка 2020г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Среднемесячная заработная плата, тыс. руб.</c:v>
                </c:pt>
              </c:strCache>
            </c:strRef>
          </c:cat>
          <c:val>
            <c:numRef>
              <c:f>Лист1!$C$2</c:f>
              <c:numCache>
                <c:formatCode>0.00</c:formatCode>
                <c:ptCount val="1"/>
                <c:pt idx="0">
                  <c:v>34.9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Прогноз 2021г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Среднемесячная заработная плата, тыс. руб.</c:v>
                </c:pt>
              </c:strCache>
            </c:strRef>
          </c:cat>
          <c:val>
            <c:numRef>
              <c:f>Лист1!$D$2</c:f>
              <c:numCache>
                <c:formatCode>0.00</c:formatCode>
                <c:ptCount val="1"/>
                <c:pt idx="0">
                  <c:v>36.700000000000003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Прогноз 2022 г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Среднемесячная заработная плата, тыс. руб.</c:v>
                </c:pt>
              </c:strCache>
            </c:strRef>
          </c:cat>
          <c:val>
            <c:numRef>
              <c:f>Лист1!$E$2</c:f>
              <c:numCache>
                <c:formatCode>0.00</c:formatCode>
                <c:ptCount val="1"/>
                <c:pt idx="0">
                  <c:v>38.299999999999997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Прогноз 2023г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Среднемесячная заработная плата, тыс. руб.</c:v>
                </c:pt>
              </c:strCache>
            </c:strRef>
          </c:cat>
          <c:val>
            <c:numRef>
              <c:f>Лист1!$F$2</c:f>
              <c:numCache>
                <c:formatCode>0.00</c:formatCode>
                <c:ptCount val="1"/>
                <c:pt idx="0">
                  <c:v>39.9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717376"/>
        <c:axId val="5751936"/>
        <c:axId val="0"/>
      </c:bar3DChart>
      <c:catAx>
        <c:axId val="5717376"/>
        <c:scaling>
          <c:orientation val="minMax"/>
        </c:scaling>
        <c:delete val="1"/>
        <c:axPos val="b"/>
        <c:majorTickMark val="out"/>
        <c:minorTickMark val="none"/>
        <c:tickLblPos val="nextTo"/>
        <c:crossAx val="5751936"/>
        <c:crossesAt val="26.2"/>
        <c:auto val="1"/>
        <c:lblAlgn val="ctr"/>
        <c:lblOffset val="100"/>
        <c:noMultiLvlLbl val="0"/>
      </c:catAx>
      <c:valAx>
        <c:axId val="5751936"/>
        <c:scaling>
          <c:orientation val="minMax"/>
          <c:max val="40.5"/>
          <c:min val="30.5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717376"/>
        <c:crosses val="autoZero"/>
        <c:crossBetween val="between"/>
        <c:majorUnit val="0.9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2019г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Индекс потребительских цен, к соответствующему периоду предыдущего года (%)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Оценка2020г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Индекс потребительских цен, к соответствующему периоду предыдущего года (%)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103.2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Прогноз 2021г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Индекс потребительских цен, к соответствующему периоду предыдущего года (%)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103.6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Прогноз 2022г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Индекс потребительских цен, к соответствующему периоду предыдущего года (%)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103.9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Прогноз 2023г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Индекс потребительских цен, к соответствующему периоду предыдущего года (%)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104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877760"/>
        <c:axId val="5879296"/>
        <c:axId val="0"/>
      </c:bar3DChart>
      <c:catAx>
        <c:axId val="5877760"/>
        <c:scaling>
          <c:orientation val="minMax"/>
        </c:scaling>
        <c:delete val="0"/>
        <c:axPos val="b"/>
        <c:majorTickMark val="out"/>
        <c:minorTickMark val="none"/>
        <c:tickLblPos val="nextTo"/>
        <c:crossAx val="5879296"/>
        <c:crosses val="autoZero"/>
        <c:auto val="1"/>
        <c:lblAlgn val="ctr"/>
        <c:lblOffset val="100"/>
        <c:noMultiLvlLbl val="0"/>
      </c:catAx>
      <c:valAx>
        <c:axId val="5879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8777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2019г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Уровень официальной безработицы, %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Оценка 2020г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Уровень официальной безработицы, %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2.2999999999999998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Прогноз 2021г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Уровень официальной безработицы, %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1.6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Прогноз 2022г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Уровень официальной безработицы, %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Прогноз 2023г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Уровень официальной безработицы, %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4343936"/>
        <c:axId val="34370304"/>
        <c:axId val="0"/>
      </c:bar3DChart>
      <c:catAx>
        <c:axId val="34343936"/>
        <c:scaling>
          <c:orientation val="minMax"/>
        </c:scaling>
        <c:delete val="0"/>
        <c:axPos val="b"/>
        <c:majorTickMark val="out"/>
        <c:minorTickMark val="none"/>
        <c:tickLblPos val="nextTo"/>
        <c:crossAx val="34370304"/>
        <c:crosses val="autoZero"/>
        <c:auto val="1"/>
        <c:lblAlgn val="ctr"/>
        <c:lblOffset val="100"/>
        <c:noMultiLvlLbl val="0"/>
      </c:catAx>
      <c:valAx>
        <c:axId val="34370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3439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079278228344998"/>
          <c:y val="3.3097104842432903E-2"/>
          <c:w val="0.83920721771655005"/>
          <c:h val="0.87314453231822708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Лист1!$B$1:$D$1</c:f>
              <c:strCache>
                <c:ptCount val="3"/>
                <c:pt idx="0">
                  <c:v>2023г</c:v>
                </c:pt>
                <c:pt idx="1">
                  <c:v>2022г</c:v>
                </c:pt>
                <c:pt idx="2">
                  <c:v>2021г</c:v>
                </c:pt>
              </c:strCache>
            </c:strRef>
          </c:cat>
          <c:val>
            <c:numRef>
              <c:f>Лист1!$B$2:$D$2</c:f>
              <c:numCache>
                <c:formatCode>#,##0.00</c:formatCode>
                <c:ptCount val="3"/>
                <c:pt idx="0">
                  <c:v>1522432.1</c:v>
                </c:pt>
                <c:pt idx="1">
                  <c:v>1647611.4</c:v>
                </c:pt>
                <c:pt idx="2">
                  <c:v>1704742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Лист1!$B$1:$D$1</c:f>
              <c:strCache>
                <c:ptCount val="3"/>
                <c:pt idx="0">
                  <c:v>2023г</c:v>
                </c:pt>
                <c:pt idx="1">
                  <c:v>2022г</c:v>
                </c:pt>
                <c:pt idx="2">
                  <c:v>2021г</c:v>
                </c:pt>
              </c:strCache>
            </c:strRef>
          </c:cat>
          <c:val>
            <c:numRef>
              <c:f>Лист1!$B$3:$D$3</c:f>
              <c:numCache>
                <c:formatCode>#,##0.00</c:formatCode>
                <c:ptCount val="3"/>
                <c:pt idx="0">
                  <c:v>1532360.7</c:v>
                </c:pt>
                <c:pt idx="1">
                  <c:v>1656853</c:v>
                </c:pt>
                <c:pt idx="2">
                  <c:v>1714241.6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7"/>
        <c:gapDepth val="152"/>
        <c:shape val="cylinder"/>
        <c:axId val="44227584"/>
        <c:axId val="44229376"/>
        <c:axId val="0"/>
      </c:bar3DChart>
      <c:catAx>
        <c:axId val="44227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44229376"/>
        <c:crosses val="autoZero"/>
        <c:auto val="1"/>
        <c:lblAlgn val="ctr"/>
        <c:lblOffset val="100"/>
        <c:noMultiLvlLbl val="0"/>
      </c:catAx>
      <c:valAx>
        <c:axId val="44229376"/>
        <c:scaling>
          <c:orientation val="minMax"/>
        </c:scaling>
        <c:delete val="1"/>
        <c:axPos val="b"/>
        <c:numFmt formatCode="#,##0.00" sourceLinked="1"/>
        <c:majorTickMark val="none"/>
        <c:minorTickMark val="none"/>
        <c:tickLblPos val="nextTo"/>
        <c:crossAx val="4422758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16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27122794589609E-3"/>
          <c:y val="1.3401106017460048E-2"/>
          <c:w val="0.95142836040261103"/>
          <c:h val="0.95516864492533859"/>
        </c:manualLayout>
      </c:layout>
      <c:pie3DChart>
        <c:varyColors val="1"/>
        <c:ser>
          <c:idx val="0"/>
          <c:order val="0"/>
          <c:explosion val="34"/>
          <c:dPt>
            <c:idx val="0"/>
            <c:bubble3D val="0"/>
            <c:explosion val="27"/>
          </c:dPt>
          <c:dPt>
            <c:idx val="1"/>
            <c:bubble3D val="0"/>
          </c:dPt>
          <c:dPt>
            <c:idx val="2"/>
            <c:bubble3D val="0"/>
            <c:explosion val="25"/>
          </c:dPt>
          <c:dPt>
            <c:idx val="3"/>
            <c:bubble3D val="0"/>
            <c:explosion val="25"/>
          </c:dPt>
          <c:dPt>
            <c:idx val="4"/>
            <c:bubble3D val="0"/>
            <c:explosion val="23"/>
          </c:dPt>
          <c:dPt>
            <c:idx val="5"/>
            <c:bubble3D val="0"/>
          </c:dPt>
          <c:dPt>
            <c:idx val="6"/>
            <c:bubble3D val="0"/>
          </c:dPt>
          <c:dPt>
            <c:idx val="8"/>
            <c:bubble3D val="0"/>
          </c:dPt>
          <c:dPt>
            <c:idx val="10"/>
            <c:bubble3D val="0"/>
            <c:explosion val="26"/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/>
                      <a:t>Культура и кинематография; </a:t>
                    </a:r>
                    <a:endParaRPr lang="ru-RU" smtClean="0"/>
                  </a:p>
                  <a:p>
                    <a:r>
                      <a:rPr lang="ru-RU" smtClean="0"/>
                      <a:t>172 </a:t>
                    </a:r>
                    <a:r>
                      <a:rPr lang="ru-RU"/>
                      <a:t>831,9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6734917386893859E-3"/>
                  <c:y val="-7.109504642110477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6670015756827344E-4"/>
                  <c:y val="-9.962363436276187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Национальная экономика; </a:t>
                    </a:r>
                  </a:p>
                  <a:p>
                    <a:r>
                      <a:rPr lang="ru-RU" dirty="0" smtClean="0"/>
                      <a:t>138 864,3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2429423849768126E-2"/>
                  <c:y val="8.739619551285911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2079854493464546E-2"/>
                  <c:y val="-4.942071347180240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Социальная </a:t>
                    </a:r>
                    <a:r>
                      <a:rPr lang="ru-RU" dirty="0"/>
                      <a:t>политика; </a:t>
                    </a:r>
                    <a:endParaRPr lang="ru-RU" dirty="0" smtClean="0"/>
                  </a:p>
                  <a:p>
                    <a:r>
                      <a:rPr lang="ru-RU" dirty="0" smtClean="0"/>
                      <a:t>118 </a:t>
                    </a:r>
                    <a:r>
                      <a:rPr lang="ru-RU" dirty="0"/>
                      <a:t>466,6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Лист1!$A$4:$A$14</c:f>
              <c:strCache>
                <c:ptCount val="11"/>
                <c:pt idx="0">
                  <c:v>Жилищно-коммунальное хозяйство</c:v>
                </c:pt>
                <c:pt idx="1">
                  <c:v>Культура и кинематография</c:v>
                </c:pt>
                <c:pt idx="2">
                  <c:v>Межбюджетные трансферты общего характера бюджетам бюджетной системы РФ</c:v>
                </c:pt>
                <c:pt idx="3">
                  <c:v>Национальная безопасность и правоохранительная деятельность</c:v>
                </c:pt>
                <c:pt idx="4">
                  <c:v>Национальная экономика</c:v>
                </c:pt>
                <c:pt idx="5">
                  <c:v>Образование</c:v>
                </c:pt>
                <c:pt idx="6">
                  <c:v>Обслуживание государственного и муниципального долга</c:v>
                </c:pt>
                <c:pt idx="7">
                  <c:v>Общегосударственные вопросы</c:v>
                </c:pt>
                <c:pt idx="8">
                  <c:v>Социальная политика</c:v>
                </c:pt>
                <c:pt idx="9">
                  <c:v>Средства массовой информации</c:v>
                </c:pt>
                <c:pt idx="10">
                  <c:v>Физическая культура и спорт</c:v>
                </c:pt>
              </c:strCache>
            </c:strRef>
          </c:cat>
          <c:val>
            <c:numRef>
              <c:f>Лист1!$B$4:$B$14</c:f>
              <c:numCache>
                <c:formatCode>#,##0.0</c:formatCode>
                <c:ptCount val="11"/>
                <c:pt idx="0">
                  <c:v>209314.4</c:v>
                </c:pt>
                <c:pt idx="1">
                  <c:v>172831.9</c:v>
                </c:pt>
                <c:pt idx="3">
                  <c:v>333</c:v>
                </c:pt>
                <c:pt idx="4">
                  <c:v>138864.29999999999</c:v>
                </c:pt>
                <c:pt idx="5">
                  <c:v>979504.1</c:v>
                </c:pt>
                <c:pt idx="7">
                  <c:v>86099.5</c:v>
                </c:pt>
                <c:pt idx="8">
                  <c:v>118466.6</c:v>
                </c:pt>
                <c:pt idx="9">
                  <c:v>769</c:v>
                </c:pt>
                <c:pt idx="10">
                  <c:v>8058.8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0.52038</cdr:x>
      <cdr:y>0.14777</cdr:y>
    </cdr:from>
    <cdr:to>
      <cdr:x>0.78268</cdr:x>
      <cdr:y>0.19709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85745" y="862898"/>
          <a:ext cx="1152150" cy="2880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accent3">
                  <a:lumMod val="50000"/>
                </a:schemeClr>
              </a:solidFill>
            </a:rPr>
            <a:t>1 714 241,6</a:t>
          </a:r>
          <a:endParaRPr lang="ru-RU" sz="1400" b="1" dirty="0">
            <a:solidFill>
              <a:schemeClr val="accent3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0.4712</cdr:x>
      <cdr:y>0.2315</cdr:y>
    </cdr:from>
    <cdr:to>
      <cdr:x>0.73349</cdr:x>
      <cdr:y>0.28083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069743" y="1351868"/>
          <a:ext cx="1152105" cy="2880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accent3">
                  <a:lumMod val="50000"/>
                </a:schemeClr>
              </a:solidFill>
            </a:rPr>
            <a:t>1 704 742,0</a:t>
          </a:r>
          <a:endParaRPr lang="ru-RU" sz="1400" b="1" dirty="0">
            <a:solidFill>
              <a:schemeClr val="accent3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0.41205</cdr:x>
      <cdr:y>0.4823</cdr:y>
    </cdr:from>
    <cdr:to>
      <cdr:x>0.67435</cdr:x>
      <cdr:y>0.53162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809916" y="2816432"/>
          <a:ext cx="1152150" cy="288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accent3">
                  <a:lumMod val="50000"/>
                </a:schemeClr>
              </a:solidFill>
            </a:rPr>
            <a:t>1 647 611,4</a:t>
          </a:r>
          <a:endParaRPr lang="ru-RU" sz="1400" b="1" dirty="0">
            <a:solidFill>
              <a:schemeClr val="accent3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0.41205</cdr:x>
      <cdr:y>0.39171</cdr:y>
    </cdr:from>
    <cdr:to>
      <cdr:x>0.67435</cdr:x>
      <cdr:y>0.44103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809916" y="2287408"/>
          <a:ext cx="1152150" cy="288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accent3">
                  <a:lumMod val="50000"/>
                </a:schemeClr>
              </a:solidFill>
            </a:rPr>
            <a:t>1 656 853,0</a:t>
          </a:r>
          <a:endParaRPr lang="ru-RU" sz="1400" b="1" dirty="0">
            <a:solidFill>
              <a:schemeClr val="accent3">
                <a:lumMod val="50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833FF-CAC1-4AD3-BA88-6070D8DA60E4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5710"/>
            <a:ext cx="5438775" cy="44665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1444F-71F0-46EA-8E62-B41FDACAC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052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1444F-71F0-46EA-8E62-B41FDACAC4D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956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30FD-B3A8-47FF-978E-01FADF0A4DC2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4FE56-A360-4508-8401-279D9A5A0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560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30FD-B3A8-47FF-978E-01FADF0A4DC2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4FE56-A360-4508-8401-279D9A5A0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333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30FD-B3A8-47FF-978E-01FADF0A4DC2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4FE56-A360-4508-8401-279D9A5A0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629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30FD-B3A8-47FF-978E-01FADF0A4DC2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4FE56-A360-4508-8401-279D9A5A0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478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30FD-B3A8-47FF-978E-01FADF0A4DC2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4FE56-A360-4508-8401-279D9A5A0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988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30FD-B3A8-47FF-978E-01FADF0A4DC2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4FE56-A360-4508-8401-279D9A5A0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680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30FD-B3A8-47FF-978E-01FADF0A4DC2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4FE56-A360-4508-8401-279D9A5A0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896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30FD-B3A8-47FF-978E-01FADF0A4DC2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4FE56-A360-4508-8401-279D9A5A0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236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30FD-B3A8-47FF-978E-01FADF0A4DC2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4FE56-A360-4508-8401-279D9A5A0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695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30FD-B3A8-47FF-978E-01FADF0A4DC2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4FE56-A360-4508-8401-279D9A5A0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37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30FD-B3A8-47FF-978E-01FADF0A4DC2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4FE56-A360-4508-8401-279D9A5A0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697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130FD-B3A8-47FF-978E-01FADF0A4DC2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4FE56-A360-4508-8401-279D9A5A0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037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microsoft.com/office/2007/relationships/hdphoto" Target="../media/hdphoto3.wdp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5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g"/><Relationship Id="rId5" Type="http://schemas.openxmlformats.org/officeDocument/2006/relationships/image" Target="../media/image27.jpe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2.jpeg"/><Relationship Id="rId9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36.jpeg"/><Relationship Id="rId7" Type="http://schemas.openxmlformats.org/officeDocument/2006/relationships/image" Target="../media/image3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2.jpeg"/><Relationship Id="rId9" Type="http://schemas.openxmlformats.org/officeDocument/2006/relationships/image" Target="../media/image4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jpg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image" Target="../media/image2.jpeg"/><Relationship Id="rId4" Type="http://schemas.microsoft.com/office/2007/relationships/hdphoto" Target="../media/hdphoto6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4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jpeg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prmrf@ofukem.ru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5" Type="http://schemas.openxmlformats.org/officeDocument/2006/relationships/chart" Target="../charts/char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71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9733" y="1268760"/>
            <a:ext cx="7772400" cy="3600401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«Бюджет для граждан»</a:t>
            </a:r>
            <a:b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Промышленновского муниципального округа  на 2021 год и плановый период 2022 и 2023 годов</a:t>
            </a:r>
            <a:b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6594" y="5013182"/>
            <a:ext cx="7410823" cy="1200325"/>
          </a:xfrm>
          <a:prstGeom prst="rect">
            <a:avLst/>
          </a:prstGeom>
          <a:noFill/>
        </p:spPr>
        <p:txBody>
          <a:bodyPr wrap="square" lIns="91437" tIns="45718" rIns="91437" bIns="45718" rtlCol="0">
            <a:spAutoFit/>
          </a:bodyPr>
          <a:lstStyle/>
          <a:p>
            <a:pPr algn="ctr"/>
            <a:r>
              <a:rPr lang="ru-RU" dirty="0"/>
              <a:t>Разработан на основе решения Совета народных депутатов Промышленновского муниципального </a:t>
            </a:r>
            <a:r>
              <a:rPr lang="ru-RU" dirty="0" smtClean="0"/>
              <a:t>округа </a:t>
            </a:r>
            <a:r>
              <a:rPr lang="ru-RU" dirty="0"/>
              <a:t>от </a:t>
            </a:r>
            <a:r>
              <a:rPr lang="ru-RU" dirty="0" smtClean="0"/>
              <a:t>24.12.2020  </a:t>
            </a:r>
            <a:r>
              <a:rPr lang="ru-RU" dirty="0"/>
              <a:t>№ </a:t>
            </a:r>
            <a:r>
              <a:rPr lang="ru-RU" dirty="0" smtClean="0"/>
              <a:t>227 </a:t>
            </a:r>
            <a:r>
              <a:rPr lang="ru-RU" dirty="0"/>
              <a:t>«О </a:t>
            </a:r>
            <a:r>
              <a:rPr lang="ru-RU" dirty="0" smtClean="0"/>
              <a:t>бюджете </a:t>
            </a:r>
            <a:r>
              <a:rPr lang="ru-RU" dirty="0"/>
              <a:t>Промышленновского муниципального </a:t>
            </a:r>
            <a:r>
              <a:rPr lang="ru-RU" dirty="0" smtClean="0"/>
              <a:t>округа </a:t>
            </a:r>
            <a:r>
              <a:rPr lang="ru-RU" dirty="0"/>
              <a:t>на </a:t>
            </a:r>
            <a:r>
              <a:rPr lang="ru-RU" dirty="0" smtClean="0"/>
              <a:t>2021 </a:t>
            </a:r>
            <a:r>
              <a:rPr lang="ru-RU" dirty="0"/>
              <a:t>год и на плановый период </a:t>
            </a:r>
            <a:r>
              <a:rPr lang="ru-RU" dirty="0" smtClean="0"/>
              <a:t>2022 </a:t>
            </a:r>
            <a:r>
              <a:rPr lang="ru-RU" dirty="0"/>
              <a:t>и </a:t>
            </a:r>
            <a:r>
              <a:rPr lang="ru-RU" dirty="0" smtClean="0"/>
              <a:t>2023 </a:t>
            </a:r>
            <a:r>
              <a:rPr lang="ru-RU" dirty="0"/>
              <a:t>годов»</a:t>
            </a:r>
          </a:p>
        </p:txBody>
      </p:sp>
      <p:pic>
        <p:nvPicPr>
          <p:cNvPr id="5" name="Picture 7" descr="Герб район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001" y="188640"/>
            <a:ext cx="869762" cy="1049056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5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209" y="115441"/>
            <a:ext cx="8099795" cy="1081311"/>
          </a:xfrm>
        </p:spPr>
        <p:txBody>
          <a:bodyPr>
            <a:noAutofit/>
          </a:bodyPr>
          <a:lstStyle/>
          <a:p>
            <a:pPr lvl="0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Доходы бюджета муниципального 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округа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3" name="Picture 7" descr="Герб района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747" y="44624"/>
            <a:ext cx="942242" cy="104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791135"/>
              </p:ext>
            </p:extLst>
          </p:nvPr>
        </p:nvGraphicFramePr>
        <p:xfrm>
          <a:off x="179512" y="1124744"/>
          <a:ext cx="8712967" cy="5676696"/>
        </p:xfrm>
        <a:graphic>
          <a:graphicData uri="http://schemas.openxmlformats.org/drawingml/2006/table">
            <a:tbl>
              <a:tblPr firstRow="1" firstCol="1" lastRow="1" bandRow="1">
                <a:tableStyleId>{F5AB1C69-6EDB-4FF4-983F-18BD219EF322}</a:tableStyleId>
              </a:tblPr>
              <a:tblGrid>
                <a:gridCol w="3807134"/>
                <a:gridCol w="945394"/>
                <a:gridCol w="961716"/>
                <a:gridCol w="985870"/>
                <a:gridCol w="985870"/>
                <a:gridCol w="1026983"/>
              </a:tblGrid>
              <a:tr h="4703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Наименование</a:t>
                      </a:r>
                      <a:r>
                        <a:rPr lang="ru-RU" sz="15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5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00" marR="396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Факт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2019</a:t>
                      </a:r>
                      <a:endParaRPr lang="ru-RU" sz="15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00" marR="396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Оценка</a:t>
                      </a:r>
                      <a:endParaRPr lang="ru-RU" sz="15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2020</a:t>
                      </a:r>
                      <a:endParaRPr lang="ru-RU" sz="15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00" marR="396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План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2021</a:t>
                      </a:r>
                      <a:endParaRPr lang="ru-RU" sz="15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00" marR="396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План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2022</a:t>
                      </a:r>
                      <a:endParaRPr lang="ru-RU" sz="15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00" marR="396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План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2023</a:t>
                      </a:r>
                      <a:endParaRPr lang="ru-RU" sz="15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00" marR="39600" marT="0" marB="0"/>
                </a:tc>
              </a:tr>
              <a:tr h="194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Налоговые и неналоговые доходы</a:t>
                      </a:r>
                      <a:endParaRPr lang="ru-RU" sz="15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00" marR="396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259333,0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341082,0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347505,7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349732,0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370727,0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</a:tr>
              <a:tr h="2351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Налог на доходы физических лиц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00" marR="396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191155,6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213386,0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221526,0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231661,0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241853,0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</a:tr>
              <a:tr h="2351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Акцизы на нефтепродукты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00" marR="396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2049,0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19784,0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23963,0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23967,0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25340,0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</a:tr>
              <a:tr h="2351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Упрощенная система  налогообложения 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10566,6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10813,0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12707,0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12834,0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12963,0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</a:tr>
              <a:tr h="2351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Единый налог на вмененный доход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00" marR="396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10499,5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8700,0</a:t>
                      </a: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1700,0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0,0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0,0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</a:tr>
              <a:tr h="2351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Единый сельскохозяйственный налог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00" marR="396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5515,7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6750,0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4500,0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4635,0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4774,0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</a:tr>
              <a:tr h="4070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00" marR="396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170,6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120,0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3320,0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3320,0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3320,0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</a:tr>
              <a:tr h="2790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Налог</a:t>
                      </a:r>
                      <a:r>
                        <a:rPr lang="ru-RU" sz="1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на имущество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00" marR="396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0,0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48602,0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47266,0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47318,0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56492,0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</a:tr>
              <a:tr h="2351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Государственная пошлина</a:t>
                      </a:r>
                      <a:endParaRPr lang="ru-RU" sz="120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00" marR="396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7724,7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7900,0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5145,0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5196,0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5248,0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</a:tr>
              <a:tr h="3763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Доходы от использования имущества, находящегося в муниципальной собственности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00" marR="396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14771,4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18766,0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15958,0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15958,0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15958,0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</a:tr>
              <a:tr h="2576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Платежи при пользовании природными ресурсами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00" marR="396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682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837,0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844,0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877,0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913,0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</a:tr>
              <a:tr h="3970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Доходы от оказания платных услуг и компенсации затрат государства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00" marR="396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729,8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904,0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716,0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516,0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516,0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</a:tr>
              <a:tr h="3970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Доходы от продажи материальных и нематериальных активов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00" marR="396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10186,2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4090,0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7000,0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2000,0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2000,0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</a:tr>
              <a:tr h="2614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Административные платежи и сборы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00" marR="396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2,2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5,0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4,0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4,0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4,0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</a:tr>
              <a:tr h="2351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Штрафы, возмещение ущерба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00" marR="396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3737,7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1245,0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545,0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545,0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445,0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</a:tr>
              <a:tr h="2351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Прочие </a:t>
                      </a: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неналоговые доходы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00" marR="396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1542,0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2180,0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2311,7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901,0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901,0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</a:tr>
              <a:tr h="2351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Безвозмездные </a:t>
                      </a:r>
                      <a:r>
                        <a:rPr lang="ru-RU" sz="15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поступления</a:t>
                      </a:r>
                      <a:endParaRPr lang="ru-RU" sz="15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00" marR="396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2157405,9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1790949,6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1357236,3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1297879,4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1151705,1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</a:tr>
              <a:tr h="2351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Всего </a:t>
                      </a:r>
                      <a:r>
                        <a:rPr lang="ru-RU" sz="15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доходов</a:t>
                      </a:r>
                      <a:endParaRPr lang="ru-RU" sz="15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00" marR="396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2416738,9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2132031,6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1704742,0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1647611,4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1522432,1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600" marR="39600" marT="0" marB="0" anchor="ctr"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-37284"/>
            <a:ext cx="1296144" cy="1212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85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054" y="76994"/>
            <a:ext cx="8229600" cy="850106"/>
          </a:xfrm>
        </p:spPr>
        <p:txBody>
          <a:bodyPr>
            <a:noAutofit/>
          </a:bodyPr>
          <a:lstStyle/>
          <a:p>
            <a:pPr lvl="0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        Расходы бюджета муниципального округа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95031" y="927100"/>
            <a:ext cx="77785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Расходы бюджета – денежные средства, направленные на финансовое обеспечение</a:t>
            </a:r>
          </a:p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Задач и функций государства и местного самоуправления  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5662" y="2686006"/>
            <a:ext cx="2278737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Функциональная</a:t>
            </a:r>
          </a:p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(Здравоохранение, образование, государственное управление 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052861" y="3140968"/>
            <a:ext cx="2871828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Экономическая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классификация</a:t>
            </a:r>
          </a:p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(зарплата, услуги связи, транспорта, коммунальные, пособия населению и т.п.)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588224" y="2682554"/>
            <a:ext cx="2087099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Ведомственная</a:t>
            </a:r>
          </a:p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(по главным распорядителям средств-</a:t>
            </a:r>
          </a:p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Образование, здравоохранение, культура и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т.п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3" name="Picture 7" descr="Герб района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747" y="332656"/>
            <a:ext cx="942242" cy="104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19333" y="1777069"/>
            <a:ext cx="270535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Классификация расходов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84" y="4149080"/>
            <a:ext cx="2196655" cy="2400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514" y="4869776"/>
            <a:ext cx="2534399" cy="1900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Прямая со стрелкой 7"/>
          <p:cNvCxnSpPr/>
          <p:nvPr/>
        </p:nvCxnSpPr>
        <p:spPr>
          <a:xfrm>
            <a:off x="4355976" y="2420888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2298541" y="2146401"/>
            <a:ext cx="617275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6157514" y="2146401"/>
            <a:ext cx="64673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41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827" y="148579"/>
            <a:ext cx="8229600" cy="850106"/>
          </a:xfrm>
        </p:spPr>
        <p:txBody>
          <a:bodyPr>
            <a:noAutofit/>
          </a:bodyPr>
          <a:lstStyle/>
          <a:p>
            <a:pPr lvl="0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        Расходы бюджета муниципального округа по разделам, </a:t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       подразделам классификации расходов. тыс. руб.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3" name="Picture 7" descr="Герб района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006" y="292595"/>
            <a:ext cx="942242" cy="104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422413"/>
              </p:ext>
            </p:extLst>
          </p:nvPr>
        </p:nvGraphicFramePr>
        <p:xfrm>
          <a:off x="107504" y="1484784"/>
          <a:ext cx="8856983" cy="510138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120306"/>
                <a:gridCol w="939145"/>
                <a:gridCol w="1033315"/>
                <a:gridCol w="1033315"/>
                <a:gridCol w="1033315"/>
                <a:gridCol w="833491"/>
                <a:gridCol w="864096"/>
              </a:tblGrid>
              <a:tr h="5827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Наименование</a:t>
                      </a: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20" marR="409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Раздел,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подраздел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20" marR="409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Факт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2019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20" marR="409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Оценка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2020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20" marR="409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План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2021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20" marR="409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План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2022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20" marR="409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План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2023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20" marR="40920" marT="0" marB="0"/>
                </a:tc>
              </a:tr>
              <a:tr h="3884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Общегосударственные вопросы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20" marR="409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01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920" marR="40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68280,9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920" marR="40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88582,8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920" marR="40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86099,5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920" marR="40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75657,1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920" marR="40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75573,4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920" marR="40920" marT="0" marB="0" anchor="ctr"/>
                </a:tc>
              </a:tr>
              <a:tr h="2529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Национальная оборона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20" marR="409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02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920" marR="40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1691,7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920" marR="40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0,0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920" marR="40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0,0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920" marR="40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0,0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920" marR="40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0,0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920" marR="4092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Национальная </a:t>
                      </a:r>
                      <a:r>
                        <a:rPr lang="ru-RU" sz="1400" b="1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безопасность и правоохранительная деятельность</a:t>
                      </a:r>
                      <a:endParaRPr lang="ru-RU" sz="1400" b="1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20" marR="409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03</a:t>
                      </a:r>
                      <a:endParaRPr lang="ru-RU" sz="1400" b="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920" marR="40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0,0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920" marR="40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1456,5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920" marR="40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333,0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920" marR="40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294,4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920" marR="40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294,4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920" marR="40920" marT="0" marB="0" anchor="ctr"/>
                </a:tc>
              </a:tr>
              <a:tr h="3166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Национальная экономика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20" marR="409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04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20" marR="40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99804,0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20" marR="40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179867,6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20" marR="40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138864,3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20" marR="40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129809,0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20" marR="40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139809,0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20" marR="40920" marT="0" marB="0" anchor="ctr"/>
                </a:tc>
              </a:tr>
              <a:tr h="2882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Жилищно-коммунальное хозяйство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20" marR="409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05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20" marR="40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331833,6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20" marR="40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285816,0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20" marR="40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209314,4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20" marR="40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198216,5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20" marR="40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178195,2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20" marR="40920" marT="0" marB="0" anchor="ctr"/>
                </a:tc>
              </a:tr>
              <a:tr h="2822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Образование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20" marR="409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07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20" marR="40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1171422,8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20" marR="40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1135304,9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20" marR="40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979504,1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20" marR="40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902813,3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20" marR="40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825398,5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20" marR="40920" marT="0" marB="0" anchor="ctr"/>
                </a:tc>
              </a:tr>
              <a:tr h="3884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Культура,</a:t>
                      </a:r>
                      <a:r>
                        <a:rPr lang="ru-RU" sz="14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кинематография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9" marR="457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08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9" marR="457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194120,9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9" marR="457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199555,8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9" marR="457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172831,9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9" marR="457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152064,3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9" marR="457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152064,3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9" marR="45749" marT="0" marB="0" anchor="ctr"/>
                </a:tc>
              </a:tr>
              <a:tr h="3884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Социальная политика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9" marR="457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10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9" marR="457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454798,0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9" marR="457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222287,4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9" marR="457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118466,6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9" marR="457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173410,8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9" marR="457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119628,3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9" marR="45749" marT="0" marB="0" anchor="ctr"/>
                </a:tc>
              </a:tr>
              <a:tr h="2358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Физическая культура и спорт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9" marR="457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11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9" marR="457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39002,7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9" marR="457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18230,3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9" marR="457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8058,8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9" marR="457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7124,0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9" marR="457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7124,0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9" marR="45749" marT="0" marB="0" anchor="ctr"/>
                </a:tc>
              </a:tr>
              <a:tr h="2738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Средства массовой информации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49" marR="457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12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9" marR="457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900,0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9" marR="457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930,0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9" marR="457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769,0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9" marR="457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679,8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9" marR="457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679,8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9" marR="45749" marT="0" marB="0" anchor="ctr"/>
                </a:tc>
              </a:tr>
              <a:tr h="4815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Обслуживание государственного и муниципального долга</a:t>
                      </a:r>
                      <a:endParaRPr lang="ru-RU" sz="14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13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1,4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0,2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/>
                </a:tc>
              </a:tr>
              <a:tr h="5173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Межбюджетные трансферты общего характера бюджетам бюджетной системы РФ</a:t>
                      </a:r>
                      <a:endParaRPr lang="ru-RU" sz="14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14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44051,1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sz="1400" b="1" i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74295" marR="7429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774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04" y="1412544"/>
            <a:ext cx="2622785" cy="1744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99459"/>
            <a:ext cx="8229600" cy="850106"/>
          </a:xfrm>
        </p:spPr>
        <p:txBody>
          <a:bodyPr>
            <a:noAutofit/>
          </a:bodyPr>
          <a:lstStyle/>
          <a:p>
            <a:pPr lvl="0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Структура расходов бюджета муниципального округа 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в 2021 году. тыс. руб.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3" name="Picture 7" descr="Герб района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942242" cy="104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743784"/>
              </p:ext>
            </p:extLst>
          </p:nvPr>
        </p:nvGraphicFramePr>
        <p:xfrm>
          <a:off x="179512" y="1381712"/>
          <a:ext cx="8776513" cy="5231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0534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816"/>
            <a:ext cx="4302866" cy="4564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054" y="76994"/>
            <a:ext cx="8229600" cy="850106"/>
          </a:xfrm>
        </p:spPr>
        <p:txBody>
          <a:bodyPr>
            <a:noAutofit/>
          </a:bodyPr>
          <a:lstStyle/>
          <a:p>
            <a:pPr lvl="0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Муниципальные программы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3" name="Picture 7" descr="Герб района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747" y="332656"/>
            <a:ext cx="942242" cy="104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26890" y="1782928"/>
            <a:ext cx="433759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</a:rPr>
              <a:t>Муниципальные 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программы - 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</a:rPr>
              <a:t>это составляющие элементы соответствующих региональных и федеральных планов социального развития. Они могут относиться к текущим или перспективным планам. Денежные средства, которые затрачиваются на исполнение программ целевого характера, формируют соответствующий </a:t>
            </a: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  <a:t>бюджет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2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41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3475" y="283126"/>
            <a:ext cx="7869560" cy="792088"/>
          </a:xfrm>
        </p:spPr>
        <p:txBody>
          <a:bodyPr>
            <a:noAutofit/>
          </a:bodyPr>
          <a:lstStyle/>
          <a:p>
            <a:pPr lvl="0"/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Расходы бюджета муниципального округа в разрезе муниципальных программ Промышленновского муниципального округа. тыс. руб.</a:t>
            </a:r>
            <a:endParaRPr lang="ru-RU" sz="18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77304"/>
              </p:ext>
            </p:extLst>
          </p:nvPr>
        </p:nvGraphicFramePr>
        <p:xfrm>
          <a:off x="251520" y="1340768"/>
          <a:ext cx="8784975" cy="5083480"/>
        </p:xfrm>
        <a:graphic>
          <a:graphicData uri="http://schemas.openxmlformats.org/drawingml/2006/table">
            <a:tbl>
              <a:tblPr firstRow="1" firstCol="1" lastRow="1" bandRow="1">
                <a:tableStyleId>{F5AB1C69-6EDB-4FF4-983F-18BD219EF322}</a:tableStyleId>
              </a:tblPr>
              <a:tblGrid>
                <a:gridCol w="6107393"/>
                <a:gridCol w="870214"/>
                <a:gridCol w="870214"/>
                <a:gridCol w="937154"/>
              </a:tblGrid>
              <a:tr h="452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Наименование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599" marR="185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2021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план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599" marR="185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2022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план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599" marR="185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2023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план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599" marR="18599" marT="0" marB="0" anchor="ctr"/>
                </a:tc>
              </a:tr>
              <a:tr h="3450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Всего по муниципальным программам</a:t>
                      </a:r>
                      <a:endParaRPr lang="ru-RU" sz="13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599" marR="185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1713509,7</a:t>
                      </a:r>
                      <a:endParaRPr lang="ru-RU" sz="12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599" marR="185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1656721,1</a:t>
                      </a:r>
                      <a:endParaRPr lang="ru-RU" sz="12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599" marR="185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1532032,5</a:t>
                      </a:r>
                      <a:endParaRPr lang="ru-RU" sz="12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599" marR="18599" marT="0" marB="0" anchor="ctr"/>
                </a:tc>
              </a:tr>
              <a:tr h="2845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Поддержка малого и среднего предпринимательства 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599" marR="185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200" b="0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55,0</a:t>
                      </a:r>
                      <a:endParaRPr lang="ru-RU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200" b="0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48,7</a:t>
                      </a:r>
                      <a:endParaRPr lang="ru-RU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200" b="0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48,7</a:t>
                      </a:r>
                      <a:endParaRPr lang="ru-RU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74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Поддержка  агропромышленного  комплекса 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599" marR="185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20,0</a:t>
                      </a:r>
                      <a:endParaRPr lang="ru-RU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17,7</a:t>
                      </a:r>
                      <a:endParaRPr lang="ru-RU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17,7</a:t>
                      </a:r>
                      <a:endParaRPr lang="ru-RU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74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Информационное обеспечение населения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599" marR="185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769,0</a:t>
                      </a:r>
                      <a:endParaRPr lang="ru-RU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679,8</a:t>
                      </a:r>
                      <a:endParaRPr lang="ru-RU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679,8</a:t>
                      </a:r>
                      <a:endParaRPr lang="ru-RU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62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Социальная поддержка населения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599" marR="185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68730,2</a:t>
                      </a:r>
                      <a:endParaRPr lang="ru-RU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65705,9</a:t>
                      </a:r>
                      <a:endParaRPr lang="ru-RU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65705,9</a:t>
                      </a:r>
                      <a:endParaRPr lang="ru-RU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62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Развитие и укрепление материально-технической базы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599" marR="185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1890,0</a:t>
                      </a:r>
                      <a:endParaRPr lang="ru-RU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1670,8</a:t>
                      </a:r>
                      <a:endParaRPr lang="ru-RU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1670,8</a:t>
                      </a:r>
                      <a:endParaRPr lang="ru-RU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62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Развитие системы образования и воспитания детей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599" marR="185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1008196,6</a:t>
                      </a:r>
                      <a:endParaRPr lang="ru-RU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200" b="0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925361,1</a:t>
                      </a:r>
                      <a:endParaRPr lang="ru-RU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200" b="0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855482,3</a:t>
                      </a:r>
                      <a:endParaRPr lang="ru-RU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37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Жилищно-коммунальный и дорожный комплекс, энергосбережение и повышение энергоэффективности экономики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599" marR="185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288840,3</a:t>
                      </a:r>
                      <a:endParaRPr lang="ru-RU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272703,3</a:t>
                      </a:r>
                      <a:endParaRPr lang="ru-RU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302835,3</a:t>
                      </a:r>
                      <a:endParaRPr lang="ru-RU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62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Развитие культуры, молодежной политики, спорта и туризма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599" marR="185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192172,3</a:t>
                      </a:r>
                      <a:endParaRPr lang="ru-RU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176674,6</a:t>
                      </a:r>
                      <a:endParaRPr lang="ru-RU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169174,6</a:t>
                      </a:r>
                      <a:endParaRPr lang="ru-RU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62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Обеспечение безопасности жизнедеятельности населения и предприятий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599" marR="185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2407,0</a:t>
                      </a:r>
                      <a:endParaRPr lang="ru-RU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2127,9</a:t>
                      </a:r>
                      <a:endParaRPr lang="ru-RU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2127,9</a:t>
                      </a:r>
                      <a:endParaRPr lang="ru-RU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62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Жилище в Промышленновском муниципальном округе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599" marR="185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55288,8</a:t>
                      </a:r>
                      <a:endParaRPr lang="ru-RU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108779,0</a:t>
                      </a:r>
                      <a:endParaRPr lang="ru-RU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14423,2</a:t>
                      </a:r>
                      <a:endParaRPr lang="ru-RU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74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Повышение инвестиционной привлекательности 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599" marR="185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5,0</a:t>
                      </a:r>
                      <a:endParaRPr lang="ru-RU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4,4</a:t>
                      </a:r>
                      <a:endParaRPr lang="ru-RU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4,4</a:t>
                      </a:r>
                      <a:endParaRPr lang="ru-RU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74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Кадры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599" marR="185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114,0</a:t>
                      </a:r>
                      <a:endParaRPr lang="ru-RU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100,8</a:t>
                      </a:r>
                      <a:endParaRPr lang="ru-RU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100,8</a:t>
                      </a:r>
                      <a:endParaRPr lang="ru-RU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74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Управление муниципальными финансами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599" marR="185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30,0</a:t>
                      </a:r>
                      <a:endParaRPr lang="ru-RU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30,0</a:t>
                      </a:r>
                      <a:endParaRPr lang="ru-RU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30,0</a:t>
                      </a:r>
                      <a:endParaRPr lang="ru-RU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74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Формирование современной городской среды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599" marR="1859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12908,9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13415,6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13519,6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285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Функционирование органов местного самоуправления</a:t>
                      </a:r>
                      <a:endParaRPr lang="ru-RU" sz="13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599" marR="185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82082,6</a:t>
                      </a:r>
                      <a:endParaRPr lang="ru-RU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72617,7</a:t>
                      </a:r>
                      <a:endParaRPr lang="ru-RU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72617,7</a:t>
                      </a:r>
                      <a:endParaRPr lang="ru-RU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74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Непрограммное направление</a:t>
                      </a:r>
                      <a:endParaRPr lang="ru-RU" sz="13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599" marR="185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731,9</a:t>
                      </a:r>
                      <a:endParaRPr lang="ru-RU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599" marR="185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131,9</a:t>
                      </a:r>
                      <a:endParaRPr lang="ru-RU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599" marR="185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328,2</a:t>
                      </a:r>
                      <a:endParaRPr lang="ru-RU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599" marR="18599" marT="0" marB="0" anchor="ctr"/>
                </a:tc>
              </a:tr>
              <a:tr h="2374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Всего расходов</a:t>
                      </a:r>
                      <a:endParaRPr lang="ru-RU" sz="13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599" marR="185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1714241,6</a:t>
                      </a:r>
                      <a:endParaRPr lang="ru-RU" sz="12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599" marR="185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1656853,0</a:t>
                      </a:r>
                      <a:endParaRPr lang="ru-RU" sz="12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599" marR="185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1532360,7</a:t>
                      </a:r>
                      <a:endParaRPr lang="ru-RU" sz="12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599" marR="18599" marT="0" marB="0" anchor="ctr"/>
                </a:tc>
              </a:tr>
            </a:tbl>
          </a:graphicData>
        </a:graphic>
      </p:graphicFrame>
      <p:pic>
        <p:nvPicPr>
          <p:cNvPr id="23" name="Picture 7" descr="Герб района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6158"/>
            <a:ext cx="942242" cy="104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344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Tatyana\Desktop\3-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9" t="4294" r="61590" b="4444"/>
          <a:stretch/>
        </p:blipFill>
        <p:spPr bwMode="auto">
          <a:xfrm rot="192633">
            <a:off x="7465813" y="2240212"/>
            <a:ext cx="1316620" cy="19385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8243507" cy="1021589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 </a:t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«Поддержка малого и среднего предпринимательства в Промышленновском муниципальном округе»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7" descr="Герб района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52881"/>
            <a:ext cx="942242" cy="104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Tatyana\Desktop\0a90a4ba85241c690bb0bec4cb8aaae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4495">
            <a:off x="382545" y="2344179"/>
            <a:ext cx="2314375" cy="20449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4765" y="1201937"/>
            <a:ext cx="8280920" cy="1384990"/>
          </a:xfrm>
          <a:prstGeom prst="rect">
            <a:avLst/>
          </a:prstGeom>
        </p:spPr>
        <p:txBody>
          <a:bodyPr wrap="square" lIns="91437" tIns="45718" rIns="91437" bIns="45718">
            <a:spAutoFit/>
          </a:bodyPr>
          <a:lstStyle/>
          <a:p>
            <a:pPr algn="just"/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  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Цели 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муниципальной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программы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ru-RU" sz="1200" dirty="0">
                <a:cs typeface="Times New Roman" panose="02020603050405020304" pitchFamily="18" charset="0"/>
              </a:rPr>
              <a:t>Создание благоприятных условий для развития малого и среднего предпринимательства, наращивания объемов производства продукции и услуг, создания новых рабочих мест, решения социальных задач, обеспечения населения </a:t>
            </a:r>
            <a:r>
              <a:rPr lang="ru-RU" sz="1200" dirty="0" smtClean="0">
                <a:cs typeface="Times New Roman" panose="02020603050405020304" pitchFamily="18" charset="0"/>
              </a:rPr>
              <a:t>муниципального округа </a:t>
            </a:r>
            <a:r>
              <a:rPr lang="ru-RU" sz="1200" dirty="0">
                <a:cs typeface="Times New Roman" panose="02020603050405020304" pitchFamily="18" charset="0"/>
              </a:rPr>
              <a:t>качественными товарами и услугами </a:t>
            </a:r>
            <a:endParaRPr lang="ru-RU" sz="1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0"/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Подпрограммы (мероприятия) в 2021 году:</a:t>
            </a:r>
            <a:r>
              <a:rPr lang="ru-RU" sz="1200" dirty="0" smtClean="0"/>
              <a:t> </a:t>
            </a:r>
            <a:r>
              <a:rPr lang="ru-RU" sz="1200" dirty="0"/>
              <a:t>Предоставление субсидий субъектам малого и среднего предпринимательства на участие в выставках и ярмарках </a:t>
            </a:r>
            <a:r>
              <a:rPr lang="ru-RU" sz="1200" dirty="0">
                <a:cs typeface="Times New Roman" panose="02020603050405020304" pitchFamily="18" charset="0"/>
              </a:rPr>
              <a:t>– </a:t>
            </a:r>
            <a:r>
              <a:rPr lang="ru-RU" sz="1200" dirty="0" smtClean="0">
                <a:cs typeface="Times New Roman" panose="02020603050405020304" pitchFamily="18" charset="0"/>
              </a:rPr>
              <a:t>18,4 </a:t>
            </a:r>
            <a:r>
              <a:rPr lang="ru-RU" sz="1200" dirty="0">
                <a:cs typeface="Times New Roman" panose="02020603050405020304" pitchFamily="18" charset="0"/>
              </a:rPr>
              <a:t>тыс. </a:t>
            </a:r>
            <a:r>
              <a:rPr lang="ru-RU" sz="1200" dirty="0" smtClean="0">
                <a:cs typeface="Times New Roman" panose="02020603050405020304" pitchFamily="18" charset="0"/>
              </a:rPr>
              <a:t>руб. </a:t>
            </a:r>
            <a:r>
              <a:rPr lang="ru-RU" sz="1200" dirty="0" smtClean="0"/>
              <a:t>Организация </a:t>
            </a:r>
            <a:r>
              <a:rPr lang="ru-RU" sz="1200" dirty="0"/>
              <a:t>обучения субъектов малого и среднего предпринимательства </a:t>
            </a:r>
            <a:r>
              <a:rPr lang="ru-RU" sz="1200" dirty="0" smtClean="0">
                <a:cs typeface="Times New Roman" panose="02020603050405020304" pitchFamily="18" charset="0"/>
              </a:rPr>
              <a:t>-18,3 </a:t>
            </a:r>
            <a:r>
              <a:rPr lang="ru-RU" sz="1200" dirty="0">
                <a:cs typeface="Times New Roman" panose="02020603050405020304" pitchFamily="18" charset="0"/>
              </a:rPr>
              <a:t>тыс. </a:t>
            </a:r>
            <a:r>
              <a:rPr lang="ru-RU" sz="1200" dirty="0" smtClean="0">
                <a:cs typeface="Times New Roman" panose="02020603050405020304" pitchFamily="18" charset="0"/>
              </a:rPr>
              <a:t>руб. </a:t>
            </a:r>
            <a:r>
              <a:rPr lang="ru-RU" sz="1200" dirty="0" smtClean="0"/>
              <a:t>Информационная </a:t>
            </a:r>
            <a:r>
              <a:rPr lang="ru-RU" sz="1200" dirty="0"/>
              <a:t>поддержка субъектов малого и среднего предпринимательства  - </a:t>
            </a:r>
            <a:r>
              <a:rPr lang="ru-RU" sz="1200" dirty="0" smtClean="0"/>
              <a:t>18,3</a:t>
            </a:r>
            <a:r>
              <a:rPr lang="ru-RU" sz="1200" dirty="0" smtClean="0">
                <a:cs typeface="Times New Roman" panose="02020603050405020304" pitchFamily="18" charset="0"/>
              </a:rPr>
              <a:t> </a:t>
            </a:r>
            <a:r>
              <a:rPr lang="ru-RU" sz="1200" dirty="0">
                <a:cs typeface="Times New Roman" panose="02020603050405020304" pitchFamily="18" charset="0"/>
              </a:rPr>
              <a:t>тыс. руб.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036282"/>
              </p:ext>
            </p:extLst>
          </p:nvPr>
        </p:nvGraphicFramePr>
        <p:xfrm>
          <a:off x="176658" y="4365104"/>
          <a:ext cx="8682494" cy="226392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026705"/>
                <a:gridCol w="664689"/>
                <a:gridCol w="598220"/>
                <a:gridCol w="664689"/>
                <a:gridCol w="531751"/>
                <a:gridCol w="598220"/>
                <a:gridCol w="598220"/>
              </a:tblGrid>
              <a:tr h="23508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целевые показатели (индикаторы), единица измерения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9" marR="6479" marT="6480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целевого показателя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9" marR="6479" marT="648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9" marR="6479" marT="648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68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r>
                        <a:rPr lang="ru-RU" sz="1200" b="1" u="none" strike="noStrike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9" marR="6479" marT="6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r>
                        <a:rPr lang="ru-RU" sz="1200" b="1" u="none" strike="noStrike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9" marR="6479" marT="6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9" marR="6479" marT="6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r>
                        <a:rPr lang="ru-RU" sz="1200" b="1" u="none" strike="noStrike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9" marR="6479" marT="6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r>
                        <a:rPr lang="ru-RU" sz="1200" b="1" u="none" strike="noStrike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9" marR="6479" marT="6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9" marR="6479" marT="6480" marB="0" anchor="b"/>
                </a:tc>
              </a:tr>
              <a:tr h="35773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субъектов малого и среднего предпринимательства, ед. на 10 тыс. человек населения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9" marR="6479" marT="6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220,0</a:t>
                      </a:r>
                      <a:endParaRPr lang="ru-RU" sz="14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9" marR="6479" marT="64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220,0</a:t>
                      </a:r>
                      <a:endParaRPr lang="ru-RU" sz="14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9" marR="6479" marT="648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</a:t>
                      </a:r>
                      <a:endParaRPr lang="ru-RU" sz="1400" b="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9" marR="6479" marT="648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9" marR="6479" marT="648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9" marR="6479" marT="648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9" marR="6479" marT="6480" marB="0" anchor="ctr"/>
                </a:tc>
              </a:tr>
              <a:tr h="41754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субъектов малого и среднего предпринимательства, получивших финансовую поддержку, для возмещения части на участие в выставках и ярмарках, единиц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9" marR="6479" marT="6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9" marR="6479" marT="64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9" marR="6479" marT="648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9" marR="6479" marT="648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18,3</a:t>
                      </a:r>
                      <a:endParaRPr lang="ru-RU" sz="1400" b="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16,2</a:t>
                      </a:r>
                      <a:endParaRPr lang="ru-RU" sz="1400" b="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16,2</a:t>
                      </a:r>
                      <a:endParaRPr lang="ru-RU" sz="1400" b="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</a:tr>
              <a:tr h="20916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участников, прошедших обучение, единиц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9" marR="6479" marT="6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9" marR="6479" marT="64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9" marR="6479" marT="648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9" marR="6479" marT="648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18,3</a:t>
                      </a:r>
                      <a:endParaRPr lang="ru-RU" sz="1400" b="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16,2</a:t>
                      </a:r>
                      <a:endParaRPr lang="ru-RU" sz="1400" b="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16,2</a:t>
                      </a:r>
                      <a:endParaRPr lang="ru-RU" sz="1400" b="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</a:tr>
              <a:tr h="30132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опубликованных материалов в средствах массовой информации, единиц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9" marR="6479" marT="6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9" marR="6479" marT="64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9" marR="6479" marT="648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9" marR="6479" marT="648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18,4</a:t>
                      </a:r>
                      <a:endParaRPr lang="ru-RU" sz="1400" b="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16,3</a:t>
                      </a:r>
                      <a:endParaRPr lang="ru-RU" sz="1400" b="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16,3</a:t>
                      </a:r>
                      <a:endParaRPr lang="ru-RU" sz="1400" b="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</a:tr>
            </a:tbl>
          </a:graphicData>
        </a:graphic>
      </p:graphicFrame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84"/>
          <a:stretch/>
        </p:blipFill>
        <p:spPr bwMode="auto">
          <a:xfrm>
            <a:off x="3563888" y="2787858"/>
            <a:ext cx="2497015" cy="1152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684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5000" contras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5333"/>
            <a:ext cx="9144000" cy="28926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499" y="432131"/>
            <a:ext cx="8229600" cy="85010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«Поддержка агропромышленного  комплекса в  Промышленновском  муниципальном округе»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7" descr="Герб района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747" y="332656"/>
            <a:ext cx="942242" cy="104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1491056"/>
            <a:ext cx="8280920" cy="646327"/>
          </a:xfrm>
          <a:prstGeom prst="rect">
            <a:avLst/>
          </a:prstGeom>
        </p:spPr>
        <p:txBody>
          <a:bodyPr wrap="square" lIns="91437" tIns="45718" rIns="91437" bIns="45718">
            <a:spAutoFit/>
          </a:bodyPr>
          <a:lstStyle/>
          <a:p>
            <a:pPr algn="just"/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  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Цели 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муниципальной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программы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ru-RU" sz="1200" dirty="0" smtClean="0"/>
              <a:t>Способствовать более полному раскрытию </a:t>
            </a:r>
            <a:r>
              <a:rPr lang="ru-RU" sz="1200" dirty="0"/>
              <a:t>и </a:t>
            </a:r>
            <a:r>
              <a:rPr lang="ru-RU" sz="1200" dirty="0" smtClean="0"/>
              <a:t>эффективному использованию </a:t>
            </a:r>
            <a:r>
              <a:rPr lang="ru-RU" sz="1200" dirty="0"/>
              <a:t>внутреннего потенциала агробизнеса, путём проведения </a:t>
            </a:r>
            <a:r>
              <a:rPr lang="ru-RU" sz="1200" dirty="0" smtClean="0"/>
              <a:t>конкурсов.</a:t>
            </a:r>
          </a:p>
          <a:p>
            <a:pPr algn="just"/>
            <a:r>
              <a:rPr lang="ru-RU" sz="1200" dirty="0" smtClean="0"/>
              <a:t>    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Подпрограммы (мероприятия) в 2021 году: </a:t>
            </a:r>
            <a:r>
              <a:rPr lang="ru-RU" sz="1200" dirty="0" smtClean="0"/>
              <a:t>Проведение конкурсов-20,0 тыс. руб.</a:t>
            </a:r>
            <a:endParaRPr lang="ru-RU" sz="1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973327"/>
              </p:ext>
            </p:extLst>
          </p:nvPr>
        </p:nvGraphicFramePr>
        <p:xfrm>
          <a:off x="251521" y="2204865"/>
          <a:ext cx="8640961" cy="180642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304255"/>
                <a:gridCol w="684453"/>
                <a:gridCol w="700934"/>
                <a:gridCol w="630841"/>
                <a:gridCol w="560746"/>
                <a:gridCol w="560746"/>
                <a:gridCol w="700934"/>
                <a:gridCol w="630841"/>
                <a:gridCol w="560746"/>
                <a:gridCol w="630841"/>
                <a:gridCol w="675624"/>
              </a:tblGrid>
              <a:tr h="21362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целевые показатели (индикаторы), единица измерения</a:t>
                      </a:r>
                      <a:endParaRPr lang="ru-RU" sz="1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целевого показателя</a:t>
                      </a:r>
                      <a:endParaRPr lang="ru-RU" sz="1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  <a:endParaRPr lang="ru-RU" sz="1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05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4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r>
                        <a:rPr lang="ru-RU" sz="1400" b="1" u="none" strike="noStrike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1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4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4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4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4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r>
                        <a:rPr lang="ru-RU" sz="1400" b="1" u="none" strike="noStrike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1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4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4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4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b"/>
                </a:tc>
              </a:tr>
              <a:tr h="105606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  объёма  продукции  сельского  хозяйства (в сопоставимых  ценах), в % к предыдущему году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100,9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101,1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101,6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29,9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17,7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17,7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425" y="332656"/>
            <a:ext cx="8229600" cy="850106"/>
          </a:xfrm>
        </p:spPr>
        <p:txBody>
          <a:bodyPr>
            <a:noAutofit/>
          </a:bodyPr>
          <a:lstStyle/>
          <a:p>
            <a:pPr lvl="0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«Информационное обеспечение 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Промышленновского  муниципального округа»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7" descr="Герб района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747" y="332656"/>
            <a:ext cx="942242" cy="104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3528" y="1381712"/>
            <a:ext cx="8280920" cy="1015659"/>
          </a:xfrm>
          <a:prstGeom prst="rect">
            <a:avLst/>
          </a:prstGeom>
        </p:spPr>
        <p:txBody>
          <a:bodyPr wrap="square" lIns="91437" tIns="45718" rIns="91437" bIns="45718">
            <a:spAutoFit/>
          </a:bodyPr>
          <a:lstStyle/>
          <a:p>
            <a:pPr algn="just"/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  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Цели 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муниципальной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программы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ru-RU" sz="1200" dirty="0">
                <a:ea typeface="Times New Roman"/>
              </a:rPr>
              <a:t>Создание условий для населения Промышленновского </a:t>
            </a:r>
            <a:r>
              <a:rPr lang="ru-RU" sz="1200" dirty="0" smtClean="0">
                <a:ea typeface="Times New Roman"/>
              </a:rPr>
              <a:t>муниципального округа </a:t>
            </a:r>
            <a:r>
              <a:rPr lang="ru-RU" sz="1200" dirty="0">
                <a:ea typeface="Times New Roman"/>
              </a:rPr>
              <a:t>на получение своевременной, достоверной, полной и разносторонней информации о деятельности органов местного </a:t>
            </a:r>
            <a:r>
              <a:rPr lang="ru-RU" sz="1200" dirty="0" smtClean="0">
                <a:ea typeface="Times New Roman"/>
              </a:rPr>
              <a:t>самоуправления.</a:t>
            </a:r>
            <a:endParaRPr lang="ru-RU" sz="1200" dirty="0" smtClean="0"/>
          </a:p>
          <a:p>
            <a:pPr algn="just"/>
            <a:r>
              <a:rPr lang="ru-RU" sz="1200" dirty="0" smtClean="0"/>
              <a:t>    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Подпрограммы (мероприятия) в 2021 году: </a:t>
            </a:r>
            <a:r>
              <a:rPr lang="ru-RU" sz="1200" dirty="0" smtClean="0">
                <a:ea typeface="Times New Roman"/>
              </a:rPr>
              <a:t>Субсидирование затрат по возмещению недополученных доходов в связи с оказанием услуг средств массовой информации»  -  769,0  тыс. руб.</a:t>
            </a:r>
            <a:endParaRPr lang="ru-RU" sz="12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646551"/>
              </p:ext>
            </p:extLst>
          </p:nvPr>
        </p:nvGraphicFramePr>
        <p:xfrm>
          <a:off x="107503" y="2513115"/>
          <a:ext cx="8856985" cy="22229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766882"/>
                <a:gridCol w="575631"/>
                <a:gridCol w="575631"/>
                <a:gridCol w="575631"/>
                <a:gridCol w="575631"/>
                <a:gridCol w="647586"/>
                <a:gridCol w="575631"/>
                <a:gridCol w="647586"/>
                <a:gridCol w="575631"/>
                <a:gridCol w="575631"/>
                <a:gridCol w="765514"/>
              </a:tblGrid>
              <a:tr h="21483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Основные целевые показатели (индикаторы), единица измерения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19" marR="7019" marT="6480" marB="0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Значение целевого показателя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19" marR="7019" marT="648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Сумма, тыс. руб.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19" marR="7019" marT="648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26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2019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факт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19" marR="7019" marT="6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2020</a:t>
                      </a:r>
                      <a:r>
                        <a:rPr lang="ru-RU" sz="1200" b="1" u="none" strike="noStrike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оценка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19" marR="7019" marT="6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2021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19" marR="7019" marT="6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2022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19" marR="7019" marT="6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2023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19" marR="7019" marT="6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2019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факт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19" marR="7019" marT="6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2020</a:t>
                      </a:r>
                      <a:r>
                        <a:rPr lang="ru-RU" sz="1200" b="1" u="none" strike="noStrike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оценка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19" marR="7019" marT="6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2021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19" marR="7019" marT="6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2022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19" marR="7019" marT="6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2023</a:t>
                      </a:r>
                    </a:p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19" marR="7019" marT="6480" marB="0" anchor="b"/>
                </a:tc>
              </a:tr>
              <a:tr h="6836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Выпуск пресс-релизов с информацией о деятельности органов местного самоуправления Промышленновского муниципального района, </a:t>
                      </a:r>
                      <a:r>
                        <a:rPr lang="ru-RU" sz="12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штук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19" marR="7019" marT="6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610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19" marR="7019" marT="64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630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19" marR="7019" marT="64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650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19" marR="7019" marT="64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650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19" marR="7019" marT="64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650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19" marR="7019" marT="6480" marB="0" anchor="ctr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900,0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19" marR="7019" marT="6480" marB="0" anchor="ctr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930,0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19" marR="7019" marT="6480" marB="0" anchor="ctr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769,0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19" marR="7019" marT="6480" marB="0" anchor="ctr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679,8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19" marR="7019" marT="6480" marB="0" anchor="ctr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679,8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19" marR="7019" marT="6480" marB="0" anchor="ctr"/>
                </a:tc>
              </a:tr>
              <a:tr h="42258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Средняя посещаемость официального сайта,</a:t>
                      </a:r>
                      <a:r>
                        <a:rPr lang="ru-RU" sz="1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 посетителей в день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9" marR="7019" marT="6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43000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19" marR="7019" marT="64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43500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19" marR="7019" marT="64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43500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19" marR="7019" marT="64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44000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19" marR="7019" marT="64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44000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19" marR="7019" marT="648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483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Тираж газеты «Эхо», экз.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19" marR="7019" marT="6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6350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19" marR="7019" marT="6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6100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19" marR="7019" marT="6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6100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19" marR="7019" marT="6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6100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19" marR="7019" marT="6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6100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19" marR="7019" marT="6480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19" marR="7019" marT="6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19" marR="7019" marT="6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19" marR="7019" marT="6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19" marR="7019" marT="6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19" marR="7019" marT="6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013176"/>
            <a:ext cx="2195103" cy="14619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944288"/>
            <a:ext cx="3089518" cy="15072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198" y="4765390"/>
            <a:ext cx="1872208" cy="195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38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789040"/>
            <a:ext cx="3923928" cy="2593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425" y="332656"/>
            <a:ext cx="8229600" cy="85010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«Социальная поддержка населения Промышленновского муниципального округа»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7" descr="Герб района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747" y="332656"/>
            <a:ext cx="942242" cy="104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3528" y="980728"/>
            <a:ext cx="8640960" cy="1754322"/>
          </a:xfrm>
          <a:prstGeom prst="rect">
            <a:avLst/>
          </a:prstGeom>
        </p:spPr>
        <p:txBody>
          <a:bodyPr wrap="square" lIns="91437" tIns="45718" rIns="91437" bIns="45718">
            <a:spAutoFit/>
          </a:bodyPr>
          <a:lstStyle/>
          <a:p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Цели 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муниципальной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программы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ru-RU" sz="1200" dirty="0">
                <a:ea typeface="Times New Roman"/>
              </a:rPr>
              <a:t>Повышение эффективности системы социальной поддержки и </a:t>
            </a:r>
            <a:r>
              <a:rPr lang="ru-RU" sz="1200" dirty="0" smtClean="0">
                <a:ea typeface="Times New Roman"/>
              </a:rPr>
              <a:t>     	    	 социального </a:t>
            </a:r>
            <a:r>
              <a:rPr lang="ru-RU" sz="1200" dirty="0">
                <a:ea typeface="Times New Roman"/>
              </a:rPr>
              <a:t>обслуживания населения в Промышленновском </a:t>
            </a:r>
            <a:r>
              <a:rPr lang="ru-RU" sz="1200" dirty="0" smtClean="0">
                <a:ea typeface="Times New Roman"/>
              </a:rPr>
              <a:t>муниципальном округе.</a:t>
            </a:r>
          </a:p>
          <a:p>
            <a:r>
              <a:rPr lang="ru-RU" sz="1200" dirty="0" smtClean="0">
                <a:ea typeface="Times New Roman"/>
              </a:rPr>
              <a:t>Повышение </a:t>
            </a:r>
            <a:r>
              <a:rPr lang="ru-RU" sz="1200" dirty="0">
                <a:ea typeface="Times New Roman"/>
              </a:rPr>
              <a:t>уровня жизни граждан - получателей мер социальной </a:t>
            </a:r>
            <a:r>
              <a:rPr lang="ru-RU" sz="1200" dirty="0" smtClean="0">
                <a:ea typeface="Times New Roman"/>
              </a:rPr>
              <a:t>поддержки. Повышение </a:t>
            </a:r>
            <a:r>
              <a:rPr lang="ru-RU" sz="1200" dirty="0">
                <a:ea typeface="Times New Roman"/>
              </a:rPr>
              <a:t>уровня, качества и безопасности социального обслуживания </a:t>
            </a:r>
            <a:r>
              <a:rPr lang="ru-RU" sz="1200" dirty="0" smtClean="0">
                <a:ea typeface="Times New Roman"/>
              </a:rPr>
              <a:t>населения.  Повышение </a:t>
            </a:r>
            <a:r>
              <a:rPr lang="ru-RU" sz="1200" dirty="0">
                <a:ea typeface="Times New Roman"/>
              </a:rPr>
              <a:t>качества жизни, усиление социальной поддержки отдельных категорий граждан, находящихся в трудной жизненной ситуации или нуждающихся в особом участии государства и общества. Обеспечение беспрепятственного доступа  к приоритетным объектам и услугам в приоритетных сферах жизнедеятельности инвалидов и других маломобильных группы населения.</a:t>
            </a:r>
            <a:r>
              <a:rPr lang="ru-RU" sz="1200" dirty="0" smtClean="0">
                <a:latin typeface="Times New Roman"/>
                <a:ea typeface="Times New Roman"/>
              </a:rPr>
              <a:t>    </a:t>
            </a:r>
          </a:p>
          <a:p>
            <a:r>
              <a:rPr lang="ru-RU" sz="1200" dirty="0" smtClean="0"/>
              <a:t>    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Подпрограммы (мероприятия) в 2021 году: </a:t>
            </a:r>
            <a:r>
              <a:rPr lang="ru-RU" sz="1200" dirty="0">
                <a:ea typeface="Times New Roman"/>
              </a:rPr>
              <a:t>Реализация мер социальной поддержки отдельных категорий граждан </a:t>
            </a:r>
            <a:r>
              <a:rPr lang="ru-RU" sz="1200" dirty="0" smtClean="0">
                <a:ea typeface="Times New Roman"/>
              </a:rPr>
              <a:t>-</a:t>
            </a:r>
            <a:r>
              <a:rPr lang="ru-RU" sz="1200" dirty="0"/>
              <a:t> </a:t>
            </a:r>
            <a:r>
              <a:rPr lang="ru-RU" sz="1200" dirty="0" smtClean="0"/>
              <a:t> 53312,4 </a:t>
            </a:r>
            <a:r>
              <a:rPr lang="ru-RU" sz="1200" dirty="0" smtClean="0">
                <a:ea typeface="Times New Roman"/>
              </a:rPr>
              <a:t>тыс</a:t>
            </a:r>
            <a:r>
              <a:rPr lang="ru-RU" sz="1200" dirty="0">
                <a:ea typeface="Times New Roman"/>
              </a:rPr>
              <a:t>. </a:t>
            </a:r>
            <a:r>
              <a:rPr lang="ru-RU" sz="1200" dirty="0" smtClean="0">
                <a:ea typeface="Times New Roman"/>
              </a:rPr>
              <a:t>руб. Развитие </a:t>
            </a:r>
            <a:r>
              <a:rPr lang="ru-RU" sz="1200" dirty="0">
                <a:ea typeface="Times New Roman"/>
              </a:rPr>
              <a:t>социального обслуживания населения </a:t>
            </a:r>
            <a:r>
              <a:rPr lang="ru-RU" sz="1200" dirty="0" smtClean="0">
                <a:ea typeface="Times New Roman"/>
              </a:rPr>
              <a:t>– </a:t>
            </a:r>
            <a:r>
              <a:rPr lang="ru-RU" sz="1200" dirty="0" smtClean="0"/>
              <a:t>15407,8 </a:t>
            </a:r>
            <a:r>
              <a:rPr lang="ru-RU" sz="1200" dirty="0" smtClean="0">
                <a:ea typeface="Times New Roman"/>
              </a:rPr>
              <a:t>тыс</a:t>
            </a:r>
            <a:r>
              <a:rPr lang="ru-RU" sz="1200" dirty="0">
                <a:ea typeface="Times New Roman"/>
              </a:rPr>
              <a:t>. </a:t>
            </a:r>
            <a:r>
              <a:rPr lang="ru-RU" sz="1200" dirty="0" smtClean="0">
                <a:ea typeface="Times New Roman"/>
              </a:rPr>
              <a:t>руб. Доступная </a:t>
            </a:r>
            <a:r>
              <a:rPr lang="ru-RU" sz="1200" dirty="0">
                <a:ea typeface="Times New Roman"/>
              </a:rPr>
              <a:t>среда для инвалидов </a:t>
            </a:r>
            <a:r>
              <a:rPr lang="ru-RU" sz="1200" dirty="0" smtClean="0">
                <a:ea typeface="Times New Roman"/>
              </a:rPr>
              <a:t>–   10 тыс</a:t>
            </a:r>
            <a:r>
              <a:rPr lang="ru-RU" sz="1200" dirty="0">
                <a:ea typeface="Times New Roman"/>
              </a:rPr>
              <a:t>. руб.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12" y="3429000"/>
            <a:ext cx="2331787" cy="17488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583833"/>
            <a:ext cx="2664296" cy="177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5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72480" y="116632"/>
            <a:ext cx="763613" cy="781484"/>
          </a:xfrm>
          <a:prstGeom prst="roundRect">
            <a:avLst>
              <a:gd name="adj" fmla="val 10000"/>
            </a:avLst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064967" y="1556796"/>
            <a:ext cx="2002019" cy="6324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77722" tIns="38860" rIns="77722" bIns="38860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b="1" i="1" dirty="0">
                <a:solidFill>
                  <a:schemeClr val="accent3">
                    <a:lumMod val="50000"/>
                  </a:schemeClr>
                </a:solidFill>
              </a:rPr>
              <a:t>Территория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</a:rPr>
              <a:t>3,1  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</a:rPr>
              <a:t>тыс. кв. км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altLang="ru-RU" sz="1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6016381" y="2486876"/>
            <a:ext cx="2340636" cy="6016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77722" tIns="38860" rIns="77722" bIns="38860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b="1" i="1" dirty="0">
                <a:solidFill>
                  <a:schemeClr val="accent3">
                    <a:lumMod val="50000"/>
                  </a:schemeClr>
                </a:solidFill>
              </a:rPr>
              <a:t>Население     </a:t>
            </a:r>
            <a:r>
              <a:rPr lang="ru-RU" altLang="ru-RU" sz="1600" b="1" i="1" dirty="0">
                <a:solidFill>
                  <a:schemeClr val="accent3">
                    <a:lumMod val="50000"/>
                  </a:schemeClr>
                </a:solidFill>
              </a:rPr>
              <a:t>  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i="1" dirty="0" smtClean="0">
                <a:solidFill>
                  <a:schemeClr val="accent3">
                    <a:lumMod val="50000"/>
                  </a:schemeClr>
                </a:solidFill>
              </a:rPr>
              <a:t>46,2 тыс</a:t>
            </a:r>
            <a:r>
              <a:rPr lang="ru-RU" altLang="ru-RU" sz="1600" b="1" i="1" dirty="0">
                <a:solidFill>
                  <a:schemeClr val="accent3">
                    <a:lumMod val="50000"/>
                  </a:schemeClr>
                </a:solidFill>
              </a:rPr>
              <a:t>. человек</a:t>
            </a: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1496616" y="4833190"/>
            <a:ext cx="3680865" cy="38625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77722" tIns="38860" rIns="77722" bIns="38860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59 </a:t>
            </a:r>
            <a:r>
              <a:rPr lang="ru-RU" altLang="ru-RU" sz="2000" b="1" i="1" dirty="0">
                <a:solidFill>
                  <a:schemeClr val="accent3">
                    <a:lumMod val="50000"/>
                  </a:schemeClr>
                </a:solidFill>
              </a:rPr>
              <a:t>населённых </a:t>
            </a:r>
            <a:r>
              <a:rPr lang="ru-RU" alt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пунктов</a:t>
            </a:r>
            <a:endParaRPr lang="ru-RU" altLang="ru-RU" sz="2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376796" y="3507549"/>
            <a:ext cx="3378360" cy="63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8" rIns="91437" bIns="45718"/>
          <a:lstStyle/>
          <a:p>
            <a:pPr marL="342888" indent="-34288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altLang="ru-RU" sz="1400" i="1" dirty="0">
                <a:solidFill>
                  <a:schemeClr val="accent3">
                    <a:lumMod val="50000"/>
                  </a:schemeClr>
                </a:solidFill>
              </a:rPr>
              <a:t>Мужчины</a:t>
            </a:r>
            <a:r>
              <a:rPr lang="en-US" altLang="ru-RU" sz="1400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altLang="ru-RU" sz="1400" i="1" dirty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altLang="ru-RU" sz="1400" i="1" dirty="0" smtClean="0">
                <a:solidFill>
                  <a:schemeClr val="accent3">
                    <a:lumMod val="50000"/>
                  </a:schemeClr>
                </a:solidFill>
              </a:rPr>
              <a:t>21,9 </a:t>
            </a:r>
            <a:r>
              <a:rPr lang="ru-RU" altLang="ru-RU" sz="1400" i="1" dirty="0" err="1">
                <a:solidFill>
                  <a:schemeClr val="accent3">
                    <a:lumMod val="50000"/>
                  </a:schemeClr>
                </a:solidFill>
              </a:rPr>
              <a:t>тыс.чел</a:t>
            </a:r>
            <a:r>
              <a:rPr lang="ru-RU" altLang="ru-RU" sz="1400" i="1" dirty="0">
                <a:solidFill>
                  <a:schemeClr val="accent3">
                    <a:lumMod val="50000"/>
                  </a:schemeClr>
                </a:solidFill>
              </a:rPr>
              <a:t>. – </a:t>
            </a:r>
            <a:r>
              <a:rPr lang="ru-RU" altLang="ru-RU" sz="1400" i="1" dirty="0" smtClean="0">
                <a:solidFill>
                  <a:schemeClr val="accent3">
                    <a:lumMod val="50000"/>
                  </a:schemeClr>
                </a:solidFill>
              </a:rPr>
              <a:t>47,4%    </a:t>
            </a:r>
            <a:endParaRPr lang="en-US" altLang="ru-RU" sz="1400" i="1" dirty="0">
              <a:solidFill>
                <a:schemeClr val="accent3">
                  <a:lumMod val="50000"/>
                </a:schemeClr>
              </a:solidFill>
            </a:endParaRPr>
          </a:p>
          <a:p>
            <a:pPr marL="342888" indent="-34288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altLang="ru-RU" sz="1400" i="1" dirty="0">
                <a:solidFill>
                  <a:schemeClr val="accent3">
                    <a:lumMod val="50000"/>
                  </a:schemeClr>
                </a:solidFill>
              </a:rPr>
              <a:t>Женщины  </a:t>
            </a:r>
            <a:r>
              <a:rPr lang="ru-RU" altLang="ru-RU" sz="1400" i="1" dirty="0" smtClean="0">
                <a:solidFill>
                  <a:schemeClr val="accent3">
                    <a:lumMod val="50000"/>
                  </a:schemeClr>
                </a:solidFill>
              </a:rPr>
              <a:t>24,3 </a:t>
            </a:r>
            <a:r>
              <a:rPr lang="ru-RU" altLang="ru-RU" sz="1400" i="1" dirty="0" err="1">
                <a:solidFill>
                  <a:schemeClr val="accent3">
                    <a:lumMod val="50000"/>
                  </a:schemeClr>
                </a:solidFill>
              </a:rPr>
              <a:t>тыс.чел</a:t>
            </a:r>
            <a:r>
              <a:rPr lang="ru-RU" altLang="ru-RU" sz="1400" i="1" dirty="0">
                <a:solidFill>
                  <a:schemeClr val="accent3">
                    <a:lumMod val="50000"/>
                  </a:schemeClr>
                </a:solidFill>
              </a:rPr>
              <a:t>. – </a:t>
            </a:r>
            <a:r>
              <a:rPr lang="ru-RU" altLang="ru-RU" sz="1400" i="1" dirty="0" smtClean="0">
                <a:solidFill>
                  <a:schemeClr val="accent3">
                    <a:lumMod val="50000"/>
                  </a:schemeClr>
                </a:solidFill>
              </a:rPr>
              <a:t>52,6%</a:t>
            </a:r>
            <a:endParaRPr lang="ru-RU" altLang="ru-RU" sz="14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160008" y="5780416"/>
            <a:ext cx="5856373" cy="6940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77722" tIns="38860" rIns="77722" bIns="38860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ru-RU" altLang="ru-RU" sz="2000" b="1" i="1" dirty="0">
                <a:solidFill>
                  <a:schemeClr val="accent3">
                    <a:lumMod val="50000"/>
                  </a:schemeClr>
                </a:solidFill>
              </a:rPr>
              <a:t>городское население </a:t>
            </a:r>
            <a:r>
              <a:rPr lang="ru-RU" alt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17,3 </a:t>
            </a:r>
            <a:r>
              <a:rPr lang="ru-RU" altLang="ru-RU" sz="2000" b="1" i="1" dirty="0">
                <a:solidFill>
                  <a:schemeClr val="accent3">
                    <a:lumMod val="50000"/>
                  </a:schemeClr>
                </a:solidFill>
              </a:rPr>
              <a:t>тыс. человек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ru-RU" altLang="ru-RU" sz="2000" b="1" i="1" dirty="0">
                <a:solidFill>
                  <a:schemeClr val="accent3">
                    <a:lumMod val="50000"/>
                  </a:schemeClr>
                </a:solidFill>
              </a:rPr>
              <a:t>сельское </a:t>
            </a:r>
            <a:r>
              <a:rPr lang="ru-RU" altLang="ru-RU" sz="2000" b="1" i="1">
                <a:solidFill>
                  <a:schemeClr val="accent3">
                    <a:lumMod val="50000"/>
                  </a:schemeClr>
                </a:solidFill>
              </a:rPr>
              <a:t>население  </a:t>
            </a:r>
            <a:r>
              <a:rPr lang="ru-RU" altLang="ru-RU" sz="2000" b="1" i="1" smtClean="0">
                <a:solidFill>
                  <a:schemeClr val="accent3">
                    <a:lumMod val="50000"/>
                  </a:schemeClr>
                </a:solidFill>
              </a:rPr>
              <a:t>28,9 </a:t>
            </a:r>
            <a:r>
              <a:rPr lang="ru-RU" altLang="ru-RU" sz="2000" b="1" i="1" dirty="0">
                <a:solidFill>
                  <a:schemeClr val="accent3">
                    <a:lumMod val="50000"/>
                  </a:schemeClr>
                </a:solidFill>
              </a:rPr>
              <a:t>тыс. человек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207" y="4245180"/>
            <a:ext cx="2229268" cy="2229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Tatyana\Desktop\img_user_file_5472a94e37c09_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33" t="12813" r="17617" b="22148"/>
          <a:stretch/>
        </p:blipFill>
        <p:spPr bwMode="auto">
          <a:xfrm>
            <a:off x="664429" y="1196752"/>
            <a:ext cx="4188326" cy="3240360"/>
          </a:xfrm>
          <a:prstGeom prst="rect">
            <a:avLst/>
          </a:prstGeom>
          <a:noFill/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747044" y="521098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52,6 %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71033" y="5155009"/>
            <a:ext cx="787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47,4%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55986" y="120906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Промышленновский муниципальный округ на 01.01.2020 г.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69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9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build="p" autoUpdateAnimBg="0" advAuto="0"/>
      <p:bldP spid="8" grpId="0" build="p" autoUpdateAnimBg="0" advAuto="0"/>
      <p:bldP spid="9" grpId="0" build="p" autoUpdateAnimBg="0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7" descr="Герб района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747" y="116632"/>
            <a:ext cx="942242" cy="104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971600" y="364221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«Социальная поддержка населения Промышленновского муниципального округа»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605765"/>
              </p:ext>
            </p:extLst>
          </p:nvPr>
        </p:nvGraphicFramePr>
        <p:xfrm>
          <a:off x="128465" y="1196753"/>
          <a:ext cx="8764014" cy="550664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859359"/>
                <a:gridCol w="504056"/>
                <a:gridCol w="576064"/>
                <a:gridCol w="576064"/>
                <a:gridCol w="576064"/>
                <a:gridCol w="576064"/>
                <a:gridCol w="566968"/>
                <a:gridCol w="638751"/>
                <a:gridCol w="638751"/>
                <a:gridCol w="638751"/>
                <a:gridCol w="613122"/>
              </a:tblGrid>
              <a:tr h="261367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целевые показатели (индикаторы), единица измерения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целевого показателя</a:t>
                      </a:r>
                      <a:endParaRPr lang="ru-RU" sz="1200" b="1" i="0" u="none" strike="noStrike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  <a:endParaRPr lang="ru-RU" sz="1200" b="1" i="0" u="none" strike="noStrike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48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r>
                        <a:rPr lang="ru-RU" sz="1200" b="1" u="none" strike="noStrike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факт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r>
                        <a:rPr lang="ru-RU" sz="1200" b="1" u="none" strike="noStrike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9" marR="7019" marT="6480" marB="0" anchor="b"/>
                </a:tc>
              </a:tr>
              <a:tr h="416753">
                <a:tc>
                  <a:txBody>
                    <a:bodyPr/>
                    <a:lstStyle/>
                    <a:p>
                      <a:pPr algn="just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граждан, которым оказана мера социальной поддержки, чел. 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" marR="443" marT="44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13300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3" marR="443" marT="443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2229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" marR="443" marT="443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1165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" marR="443" marT="44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1170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3" marR="443" marT="443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1170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5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261762,0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" marR="443" marT="443" marB="0" anchor="ctr"/>
                </a:tc>
                <a:tc rowSpan="5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54200,0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" marR="443" marT="443" marB="0" anchor="ctr"/>
                </a:tc>
                <a:tc rowSpan="5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15407,8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" marR="443" marT="443" marB="0" anchor="ctr"/>
                </a:tc>
                <a:tc rowSpan="5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12583,0</a:t>
                      </a:r>
                    </a:p>
                  </a:txBody>
                  <a:tcPr marL="0" marR="0" marT="0" marB="0" anchor="ctr"/>
                </a:tc>
                <a:tc rowSpan="5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12583,0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" marR="443" marT="443" marB="0" anchor="ctr"/>
                </a:tc>
              </a:tr>
              <a:tr h="336732"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многодетных семей, которым оказана мера социальной поддержки, чел. 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" marR="443" marT="44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971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3" marR="443" marT="443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411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" marR="443" marT="443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" marR="443" marT="44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450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3" marR="443" marT="443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785">
                <a:tc>
                  <a:txBody>
                    <a:bodyPr/>
                    <a:lstStyle/>
                    <a:p>
                      <a:pPr algn="just" fontAlgn="ctr">
                        <a:lnSpc>
                          <a:spcPts val="1645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граждан,  получивших материнский (семейный) капитал 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" marR="443" marT="44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47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3" marR="443" marT="443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" marR="443" marT="443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" marR="443" marT="44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3" marR="443" marT="443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4885">
                <a:tc>
                  <a:txBody>
                    <a:bodyPr/>
                    <a:lstStyle/>
                    <a:p>
                      <a:pPr algn="just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произведенных ежемесячных денежных выплат нуждающимся в поддержке семьям, ед. 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" marR="443" marT="44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9175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3" marR="443" marT="443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" marR="443" marT="443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" marR="443" marT="44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3" marR="443" marT="443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8785">
                <a:tc>
                  <a:txBody>
                    <a:bodyPr/>
                    <a:lstStyle/>
                    <a:p>
                      <a:pPr algn="just" fontAlgn="ctr">
                        <a:lnSpc>
                          <a:spcPts val="1645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граждан,  получивших пенсию Кемеровской области, чел. 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" marR="443" marT="44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678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3" marR="443" marT="443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" marR="443" marT="443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" marR="443" marT="44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3" marR="443" marT="443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7499"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освоенных средств в общем объеме средств, предусмотренных на реализацию мероприятия «Обеспечение деятельности (оказание услуг) учреждений социального обслуживания граждан пожилого возраста, инвалидов и других категорий граждан, находящихся в трудной жизненной ситуации» 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" marR="443" marT="44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3" marR="443" marT="443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" marR="443" marT="443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99,0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" marR="443" marT="443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99,0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" marR="443" marT="443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99,0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62984,3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" marR="443" marT="443" marB="0" anchor="ctr"/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66702,7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" marR="443" marT="443" marB="0" anchor="ctr"/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53312,4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" marR="443" marT="443" marB="0" anchor="ctr"/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53114,0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53114,0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" marR="443" marT="443" marB="0" anchor="ctr"/>
                </a:tc>
              </a:tr>
              <a:tr h="841192"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освоенных средств в общем объеме средств, предусмотренных на реализацию мероприятия «Социальная поддержка и социальное обслуживание населения в части содержания органов местного самоуправления» 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" marR="443" marT="44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3" marR="443" marT="443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" marR="443" marT="443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" marR="443" marT="443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" marR="443" marT="443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3" marR="443" marT="443" marB="0" anchor="ctr"/>
                </a:tc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3" marR="443" marT="443" marB="0" anchor="ctr"/>
                </a:tc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3" marR="443" marT="443" marB="0"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3" marR="443" marT="443" marB="0" anchor="ctr"/>
                </a:tc>
              </a:tr>
              <a:tr h="504885"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граждан, которым  оказана  социальная поддержка и реабилитация инвалидов, чел. 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" marR="443" marT="44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3" marR="443" marT="443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" marR="443" marT="443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" marR="443" marT="443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" marR="443" marT="443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167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" marR="443" marT="443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" marR="443" marT="443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" marR="443" marT="443" marB="0" anchor="ctr"/>
                </a:tc>
                <a:tc>
                  <a:txBody>
                    <a:bodyPr/>
                    <a:lstStyle/>
                    <a:p>
                      <a:pPr marL="28575"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8,9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8,9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" marR="443" marT="443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764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7" descr="Герб района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4746"/>
            <a:ext cx="942242" cy="104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971600" y="364221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и укрепление 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материально-технической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базы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Промышленновского  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округа»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165961"/>
              </p:ext>
            </p:extLst>
          </p:nvPr>
        </p:nvGraphicFramePr>
        <p:xfrm>
          <a:off x="28787" y="2492896"/>
          <a:ext cx="9108504" cy="418968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464495"/>
                <a:gridCol w="360040"/>
                <a:gridCol w="504056"/>
                <a:gridCol w="432048"/>
                <a:gridCol w="360040"/>
                <a:gridCol w="432048"/>
                <a:gridCol w="539553"/>
                <a:gridCol w="576064"/>
                <a:gridCol w="504056"/>
                <a:gridCol w="432048"/>
                <a:gridCol w="504056"/>
              </a:tblGrid>
              <a:tr h="1951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целевые показатели (индикаторы), единица измерения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целевого показателя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99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</a:tr>
              <a:tr h="33996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ежегодного достижения целевых значений показателей (индикаторов) муниципальной программы, %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 rowSpan="7">
                  <a:txBody>
                    <a:bodyPr/>
                    <a:lstStyle/>
                    <a:p>
                      <a:pPr algn="ctr" fontAlgn="ctr"/>
                      <a:endParaRPr lang="ru-RU" sz="1200" b="0" i="1" u="none" strike="noStrike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12594,2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1200" b="0" i="1" u="none" strike="noStrike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2613,1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1890,0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1670,8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1670,8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</a:tr>
              <a:tr h="19518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</a:t>
                      </a:r>
                      <a:r>
                        <a:rPr lang="ru-RU" sz="1100" u="none" strike="noStrike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муниципальных услуг КУМИ, оказываемых через МФЦ</a:t>
                      </a:r>
                      <a:r>
                        <a:rPr lang="ru-RU" sz="11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,%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4683" marR="4683" marT="468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</a:tr>
              <a:tr h="51733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зарегистрированных земельных участков, по отношению к общему числу земельных участков, занятых объектами недвижимости, находящихся в реестре муниципального имущества, в отчетный период,%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428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объектов недвижимости, на которые зарегистрировано право муниципальной собственности, по отношению к общему числу объектов недвижимости, находящихся в реестре муниципального имущества, в отчетный период, %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4683" marR="4683" marT="468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</a:tr>
              <a:tr h="6752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заключенных договоров на продажу и аренду объектов недвижимого и движимого муниципального имущества, в отношении которых проведена оценка, от общего количества оцененных объектов недвижимого и движимого муниципального имущества,%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4683" marR="4683" marT="468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</a:tr>
              <a:tr h="7058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отремонтированных многоквартирных жилых домов, в которых находятся муниципальные квартиры, от общего количества многоквартирных жилых домах с муниципальными квартирами, включенных в региональную программу капитального ремонта,%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4683" marR="4683" marT="468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</a:tr>
              <a:tr h="3399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выполненных работ по ремонту и реконструкции имущества  от количества запланированных   на соответствующий год,%</a:t>
                      </a:r>
                      <a:endParaRPr lang="ru-RU" sz="1100" b="0" i="0" u="none" strike="noStrike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4683" marR="4683" marT="468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0" marB="0" anchor="ctr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7505" y="1110640"/>
            <a:ext cx="9036495" cy="1384990"/>
          </a:xfrm>
          <a:prstGeom prst="rect">
            <a:avLst/>
          </a:prstGeom>
        </p:spPr>
        <p:txBody>
          <a:bodyPr wrap="square" lIns="91437" tIns="45718" rIns="91437" bIns="45718">
            <a:spAutoFit/>
          </a:bodyPr>
          <a:lstStyle/>
          <a:p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Цели муниципальной программы: </a:t>
            </a:r>
            <a:r>
              <a:rPr lang="ru-RU" sz="1200" dirty="0" smtClean="0"/>
              <a:t>Повышение эффективности управления и распоряжения муниципальным имуществом и земельными ресурсами на территории Промышленновского муниципального округа.</a:t>
            </a:r>
          </a:p>
          <a:p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Подпрограммы (мероприятия) в 2021 году: </a:t>
            </a:r>
            <a:r>
              <a:rPr lang="ru-RU" sz="1200" dirty="0" smtClean="0"/>
              <a:t>Проведение межевания  земельных участков и постановка на кадастровый учет – 421,9 тыс. руб. Изготовление технической документации на объекты недвижимости – 250,0 тыс. руб. Оценка права аренды и рыночной стоимости объектов  муниципальной собственности – 300 тыс. руб. Уплата ежемесячных взносов  на проведение  капитального ремонта общего имущества в многоквартирных жилых домах – 374,0 тыс. руб. Приобретение и ремонт имущества – 300,0 тыс. руб. Уплата налогов, сборов и иных платежей за содержание имущества казны – 244,1 тыс. руб.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97950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824585"/>
            <a:ext cx="5157192" cy="51571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5" y="332656"/>
            <a:ext cx="7982409" cy="850106"/>
          </a:xfrm>
        </p:spPr>
        <p:txBody>
          <a:bodyPr>
            <a:noAutofit/>
          </a:bodyPr>
          <a:lstStyle/>
          <a:p>
            <a:pPr lvl="0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системы образования и воспитания детей в Промышленновском муниципальном округе»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7" descr="Герб района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942242" cy="104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3528" y="1124744"/>
            <a:ext cx="8640960" cy="1384990"/>
          </a:xfrm>
          <a:prstGeom prst="rect">
            <a:avLst/>
          </a:prstGeom>
        </p:spPr>
        <p:txBody>
          <a:bodyPr wrap="square" lIns="91437" tIns="45718" rIns="91437" bIns="45718">
            <a:spAutoFit/>
          </a:bodyPr>
          <a:lstStyle/>
          <a:p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Цели 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муниципальной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программы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ru-RU" sz="1200" dirty="0" smtClean="0"/>
              <a:t>Совершенствование муниципальной образовательной системы, повышение качества и доступности предоставляемых образовательных услуг населению Промышленновского муниципального округа за счет эффективного использования материально-технических, кадровых, финансовых и управленческих ресурсов   </a:t>
            </a:r>
          </a:p>
          <a:p>
            <a:r>
              <a:rPr lang="ru-RU" sz="1200" dirty="0" smtClean="0"/>
              <a:t>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Подпрограммы (мероприятия) в 2021 году: </a:t>
            </a:r>
            <a:r>
              <a:rPr lang="ru-RU" sz="1200" dirty="0"/>
              <a:t>Одаренные дети  - 70 тыс. руб. ;  Патриотическое воспитание обучающихся   – 50 тыс. руб.;  Оздоровление детей и подростков  – 3632,1 тыс. руб.;  Тепло наших сердец  – </a:t>
            </a:r>
            <a:r>
              <a:rPr lang="ru-RU" sz="1200" dirty="0" smtClean="0"/>
              <a:t>361,0 </a:t>
            </a:r>
            <a:r>
              <a:rPr lang="ru-RU" sz="1200" dirty="0"/>
              <a:t>тыс. руб.;  Социальные гарантии в системе образования  –41319,7 тыс. руб.;  Развитие дошкольного, общего образования и дополнительного образования детей – 962763,8 тыс. руб.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47" y="3284984"/>
            <a:ext cx="2520280" cy="18910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588" y="3284984"/>
            <a:ext cx="2489200" cy="18643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1718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7" descr="Герб района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4843"/>
            <a:ext cx="942242" cy="104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87624" y="216107"/>
            <a:ext cx="7869560" cy="850106"/>
          </a:xfrm>
        </p:spPr>
        <p:txBody>
          <a:bodyPr>
            <a:noAutofit/>
          </a:bodyPr>
          <a:lstStyle/>
          <a:p>
            <a:pPr lvl="0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системы образования и воспитания детей в Промышленновском муниципальном округе»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762070"/>
              </p:ext>
            </p:extLst>
          </p:nvPr>
        </p:nvGraphicFramePr>
        <p:xfrm>
          <a:off x="107504" y="1165688"/>
          <a:ext cx="8986877" cy="51297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384376"/>
                <a:gridCol w="432048"/>
                <a:gridCol w="504056"/>
                <a:gridCol w="504056"/>
                <a:gridCol w="432048"/>
                <a:gridCol w="432048"/>
                <a:gridCol w="648072"/>
                <a:gridCol w="720080"/>
                <a:gridCol w="648072"/>
                <a:gridCol w="648072"/>
                <a:gridCol w="633949"/>
              </a:tblGrid>
              <a:tr h="17896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целевые показатели (индикаторы), единица измерения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3" marR="5423" marT="5010" marB="0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целевого показателя</a:t>
                      </a:r>
                      <a:endParaRPr lang="ru-RU" sz="1200" b="1" i="0" u="none" strike="noStrike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3" marR="5423" marT="501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  <a:endParaRPr lang="ru-RU" sz="1200" b="1" i="0" u="none" strike="noStrike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3" marR="5423" marT="501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90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3" marR="5073" marT="4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3" marR="5073" marT="4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3" marR="5073" marT="4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3" marR="5073" marT="4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3" marR="5073" marT="4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3" marR="5073" marT="4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3" marR="5073" marT="4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3" marR="5073" marT="4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2022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3" marR="5073" marT="4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3" marR="5073" marT="4680" marB="0" anchor="ctr"/>
                </a:tc>
              </a:tr>
              <a:tr h="3114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обучающихся, принявших  участие  в конкурсах, олимпиадах, спартакиадах и слетах, от общего числа обучающихся, %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23" marR="5423" marT="5010" marB="0" anchor="ctr"/>
                </a:tc>
              </a:tr>
              <a:tr h="3114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обучающихся,  принявших  участие  в мероприятиях патриотической направленности, от общего числа обучающихся, %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23" marR="5423" marT="5010" marB="0" anchor="ctr"/>
                </a:tc>
              </a:tr>
              <a:tr h="3114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учащихся, охваченных всеми организованными формами отдыха, %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3715,4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687,5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3632,1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3487,1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3487,1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23" marR="5423" marT="5010" marB="0" anchor="ctr"/>
                </a:tc>
              </a:tr>
              <a:tr h="3114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детей, оказавшихся в трудных жизненных ситуациях всеми организованными формами поддержки, %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18</a:t>
                      </a:r>
                      <a:endParaRPr lang="ru-RU" sz="1100" dirty="0"/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18</a:t>
                      </a:r>
                      <a:endParaRPr lang="ru-RU" sz="1100" dirty="0"/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18</a:t>
                      </a:r>
                      <a:endParaRPr lang="ru-RU" sz="1100" dirty="0"/>
                    </a:p>
                  </a:txBody>
                  <a:tcPr marL="5423" marR="5423" marT="5010" marB="0" anchor="ctr"/>
                </a:tc>
              </a:tr>
              <a:tr h="3114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всех категорий граждан имеющих право на получение  социальных гарантий, %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65122,15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89501,1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41319,7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41010,9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41046,9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23" marR="5423" marT="5010" marB="0" anchor="ctr"/>
                </a:tc>
              </a:tr>
              <a:tr h="6183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Доступность дошкольного образования (отношение численности детей в возрасте 3-7 лет, которым предоставлена возможность получать услуги дошкольного образования, к численности детей в возрасте 3-7 лет), %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23" marR="5423" marT="501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1153040,7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23" marR="5423" marT="5010" marB="0"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1130999,9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3" marR="5423" marT="501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963106,8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23" marR="5423" marT="501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880633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23" marR="5423" marT="501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810718,2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23" marR="5423" marT="5010" marB="0" anchor="ctr"/>
                </a:tc>
              </a:tr>
              <a:tr h="4649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среднего балла ЕГЭ (в расчете на один предмет) в школе с лучшими результатами к школе с худшими результатами, </a:t>
                      </a:r>
                      <a:r>
                        <a:rPr lang="ru-RU" sz="110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коэффициент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23" marR="5423" marT="5010" marB="0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30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детей, охваченных программами дополнительного образования, в общей численности детей и молодежи в возрасте 5- 18 лет, %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23" marR="5423" marT="5010" marB="0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14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выпускников образовательных учреждений, не сдавших ЕГЭ в общей численности выпускников 11 классов, %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23" marR="5423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23" marR="5423" marT="5010" marB="0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205830"/>
            <a:ext cx="957702" cy="17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8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348880"/>
            <a:ext cx="3419872" cy="1977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425" y="332656"/>
            <a:ext cx="8229600" cy="850106"/>
          </a:xfrm>
        </p:spPr>
        <p:txBody>
          <a:bodyPr>
            <a:noAutofit/>
          </a:bodyPr>
          <a:lstStyle/>
          <a:p>
            <a:pPr lvl="0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«Жилищно-коммунальный и дорожный 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комплекс, энергосбережение и повышение энергоэффективности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экономики»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7" descr="Герб района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21327"/>
            <a:ext cx="942242" cy="104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3528" y="1124744"/>
            <a:ext cx="8640960" cy="1384990"/>
          </a:xfrm>
          <a:prstGeom prst="rect">
            <a:avLst/>
          </a:prstGeom>
        </p:spPr>
        <p:txBody>
          <a:bodyPr wrap="square" lIns="91437" tIns="45718" rIns="91437" bIns="45718">
            <a:spAutoFit/>
          </a:bodyPr>
          <a:lstStyle/>
          <a:p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Цели 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муниципальной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программы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ru-RU" sz="1200" dirty="0" smtClean="0"/>
              <a:t>Создание условий для приведения жилищного фонда, коммунальной инфраструктуры и дорожного хозяйства в соответствие со стандартами качества, обеспечивающими комфортные условия проживания граждан. Продолжение процесса перевода экономики Промышленновского муниципального округа на энергосберегающий путь развития и снижение энергоемкости производства</a:t>
            </a:r>
            <a:r>
              <a:rPr lang="ru-RU" sz="1200" dirty="0"/>
              <a:t> </a:t>
            </a:r>
            <a:r>
              <a:rPr lang="ru-RU" sz="1200" dirty="0" smtClean="0"/>
              <a:t>коммунальных услуг.</a:t>
            </a:r>
          </a:p>
          <a:p>
            <a:pPr lvl="0"/>
            <a:r>
              <a:rPr lang="ru-RU" sz="1200" dirty="0" smtClean="0"/>
              <a:t>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Подпрограммы (мероприятия) в 2021 году: </a:t>
            </a:r>
            <a:r>
              <a:rPr lang="ru-RU" sz="1200" dirty="0"/>
              <a:t>Модернизация объектов коммунальной инфраструктуры и поддержка жилищно-коммунального хозяйства  - 208385,8 тыс. руб. Энергосбережение и повышение энергетической эффективности экономики   – 200,0 тыс. руб. Дорожное хозяйство – 54573,3 тыс. руб. Благоустройство – 25681,2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024336"/>
            <a:ext cx="2555776" cy="19168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253932"/>
            <a:ext cx="2980279" cy="22352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244" y="2486431"/>
            <a:ext cx="1995095" cy="29926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776" y="5085184"/>
            <a:ext cx="1979712" cy="148478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127348"/>
            <a:ext cx="2730652" cy="273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22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425" y="332656"/>
            <a:ext cx="8229600" cy="850106"/>
          </a:xfrm>
        </p:spPr>
        <p:txBody>
          <a:bodyPr>
            <a:noAutofit/>
          </a:bodyPr>
          <a:lstStyle/>
          <a:p>
            <a:pPr lvl="0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«Жилищно-коммунальный и дорожный 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комплекс, энергосбережение и повышение энергоэффективности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экономики»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7" descr="Герб района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11919"/>
            <a:ext cx="942242" cy="104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793942"/>
              </p:ext>
            </p:extLst>
          </p:nvPr>
        </p:nvGraphicFramePr>
        <p:xfrm>
          <a:off x="23685" y="1556792"/>
          <a:ext cx="9084819" cy="4752527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929782"/>
                <a:gridCol w="731158"/>
                <a:gridCol w="731158"/>
                <a:gridCol w="731158"/>
                <a:gridCol w="653608"/>
                <a:gridCol w="648072"/>
                <a:gridCol w="659883"/>
              </a:tblGrid>
              <a:tr h="22457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целевые показатели (индикаторы), единица измерения</a:t>
                      </a:r>
                      <a:endParaRPr lang="ru-RU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9" marR="7069" marT="7073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целевого показателя</a:t>
                      </a:r>
                      <a:endParaRPr lang="ru-RU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9" marR="7069" marT="707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  <a:endParaRPr lang="ru-RU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9" marR="7069" marT="707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63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9" marR="7069" marT="70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9" marR="7069" marT="70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9" marR="7069" marT="70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</a:p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9" marR="7069" marT="70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</a:p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9" marR="7069" marT="70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</a:p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9" marR="7069" marT="7073" marB="0" anchor="ctr"/>
                </a:tc>
              </a:tr>
              <a:tr h="39446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жилищного фонда, обеспеченного отоплением,%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9" marR="7069" marT="70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25,4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9" marR="7069" marT="70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26,8</a:t>
                      </a:r>
                    </a:p>
                  </a:txBody>
                  <a:tcPr marL="7069" marR="7069" marT="70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26,8</a:t>
                      </a:r>
                    </a:p>
                  </a:txBody>
                  <a:tcPr marL="7069" marR="7069" marT="7073" marB="0" anchor="ctr"/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224117,0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9" marR="7069" marT="7073" marB="0" anchor="ctr"/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219530,7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9" marR="7069" marT="7073" marB="0" anchor="ctr"/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249662,7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9" marR="7069" marT="7073" marB="0" anchor="ctr"/>
                </a:tc>
              </a:tr>
              <a:tr h="3842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жилищного фонда, обеспеченного водоснабжением/водоотведением, % 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9" marR="7069" marT="707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64,3/44,8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65,0/45,0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65,0/45,0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63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оплаты населением жилищно-коммунальных услуг от экономически обоснованного тарифа за теплоснабжение, </a:t>
                      </a:r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     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9" marR="7069" marT="707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35,5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35,5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35,5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63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оплаты населением жилищно-коммунальных услуг от экономически обоснованного тарифа за горячее водоснабжение,%    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9" marR="7069" marT="707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40,4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40,4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40,4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63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оплаты населением жилищно-коммунальных услуг от экономически обоснованного тарифа за холодное</a:t>
                      </a:r>
                      <a:r>
                        <a:rPr lang="ru-RU" sz="11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водоснабжение</a:t>
                      </a:r>
                      <a:r>
                        <a:rPr lang="ru-RU" sz="11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,%       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9" marR="7069" marT="707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54,3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54,3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54,3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89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оплаты населением жилищно-коммунальных услуг от экономически обоснованного тарифа за водоотведение</a:t>
                      </a:r>
                      <a:r>
                        <a:rPr lang="ru-RU" sz="11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,%    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9" marR="7069" marT="707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67,7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67,7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67,7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63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оплаты населением жилищно-коммунальных услуг от экономически обоснованного </a:t>
                      </a:r>
                      <a:r>
                        <a:rPr lang="ru-RU" sz="1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тарифа за вывоз ЖБО,</a:t>
                      </a:r>
                      <a:r>
                        <a:rPr lang="ru-RU" sz="10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842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оплаты населением жилищно-коммунальных услуг от экономически обоснованного тарифа за </a:t>
                      </a:r>
                      <a:r>
                        <a:rPr lang="ru-RU" sz="11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газоснабжение, </a:t>
                      </a:r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   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9" marR="7069" marT="707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69,9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69,9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69,9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551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и актуализация схем теплоснабжения, водоснабжения, водоотведения поселений Промышленновского муниципального округа , единиц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9" marR="7069" marT="70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9" marR="7069" marT="70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9" marR="7069" marT="70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9" marR="7069" marT="707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10150,0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8972,6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8972,6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389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 и ремонт автомобильных дорог местного значения, </a:t>
                      </a:r>
                      <a:r>
                        <a:rPr lang="ru-RU" sz="1100" u="none" strike="noStrike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тыс.кв.м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9" marR="7069" marT="707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3,5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3,5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3,5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54573,3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44200,0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44200,0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72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626" y="164488"/>
            <a:ext cx="783129" cy="6926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425" y="332656"/>
            <a:ext cx="8229600" cy="850106"/>
          </a:xfrm>
        </p:spPr>
        <p:txBody>
          <a:bodyPr>
            <a:noAutofit/>
          </a:bodyPr>
          <a:lstStyle/>
          <a:p>
            <a:pPr lvl="0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культуры, молодежной политики, спорта и туризма в Промышленновском муниципальном округе»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7" descr="Герб района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955" y="223842"/>
            <a:ext cx="942242" cy="104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3528" y="1124744"/>
            <a:ext cx="8640960" cy="1569656"/>
          </a:xfrm>
          <a:prstGeom prst="rect">
            <a:avLst/>
          </a:prstGeom>
        </p:spPr>
        <p:txBody>
          <a:bodyPr wrap="square" lIns="91437" tIns="45718" rIns="91437" bIns="45718">
            <a:spAutoFit/>
          </a:bodyPr>
          <a:lstStyle/>
          <a:p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       Цели 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муниципальной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программы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ru-RU" sz="1200" dirty="0" smtClean="0"/>
              <a:t>Создание оптимальных условий для творческой самореализации населения Промышленновского муниципального округа, </a:t>
            </a:r>
            <a:r>
              <a:rPr lang="ru-RU" sz="1200" dirty="0"/>
              <a:t>повышение качества предоставляемых услуг в сфере </a:t>
            </a:r>
            <a:r>
              <a:rPr lang="ru-RU" sz="1200" dirty="0" smtClean="0"/>
              <a:t>культуры, подготовка </a:t>
            </a:r>
            <a:r>
              <a:rPr lang="ru-RU" sz="1200" dirty="0"/>
              <a:t>и формирование спортивного </a:t>
            </a:r>
            <a:r>
              <a:rPr lang="ru-RU" sz="1200" dirty="0" smtClean="0"/>
              <a:t>резерва, </a:t>
            </a:r>
            <a:r>
              <a:rPr lang="ru-RU" sz="1200" dirty="0"/>
              <a:t>популяризация массового </a:t>
            </a:r>
            <a:r>
              <a:rPr lang="ru-RU" sz="1200" dirty="0" smtClean="0"/>
              <a:t>спорта, </a:t>
            </a:r>
            <a:r>
              <a:rPr lang="ru-RU" sz="1200" dirty="0"/>
              <a:t>повышение качества и результативности услуг учреждений </a:t>
            </a:r>
            <a:r>
              <a:rPr lang="ru-RU" sz="1200" dirty="0" smtClean="0"/>
              <a:t>культуры, содействие </a:t>
            </a:r>
            <a:r>
              <a:rPr lang="ru-RU" sz="1200" dirty="0"/>
              <a:t>укреплению материально-технической базы учреждений </a:t>
            </a:r>
            <a:r>
              <a:rPr lang="ru-RU" sz="1200" dirty="0" smtClean="0"/>
              <a:t>культуры, совершенствование </a:t>
            </a:r>
            <a:r>
              <a:rPr lang="ru-RU" sz="1200" dirty="0"/>
              <a:t>физкультурно-оздоровительной и спортивно-массовой работы среди всех категорий и возрастных групп населения муниципального округа.</a:t>
            </a:r>
            <a:r>
              <a:rPr lang="ru-RU" sz="1200" dirty="0" smtClean="0"/>
              <a:t> </a:t>
            </a:r>
          </a:p>
          <a:p>
            <a:r>
              <a:rPr lang="ru-RU" sz="1200" dirty="0" smtClean="0"/>
              <a:t>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Подпрограммы (мероприятия) в 2021 году:</a:t>
            </a:r>
            <a:r>
              <a:rPr lang="ru-RU" sz="1200" dirty="0" smtClean="0"/>
              <a:t> Развитие культуры – 170821,8 тыс. руб. Модернизация  в сфере культуры   – 13291,7 тыс. руб. Развитие спорта и туризма   – 8058,8 тыс. руб. </a:t>
            </a:r>
            <a:endParaRPr lang="ru-RU" sz="12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80" y="3356992"/>
            <a:ext cx="2592288" cy="19442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93296"/>
            <a:ext cx="783129" cy="692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899" y="4797152"/>
            <a:ext cx="2255292" cy="1544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907564"/>
            <a:ext cx="2432342" cy="16038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842618"/>
            <a:ext cx="2064946" cy="20649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831712"/>
            <a:ext cx="1766068" cy="17660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5427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7" y="332656"/>
            <a:ext cx="8054417" cy="850106"/>
          </a:xfrm>
        </p:spPr>
        <p:txBody>
          <a:bodyPr>
            <a:noAutofit/>
          </a:bodyPr>
          <a:lstStyle/>
          <a:p>
            <a:pPr lvl="0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культуры, молодежной политики, спорта и туризма в Промышленновском муниципальном округе»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7" descr="Герб района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16048"/>
            <a:ext cx="942242" cy="104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623176"/>
              </p:ext>
            </p:extLst>
          </p:nvPr>
        </p:nvGraphicFramePr>
        <p:xfrm>
          <a:off x="30021" y="3356992"/>
          <a:ext cx="9145016" cy="332267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577195"/>
                <a:gridCol w="564974"/>
                <a:gridCol w="635596"/>
                <a:gridCol w="423730"/>
                <a:gridCol w="423730"/>
                <a:gridCol w="423730"/>
                <a:gridCol w="776839"/>
                <a:gridCol w="847461"/>
                <a:gridCol w="847461"/>
                <a:gridCol w="776839"/>
                <a:gridCol w="847461"/>
              </a:tblGrid>
              <a:tr h="43766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целевые показатели (индикаторы), единица измерения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8" marR="7868" marT="7260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целевого показателя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8" marR="7868" marT="726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8" marR="7868" marT="726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51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8" marR="7868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8" marR="7868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8" marR="7868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8" marR="7868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8" marR="7868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8" marR="7868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8" marR="7868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8" marR="7868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8" marR="7868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8" marR="7868" marT="7260" marB="0" anchor="ctr"/>
                </a:tc>
              </a:tr>
              <a:tr h="9776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количества посещений культурно-массовых</a:t>
                      </a:r>
                      <a:r>
                        <a:rPr lang="ru-RU" sz="1200" u="none" strike="noStrike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мероприятий всех подведомственных учреждений в совокупности по сравнению с прошлым годом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8" marR="7868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</a:t>
                      </a:r>
                    </a:p>
                  </a:txBody>
                  <a:tcPr marL="7868" marR="7868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</a:t>
                      </a:r>
                    </a:p>
                  </a:txBody>
                  <a:tcPr marL="7868" marR="7868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</a:t>
                      </a:r>
                    </a:p>
                  </a:txBody>
                  <a:tcPr marL="7868" marR="7868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</a:t>
                      </a:r>
                    </a:p>
                  </a:txBody>
                  <a:tcPr marL="7868" marR="7868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</a:t>
                      </a:r>
                    </a:p>
                  </a:txBody>
                  <a:tcPr marL="7868" marR="7868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194807,4</a:t>
                      </a:r>
                    </a:p>
                  </a:txBody>
                  <a:tcPr marL="7868" marR="7868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190298,1</a:t>
                      </a:r>
                    </a:p>
                  </a:txBody>
                  <a:tcPr marL="7868" marR="7868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170821,8</a:t>
                      </a:r>
                    </a:p>
                  </a:txBody>
                  <a:tcPr marL="7868" marR="7868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157800,7</a:t>
                      </a:r>
                    </a:p>
                  </a:txBody>
                  <a:tcPr marL="7868" marR="7868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150300,7</a:t>
                      </a:r>
                    </a:p>
                  </a:txBody>
                  <a:tcPr marL="7868" marR="7868" marT="7260" marB="0" anchor="ctr"/>
                </a:tc>
              </a:tr>
              <a:tr h="5455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объектов культуры соответствующих современным требованиям, %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8" marR="7868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</a:t>
                      </a:r>
                    </a:p>
                  </a:txBody>
                  <a:tcPr marL="7868" marR="7868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</a:t>
                      </a:r>
                    </a:p>
                  </a:txBody>
                  <a:tcPr marL="7868" marR="7868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</a:t>
                      </a:r>
                    </a:p>
                  </a:txBody>
                  <a:tcPr marL="7868" marR="7868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</a:t>
                      </a:r>
                    </a:p>
                  </a:txBody>
                  <a:tcPr marL="7868" marR="7868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</a:t>
                      </a:r>
                    </a:p>
                  </a:txBody>
                  <a:tcPr marL="7868" marR="7868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31620,3</a:t>
                      </a:r>
                    </a:p>
                  </a:txBody>
                  <a:tcPr marL="7868" marR="7868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37452,5</a:t>
                      </a:r>
                    </a:p>
                  </a:txBody>
                  <a:tcPr marL="7868" marR="7868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13291,7</a:t>
                      </a:r>
                    </a:p>
                  </a:txBody>
                  <a:tcPr marL="7868" marR="7868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11749,9</a:t>
                      </a:r>
                    </a:p>
                  </a:txBody>
                  <a:tcPr marL="7868" marR="7868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11749,9</a:t>
                      </a:r>
                    </a:p>
                  </a:txBody>
                  <a:tcPr marL="7868" marR="7868" marT="7260" marB="0" anchor="ctr"/>
                </a:tc>
              </a:tr>
              <a:tr h="6162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населения, систематически занимающегося физической культурой и спортом,%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8" marR="7868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39,8</a:t>
                      </a:r>
                    </a:p>
                  </a:txBody>
                  <a:tcPr marL="7868" marR="7868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41,2</a:t>
                      </a:r>
                    </a:p>
                  </a:txBody>
                  <a:tcPr marL="7868" marR="7868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41,9</a:t>
                      </a:r>
                    </a:p>
                  </a:txBody>
                  <a:tcPr marL="7868" marR="7868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42,6</a:t>
                      </a:r>
                    </a:p>
                  </a:txBody>
                  <a:tcPr marL="7868" marR="7868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42,6</a:t>
                      </a:r>
                    </a:p>
                  </a:txBody>
                  <a:tcPr marL="7868" marR="7868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19734,7</a:t>
                      </a:r>
                    </a:p>
                  </a:txBody>
                  <a:tcPr marL="7868" marR="7868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14724,4</a:t>
                      </a:r>
                    </a:p>
                  </a:txBody>
                  <a:tcPr marL="7868" marR="7868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8058,8</a:t>
                      </a:r>
                    </a:p>
                  </a:txBody>
                  <a:tcPr marL="7868" marR="7868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7124</a:t>
                      </a:r>
                    </a:p>
                  </a:txBody>
                  <a:tcPr marL="7868" marR="7868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7124</a:t>
                      </a:r>
                    </a:p>
                  </a:txBody>
                  <a:tcPr marL="7868" marR="7868" marT="7260" marB="0" anchor="ctr"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365104"/>
            <a:ext cx="2448272" cy="16321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268996"/>
            <a:ext cx="1824395" cy="18243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5862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56" y="2701279"/>
            <a:ext cx="2272308" cy="179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24844"/>
            <a:ext cx="8229600" cy="850106"/>
          </a:xfrm>
        </p:spPr>
        <p:txBody>
          <a:bodyPr>
            <a:noAutofit/>
          </a:bodyPr>
          <a:lstStyle/>
          <a:p>
            <a:pPr lvl="0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безопасности жизнедеятельности населения и предприятий в Промышленновском муниципальном округе» 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7" descr="Герб района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314" y="313589"/>
            <a:ext cx="942242" cy="104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35464" y="1305569"/>
            <a:ext cx="8640960" cy="1569656"/>
          </a:xfrm>
          <a:prstGeom prst="rect">
            <a:avLst/>
          </a:prstGeom>
        </p:spPr>
        <p:txBody>
          <a:bodyPr wrap="square" lIns="91437" tIns="45718" rIns="91437" bIns="45718">
            <a:spAutoFit/>
          </a:bodyPr>
          <a:lstStyle/>
          <a:p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Цели 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муниципальной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программы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ru-RU" sz="1200" dirty="0" smtClean="0"/>
              <a:t>Максимально возможное уменьшение риска возникновения чрезвычайных ситуаций, а также на сохранение здоровья людей;  Оптимизация работы по предупреждению преступлений и правонарушений; обеспечение безопасности граждан; Повышение эффективности взаимодействия между правоохранительными органами, органами местного самоуправления по вопросам социальной реабилитации лиц, освободившихся из мест лишения свободы.</a:t>
            </a:r>
          </a:p>
          <a:p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 Подпрограммы (мероприятия) в 2021 году: </a:t>
            </a:r>
            <a:r>
              <a:rPr lang="ru-RU" sz="1200" dirty="0" smtClean="0"/>
              <a:t>Содержание системы по предупреждению и ликвидации чрезвычайных ситуаций и стихийных бедствий  - 2281,4 тыс. руб. Борьба с преступностью и профилактика правонарушений – 51 тыс. руб. Безопасность дорожного движения – 6,1 тыс. руб.  Комплексные меры противодействия злоупотреблению наркотиками и их незаконному обороту – 60 </a:t>
            </a:r>
            <a:r>
              <a:rPr lang="ru-RU" sz="1200" dirty="0" err="1" smtClean="0"/>
              <a:t>тыс.руб</a:t>
            </a:r>
            <a:r>
              <a:rPr lang="ru-RU" sz="1200" dirty="0" smtClean="0"/>
              <a:t>. Антитеррор -8,5 тыс. руб.</a:t>
            </a:r>
            <a:endParaRPr lang="ru-RU" sz="1200" dirty="0"/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216537"/>
              </p:ext>
            </p:extLst>
          </p:nvPr>
        </p:nvGraphicFramePr>
        <p:xfrm>
          <a:off x="296127" y="4221088"/>
          <a:ext cx="8812377" cy="244827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045101"/>
                <a:gridCol w="719172"/>
                <a:gridCol w="588413"/>
                <a:gridCol w="588413"/>
                <a:gridCol w="588413"/>
                <a:gridCol w="634793"/>
                <a:gridCol w="648072"/>
              </a:tblGrid>
              <a:tr h="50405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целевые показатели (индикаторы), единица измерения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целевого показателя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40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200" b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200" b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b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200" b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200" b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b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Скорость реагирования на ЧС, </a:t>
                      </a:r>
                      <a:r>
                        <a:rPr lang="ru-RU" sz="1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2281,4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2016,8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2016,8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граждан после отбытия наказания в местах лишения свободы, получивших материальную помощь, %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125,6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111,1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111,1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проведенных мероприятий с детьми и подростками  по воспитанию здорового образа жизни, %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несовершеннолетних детей, состоящих на учете в подразделении по делам несовершеннолетних, отдохнувших в детских оздоровительных лагерях, %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326" y="2780928"/>
            <a:ext cx="2160240" cy="14236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572256"/>
              </p:ext>
            </p:extLst>
          </p:nvPr>
        </p:nvGraphicFramePr>
        <p:xfrm>
          <a:off x="296127" y="4221088"/>
          <a:ext cx="8740369" cy="2542004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872957"/>
                <a:gridCol w="552084"/>
                <a:gridCol w="552084"/>
                <a:gridCol w="552084"/>
                <a:gridCol w="451706"/>
                <a:gridCol w="451706"/>
                <a:gridCol w="451706"/>
                <a:gridCol w="559898"/>
                <a:gridCol w="432048"/>
                <a:gridCol w="432048"/>
                <a:gridCol w="432048"/>
              </a:tblGrid>
              <a:tr h="50405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Основные целевые показатели (индикаторы), единица измерения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Значение целевого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Сумма, тыс. руб.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40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2019</a:t>
                      </a:r>
                      <a:r>
                        <a:rPr lang="ru-RU" sz="1200" u="none" strike="noStrike" baseline="0" dirty="0" smtClean="0">
                          <a:effectLst/>
                        </a:rPr>
                        <a:t> Факт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2020 Оценка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2021</a:t>
                      </a:r>
                      <a:endParaRPr lang="ru-RU" sz="12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план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2022</a:t>
                      </a:r>
                      <a:endParaRPr lang="ru-RU" sz="12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план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2023</a:t>
                      </a:r>
                      <a:endParaRPr lang="ru-RU" sz="12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план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2019</a:t>
                      </a:r>
                      <a:r>
                        <a:rPr lang="ru-RU" sz="1200" u="none" strike="noStrike" baseline="0" dirty="0" smtClean="0">
                          <a:effectLst/>
                        </a:rPr>
                        <a:t> Факт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2020 Оценка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2021</a:t>
                      </a:r>
                      <a:endParaRPr lang="ru-RU" sz="12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план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2022</a:t>
                      </a:r>
                      <a:endParaRPr lang="ru-RU" sz="12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план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2023</a:t>
                      </a:r>
                      <a:endParaRPr lang="ru-RU" sz="12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план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Скорость реагирования на ЧС, </a:t>
                      </a:r>
                      <a:r>
                        <a:rPr lang="ru-RU" sz="1000" dirty="0" smtClean="0">
                          <a:effectLst/>
                        </a:rPr>
                        <a:t>%</a:t>
                      </a: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92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94,4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1925,0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2010,9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2281,4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2016,8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2016,8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Количество граждан после отбытия наказания в местах лишения свободы, получивших материальную помощь, %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ru-RU" sz="10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  <a:endParaRPr lang="ru-RU" sz="10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125,6</a:t>
                      </a:r>
                      <a:endParaRPr lang="ru-RU" sz="10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111,1</a:t>
                      </a:r>
                      <a:endParaRPr lang="ru-RU" sz="10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111,1</a:t>
                      </a:r>
                      <a:endParaRPr lang="ru-RU" sz="10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Количество проведенных мероприятий с детьми и подростками  по воспитанию здорового образа жизни, %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Количество несовершеннолетних детей, состоящих на учете в подразделении по делам несовершеннолетних, отдохнувших в детских оздоровительных лагерях, %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006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831" y="764705"/>
            <a:ext cx="2700300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31" y="188640"/>
            <a:ext cx="8229600" cy="850106"/>
          </a:xfrm>
        </p:spPr>
        <p:txBody>
          <a:bodyPr>
            <a:noAutofit/>
          </a:bodyPr>
          <a:lstStyle/>
          <a:p>
            <a:pPr lvl="0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«Жилище в Промышленновском 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муниципальном округе»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7" descr="Герб района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747" y="116632"/>
            <a:ext cx="942242" cy="104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83829" y="1052736"/>
            <a:ext cx="8640960" cy="2123654"/>
          </a:xfrm>
          <a:prstGeom prst="rect">
            <a:avLst/>
          </a:prstGeom>
        </p:spPr>
        <p:txBody>
          <a:bodyPr wrap="square" lIns="91437" tIns="45718" rIns="91437" bIns="45718">
            <a:spAutoFit/>
          </a:bodyPr>
          <a:lstStyle/>
          <a:p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Цели 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муниципальной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программы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ru-RU" sz="1200" dirty="0" smtClean="0"/>
              <a:t>Комплексное решение проблем </a:t>
            </a:r>
          </a:p>
          <a:p>
            <a:r>
              <a:rPr lang="ru-RU" sz="1200" dirty="0" smtClean="0"/>
              <a:t>развития жилищной сферы, обеспечивающее доступность жилья;</a:t>
            </a:r>
          </a:p>
          <a:p>
            <a:r>
              <a:rPr lang="ru-RU" sz="1200" dirty="0" smtClean="0"/>
              <a:t>Создание безопасных и комфортных условий проживания граждан; </a:t>
            </a:r>
            <a:r>
              <a:rPr lang="ru-RU" sz="1200" dirty="0"/>
              <a:t>Переселение граждан </a:t>
            </a:r>
            <a:endParaRPr lang="ru-RU" sz="1200" dirty="0" smtClean="0"/>
          </a:p>
          <a:p>
            <a:r>
              <a:rPr lang="ru-RU" sz="1200" dirty="0" smtClean="0"/>
              <a:t>из </a:t>
            </a:r>
            <a:r>
              <a:rPr lang="ru-RU" sz="1200" dirty="0"/>
              <a:t>многоквартирных домов, признанных </a:t>
            </a:r>
            <a:r>
              <a:rPr lang="ru-RU" sz="1200" dirty="0" smtClean="0"/>
              <a:t>аварийными </a:t>
            </a:r>
            <a:r>
              <a:rPr lang="ru-RU" sz="1200" dirty="0"/>
              <a:t>и подлежащими </a:t>
            </a:r>
            <a:endParaRPr lang="ru-RU" sz="1200" dirty="0" smtClean="0"/>
          </a:p>
          <a:p>
            <a:r>
              <a:rPr lang="ru-RU" sz="1200" dirty="0" smtClean="0"/>
              <a:t>сносу </a:t>
            </a:r>
            <a:r>
              <a:rPr lang="ru-RU" sz="1200" dirty="0"/>
              <a:t>или реконструкции в связи с физическим износом в процессе их </a:t>
            </a:r>
            <a:r>
              <a:rPr lang="ru-RU" sz="1200" dirty="0" smtClean="0"/>
              <a:t>эксплуатации;</a:t>
            </a:r>
          </a:p>
          <a:p>
            <a:r>
              <a:rPr lang="ru-RU" sz="1200" dirty="0"/>
              <a:t>Финансовое и организационное обеспечение переселения граждан из аварийных </a:t>
            </a:r>
            <a:endParaRPr lang="ru-RU" sz="1200" dirty="0" smtClean="0"/>
          </a:p>
          <a:p>
            <a:r>
              <a:rPr lang="ru-RU" sz="1200" dirty="0" smtClean="0"/>
              <a:t>многоквартирных домов;</a:t>
            </a:r>
            <a:r>
              <a:rPr lang="ru-RU" sz="1200" dirty="0"/>
              <a:t> </a:t>
            </a:r>
            <a:r>
              <a:rPr lang="ru-RU" sz="1200" dirty="0" smtClean="0"/>
              <a:t>Создание условий для комплексного освоения территорий</a:t>
            </a:r>
          </a:p>
          <a:p>
            <a:r>
              <a:rPr lang="ru-RU" sz="1200" dirty="0" smtClean="0"/>
              <a:t> в целях жилищного строительства, в том числе для развития малоэтажного индивидуального </a:t>
            </a:r>
          </a:p>
          <a:p>
            <a:r>
              <a:rPr lang="ru-RU" sz="1200" dirty="0" smtClean="0"/>
              <a:t>жилищного строительства.</a:t>
            </a:r>
          </a:p>
          <a:p>
            <a:r>
              <a:rPr lang="ru-RU" sz="1200" dirty="0" smtClean="0"/>
              <a:t>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Подпрограммы (мероприятия) в 2021 году: </a:t>
            </a:r>
            <a:r>
              <a:rPr lang="ru-RU" sz="1200" dirty="0" smtClean="0"/>
              <a:t>Доступное и комфортное жилье</a:t>
            </a:r>
            <a:r>
              <a:rPr lang="ru-RU" sz="1200" dirty="0"/>
              <a:t> </a:t>
            </a:r>
            <a:r>
              <a:rPr lang="ru-RU" sz="1200" dirty="0" smtClean="0"/>
              <a:t>- </a:t>
            </a:r>
            <a:r>
              <a:rPr lang="ru-RU" sz="1200" dirty="0"/>
              <a:t>8106,6 </a:t>
            </a:r>
            <a:r>
              <a:rPr lang="ru-RU" sz="1200" dirty="0" smtClean="0"/>
              <a:t>тыс. руб. ;  Развитие градостроительной деятельности  – 47182,2 тыс. руб.</a:t>
            </a:r>
            <a:endParaRPr lang="ru-RU" sz="12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749786"/>
              </p:ext>
            </p:extLst>
          </p:nvPr>
        </p:nvGraphicFramePr>
        <p:xfrm>
          <a:off x="139811" y="3176390"/>
          <a:ext cx="8968693" cy="395176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129185"/>
                <a:gridCol w="731158"/>
                <a:gridCol w="598221"/>
                <a:gridCol w="598221"/>
                <a:gridCol w="598221"/>
                <a:gridCol w="665615"/>
                <a:gridCol w="648072"/>
              </a:tblGrid>
              <a:tr h="25261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целевые показатели (индикаторы), единица измерения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целевого показателя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41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200" b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b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200" b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200" b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b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</a:tr>
              <a:tr h="1854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Софинансирование строительства (приобретение жилья)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8106,6</a:t>
                      </a:r>
                    </a:p>
                  </a:txBody>
                  <a:tcPr marL="7346" marR="7346" marT="678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8238,2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8238,2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</a:tr>
              <a:tr h="364212">
                <a:tc>
                  <a:txBody>
                    <a:bodyPr/>
                    <a:lstStyle/>
                    <a:p>
                      <a:pPr marL="0" marR="0" indent="0" algn="l" defTabSz="91436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жильем социальных категорий граждан, установленных законодательством Кемеровской области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</a:tr>
              <a:tr h="1858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Переселение граждан из аварийного жилищного фонда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47182,2</a:t>
                      </a:r>
                      <a:endParaRPr lang="ru-RU" sz="11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100540,8</a:t>
                      </a:r>
                      <a:endParaRPr lang="ru-RU" sz="11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6185,0</a:t>
                      </a:r>
                      <a:endParaRPr lang="ru-RU" sz="11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</a:tr>
              <a:tr h="2841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Техническое обследование и снос ветхих и аварийных жилых домов,  </a:t>
                      </a:r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7912,2</a:t>
                      </a:r>
                      <a:endParaRPr lang="ru-RU" sz="5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7912,2</a:t>
                      </a:r>
                      <a:endParaRPr lang="ru-RU" sz="5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7912,2</a:t>
                      </a:r>
                      <a:endParaRPr lang="ru-RU" sz="5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</a:tr>
              <a:tr h="2674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проекта планировки и проекта межевания территории  поселения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</a:tr>
              <a:tr h="1854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генерального  плана поселения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</a:tr>
              <a:tr h="2423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нормативов градостроительного проектирования района и поселений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</a:tr>
              <a:tr h="2423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инженерно-гидрогеологических изысканий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</a:tr>
              <a:tr h="2423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Актуализация правил землепользования и застройки поселения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</a:tr>
              <a:tr h="1854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схемы размещения рекламных конструкций района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</a:tr>
              <a:tr h="1854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Кадастровые работы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</a:tr>
              <a:tr h="1854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и реконструкция жилья для муниципальных нужд </a:t>
                      </a:r>
                      <a:r>
                        <a:rPr lang="ru-RU" sz="10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</a:tr>
              <a:tr h="4391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Проектирование многоквартирных жилых домов, прочих объектов; устройство и технологическое присоединение инженерных сетей , </a:t>
                      </a:r>
                      <a:r>
                        <a:rPr lang="ru-RU" sz="1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.; </a:t>
                      </a:r>
                      <a:r>
                        <a:rPr lang="ru-RU" sz="1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п.м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783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72480" y="116632"/>
            <a:ext cx="763613" cy="781484"/>
          </a:xfrm>
          <a:prstGeom prst="roundRect">
            <a:avLst>
              <a:gd name="adj" fmla="val 10000"/>
            </a:avLst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554578"/>
              </p:ext>
            </p:extLst>
          </p:nvPr>
        </p:nvGraphicFramePr>
        <p:xfrm>
          <a:off x="276871" y="1556792"/>
          <a:ext cx="8615609" cy="4857705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401351"/>
                <a:gridCol w="988317"/>
                <a:gridCol w="1141063"/>
                <a:gridCol w="1014092"/>
                <a:gridCol w="1056694"/>
                <a:gridCol w="1014092"/>
              </a:tblGrid>
              <a:tr h="6026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показатели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6" marR="501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Факт 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6" marR="501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Оценка 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</a:rPr>
                        <a:t>2020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6" marR="501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Прогноз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</a:rPr>
                        <a:t>2021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6" marR="501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Прогноз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</a:rPr>
                        <a:t>2022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6" marR="501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Прогноз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</a:rPr>
                        <a:t>2023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6" marR="50106" marT="0" marB="0"/>
                </a:tc>
              </a:tr>
              <a:tr h="562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Объем инвестиций в основной капитал, млн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. руб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6" marR="501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2310,9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6" marR="50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2435,9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6" marR="50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2547,8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6" marR="50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2650,6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6" marR="50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2756,6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6" marR="50106" marT="0" marB="0" anchor="ctr"/>
                </a:tc>
              </a:tr>
              <a:tr h="562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Производство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сельскохозяйственной продукции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, млн. руб.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6" marR="501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4365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6" marR="50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4556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6" marR="50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4766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6" marR="50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4997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6" marR="50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5245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6" marR="50106" marT="0" marB="0" anchor="ctr"/>
                </a:tc>
              </a:tr>
              <a:tr h="3146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Оборот розничной торговли, млн. руб.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6" marR="501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2986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6" marR="50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3102,7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6" marR="50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3262,4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6" marR="50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3433,7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6" marR="50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3620,9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6" marR="50106" marT="0" marB="0" anchor="ctr"/>
                </a:tc>
              </a:tr>
              <a:tr h="3301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Оборот общественного питания, млн. руб.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6" marR="501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6" marR="50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6" marR="50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6" marR="50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6" marR="50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6" marR="50106" marT="0" marB="0" anchor="ctr"/>
                </a:tc>
              </a:tr>
              <a:tr h="3301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Объем реализации платных услуг, млн. руб.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6" marR="501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1062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6" marR="50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1117,5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6" marR="50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1177,2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6" marR="50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1230,3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6" marR="50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1287,1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6" marR="50106" marT="0" marB="0" anchor="ctr"/>
                </a:tc>
              </a:tr>
              <a:tr h="3301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Ввод в действие жилых домов, тыс. кв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. м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6" marR="501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6" marR="50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18,0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6" marR="50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6" marR="50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18,</a:t>
                      </a: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6" marR="50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20,3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6" marR="50106" marT="0" marB="0" anchor="ctr"/>
                </a:tc>
              </a:tr>
              <a:tr h="3301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Среднемесячная заработная плата, тыс. руб.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6" marR="501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32,6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6" marR="50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34,9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6" marR="50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36,7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6" marR="50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38,3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6" marR="50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39,9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6" marR="50106" marT="0" marB="0" anchor="ctr"/>
                </a:tc>
              </a:tr>
              <a:tr h="3301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Уровень официальной безработицы, 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6" marR="501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6" marR="50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2,3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6" marR="50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6" marR="50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6" marR="50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6" marR="50106" marT="0" marB="0" anchor="ctr"/>
                </a:tc>
              </a:tr>
              <a:tr h="843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Индекс потребительских цен, к соответствующему периоду предыдущего года (%)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6" marR="501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104,5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6" marR="50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103,2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6" marR="50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103,6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6" marR="50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103,9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6" marR="50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104,0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6" marR="50106" marT="0" marB="0" anchor="ctr"/>
                </a:tc>
              </a:tr>
            </a:tbl>
          </a:graphicData>
        </a:graphic>
      </p:graphicFrame>
      <p:sp>
        <p:nvSpPr>
          <p:cNvPr id="16" name="Заголовок 9"/>
          <p:cNvSpPr>
            <a:spLocks noGrp="1"/>
          </p:cNvSpPr>
          <p:nvPr>
            <p:ph type="title"/>
          </p:nvPr>
        </p:nvSpPr>
        <p:spPr>
          <a:xfrm>
            <a:off x="655986" y="120906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</a:rPr>
              <a:t>Основные показатели развития экономики </a:t>
            </a:r>
            <a:br>
              <a:rPr lang="ru-RU" sz="2800" b="1" i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</a:rPr>
              <a:t>Промышленновского муниципального 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округа.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50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69" y="2122847"/>
            <a:ext cx="2699792" cy="1943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584" y="2060848"/>
            <a:ext cx="3707904" cy="1888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5843" y="188640"/>
            <a:ext cx="8229600" cy="850106"/>
          </a:xfrm>
        </p:spPr>
        <p:txBody>
          <a:bodyPr>
            <a:noAutofit/>
          </a:bodyPr>
          <a:lstStyle/>
          <a:p>
            <a:pPr lvl="0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«Кадры в Промышленновском муниципальном округе»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7" descr="Герб района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747" y="332656"/>
            <a:ext cx="942242" cy="104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3528" y="1111352"/>
            <a:ext cx="8640960" cy="1015659"/>
          </a:xfrm>
          <a:prstGeom prst="rect">
            <a:avLst/>
          </a:prstGeom>
        </p:spPr>
        <p:txBody>
          <a:bodyPr wrap="square" lIns="91437" tIns="45718" rIns="91437" bIns="45718">
            <a:spAutoFit/>
          </a:bodyPr>
          <a:lstStyle/>
          <a:p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Цели 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муниципальной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программы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ru-RU" sz="1200" dirty="0" smtClean="0"/>
              <a:t>Привлечение, закрепление и продвижение высококлассных, </a:t>
            </a:r>
            <a:r>
              <a:rPr lang="ru-RU" sz="1200" dirty="0" err="1" smtClean="0"/>
              <a:t>инновационно</a:t>
            </a:r>
            <a:r>
              <a:rPr lang="ru-RU" sz="1200" dirty="0" smtClean="0"/>
              <a:t>-ориентированных  профессиональных кадров в Промышленновском муниципальном округе.</a:t>
            </a:r>
          </a:p>
          <a:p>
            <a:r>
              <a:rPr lang="ru-RU" sz="1200" dirty="0" smtClean="0"/>
              <a:t>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Подпрограммы (мероприятия) в 2021 году:  </a:t>
            </a:r>
            <a:r>
              <a:rPr lang="ru-RU" sz="1200" dirty="0" smtClean="0"/>
              <a:t>Единовременная денежная выплата (подъемные) молодым специалистам, приступившим к работе на основе  трехстороннего договора  - 80 тыс. руб.;  Повышение квалификации специалистов органов местного самоуправления  Промышленновского муниципального округа  – 34,0 тыс. руб.</a:t>
            </a:r>
            <a:endParaRPr lang="ru-RU" sz="12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443591"/>
              </p:ext>
            </p:extLst>
          </p:nvPr>
        </p:nvGraphicFramePr>
        <p:xfrm>
          <a:off x="316788" y="4065959"/>
          <a:ext cx="8568808" cy="209298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061429"/>
                <a:gridCol w="464571"/>
                <a:gridCol w="552465"/>
                <a:gridCol w="477127"/>
                <a:gridCol w="481112"/>
                <a:gridCol w="515728"/>
                <a:gridCol w="543472"/>
                <a:gridCol w="602063"/>
                <a:gridCol w="615243"/>
                <a:gridCol w="602687"/>
                <a:gridCol w="652911"/>
              </a:tblGrid>
              <a:tr h="19763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целевые</a:t>
                      </a:r>
                    </a:p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(индикаторы), единица измерения</a:t>
                      </a:r>
                    </a:p>
                    <a:p>
                      <a:pPr algn="ctr" fontAlgn="t"/>
                      <a:r>
                        <a:rPr lang="ru-RU" sz="13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целевого показателя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4649">
                <a:tc vMerge="1"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781" marR="6781" marT="67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300" b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300" b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300" b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300" b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300" b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300" b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300" b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300" b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300" b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300" b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</a:tr>
              <a:tr h="5815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молодых специалистов, привлеченных на работу в учреждения бюджетной сферы, человек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</a:tr>
              <a:tr h="5815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специалистов, повысивших свою профессиональную  квалификацию, человек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70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32656"/>
            <a:ext cx="1700808" cy="170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0868" y="14848"/>
            <a:ext cx="8229600" cy="850106"/>
          </a:xfrm>
        </p:spPr>
        <p:txBody>
          <a:bodyPr>
            <a:noAutofit/>
          </a:bodyPr>
          <a:lstStyle/>
          <a:p>
            <a:pPr lvl="0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 </a:t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муниципальными финансами Промышленновского муниципального округа»         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7" descr="Герб района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8237"/>
            <a:ext cx="942242" cy="104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6992" y="859508"/>
            <a:ext cx="8640960" cy="830993"/>
          </a:xfrm>
          <a:prstGeom prst="rect">
            <a:avLst/>
          </a:prstGeom>
        </p:spPr>
        <p:txBody>
          <a:bodyPr wrap="square" lIns="91437" tIns="45718" rIns="91437" bIns="45718">
            <a:spAutoFit/>
          </a:bodyPr>
          <a:lstStyle/>
          <a:p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Цели 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муниципальной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программы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ru-RU" sz="1200" dirty="0" smtClean="0"/>
              <a:t>Повышение качества управления муниципальными </a:t>
            </a:r>
          </a:p>
          <a:p>
            <a:r>
              <a:rPr lang="ru-RU" sz="1200" dirty="0" smtClean="0"/>
              <a:t>финансами Промышленновского муниципального округа</a:t>
            </a:r>
          </a:p>
          <a:p>
            <a:r>
              <a:rPr lang="ru-RU" sz="1200" dirty="0" smtClean="0"/>
              <a:t>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Подпрограммы (мероприятия) в 2021 году: </a:t>
            </a:r>
            <a:r>
              <a:rPr lang="ru-RU" sz="1200" dirty="0" smtClean="0"/>
              <a:t> Обеспечение сбалансированности устойчивости бюджетной системы Промышленновского муниципального округа  – 30,0 тыс. руб.</a:t>
            </a:r>
            <a:endParaRPr lang="ru-RU" sz="12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533842"/>
              </p:ext>
            </p:extLst>
          </p:nvPr>
        </p:nvGraphicFramePr>
        <p:xfrm>
          <a:off x="254985" y="1772815"/>
          <a:ext cx="8637495" cy="5295264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546201"/>
                <a:gridCol w="590651"/>
                <a:gridCol w="571074"/>
                <a:gridCol w="499690"/>
                <a:gridCol w="499690"/>
                <a:gridCol w="499690"/>
                <a:gridCol w="642458"/>
                <a:gridCol w="499690"/>
                <a:gridCol w="428306"/>
                <a:gridCol w="371838"/>
                <a:gridCol w="488207"/>
              </a:tblGrid>
              <a:tr h="2023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целевые показатели (индикаторы), единица измерения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" marR="5200" marT="4800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целевого показателя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" marR="5200" marT="480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" marR="5200" marT="480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67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200" b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200" b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200" b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200" b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b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200" b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200" b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200" b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200" b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b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</a:tr>
              <a:tr h="4547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дефицита бюджета Промышленновского </a:t>
                      </a:r>
                      <a:r>
                        <a:rPr lang="ru-RU" sz="10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 округа</a:t>
                      </a:r>
                      <a:r>
                        <a:rPr lang="ru-RU" sz="1000" u="none" strike="noStrike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</a:t>
                      </a:r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доходам без учета объема безвозмездных поступлений</a:t>
                      </a:r>
                      <a:r>
                        <a:rPr lang="ru-RU" sz="10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%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" marR="5200" marT="48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" marR="5200" marT="48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" marR="5200" marT="48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&lt;=5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" marR="5200" marT="48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&lt;=5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" marR="5200" marT="48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&lt;=5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" marR="5200" marT="4800" marB="0" anchor="ctr"/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44351,1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" marR="5200" marT="4800" marB="0" anchor="ctr"/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" marR="5200" marT="4800" marB="0" anchor="ctr"/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" marR="5200" marT="4800" marB="0" anchor="ctr"/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" marR="5200" marT="4800" marB="0" anchor="ctr"/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" marR="5200" marT="4800" marB="0" anchor="ctr"/>
                </a:tc>
              </a:tr>
              <a:tr h="3345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объема налоговых и неналоговых доходов бюджета Промышленновского </a:t>
                      </a:r>
                      <a:r>
                        <a:rPr lang="ru-RU" sz="10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</a:t>
                      </a:r>
                      <a:r>
                        <a:rPr lang="ru-RU" sz="1000" u="none" strike="noStrike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округа, </a:t>
                      </a:r>
                      <a:r>
                        <a:rPr lang="ru-RU" sz="10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" marR="5200" marT="480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113,9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107,0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&gt;10</a:t>
                      </a:r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" marR="5200" marT="48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en-US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" marR="5200" marT="48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en-US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" marR="5200" marT="480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7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выпадающих доходов бюджета Промышленновского </a:t>
                      </a:r>
                      <a:r>
                        <a:rPr lang="ru-RU" sz="10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</a:t>
                      </a:r>
                      <a:r>
                        <a:rPr lang="ru-RU" sz="1000" u="none" strike="noStrike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округа</a:t>
                      </a:r>
                      <a:r>
                        <a:rPr lang="ru-RU" sz="10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,%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" marR="5200" marT="48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" marR="5200" marT="48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" marR="5200" marT="48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" marR="5200" marT="48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" marR="5200" marT="48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" marR="5200" marT="480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7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выравнивания финансовых возможностей поселений в расчете на 1 жителя,%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" marR="5200" marT="48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" marR="5200" marT="48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" marR="5200" marT="48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" marR="5200" marT="48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" marR="5200" marT="48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" marR="5200" marT="480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47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Критерии выравнивания финансовых возможностей поселений, входящих в состав муниципальных районов, в расчете на</a:t>
                      </a:r>
                      <a:r>
                        <a:rPr lang="ru-RU" sz="1000" u="none" strike="noStrike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жителя, руб.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" marR="5200" marT="480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31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" marR="5200" marT="48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" marR="5200" marT="48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" marR="5200" marT="480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70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органов местного самоуправления поселений комплексной системой  оценки достижения наилучших показателей,%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" marR="5200" marT="48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" marR="5200" marT="48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" marR="5200" marT="48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" marR="5200" marT="48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" marR="5200" marT="48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" marR="5200" marT="480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00" marR="5200" marT="48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00" marR="5200" marT="48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00" marR="5200" marT="48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00" marR="5200" marT="48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00" marR="5200" marT="48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5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расходов бюджета </a:t>
                      </a:r>
                      <a:r>
                        <a:rPr lang="ru-RU" sz="10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Промышленновского</a:t>
                      </a:r>
                      <a:r>
                        <a:rPr lang="ru-RU" sz="1000" u="none" strike="noStrike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округа</a:t>
                      </a:r>
                      <a:r>
                        <a:rPr lang="ru-RU" sz="10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формируемых в рамках программ,%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" marR="5200" marT="480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96,0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ru-RU" sz="12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ru-RU" sz="12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&gt;95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47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объема просроченной кредиторской задолженности Промышленновского </a:t>
                      </a:r>
                      <a:r>
                        <a:rPr lang="ru-RU" sz="1000" u="none" strike="noStrike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округа </a:t>
                      </a:r>
                      <a:r>
                        <a:rPr lang="ru-RU" sz="10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</a:t>
                      </a:r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расходам бюджета,%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" marR="5200" marT="480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0.05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0.05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0.05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47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поселений, принявших участие в реализации проектов</a:t>
                      </a:r>
                    </a:p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инициативного бюджетирования «Твой Кузбасс – твоя инициатива»,%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" marR="5200" marT="480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" marR="5200" marT="480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" marR="5200" marT="480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" marR="5200" marT="480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" marR="5200" marT="480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" marR="5200" marT="4800" marB="0" anchor="ctr"/>
                </a:tc>
              </a:tr>
              <a:tr h="4397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мониторинга и оценки качества финансового менеджмента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</a:t>
                      </a:r>
                      <a:r>
                        <a:rPr lang="ru-RU" sz="10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лавных распорядителей средств бюджета округа,%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" marR="5200" marT="480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" marR="5200" marT="480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" marR="5200" marT="480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" marR="5200" marT="480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" marR="5200" marT="480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" marR="5200" marT="4800" marB="0" anchor="ctr"/>
                </a:tc>
              </a:tr>
              <a:tr h="3047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просроченной задолженности по долговым обязательствам Промышленновского </a:t>
                      </a:r>
                      <a:r>
                        <a:rPr lang="ru-RU" sz="1000" u="none" strike="noStrike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округа, </a:t>
                      </a:r>
                      <a:r>
                        <a:rPr lang="ru-RU" sz="10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" marR="5200" marT="48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" marR="5200" marT="48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" marR="5200" marT="48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" marR="5200" marT="48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" marR="5200" marT="48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" marR="5200" marT="480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" marR="5200" marT="480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" marR="5200" marT="480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" marR="5200" marT="480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" marR="5200" marT="480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" marR="5200" marT="4800" marB="0" anchor="ctr"/>
                </a:tc>
              </a:tr>
              <a:tr h="3345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расходов на обслуживание муниципального долга </a:t>
                      </a:r>
                      <a:r>
                        <a:rPr lang="ru-RU" sz="10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Промышленновского</a:t>
                      </a:r>
                      <a:r>
                        <a:rPr lang="ru-RU" sz="1000" u="none" strike="noStrike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округа, </a:t>
                      </a:r>
                      <a:r>
                        <a:rPr lang="ru-RU" sz="10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0" marR="5200" marT="480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0,00001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964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923834"/>
            <a:ext cx="2843808" cy="1891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8229600" cy="850106"/>
          </a:xfrm>
        </p:spPr>
        <p:txBody>
          <a:bodyPr>
            <a:noAutofit/>
          </a:bodyPr>
          <a:lstStyle/>
          <a:p>
            <a:pPr lvl="0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 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«Функционирование органов местного  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 Промышленновского муниципального округа»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7" descr="Герб района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747" y="332656"/>
            <a:ext cx="942242" cy="104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4174" y="980728"/>
            <a:ext cx="8640960" cy="2123654"/>
          </a:xfrm>
          <a:prstGeom prst="rect">
            <a:avLst/>
          </a:prstGeom>
        </p:spPr>
        <p:txBody>
          <a:bodyPr wrap="square" lIns="91437" tIns="45718" rIns="91437" bIns="45718">
            <a:spAutoFit/>
          </a:bodyPr>
          <a:lstStyle/>
          <a:p>
            <a:pPr algn="just"/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Цели 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муниципальной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программы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ru-RU" sz="1200" dirty="0" smtClean="0"/>
              <a:t>Устойчивый рост денежных доходов населения, рост реального   	  	     потребления материальных благ, обеспечение выполнения социальных гарантий, улучшение условий жизни населения округа, оптимизация работы жилищно-коммунального комплекса округа, улучшение условий безопасной жизнедеятельности, повышение способности муниципального образования к саморазвитию и прогрессу.   </a:t>
            </a:r>
          </a:p>
          <a:p>
            <a:pPr algn="just"/>
            <a:r>
              <a:rPr lang="ru-RU" sz="1200" dirty="0" smtClean="0"/>
              <a:t>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Подпрограммы (мероприятия) в 2021 году:  </a:t>
            </a:r>
            <a:r>
              <a:rPr lang="ru-RU" sz="1200" dirty="0" smtClean="0"/>
              <a:t>Глава Промышленновского муниципального округа – </a:t>
            </a:r>
            <a:r>
              <a:rPr lang="ru-RU" sz="1200" dirty="0"/>
              <a:t>2434,5</a:t>
            </a:r>
            <a:r>
              <a:rPr lang="ru-RU" sz="1200" dirty="0" smtClean="0"/>
              <a:t> тыс. руб.;  Председатель Промышленновского районного Совета народных депутатов Промышленновского муниципального округа -1408,7 тыс. руб. ; Обеспечение деятельности органов местного самоуправления- 76975,8 тыс. руб. ;  Создание и функционирование комиссий по делам несовершеннолетних и защите их прав- 378,2 тыс. руб. ;  Осуществление функций по хранению, комплектованию, учету и использованию документов Архивного фонда Кемеровской области- 18,4 тыс. руб. ;  Создание и функционирование административных комиссий- 92,0 тыс. руб. ;  Оказание адресной материальной помощи гражданам,  финансовое обеспечение наградной системы,   проведение приемов, мероприятий – 775 тыс. руб.</a:t>
            </a:r>
            <a:endParaRPr lang="ru-RU" sz="12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274518"/>
              </p:ext>
            </p:extLst>
          </p:nvPr>
        </p:nvGraphicFramePr>
        <p:xfrm>
          <a:off x="244174" y="4653136"/>
          <a:ext cx="8640959" cy="1839147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038971"/>
                <a:gridCol w="457303"/>
                <a:gridCol w="543822"/>
                <a:gridCol w="469666"/>
                <a:gridCol w="469666"/>
                <a:gridCol w="506742"/>
                <a:gridCol w="623345"/>
                <a:gridCol w="722632"/>
                <a:gridCol w="572852"/>
                <a:gridCol w="593261"/>
                <a:gridCol w="642699"/>
              </a:tblGrid>
              <a:tr h="19614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целевые</a:t>
                      </a:r>
                    </a:p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(индикаторы), единица измерения</a:t>
                      </a:r>
                    </a:p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целевого показателя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7123">
                <a:tc vMerge="1"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781" marR="6781" marT="67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200" b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200" b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200" b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200" b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b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200" b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200" b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200" b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200" b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b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</a:tr>
              <a:tr h="5213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поступления денежных средств по результатам работы комиссии по делам несовершеннолетних и защите их прав,% 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95,5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1" marR="39371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95,6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1" marR="39371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95,9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1" marR="39371" marT="64770" marB="64770" anchor="ctr"/>
                </a:tc>
                <a:tc>
                  <a:txBody>
                    <a:bodyPr/>
                    <a:lstStyle/>
                    <a:p>
                      <a:pPr marL="0" marR="0" lvl="0" indent="0" algn="ctr" defTabSz="91436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95,9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39371" marR="39371" marT="64770" marB="6477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53201,1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90137,9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82082,6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72617,7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72617,7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</a:tr>
              <a:tr h="1961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 среднедушевого дохода населения,%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106,0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106,0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106,0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3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 среднемесячной номинальной заработной платы,%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104382"/>
            <a:ext cx="2039888" cy="1529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750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538" y="1417541"/>
            <a:ext cx="3396367" cy="2829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8229600" cy="850106"/>
          </a:xfrm>
        </p:spPr>
        <p:txBody>
          <a:bodyPr>
            <a:noAutofit/>
          </a:bodyPr>
          <a:lstStyle/>
          <a:p>
            <a:pPr lvl="0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 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«Повышение инвестиционной привлекательности Промышленновского муниципального округа»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7" descr="Герб района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642" y="139052"/>
            <a:ext cx="942242" cy="104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4174" y="1124744"/>
            <a:ext cx="8640960" cy="1384990"/>
          </a:xfrm>
          <a:prstGeom prst="rect">
            <a:avLst/>
          </a:prstGeom>
        </p:spPr>
        <p:txBody>
          <a:bodyPr wrap="square" lIns="91437" tIns="45718" rIns="91437" bIns="45718">
            <a:spAutoFit/>
          </a:bodyPr>
          <a:lstStyle/>
          <a:p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Цели 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муниципальной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программы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:  </a:t>
            </a:r>
            <a:r>
              <a:rPr lang="ru-RU" sz="1200" dirty="0" smtClean="0"/>
              <a:t>Создание механизмов, обеспечивающих повышение инвестиционной привлекательности  Промышленновского  муниципального округа для привлечения инвестиций в эффективные и конкурентоспособные производства и виды деятельности, способные обеспечить создание собственного инвестиционного потенциала Промышленновского муниципального округа, а также проведение организационных мероприятий, способствующих привлечению внимания инвесторов к Промышленновскому муниципальному округу </a:t>
            </a:r>
          </a:p>
          <a:p>
            <a:r>
              <a:rPr lang="ru-RU" sz="1200" dirty="0" smtClean="0"/>
              <a:t>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Подпрограммы (мероприятия) в 2021 году: </a:t>
            </a:r>
            <a:r>
              <a:rPr lang="ru-RU" sz="1200" dirty="0" smtClean="0"/>
              <a:t> Издание рекламно-информационных материалов об инвестиционном потенциале Промышленновского муниципального округа – 5,0 тыс. руб.</a:t>
            </a:r>
            <a:endParaRPr lang="ru-RU" sz="12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845485"/>
              </p:ext>
            </p:extLst>
          </p:nvPr>
        </p:nvGraphicFramePr>
        <p:xfrm>
          <a:off x="179513" y="3789040"/>
          <a:ext cx="8705621" cy="2179754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991881"/>
                <a:gridCol w="597302"/>
                <a:gridCol w="540837"/>
                <a:gridCol w="546820"/>
                <a:gridCol w="518449"/>
                <a:gridCol w="583255"/>
                <a:gridCol w="486151"/>
                <a:gridCol w="609460"/>
                <a:gridCol w="602295"/>
                <a:gridCol w="590001"/>
                <a:gridCol w="639170"/>
              </a:tblGrid>
              <a:tr h="24893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целевые</a:t>
                      </a:r>
                    </a:p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(индикаторы), единица измерения</a:t>
                      </a:r>
                    </a:p>
                    <a:p>
                      <a:pPr algn="ctr" fontAlgn="t"/>
                      <a:r>
                        <a:rPr lang="ru-RU" sz="13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целевого показателя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7103">
                <a:tc vMerge="1"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781" marR="6781" marT="67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300" b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300" b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300" b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300" b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300" b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300" b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300" b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300" b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300" b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</a:tr>
              <a:tr h="8472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инвестиций в основной капитал за счет всех источников финансирования, в %  к предыдущему году в  сопоставимых ценах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</a:tr>
              <a:tr h="4269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на душу населения, тыс. руб.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49700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52700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55400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57800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6" marR="7346" marT="678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676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8229600" cy="850106"/>
          </a:xfrm>
        </p:spPr>
        <p:txBody>
          <a:bodyPr>
            <a:noAutofit/>
          </a:bodyPr>
          <a:lstStyle/>
          <a:p>
            <a:pPr lvl="0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современной городской среды Промышленновского муниципального округа»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7" descr="Герб района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642" y="139052"/>
            <a:ext cx="942242" cy="104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7504" y="1188108"/>
            <a:ext cx="9036496" cy="1754322"/>
          </a:xfrm>
          <a:prstGeom prst="rect">
            <a:avLst/>
          </a:prstGeom>
        </p:spPr>
        <p:txBody>
          <a:bodyPr wrap="square" lIns="91437" tIns="45718" rIns="91437" bIns="45718">
            <a:spAutoFit/>
          </a:bodyPr>
          <a:lstStyle/>
          <a:p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    Цели 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муниципальной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программы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:  </a:t>
            </a:r>
            <a:r>
              <a:rPr lang="ru-RU" sz="1200" dirty="0"/>
              <a:t>Создание наиболее благоприятных и комфортных условий жизнедеятельности </a:t>
            </a:r>
            <a:r>
              <a:rPr lang="ru-RU" sz="1200" dirty="0" smtClean="0"/>
              <a:t>населения. </a:t>
            </a:r>
            <a:r>
              <a:rPr lang="ru-RU" sz="1200" dirty="0"/>
              <a:t>П</a:t>
            </a:r>
            <a:r>
              <a:rPr lang="ru-RU" sz="1200" dirty="0" smtClean="0"/>
              <a:t>овышение </a:t>
            </a:r>
            <a:r>
              <a:rPr lang="ru-RU" sz="1200" dirty="0"/>
              <a:t>качества и комфорта городской среды на территории Промышленновского муниципального </a:t>
            </a:r>
            <a:r>
              <a:rPr lang="ru-RU" sz="1200" dirty="0" smtClean="0"/>
              <a:t>округа. </a:t>
            </a:r>
            <a:r>
              <a:rPr lang="ru-RU" sz="1200" dirty="0"/>
              <a:t>Р</a:t>
            </a:r>
            <a:r>
              <a:rPr lang="ru-RU" sz="1200" dirty="0" smtClean="0"/>
              <a:t>еализация </a:t>
            </a:r>
            <a:r>
              <a:rPr lang="ru-RU" sz="1200" dirty="0"/>
              <a:t>участия общественности, граждан, заинтересованных лиц в муниципальной программе для совместного определения развития территории, выявления истинных проблем и потребностей </a:t>
            </a:r>
            <a:r>
              <a:rPr lang="ru-RU" sz="1200" dirty="0" smtClean="0"/>
              <a:t>людей. </a:t>
            </a:r>
            <a:r>
              <a:rPr lang="ru-RU" sz="1200" dirty="0"/>
              <a:t>П</a:t>
            </a:r>
            <a:r>
              <a:rPr lang="ru-RU" sz="1200" dirty="0" smtClean="0"/>
              <a:t>овышение </a:t>
            </a:r>
            <a:r>
              <a:rPr lang="ru-RU" sz="1200" dirty="0"/>
              <a:t>качеств современной городской </a:t>
            </a:r>
            <a:r>
              <a:rPr lang="ru-RU" sz="1200" dirty="0" smtClean="0"/>
              <a:t>среды. </a:t>
            </a:r>
            <a:r>
              <a:rPr lang="ru-RU" sz="1200" dirty="0"/>
              <a:t>С</a:t>
            </a:r>
            <a:r>
              <a:rPr lang="ru-RU" sz="1200" dirty="0" smtClean="0"/>
              <a:t>овершенствования </a:t>
            </a:r>
            <a:r>
              <a:rPr lang="ru-RU" sz="1200" dirty="0"/>
              <a:t>уровня и организация благоустройства дворовых территории многоквартирных домов </a:t>
            </a:r>
            <a:r>
              <a:rPr lang="ru-RU" sz="1200" dirty="0" smtClean="0"/>
              <a:t>для </a:t>
            </a:r>
            <a:r>
              <a:rPr lang="ru-RU" sz="1200" dirty="0"/>
              <a:t>повышения комфортности проживания граждан в условиях сложившейся </a:t>
            </a:r>
            <a:r>
              <a:rPr lang="ru-RU" sz="1200" dirty="0" smtClean="0"/>
              <a:t>застройки. </a:t>
            </a:r>
            <a:r>
              <a:rPr lang="ru-RU" sz="1200" dirty="0"/>
              <a:t>Б</a:t>
            </a:r>
            <a:r>
              <a:rPr lang="ru-RU" sz="1200" dirty="0" smtClean="0"/>
              <a:t>лагоустройство </a:t>
            </a:r>
            <a:r>
              <a:rPr lang="ru-RU" sz="1200" dirty="0"/>
              <a:t>дворовых территорий Промышленновского муниципального </a:t>
            </a:r>
            <a:r>
              <a:rPr lang="ru-RU" sz="1200" dirty="0" smtClean="0"/>
              <a:t>округа. </a:t>
            </a:r>
            <a:r>
              <a:rPr lang="ru-RU" sz="1200" dirty="0"/>
              <a:t>Р</a:t>
            </a:r>
            <a:r>
              <a:rPr lang="ru-RU" sz="1200" dirty="0" smtClean="0"/>
              <a:t>азвитие </a:t>
            </a:r>
            <a:r>
              <a:rPr lang="ru-RU" sz="1200" dirty="0"/>
              <a:t>общественных территорий муниципального </a:t>
            </a:r>
            <a:r>
              <a:rPr lang="ru-RU" sz="1200" dirty="0" smtClean="0"/>
              <a:t>округа.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Подпрограммы (мероприятия) в 2021 году: </a:t>
            </a:r>
            <a:r>
              <a:rPr lang="ru-RU" sz="1200" dirty="0" smtClean="0"/>
              <a:t>Благоустройство </a:t>
            </a:r>
            <a:r>
              <a:rPr lang="ru-RU" sz="1200" dirty="0"/>
              <a:t>дворовых территорий – 460,0 тыс. руб.; Благоустройство общественных территорий – 513,2 тыс. руб.; Реализация программы формирования современной городской среды – </a:t>
            </a:r>
            <a:r>
              <a:rPr lang="ru-RU" sz="1200" dirty="0" smtClean="0"/>
              <a:t>11935,7 </a:t>
            </a:r>
            <a:r>
              <a:rPr lang="ru-RU" sz="1200" dirty="0"/>
              <a:t>тыс. руб.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945722"/>
              </p:ext>
            </p:extLst>
          </p:nvPr>
        </p:nvGraphicFramePr>
        <p:xfrm>
          <a:off x="210642" y="3140968"/>
          <a:ext cx="8897862" cy="3473474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991881"/>
                <a:gridCol w="597302"/>
                <a:gridCol w="540837"/>
                <a:gridCol w="546820"/>
                <a:gridCol w="518449"/>
                <a:gridCol w="462213"/>
                <a:gridCol w="720080"/>
                <a:gridCol w="648072"/>
                <a:gridCol w="648072"/>
                <a:gridCol w="648072"/>
                <a:gridCol w="576064"/>
              </a:tblGrid>
              <a:tr h="24893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целевые</a:t>
                      </a:r>
                    </a:p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(индикаторы), единица измерения</a:t>
                      </a:r>
                    </a:p>
                    <a:p>
                      <a:pPr algn="ctr" fontAlgn="t"/>
                      <a:r>
                        <a:rPr lang="ru-RU" sz="13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целевого показателя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7103">
                <a:tc vMerge="1"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781" marR="6781" marT="67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300" b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300" b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300" b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300" b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300" b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300" b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300" b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300" b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300" b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300" b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</a:tr>
              <a:tr h="4101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благоустроенных дворовых территорий в поселке, %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20,5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22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23,5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2 845,1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46" marR="7346" marT="678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7 425,8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46" marR="7346" marT="678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2 644,1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46" marR="7346" marT="678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ru-RU" sz="1200" i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547,0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46" marR="7346" marT="678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5 122,4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46" marR="7346" marT="6780" marB="0" anchor="ctr"/>
                </a:tc>
              </a:tr>
              <a:tr h="4269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 финансового участия по благоустройству дворовых территорий заинтересованных лиц, %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269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трудового участия в выполнении работ по благоустройству дворовых территорий заинтересованных лиц, %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4269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площади благоустроенных общественных территорий в общей площади общественных территорий поселка, %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6" marR="7346" marT="678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18,5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20,5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22,5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24,5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26,5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10972,5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5 647,0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ru-RU" sz="1200" i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264,8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7 868,6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8397,2</a:t>
                      </a:r>
                      <a:endParaRPr lang="ru-RU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775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1459" y="3861048"/>
            <a:ext cx="7722859" cy="2585319"/>
          </a:xfrm>
          <a:prstGeom prst="rect">
            <a:avLst/>
          </a:prstGeom>
          <a:noFill/>
        </p:spPr>
        <p:txBody>
          <a:bodyPr wrap="square" lIns="91437" tIns="45718" rIns="91437" bIns="45718" rtlCol="0">
            <a:spAutoFit/>
          </a:bodyPr>
          <a:lstStyle/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Контактная информация:</a:t>
            </a:r>
          </a:p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Начальник  финансового управления 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по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Промышленновскому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району </a:t>
            </a:r>
          </a:p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Овсянникова Ирина Алексеевна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График работы с 8-30 до 17-30, перерыв с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12-00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до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12-48.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Адрес:  652380, Кемеровская область,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пгт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 Промышленная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, </a:t>
            </a:r>
          </a:p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ул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 Коммунистическая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, 23а,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каб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119</a:t>
            </a:r>
          </a:p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Телефон  (8 38442)  7-44-14,  Факс:  7-46-83</a:t>
            </a:r>
          </a:p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Электронная почта:   </a:t>
            </a:r>
            <a:r>
              <a:rPr lang="en-US" u="sng" dirty="0" err="1">
                <a:solidFill>
                  <a:schemeClr val="accent3">
                    <a:lumMod val="50000"/>
                  </a:schemeClr>
                </a:solidFill>
                <a:hlinkClick r:id="rId3"/>
              </a:rPr>
              <a:t>prmrf</a:t>
            </a:r>
            <a:r>
              <a:rPr lang="ru-RU" u="sng" dirty="0">
                <a:solidFill>
                  <a:schemeClr val="accent3">
                    <a:lumMod val="50000"/>
                  </a:schemeClr>
                </a:solidFill>
                <a:hlinkClick r:id="rId3"/>
              </a:rPr>
              <a:t>@</a:t>
            </a:r>
            <a:r>
              <a:rPr lang="en-US" u="sng" dirty="0" err="1">
                <a:solidFill>
                  <a:schemeClr val="accent3">
                    <a:lumMod val="50000"/>
                  </a:schemeClr>
                </a:solidFill>
                <a:hlinkClick r:id="rId3"/>
              </a:rPr>
              <a:t>ofukem</a:t>
            </a:r>
            <a:r>
              <a:rPr lang="ru-RU" u="sng" dirty="0">
                <a:solidFill>
                  <a:schemeClr val="accent3">
                    <a:lumMod val="50000"/>
                  </a:schemeClr>
                </a:solidFill>
                <a:hlinkClick r:id="rId3"/>
              </a:rPr>
              <a:t>.</a:t>
            </a:r>
            <a:r>
              <a:rPr lang="en-US" u="sng" dirty="0" err="1" smtClean="0">
                <a:solidFill>
                  <a:schemeClr val="accent3">
                    <a:lumMod val="50000"/>
                  </a:schemeClr>
                </a:solidFill>
                <a:hlinkClick r:id="rId3"/>
              </a:rPr>
              <a:t>ru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 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133" y="204781"/>
            <a:ext cx="3995936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923928" y="1272924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accent3">
                    <a:lumMod val="50000"/>
                  </a:schemeClr>
                </a:solidFill>
              </a:rPr>
              <a:t>Спасибо </a:t>
            </a:r>
          </a:p>
          <a:p>
            <a:pPr algn="ctr"/>
            <a:r>
              <a:rPr lang="ru-RU" sz="2400" i="1" dirty="0" smtClean="0">
                <a:solidFill>
                  <a:schemeClr val="accent3">
                    <a:lumMod val="50000"/>
                  </a:schemeClr>
                </a:solidFill>
              </a:rPr>
              <a:t>за внимание</a:t>
            </a:r>
            <a:endParaRPr lang="ru-RU" sz="2400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36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Среднемесячная заработная плата, тыс. руб.</a:t>
            </a:r>
            <a:endParaRPr lang="ru-RU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645024"/>
            <a:ext cx="3631299" cy="3119686"/>
          </a:xfrm>
          <a:prstGeom prst="rect">
            <a:avLst/>
          </a:prstGeom>
        </p:spPr>
      </p:pic>
      <p:pic>
        <p:nvPicPr>
          <p:cNvPr id="8" name="Picture 7" descr="Герб района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747" y="332656"/>
            <a:ext cx="942242" cy="104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022760362"/>
              </p:ext>
            </p:extLst>
          </p:nvPr>
        </p:nvGraphicFramePr>
        <p:xfrm>
          <a:off x="297425" y="1844824"/>
          <a:ext cx="691276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9232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0728" y="238712"/>
            <a:ext cx="8363272" cy="1143000"/>
          </a:xfrm>
        </p:spPr>
        <p:txBody>
          <a:bodyPr>
            <a:noAutofit/>
          </a:bodyPr>
          <a:lstStyle/>
          <a:p>
            <a:r>
              <a:rPr lang="ru-RU" sz="2500" i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     Индекс потребительских цен, к соответствующему периоду предыдущего года (%)</a:t>
            </a:r>
            <a:r>
              <a:rPr lang="ru-RU" sz="2500" i="1" dirty="0" smtClean="0">
                <a:solidFill>
                  <a:schemeClr val="accent3">
                    <a:lumMod val="50000"/>
                  </a:schemeClr>
                </a:solidFill>
                <a:cs typeface="Times New Roman"/>
              </a:rPr>
              <a:t>.</a:t>
            </a:r>
            <a:endParaRPr lang="ru-RU" sz="25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501008"/>
            <a:ext cx="3212976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596784160"/>
              </p:ext>
            </p:extLst>
          </p:nvPr>
        </p:nvGraphicFramePr>
        <p:xfrm>
          <a:off x="251520" y="1628800"/>
          <a:ext cx="655272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8" name="Picture 7" descr="Герб района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747" y="332656"/>
            <a:ext cx="942242" cy="104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35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i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Уровень официальной безработицы, %</a:t>
            </a:r>
            <a:endParaRPr lang="ru-RU" sz="2800" i="1" dirty="0">
              <a:solidFill>
                <a:schemeClr val="accent3">
                  <a:lumMod val="50000"/>
                </a:schemeClr>
              </a:solidFill>
              <a:ea typeface="Calibri"/>
              <a:cs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112182"/>
            <a:ext cx="3932457" cy="2457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198970344"/>
              </p:ext>
            </p:extLst>
          </p:nvPr>
        </p:nvGraphicFramePr>
        <p:xfrm>
          <a:off x="251520" y="1628800"/>
          <a:ext cx="655272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Picture 7" descr="Герб района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747" y="332656"/>
            <a:ext cx="942242" cy="104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47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Этапы бюджетного процесса.</a:t>
            </a:r>
            <a:b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sz="25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72480" y="116632"/>
            <a:ext cx="763613" cy="781484"/>
          </a:xfrm>
          <a:prstGeom prst="roundRect">
            <a:avLst>
              <a:gd name="adj" fmla="val 10000"/>
            </a:avLst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TextBox 9"/>
          <p:cNvSpPr txBox="1"/>
          <p:nvPr/>
        </p:nvSpPr>
        <p:spPr>
          <a:xfrm>
            <a:off x="2604225" y="3078528"/>
            <a:ext cx="4307509" cy="1754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7" tIns="45718" rIns="91437" bIns="45718" rtlCol="0">
            <a:spAutoFit/>
          </a:bodyPr>
          <a:lstStyle/>
          <a:p>
            <a:pPr algn="ctr"/>
            <a:r>
              <a:rPr lang="ru-RU" sz="1200" b="1" dirty="0"/>
              <a:t>Бюджет составляется на основе</a:t>
            </a:r>
          </a:p>
          <a:p>
            <a:pPr algn="ctr"/>
            <a:r>
              <a:rPr lang="ru-RU" sz="1200" dirty="0"/>
              <a:t>1.Областного закона «Об областном бюджете на </a:t>
            </a:r>
            <a:r>
              <a:rPr lang="ru-RU" sz="1200" dirty="0" smtClean="0"/>
              <a:t>2021 </a:t>
            </a:r>
            <a:endParaRPr lang="ru-RU" sz="1200" dirty="0"/>
          </a:p>
          <a:p>
            <a:pPr algn="ctr"/>
            <a:r>
              <a:rPr lang="ru-RU" sz="1200" dirty="0"/>
              <a:t>год и на плановый период </a:t>
            </a:r>
            <a:r>
              <a:rPr lang="ru-RU" sz="1200" dirty="0" smtClean="0"/>
              <a:t>2022 </a:t>
            </a:r>
            <a:r>
              <a:rPr lang="ru-RU" sz="1200" dirty="0"/>
              <a:t>и </a:t>
            </a:r>
            <a:r>
              <a:rPr lang="ru-RU" sz="1200" dirty="0" smtClean="0"/>
              <a:t>2023 </a:t>
            </a:r>
            <a:r>
              <a:rPr lang="ru-RU" sz="1200" dirty="0"/>
              <a:t>годов»</a:t>
            </a:r>
          </a:p>
          <a:p>
            <a:pPr algn="ctr"/>
            <a:r>
              <a:rPr lang="ru-RU" sz="1200" dirty="0"/>
              <a:t>2. Прогноза социально-экономического развития Промышленновского муниципального </a:t>
            </a:r>
            <a:r>
              <a:rPr lang="ru-RU" sz="1200" dirty="0" smtClean="0"/>
              <a:t>округа</a:t>
            </a:r>
            <a:endParaRPr lang="ru-RU" sz="1200" dirty="0"/>
          </a:p>
          <a:p>
            <a:pPr algn="ctr"/>
            <a:r>
              <a:rPr lang="ru-RU" sz="1200" dirty="0"/>
              <a:t>3.Основных направлений бюджетной и налоговой политики Промышленновского муниципального </a:t>
            </a:r>
            <a:r>
              <a:rPr lang="ru-RU" sz="1200" dirty="0" smtClean="0"/>
              <a:t>округа</a:t>
            </a:r>
            <a:endParaRPr lang="ru-RU" sz="1200" dirty="0"/>
          </a:p>
          <a:p>
            <a:pPr algn="ctr"/>
            <a:r>
              <a:rPr lang="ru-RU" sz="1200" dirty="0"/>
              <a:t>4.Муниципальных программ Промышленновского </a:t>
            </a:r>
          </a:p>
          <a:p>
            <a:pPr algn="ctr"/>
            <a:r>
              <a:rPr lang="ru-RU" sz="1200" dirty="0"/>
              <a:t>муниципального </a:t>
            </a:r>
            <a:r>
              <a:rPr lang="ru-RU" sz="1200" dirty="0" smtClean="0"/>
              <a:t>округа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7127350" y="2143959"/>
            <a:ext cx="1950217" cy="8309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7" tIns="45718" rIns="91437" bIns="45718" rtlCol="0" anchor="ctr">
            <a:spAutoFit/>
          </a:bodyPr>
          <a:lstStyle/>
          <a:p>
            <a:pPr algn="ctr"/>
            <a:r>
              <a:rPr lang="ru-RU" sz="1200" b="1" dirty="0"/>
              <a:t>1. Составление проекта бюджета </a:t>
            </a:r>
          </a:p>
          <a:p>
            <a:pPr algn="ctr"/>
            <a:r>
              <a:rPr lang="ru-RU" sz="1200" dirty="0"/>
              <a:t>(не позднее 15 ноября </a:t>
            </a:r>
            <a:r>
              <a:rPr lang="ru-RU" sz="1200" dirty="0" smtClean="0"/>
              <a:t>2020 </a:t>
            </a:r>
            <a:r>
              <a:rPr lang="ru-RU" sz="1200" dirty="0"/>
              <a:t>года)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01361" y="4514019"/>
            <a:ext cx="1950217" cy="8309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7" tIns="45718" rIns="91437" bIns="45718" rtlCol="0" anchor="ctr">
            <a:spAutoFit/>
          </a:bodyPr>
          <a:lstStyle/>
          <a:p>
            <a:pPr algn="ctr"/>
            <a:r>
              <a:rPr lang="ru-RU" sz="1200" b="1" dirty="0"/>
              <a:t>2. Рассмотрение бюджета </a:t>
            </a:r>
          </a:p>
          <a:p>
            <a:pPr algn="ctr"/>
            <a:r>
              <a:rPr lang="ru-RU" sz="1200" dirty="0"/>
              <a:t>(1 чтение – ноябрь </a:t>
            </a:r>
            <a:r>
              <a:rPr lang="ru-RU" sz="1200" dirty="0" smtClean="0"/>
              <a:t>2020 </a:t>
            </a:r>
            <a:r>
              <a:rPr lang="ru-RU" sz="1200" dirty="0"/>
              <a:t>года, 2 чтение – декабрь </a:t>
            </a:r>
            <a:r>
              <a:rPr lang="ru-RU" sz="1200" dirty="0" smtClean="0"/>
              <a:t>2020 </a:t>
            </a:r>
            <a:r>
              <a:rPr lang="ru-RU" sz="1200" dirty="0"/>
              <a:t>года)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82872" y="5818615"/>
            <a:ext cx="1950217" cy="46166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7" tIns="45718" rIns="91437" bIns="45718" rtlCol="0" anchor="ctr">
            <a:spAutoFit/>
          </a:bodyPr>
          <a:lstStyle/>
          <a:p>
            <a:pPr algn="ctr"/>
            <a:r>
              <a:rPr lang="ru-RU" sz="1200" b="1" dirty="0"/>
              <a:t>3. Утверждение бюджета</a:t>
            </a:r>
          </a:p>
          <a:p>
            <a:pPr algn="ctr"/>
            <a:r>
              <a:rPr lang="ru-RU" sz="1200" b="1" dirty="0"/>
              <a:t> (декабрь </a:t>
            </a:r>
            <a:r>
              <a:rPr lang="ru-RU" sz="1200" b="1" dirty="0" smtClean="0"/>
              <a:t>2020 </a:t>
            </a:r>
            <a:r>
              <a:rPr lang="ru-RU" sz="1200" b="1" dirty="0"/>
              <a:t>года</a:t>
            </a:r>
            <a:r>
              <a:rPr lang="ru-RU" sz="1200" dirty="0"/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1448" y="4646275"/>
            <a:ext cx="1950217" cy="6463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7" tIns="45718" rIns="91437" bIns="45718" rtlCol="0" anchor="ctr">
            <a:spAutoFit/>
          </a:bodyPr>
          <a:lstStyle/>
          <a:p>
            <a:pPr algn="ctr"/>
            <a:r>
              <a:rPr lang="ru-RU" sz="1200" b="1" dirty="0"/>
              <a:t>4. Исполнение бюджета </a:t>
            </a:r>
          </a:p>
          <a:p>
            <a:pPr algn="ctr"/>
            <a:r>
              <a:rPr lang="ru-RU" sz="1200" dirty="0"/>
              <a:t>(в течение </a:t>
            </a:r>
            <a:r>
              <a:rPr lang="ru-RU" sz="1200" dirty="0" smtClean="0"/>
              <a:t>2021 </a:t>
            </a:r>
            <a:r>
              <a:rPr lang="ru-RU" sz="1200" dirty="0"/>
              <a:t>финансового года)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0896" y="2236292"/>
            <a:ext cx="1950217" cy="8309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7" tIns="45718" rIns="91437" bIns="45718" rtlCol="0" anchor="ctr">
            <a:spAutoFit/>
          </a:bodyPr>
          <a:lstStyle/>
          <a:p>
            <a:pPr algn="ctr"/>
            <a:r>
              <a:rPr lang="ru-RU" sz="1200" b="1" dirty="0"/>
              <a:t>5. Формирование отчетности об исполнении бюджета </a:t>
            </a:r>
            <a:r>
              <a:rPr lang="ru-RU" sz="1200" dirty="0"/>
              <a:t>(не позднее 1 мая </a:t>
            </a:r>
            <a:r>
              <a:rPr lang="ru-RU" sz="1200" dirty="0" smtClean="0"/>
              <a:t>2022 </a:t>
            </a:r>
            <a:r>
              <a:rPr lang="ru-RU" sz="1200" dirty="0"/>
              <a:t>года)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82872" y="1681739"/>
            <a:ext cx="1950217" cy="6463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7" tIns="45718" rIns="91437" bIns="45718" rtlCol="0" anchor="ctr">
            <a:spAutoFit/>
          </a:bodyPr>
          <a:lstStyle/>
          <a:p>
            <a:pPr algn="ctr"/>
            <a:r>
              <a:rPr lang="ru-RU" sz="1200" b="1" dirty="0"/>
              <a:t>6. Утверждение отчета об исполнении бюджета </a:t>
            </a:r>
            <a:r>
              <a:rPr lang="ru-RU" sz="1200" dirty="0"/>
              <a:t>(июнь </a:t>
            </a:r>
            <a:r>
              <a:rPr lang="ru-RU" sz="1200" dirty="0" smtClean="0"/>
              <a:t>2022 </a:t>
            </a:r>
            <a:r>
              <a:rPr lang="ru-RU" sz="1200" dirty="0"/>
              <a:t>года)</a:t>
            </a:r>
          </a:p>
        </p:txBody>
      </p:sp>
      <p:sp>
        <p:nvSpPr>
          <p:cNvPr id="17" name="Стрелка вниз 16"/>
          <p:cNvSpPr/>
          <p:nvPr/>
        </p:nvSpPr>
        <p:spPr>
          <a:xfrm>
            <a:off x="7872351" y="3300040"/>
            <a:ext cx="230107" cy="936105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7" tIns="45718" rIns="91437" bIns="45718" rtlCol="0" anchor="ctr"/>
          <a:lstStyle/>
          <a:p>
            <a:pPr algn="ctr"/>
            <a:endParaRPr lang="ru-RU"/>
          </a:p>
        </p:txBody>
      </p:sp>
      <p:sp>
        <p:nvSpPr>
          <p:cNvPr id="18" name="Стрелка вверх 17"/>
          <p:cNvSpPr/>
          <p:nvPr/>
        </p:nvSpPr>
        <p:spPr>
          <a:xfrm>
            <a:off x="1208584" y="3284991"/>
            <a:ext cx="230100" cy="936105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7" tIns="45718" rIns="91437" bIns="45718" rtlCol="0" anchor="ctr"/>
          <a:lstStyle/>
          <a:p>
            <a:pPr algn="ctr"/>
            <a:endParaRPr lang="ru-RU"/>
          </a:p>
        </p:txBody>
      </p:sp>
      <p:sp>
        <p:nvSpPr>
          <p:cNvPr id="19" name="Стрелка углом 18"/>
          <p:cNvSpPr/>
          <p:nvPr/>
        </p:nvSpPr>
        <p:spPr>
          <a:xfrm>
            <a:off x="1265514" y="1681357"/>
            <a:ext cx="2418269" cy="388403"/>
          </a:xfrm>
          <a:prstGeom prst="ben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7" tIns="45718" rIns="91437" bIns="45718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Стрелка углом 19"/>
          <p:cNvSpPr/>
          <p:nvPr/>
        </p:nvSpPr>
        <p:spPr>
          <a:xfrm rot="10800000">
            <a:off x="5889108" y="5640173"/>
            <a:ext cx="2537241" cy="388800"/>
          </a:xfrm>
          <a:prstGeom prst="ben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7" tIns="45718" rIns="91437" bIns="45718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Стрелка углом 20"/>
          <p:cNvSpPr/>
          <p:nvPr/>
        </p:nvSpPr>
        <p:spPr>
          <a:xfrm rot="16200000">
            <a:off x="2260646" y="4563807"/>
            <a:ext cx="388800" cy="2457478"/>
          </a:xfrm>
          <a:prstGeom prst="ben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7" tIns="45718" rIns="91437" bIns="45718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13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1989" y="229085"/>
            <a:ext cx="7416824" cy="1008112"/>
          </a:xfrm>
        </p:spPr>
        <p:txBody>
          <a:bodyPr>
            <a:noAutofit/>
          </a:bodyPr>
          <a:lstStyle/>
          <a:p>
            <a:pPr lvl="0"/>
            <a:r>
              <a:rPr lang="ru-RU" sz="2500" i="1" dirty="0" smtClean="0">
                <a:solidFill>
                  <a:schemeClr val="accent3">
                    <a:lumMod val="50000"/>
                  </a:schemeClr>
                </a:solidFill>
              </a:rPr>
              <a:t>            Основные параметры бюджета муниципального округа на 2021 год и на плановый период 2022 и 2023 годов. </a:t>
            </a:r>
            <a:r>
              <a:rPr lang="ru-RU" sz="25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500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sz="25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9747" y="1556792"/>
            <a:ext cx="1350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На 2021 год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131676"/>
            <a:ext cx="1350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На 2022 год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3" y="4918139"/>
            <a:ext cx="1350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На 2023 год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2060848"/>
            <a:ext cx="457200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доходы</a:t>
            </a:r>
            <a:r>
              <a:rPr lang="ru-RU" sz="1600" dirty="0" smtClean="0"/>
              <a:t> в сумме 1 704 742,0 тыс. рублей,</a:t>
            </a:r>
          </a:p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расходы</a:t>
            </a:r>
            <a:r>
              <a:rPr lang="ru-RU" sz="1600" dirty="0" smtClean="0"/>
              <a:t> в сумме 1 714 241,6 тыс. рублей;</a:t>
            </a:r>
          </a:p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дефицит</a:t>
            </a:r>
            <a:r>
              <a:rPr lang="ru-RU" sz="1600" dirty="0" smtClean="0"/>
              <a:t> в сумме 9 499,6 тыс. рублей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7577" y="3748640"/>
            <a:ext cx="457200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доходы</a:t>
            </a:r>
            <a:r>
              <a:rPr lang="ru-RU" sz="1600" dirty="0" smtClean="0"/>
              <a:t> в сумме </a:t>
            </a:r>
            <a:r>
              <a:rPr lang="ru-RU" sz="1600" dirty="0"/>
              <a:t>1 </a:t>
            </a:r>
            <a:r>
              <a:rPr lang="ru-RU" sz="1600" dirty="0" smtClean="0"/>
              <a:t>647 611,4 тыс. рублей,</a:t>
            </a:r>
          </a:p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расходы</a:t>
            </a:r>
            <a:r>
              <a:rPr lang="ru-RU" sz="1600" dirty="0" smtClean="0"/>
              <a:t> в сумме </a:t>
            </a:r>
            <a:r>
              <a:rPr lang="ru-RU" sz="1600" dirty="0"/>
              <a:t>1 </a:t>
            </a:r>
            <a:r>
              <a:rPr lang="ru-RU" sz="1600" dirty="0" smtClean="0"/>
              <a:t>656 853,0 тыс. рублей;</a:t>
            </a:r>
          </a:p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дефицит</a:t>
            </a:r>
            <a:r>
              <a:rPr lang="ru-RU" sz="1600" dirty="0" smtClean="0"/>
              <a:t> в сумме 9 241,6 тыс. рублей.  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5448399"/>
            <a:ext cx="457200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доходы</a:t>
            </a:r>
            <a:r>
              <a:rPr lang="ru-RU" sz="1600" dirty="0" smtClean="0"/>
              <a:t> в сумме </a:t>
            </a:r>
            <a:r>
              <a:rPr lang="ru-RU" sz="1600" dirty="0"/>
              <a:t>1 </a:t>
            </a:r>
            <a:r>
              <a:rPr lang="ru-RU" sz="1600" dirty="0" smtClean="0"/>
              <a:t>522 432,1 тыс. рублей,</a:t>
            </a:r>
          </a:p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расходы</a:t>
            </a:r>
            <a:r>
              <a:rPr lang="ru-RU" sz="1600" dirty="0" smtClean="0"/>
              <a:t> в сумме </a:t>
            </a:r>
            <a:r>
              <a:rPr lang="ru-RU" sz="1600" dirty="0"/>
              <a:t>1 </a:t>
            </a:r>
            <a:r>
              <a:rPr lang="ru-RU" sz="1600" dirty="0" smtClean="0"/>
              <a:t>532 360,7 тыс. рублей;</a:t>
            </a:r>
          </a:p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дефицит</a:t>
            </a:r>
            <a:r>
              <a:rPr lang="ru-RU" sz="1600" dirty="0" smtClean="0"/>
              <a:t> в сумме 9 928,6</a:t>
            </a:r>
            <a:r>
              <a:rPr lang="ru-RU" sz="1600" b="1" dirty="0" smtClean="0"/>
              <a:t> </a:t>
            </a:r>
            <a:r>
              <a:rPr lang="ru-RU" sz="1600" dirty="0" smtClean="0"/>
              <a:t>тыс. рублей. </a:t>
            </a:r>
            <a:endParaRPr lang="ru-RU" sz="1600" dirty="0"/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657187"/>
              </p:ext>
            </p:extLst>
          </p:nvPr>
        </p:nvGraphicFramePr>
        <p:xfrm>
          <a:off x="4662497" y="765902"/>
          <a:ext cx="4392488" cy="5839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Picture 7" descr="Герб района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747" y="332656"/>
            <a:ext cx="942242" cy="104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"/>
          <p:cNvSpPr txBox="1"/>
          <p:nvPr/>
        </p:nvSpPr>
        <p:spPr>
          <a:xfrm>
            <a:off x="5532805" y="4560580"/>
            <a:ext cx="1152128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1 532 360,7</a:t>
            </a:r>
            <a:endParaRPr lang="ru-RU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5532805" y="5136244"/>
            <a:ext cx="1152128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1 522 432,1</a:t>
            </a:r>
            <a:endParaRPr lang="ru-RU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34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458" y="5299176"/>
            <a:ext cx="5507178" cy="1505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5" y="225114"/>
            <a:ext cx="7581527" cy="850106"/>
          </a:xfrm>
        </p:spPr>
        <p:txBody>
          <a:bodyPr>
            <a:noAutofit/>
          </a:bodyPr>
          <a:lstStyle/>
          <a:p>
            <a:pPr lvl="0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Доходы бюджета муниципального округа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40861" y="1080989"/>
            <a:ext cx="233435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</a:rPr>
              <a:t>Доходы бюджета</a:t>
            </a:r>
            <a:endParaRPr lang="ru-RU" sz="2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1054" y="2430187"/>
            <a:ext cx="2164119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Налоговые доходы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13597" y="2418731"/>
            <a:ext cx="2353273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Неналоговые доходы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45782" y="2430187"/>
            <a:ext cx="312406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Межбюджетные трансферты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3107" y="3440446"/>
            <a:ext cx="2460014" cy="175432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Поступления от уплаты налогов, установленных Налоговым кодексом Российской Федерации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21446" y="3437481"/>
            <a:ext cx="2713314" cy="160043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Поступления от использования и продажи муниципального имущества</a:t>
            </a:r>
            <a:r>
              <a:rPr lang="ru-RU" sz="1400" smtClean="0">
                <a:solidFill>
                  <a:schemeClr val="accent3">
                    <a:lumMod val="50000"/>
                  </a:schemeClr>
                </a:solidFill>
              </a:rPr>
              <a:t>, компенсации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затрат государства, платежей при пользовании природными ресурсами, а также штрафов за нарушение законодательства</a:t>
            </a: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216713" y="3453792"/>
            <a:ext cx="2782198" cy="203132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Поступления от других бюджетов бюджетной системы (межбюджетные трансферты), организаций, граждан (кроме налоговых и неналоговых доходов).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4093583" y="1664330"/>
            <a:ext cx="306108" cy="648072"/>
          </a:xfrm>
          <a:prstGeom prst="downArrow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18330326">
            <a:off x="6184036" y="1440679"/>
            <a:ext cx="371318" cy="1060706"/>
          </a:xfrm>
          <a:prstGeom prst="downArrow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3403252">
            <a:off x="2076700" y="1375467"/>
            <a:ext cx="371737" cy="1040949"/>
          </a:xfrm>
          <a:prstGeom prst="downArrow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7" descr="Герб района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747" y="332656"/>
            <a:ext cx="942242" cy="104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64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4778</TotalTime>
  <Words>4787</Words>
  <Application>Microsoft Office PowerPoint</Application>
  <PresentationFormat>Экран (4:3)</PresentationFormat>
  <Paragraphs>1425</Paragraphs>
  <Slides>35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«Бюджет для граждан» Промышленновского муниципального округа  на 2021 год и плановый период 2022 и 2023 годов </vt:lpstr>
      <vt:lpstr>Промышленновский муниципальный округ на 01.01.2020 г.</vt:lpstr>
      <vt:lpstr>Основные показатели развития экономики  Промышленновского муниципального округа.</vt:lpstr>
      <vt:lpstr>Среднемесячная заработная плата, тыс. руб.</vt:lpstr>
      <vt:lpstr>     Индекс потребительских цен, к соответствующему периоду предыдущего года (%).</vt:lpstr>
      <vt:lpstr>Уровень официальной безработицы, %</vt:lpstr>
      <vt:lpstr>Этапы бюджетного процесса. </vt:lpstr>
      <vt:lpstr>            Основные параметры бюджета муниципального округа на 2021 год и на плановый период 2022 и 2023 годов.  </vt:lpstr>
      <vt:lpstr>Доходы бюджета муниципального округа</vt:lpstr>
      <vt:lpstr>Доходы бюджета муниципального  округа</vt:lpstr>
      <vt:lpstr>         Расходы бюджета муниципального округа</vt:lpstr>
      <vt:lpstr>         Расходы бюджета муниципального округа по разделам,          подразделам классификации расходов. тыс. руб.</vt:lpstr>
      <vt:lpstr>Структура расходов бюджета муниципального округа  в 2021 году. тыс. руб.</vt:lpstr>
      <vt:lpstr>Муниципальные программы</vt:lpstr>
      <vt:lpstr>Расходы бюджета муниципального округа в разрезе муниципальных программ Промышленновского муниципального округа. тыс. руб.</vt:lpstr>
      <vt:lpstr>Муниципальная программа   «Поддержка малого и среднего предпринимательства в Промышленновском муниципальном округе» </vt:lpstr>
      <vt:lpstr>Муниципальная программа  «Поддержка агропромышленного  комплекса в  Промышленновском  муниципальном округе» </vt:lpstr>
      <vt:lpstr>Муниципальная программа «Информационное обеспечение  населения Промышленновского  муниципального округа» </vt:lpstr>
      <vt:lpstr>Муниципальная программа «Социальная поддержка населения Промышленновского муниципального округа» </vt:lpstr>
      <vt:lpstr>Презентация PowerPoint</vt:lpstr>
      <vt:lpstr>Презентация PowerPoint</vt:lpstr>
      <vt:lpstr>Муниципальная программа «Развитие системы образования и воспитания детей в Промышленновском муниципальном округе» </vt:lpstr>
      <vt:lpstr>Муниципальная программа «Развитие системы образования и воспитания детей в Промышленновском муниципальном округе» </vt:lpstr>
      <vt:lpstr>Муниципальная программа «Жилищно-коммунальный и дорожный  комплекс, энергосбережение и повышение энергоэффективности  экономики»</vt:lpstr>
      <vt:lpstr>Муниципальная программа «Жилищно-коммунальный и дорожный  комплекс, энергосбережение и повышение энергоэффективности  экономики»</vt:lpstr>
      <vt:lpstr>Муниципальная программа «Развитие культуры, молодежной политики, спорта и туризма в Промышленновском муниципальном округе»</vt:lpstr>
      <vt:lpstr>Муниципальная программа «Развитие культуры, молодежной политики, спорта и туризма в Промышленновском муниципальном округе»</vt:lpstr>
      <vt:lpstr>Муниципальная программа «Обеспечение безопасности жизнедеятельности населения и предприятий в Промышленновском муниципальном округе» </vt:lpstr>
      <vt:lpstr>Муниципальная программа  «Жилище в Промышленновском  муниципальном округе»</vt:lpstr>
      <vt:lpstr>Муниципальная программа   «Кадры в Промышленновском муниципальном округе»</vt:lpstr>
      <vt:lpstr>Муниципальная программа   «Управление муниципальными финансами Промышленновского муниципального округа»         </vt:lpstr>
      <vt:lpstr>Муниципальная программа   «Функционирование органов местного   самоуправления Промышленновского муниципального округа»</vt:lpstr>
      <vt:lpstr>Муниципальная программа   «Повышение инвестиционной привлекательности Промышленновского муниципального округа»</vt:lpstr>
      <vt:lpstr>Муниципальная программа «Формирование современной городской среды Промышленновского муниципального округа»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«Бюджет для граждан» Промышленновского муниципального района  на 2019 год и плановый период 2020 и 2021 годов</dc:title>
  <dc:creator>Борькин Е.С.</dc:creator>
  <cp:lastModifiedBy>Мазикина Т.Н.</cp:lastModifiedBy>
  <cp:revision>237</cp:revision>
  <cp:lastPrinted>2021-01-12T08:03:52Z</cp:lastPrinted>
  <dcterms:created xsi:type="dcterms:W3CDTF">2019-03-14T01:35:35Z</dcterms:created>
  <dcterms:modified xsi:type="dcterms:W3CDTF">2021-01-19T07:24:49Z</dcterms:modified>
</cp:coreProperties>
</file>