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7" r:id="rId4"/>
    <p:sldId id="340" r:id="rId5"/>
    <p:sldId id="308" r:id="rId6"/>
    <p:sldId id="306" r:id="rId7"/>
    <p:sldId id="337" r:id="rId8"/>
    <p:sldId id="303" r:id="rId9"/>
    <p:sldId id="315" r:id="rId10"/>
    <p:sldId id="331" r:id="rId11"/>
    <p:sldId id="338" r:id="rId12"/>
    <p:sldId id="339" r:id="rId13"/>
    <p:sldId id="2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ly" initials="V" lastIdx="33" clrIdx="0">
    <p:extLst>
      <p:ext uri="{19B8F6BF-5375-455C-9EA6-DF929625EA0E}">
        <p15:presenceInfo xmlns:p15="http://schemas.microsoft.com/office/powerpoint/2012/main" userId="Vita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E29"/>
    <a:srgbClr val="050539"/>
    <a:srgbClr val="6E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2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5T20:48:38.613" idx="9">
    <p:pos x="10" y="10"/>
    <p:text>Формы азота имеют свои плюсы и минусы при усвоении, нитратный легко доступен, но и удержать его крайне сложно. Аммонийный так же доступен, но связывается почвенным комплексом, по мере высвобождения усваивается растениями, амидный сразу впитывается листьями, но в почве претерпервает весь цикл превращения от аммонийного до нитратного.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5T20:31:53.95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11-05T20:38:21.623" idx="3">
    <p:pos x="10" y="146"/>
    <p:text>Высокие потенциалы при грозах, формируют из Атмосферного азота, Нитратный азот, кторый имеет крайне высокую подвижность и отрицательный заряд. Ни тратый азот очень хорошо растворим в воде. И с дождевой водой проникает в почву и на листья. Единственная форма азота, способная накапливаться в листьях растений, при этом не вызывая ожог, в отличие от аммиака и аммонийных форм азота.</p:text>
    <p:extLst>
      <p:ext uri="{C676402C-5697-4E1C-873F-D02D1690AC5C}">
        <p15:threadingInfo xmlns:p15="http://schemas.microsoft.com/office/powerpoint/2012/main" timeZoneBias="-420">
          <p15:parentCm authorId="1" idx="1"/>
        </p15:threadingInfo>
      </p:ext>
    </p:extLst>
  </p:cm>
  <p:cm authorId="1" dt="2021-11-05T20:38:21.774" idx="4">
    <p:pos x="146" y="146"/>
    <p:text>Однако, так же в растворе, может промываться в нижние слои почвы. Вероятно, рапс в состоянии добираться до нижних слоев почвы, и забирать там тиратный азот, если при севе вносили достаточное количесво нитратного азота.</p:text>
    <p:extLst>
      <p:ext uri="{C676402C-5697-4E1C-873F-D02D1690AC5C}">
        <p15:threadingInfo xmlns:p15="http://schemas.microsoft.com/office/powerpoint/2012/main" timeZoneBias="-420"/>
      </p:ext>
    </p:extLst>
  </p:cm>
  <p:cm authorId="1" dt="2021-11-05T20:41:46.301" idx="5">
    <p:pos x="282" y="282"/>
    <p:text>Аммонийный азот менее подвижен в почве, как правило связаян с почвенным комплексом.</p:text>
    <p:extLst>
      <p:ext uri="{C676402C-5697-4E1C-873F-D02D1690AC5C}">
        <p15:threadingInfo xmlns:p15="http://schemas.microsoft.com/office/powerpoint/2012/main" timeZoneBias="-420"/>
      </p:ext>
    </p:extLst>
  </p:cm>
  <p:cm authorId="1" dt="2021-11-05T20:43:06.847" idx="6">
    <p:pos x="418" y="418"/>
    <p:text>С другой сторонй, атмосферный азот может связываться симбиотическими и асоциативными бактериями. Также Нитратные формы азота могут подвергаться в почве процессами денитрификации. Аммонийный формы Нитрификации и, в итоге азот може тераться в виде аммиака, азота в атмосферу</p:text>
    <p:extLst>
      <p:ext uri="{C676402C-5697-4E1C-873F-D02D1690AC5C}">
        <p15:threadingInfo xmlns:p15="http://schemas.microsoft.com/office/powerpoint/2012/main" timeZoneBias="-420"/>
      </p:ext>
    </p:extLst>
  </p:cm>
  <p:cm authorId="1" dt="2021-11-05T20:46:18.651" idx="7">
    <p:pos x="554" y="55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5T20:46:29.720" idx="8">
    <p:pos x="10" y="10"/>
    <p:text>очень грубо весь процесс можно представить как внесенный азот превращается в аммиак, а затем аммонийный азот окисляется до нитритов, затем до нитратов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5T21:07:15.531" idx="21">
    <p:pos x="10" y="10"/>
    <p:text>На бобовых культурах логичнее вносить сложные удобрения и делать инокуляцию симбиотическими бактериями. На злаковых и технических культурах, есть смысл проводить инокуляцию семян и две внекорневых обработки ассоциативными бактериями в большинстве случаев, при этом, дозу стартовых азотных удобрений можно сокращать ВДВОЕ!!!</p:text>
    <p:extLst>
      <p:ext uri="{C676402C-5697-4E1C-873F-D02D1690AC5C}">
        <p15:threadingInfo xmlns:p15="http://schemas.microsoft.com/office/powerpoint/2012/main" timeZoneBias="-420"/>
      </p:ext>
    </p:extLst>
  </p:cm>
  <p:cm authorId="1" dt="2021-11-05T21:10:33.167" idx="22">
    <p:pos x="146" y="14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5T21:14:19.576" idx="25">
    <p:pos x="10" y="10"/>
    <p:text>не только ассоциативный азотфиксатор, но и фосфамобилизатор и кремниймиобилизатор</p:text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051E7-088B-4404-81A0-A8A0954ED85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A624-CE0D-494B-BCD2-0B27EAEA8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9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22ABB-E940-4DA3-AC4E-5C7D3D591EB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B7AD-5142-42D9-AD03-73746E58E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2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9B7AD-5142-42D9-AD03-73746E58E6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2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5587" y="3426281"/>
            <a:ext cx="9144000" cy="10425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3"/>
          </p:nvPr>
        </p:nvSpPr>
        <p:spPr>
          <a:xfrm>
            <a:off x="2674938" y="4786492"/>
            <a:ext cx="6845300" cy="36671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06000" y="1934365"/>
            <a:ext cx="9180000" cy="34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йона">
    <p:bg>
      <p:bgPr>
        <a:solidFill>
          <a:srgbClr val="6EB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022" y="3520444"/>
            <a:ext cx="3486685" cy="117700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Название района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57" y="1491906"/>
            <a:ext cx="1056213" cy="1458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53" y="1491906"/>
            <a:ext cx="1854292" cy="1477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62" y="1467935"/>
            <a:ext cx="1804283" cy="150144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522" y="3520443"/>
            <a:ext cx="3396954" cy="1177001"/>
          </a:xfrm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r>
              <a:rPr lang="ru-RU" dirty="0"/>
              <a:t>Название хозяйства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8096426" y="3520442"/>
            <a:ext cx="3396954" cy="1177001"/>
          </a:xfrm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r>
              <a:rPr lang="ru-RU" dirty="0"/>
              <a:t>Название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99109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ульту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sz="quarter" idx="11"/>
          </p:nvPr>
        </p:nvSpPr>
        <p:spPr>
          <a:xfrm>
            <a:off x="986727" y="1957515"/>
            <a:ext cx="2786069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2"/>
          </p:nvPr>
        </p:nvSpPr>
        <p:spPr>
          <a:xfrm>
            <a:off x="4069062" y="1957516"/>
            <a:ext cx="1344580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3"/>
          </p:nvPr>
        </p:nvSpPr>
        <p:spPr>
          <a:xfrm>
            <a:off x="3792353" y="1645877"/>
            <a:ext cx="1621288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4"/>
          </p:nvPr>
        </p:nvSpPr>
        <p:spPr>
          <a:xfrm>
            <a:off x="5709906" y="1960637"/>
            <a:ext cx="2371913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5"/>
          </p:nvPr>
        </p:nvSpPr>
        <p:spPr>
          <a:xfrm>
            <a:off x="5433197" y="1648998"/>
            <a:ext cx="2648623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16"/>
          </p:nvPr>
        </p:nvSpPr>
        <p:spPr>
          <a:xfrm>
            <a:off x="8378085" y="1957516"/>
            <a:ext cx="2371913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7"/>
          </p:nvPr>
        </p:nvSpPr>
        <p:spPr>
          <a:xfrm>
            <a:off x="8101376" y="1645877"/>
            <a:ext cx="2648623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8"/>
          </p:nvPr>
        </p:nvSpPr>
        <p:spPr>
          <a:xfrm>
            <a:off x="695325" y="1645877"/>
            <a:ext cx="2996458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9"/>
          </p:nvPr>
        </p:nvSpPr>
        <p:spPr>
          <a:xfrm>
            <a:off x="1006284" y="6348628"/>
            <a:ext cx="2786069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20"/>
          </p:nvPr>
        </p:nvSpPr>
        <p:spPr>
          <a:xfrm>
            <a:off x="4088619" y="6348629"/>
            <a:ext cx="1344580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6" name="Текст 11"/>
          <p:cNvSpPr>
            <a:spLocks noGrp="1"/>
          </p:cNvSpPr>
          <p:nvPr>
            <p:ph type="body" sz="quarter" idx="21"/>
          </p:nvPr>
        </p:nvSpPr>
        <p:spPr>
          <a:xfrm>
            <a:off x="3811910" y="6036990"/>
            <a:ext cx="1621288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7" name="Текст 11"/>
          <p:cNvSpPr>
            <a:spLocks noGrp="1"/>
          </p:cNvSpPr>
          <p:nvPr>
            <p:ph type="body" sz="quarter" idx="22"/>
          </p:nvPr>
        </p:nvSpPr>
        <p:spPr>
          <a:xfrm>
            <a:off x="714882" y="6036990"/>
            <a:ext cx="2996458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8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5325" y="642158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7258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sz="quarter" idx="11"/>
          </p:nvPr>
        </p:nvSpPr>
        <p:spPr>
          <a:xfrm>
            <a:off x="695325" y="3093297"/>
            <a:ext cx="6542872" cy="3192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2406272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642158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8957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sz="quarter" idx="11"/>
          </p:nvPr>
        </p:nvSpPr>
        <p:spPr>
          <a:xfrm>
            <a:off x="695325" y="3093297"/>
            <a:ext cx="5400675" cy="310537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2406272"/>
            <a:ext cx="5400676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419850" y="2406650"/>
            <a:ext cx="5076825" cy="371475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642158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100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093297"/>
            <a:ext cx="5400675" cy="310537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ООО «Планта Плюс»</a:t>
            </a:r>
          </a:p>
          <a:p>
            <a:pPr lvl="0"/>
            <a:r>
              <a:rPr lang="ru-RU" dirty="0" err="1"/>
              <a:t>Коларовский</a:t>
            </a:r>
            <a:r>
              <a:rPr lang="ru-RU" dirty="0"/>
              <a:t> тракт, 3, г. Томск, 634045</a:t>
            </a:r>
          </a:p>
          <a:p>
            <a:pPr lvl="0"/>
            <a:r>
              <a:rPr lang="ru-RU" dirty="0"/>
              <a:t>Тел.:  8 (3822) 202-334</a:t>
            </a:r>
          </a:p>
          <a:p>
            <a:pPr lvl="0"/>
            <a:endParaRPr lang="ru-RU" dirty="0"/>
          </a:p>
          <a:p>
            <a:pPr lvl="0"/>
            <a:r>
              <a:rPr lang="en-US" dirty="0"/>
              <a:t>www.planta-plus.ru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642158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55347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solidFill>
          <a:srgbClr val="6EB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2415941"/>
            <a:ext cx="12192000" cy="18542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Спасибо </a:t>
            </a:r>
          </a:p>
          <a:p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672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06000" y="1934365"/>
            <a:ext cx="9180000" cy="34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9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йона">
    <p:bg>
      <p:bgPr>
        <a:solidFill>
          <a:srgbClr val="6EB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022" y="3520444"/>
            <a:ext cx="3486685" cy="117700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Название района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57" y="1491906"/>
            <a:ext cx="1056213" cy="1458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53" y="1491906"/>
            <a:ext cx="1854292" cy="1477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62" y="1467935"/>
            <a:ext cx="1804283" cy="150144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522" y="3520443"/>
            <a:ext cx="3396954" cy="1177001"/>
          </a:xfrm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r>
              <a:rPr lang="ru-RU" dirty="0"/>
              <a:t>Название хозяйства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8096426" y="3520442"/>
            <a:ext cx="3396954" cy="1177001"/>
          </a:xfrm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r>
              <a:rPr lang="ru-RU" dirty="0"/>
              <a:t>Название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80270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ульту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sz="quarter" idx="11"/>
          </p:nvPr>
        </p:nvSpPr>
        <p:spPr>
          <a:xfrm>
            <a:off x="986727" y="1957515"/>
            <a:ext cx="2786069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2"/>
          </p:nvPr>
        </p:nvSpPr>
        <p:spPr>
          <a:xfrm>
            <a:off x="4069062" y="1957516"/>
            <a:ext cx="1344580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3"/>
          </p:nvPr>
        </p:nvSpPr>
        <p:spPr>
          <a:xfrm>
            <a:off x="3792353" y="1645877"/>
            <a:ext cx="1621288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4"/>
          </p:nvPr>
        </p:nvSpPr>
        <p:spPr>
          <a:xfrm>
            <a:off x="5709906" y="1960637"/>
            <a:ext cx="2371913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5"/>
          </p:nvPr>
        </p:nvSpPr>
        <p:spPr>
          <a:xfrm>
            <a:off x="5433197" y="1648998"/>
            <a:ext cx="2648623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16"/>
          </p:nvPr>
        </p:nvSpPr>
        <p:spPr>
          <a:xfrm>
            <a:off x="8378085" y="1957516"/>
            <a:ext cx="2371913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7"/>
          </p:nvPr>
        </p:nvSpPr>
        <p:spPr>
          <a:xfrm>
            <a:off x="8101376" y="1645877"/>
            <a:ext cx="2648623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8"/>
          </p:nvPr>
        </p:nvSpPr>
        <p:spPr>
          <a:xfrm>
            <a:off x="695325" y="1645877"/>
            <a:ext cx="2996458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9"/>
          </p:nvPr>
        </p:nvSpPr>
        <p:spPr>
          <a:xfrm>
            <a:off x="1006284" y="6348628"/>
            <a:ext cx="2786069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20"/>
          </p:nvPr>
        </p:nvSpPr>
        <p:spPr>
          <a:xfrm>
            <a:off x="4088619" y="6348629"/>
            <a:ext cx="1344580" cy="2185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6" name="Текст 11"/>
          <p:cNvSpPr>
            <a:spLocks noGrp="1"/>
          </p:cNvSpPr>
          <p:nvPr>
            <p:ph type="body" sz="quarter" idx="21"/>
          </p:nvPr>
        </p:nvSpPr>
        <p:spPr>
          <a:xfrm>
            <a:off x="3811910" y="6036990"/>
            <a:ext cx="1621288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7" name="Текст 11"/>
          <p:cNvSpPr>
            <a:spLocks noGrp="1"/>
          </p:cNvSpPr>
          <p:nvPr>
            <p:ph type="body" sz="quarter" idx="22"/>
          </p:nvPr>
        </p:nvSpPr>
        <p:spPr>
          <a:xfrm>
            <a:off x="714882" y="6036990"/>
            <a:ext cx="2996458" cy="2998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8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5325" y="642158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856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sz="quarter" idx="11"/>
          </p:nvPr>
        </p:nvSpPr>
        <p:spPr>
          <a:xfrm>
            <a:off x="695325" y="3093297"/>
            <a:ext cx="6542872" cy="3192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2406272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642158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1561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10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sz="quarter" idx="11"/>
          </p:nvPr>
        </p:nvSpPr>
        <p:spPr>
          <a:xfrm>
            <a:off x="695325" y="3093297"/>
            <a:ext cx="5400675" cy="310537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2406272"/>
            <a:ext cx="5400676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419850" y="2406650"/>
            <a:ext cx="5076825" cy="371475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642158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60283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38" y="430248"/>
            <a:ext cx="996537" cy="64250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093297"/>
            <a:ext cx="5400675" cy="310537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ООО «Планта Плюс»</a:t>
            </a:r>
          </a:p>
          <a:p>
            <a:pPr lvl="0"/>
            <a:r>
              <a:rPr lang="ru-RU" dirty="0" err="1"/>
              <a:t>Коларовский</a:t>
            </a:r>
            <a:r>
              <a:rPr lang="ru-RU" dirty="0"/>
              <a:t> тракт, 3, г. Томск, 634045</a:t>
            </a:r>
          </a:p>
          <a:p>
            <a:pPr lvl="0"/>
            <a:r>
              <a:rPr lang="ru-RU" dirty="0"/>
              <a:t>Тел.:  8 (3822) 202-334</a:t>
            </a:r>
          </a:p>
          <a:p>
            <a:pPr lvl="0"/>
            <a:endParaRPr lang="ru-RU" dirty="0"/>
          </a:p>
          <a:p>
            <a:pPr lvl="0"/>
            <a:r>
              <a:rPr lang="en-US" dirty="0"/>
              <a:t>www.planta-plus.ru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642158"/>
            <a:ext cx="6542873" cy="5618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91327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solidFill>
          <a:srgbClr val="6EB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2415941"/>
            <a:ext cx="12192000" cy="18542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Спасибо </a:t>
            </a:r>
          </a:p>
          <a:p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471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5587" y="3426281"/>
            <a:ext cx="9144000" cy="10425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 baseline="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3"/>
          </p:nvPr>
        </p:nvSpPr>
        <p:spPr>
          <a:xfrm>
            <a:off x="2674938" y="4786492"/>
            <a:ext cx="6845300" cy="36671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53E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2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153E-6658-4FC6-8D41-21C57060257E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0A9F-CEF2-40BB-89C4-5CD74D9D7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4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153E-6658-4FC6-8D41-21C57060257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0A9F-CEF2-40BB-89C4-5CD74D9D7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9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l.kashcheev@planta-plus.ru" TargetMode="External"/><Relationship Id="rId2" Type="http://schemas.openxmlformats.org/officeDocument/2006/relationships/hyperlink" Target="mailto:vs.bogdanov@planta-plus.r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0A75669-75D6-456D-94C8-E7F449650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472" y="918487"/>
            <a:ext cx="9687339" cy="502102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 </a:t>
            </a:r>
          </a:p>
          <a:p>
            <a:pPr indent="540385">
              <a:lnSpc>
                <a:spcPct val="115000"/>
              </a:lnSpc>
              <a:spcAft>
                <a:spcPts val="1000"/>
              </a:spcAft>
              <a:tabLst>
                <a:tab pos="2038350" algn="l"/>
              </a:tabLst>
            </a:pPr>
            <a:r>
              <a:rPr lang="ru-RU" sz="9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«Микробиологические удобрения: альтернативный источник азота и других элементов питания»</a:t>
            </a:r>
            <a:endParaRPr lang="ru-RU" sz="8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+mj-lt"/>
              </a:rPr>
              <a:t> </a:t>
            </a:r>
            <a:endParaRPr lang="ru-RU" sz="2300" dirty="0">
              <a:latin typeface="+mj-lt"/>
            </a:endParaRPr>
          </a:p>
          <a:p>
            <a:pPr algn="just"/>
            <a:endParaRPr lang="ru-RU" sz="3300" dirty="0">
              <a:latin typeface="+mj-lt"/>
            </a:endParaRPr>
          </a:p>
          <a:p>
            <a:pPr algn="just"/>
            <a:endParaRPr lang="ru-RU" sz="3300" dirty="0">
              <a:latin typeface="+mj-lt"/>
            </a:endParaRPr>
          </a:p>
          <a:p>
            <a:pPr algn="just"/>
            <a:endParaRPr lang="ru-RU" sz="3300" dirty="0">
              <a:latin typeface="+mj-lt"/>
            </a:endParaRPr>
          </a:p>
          <a:p>
            <a:pPr algn="just"/>
            <a:endParaRPr lang="en-US" sz="3300" dirty="0">
              <a:latin typeface="+mj-lt"/>
            </a:endParaRPr>
          </a:p>
          <a:p>
            <a:pPr algn="just"/>
            <a:endParaRPr lang="ru-RU" sz="3300" dirty="0">
              <a:latin typeface="+mj-lt"/>
            </a:endParaRPr>
          </a:p>
          <a:p>
            <a:r>
              <a:rPr lang="ru-RU" sz="5800" dirty="0">
                <a:latin typeface="+mj-lt"/>
              </a:rPr>
              <a:t>ООО «</a:t>
            </a:r>
            <a:r>
              <a:rPr lang="ru-RU" sz="5800" dirty="0" err="1">
                <a:latin typeface="+mj-lt"/>
              </a:rPr>
              <a:t>ПлантаПлюс</a:t>
            </a:r>
            <a:r>
              <a:rPr lang="ru-RU" sz="5800" dirty="0">
                <a:latin typeface="+mj-lt"/>
              </a:rPr>
              <a:t>»</a:t>
            </a:r>
          </a:p>
          <a:p>
            <a:r>
              <a:rPr lang="ru-RU" sz="5800" dirty="0">
                <a:latin typeface="+mj-lt"/>
              </a:rPr>
              <a:t>Региональный представитель</a:t>
            </a:r>
          </a:p>
          <a:p>
            <a:r>
              <a:rPr lang="ru-RU" sz="5800" dirty="0">
                <a:latin typeface="+mj-lt"/>
              </a:rPr>
              <a:t>Виталий  Богданов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786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9022216-CF9A-47BD-9991-56847D02B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06434"/>
              </p:ext>
            </p:extLst>
          </p:nvPr>
        </p:nvGraphicFramePr>
        <p:xfrm>
          <a:off x="624114" y="362857"/>
          <a:ext cx="9797144" cy="60942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502250">
                  <a:extLst>
                    <a:ext uri="{9D8B030D-6E8A-4147-A177-3AD203B41FA5}">
                      <a16:colId xmlns:a16="http://schemas.microsoft.com/office/drawing/2014/main" val="1336853693"/>
                    </a:ext>
                  </a:extLst>
                </a:gridCol>
                <a:gridCol w="3181783">
                  <a:extLst>
                    <a:ext uri="{9D8B030D-6E8A-4147-A177-3AD203B41FA5}">
                      <a16:colId xmlns:a16="http://schemas.microsoft.com/office/drawing/2014/main" val="1575752738"/>
                    </a:ext>
                  </a:extLst>
                </a:gridCol>
                <a:gridCol w="3113111">
                  <a:extLst>
                    <a:ext uri="{9D8B030D-6E8A-4147-A177-3AD203B41FA5}">
                      <a16:colId xmlns:a16="http://schemas.microsoft.com/office/drawing/2014/main" val="4149629887"/>
                    </a:ext>
                  </a:extLst>
                </a:gridCol>
              </a:tblGrid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Алтайский край: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Калманский район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КХ «Березовая роща»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b"/>
                </a:tc>
                <a:extLst>
                  <a:ext uri="{0D108BD9-81ED-4DB2-BD59-A6C34878D82A}">
                    <a16:rowId xmlns:a16="http://schemas.microsoft.com/office/drawing/2014/main" val="3585859365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Площадь учетной деляны, га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057649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Пшеница яровая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425438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Сорт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Ликамеро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63506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Репродукция семян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158179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Предшественник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26133"/>
                  </a:ext>
                </a:extLst>
              </a:tr>
              <a:tr h="33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Внесение минеральных удобрений, кг/га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посевом Нитроаммофоска(15+15+15+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>
                          <a:effectLst/>
                        </a:rPr>
                        <a:t>) – </a:t>
                      </a:r>
                      <a:r>
                        <a:rPr lang="ru-RU" sz="1400" b="1" dirty="0">
                          <a:effectLst/>
                        </a:rPr>
                        <a:t>60 кг/Га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49940"/>
                  </a:ext>
                </a:extLst>
              </a:tr>
              <a:tr h="35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семян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БИОВАЙС спринт + ТурМакс семена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31703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Обработка по всходам 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Гербицид (ш), КАРБАМИД 8% + СУЛЬФАТ МАГНИЯ 2КГ/ГА +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БИОВАЙС всходы + </a:t>
                      </a:r>
                      <a:r>
                        <a:rPr lang="ru-RU" sz="1400" dirty="0" err="1">
                          <a:effectLst/>
                        </a:rPr>
                        <a:t>ТурМакс</a:t>
                      </a:r>
                      <a:r>
                        <a:rPr lang="ru-RU" sz="1400" dirty="0">
                          <a:effectLst/>
                        </a:rPr>
                        <a:t> всходы универсальный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061931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 фазу: начало кущения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10987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Обработка по всходам 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Гербицид (з), КАРБАМИД 8% + СУЛЬФАТ МАГНИЯ 2КГ/ГА +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БИОВАЙС всходы + </a:t>
                      </a:r>
                      <a:r>
                        <a:rPr lang="ru-RU" sz="1400" dirty="0" err="1">
                          <a:effectLst/>
                        </a:rPr>
                        <a:t>ТурМакс</a:t>
                      </a:r>
                      <a:r>
                        <a:rPr lang="ru-RU" sz="1400" dirty="0">
                          <a:effectLst/>
                        </a:rPr>
                        <a:t> всходы универсальный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19541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 фазу: конец кущения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182052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Обработка по всходам 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Инсектицид, КАРБАМИД 4% + СУЛЬФАТ МАГНИЯ 2КГ/ГА +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БИОВАЙС всходы + </a:t>
                      </a:r>
                      <a:r>
                        <a:rPr lang="ru-RU" sz="1400" dirty="0" err="1">
                          <a:effectLst/>
                        </a:rPr>
                        <a:t>ТурМакс</a:t>
                      </a:r>
                      <a:r>
                        <a:rPr lang="ru-RU" sz="1400" dirty="0">
                          <a:effectLst/>
                        </a:rPr>
                        <a:t> всходы универсальный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13797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 фазу: выход колоса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288684"/>
                  </a:ext>
                </a:extLst>
              </a:tr>
              <a:tr h="348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Урожайность, ц/га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38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36306"/>
                  </a:ext>
                </a:extLst>
              </a:tr>
              <a:tr h="348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Клейковина,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611131"/>
                  </a:ext>
                </a:extLst>
              </a:tr>
              <a:tr h="348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Натура, гр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127077"/>
                  </a:ext>
                </a:extLst>
              </a:tr>
              <a:tr h="348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Норма высева семян, шт./га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1 700 000 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873210"/>
                  </a:ext>
                </a:extLst>
              </a:tr>
              <a:tr h="42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растений, шт./м2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 фазу начало всходов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38860"/>
                  </a:ext>
                </a:extLst>
              </a:tr>
              <a:tr h="42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Кол-во продуктивных стеблей, шт/м2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370-450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2" marR="625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4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3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7CFD833-0F9E-422D-B9F3-E22064D99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99406"/>
              </p:ext>
            </p:extLst>
          </p:nvPr>
        </p:nvGraphicFramePr>
        <p:xfrm>
          <a:off x="627743" y="490560"/>
          <a:ext cx="9590314" cy="563695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144085">
                  <a:extLst>
                    <a:ext uri="{9D8B030D-6E8A-4147-A177-3AD203B41FA5}">
                      <a16:colId xmlns:a16="http://schemas.microsoft.com/office/drawing/2014/main" val="3184860035"/>
                    </a:ext>
                  </a:extLst>
                </a:gridCol>
                <a:gridCol w="2752822">
                  <a:extLst>
                    <a:ext uri="{9D8B030D-6E8A-4147-A177-3AD203B41FA5}">
                      <a16:colId xmlns:a16="http://schemas.microsoft.com/office/drawing/2014/main" val="3304162577"/>
                    </a:ext>
                  </a:extLst>
                </a:gridCol>
                <a:gridCol w="2693407">
                  <a:extLst>
                    <a:ext uri="{9D8B030D-6E8A-4147-A177-3AD203B41FA5}">
                      <a16:colId xmlns:a16="http://schemas.microsoft.com/office/drawing/2014/main" val="602792214"/>
                    </a:ext>
                  </a:extLst>
                </a:gridCol>
              </a:tblGrid>
              <a:tr h="461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Целинный район, с. </a:t>
                      </a:r>
                      <a:r>
                        <a:rPr lang="ru-RU" sz="1600" u="none" strike="noStrike" dirty="0" err="1">
                          <a:effectLst/>
                        </a:rPr>
                        <a:t>Марушка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ООО Гея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Селекционно-семеноводческое хозяйство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3575078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Культура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пшеница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88267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Сорт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Канюк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17221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Норма высева семян, шт/га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3 500 000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077572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Срок сева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29 апреля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399075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Предшественник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соя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36449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Внесение минеральных удобрений, кг/га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Диамофоска</a:t>
                      </a:r>
                      <a:r>
                        <a:rPr lang="ru-RU" sz="1600" u="none" strike="noStrike" dirty="0">
                          <a:effectLst/>
                        </a:rPr>
                        <a:t> 100 кг; КАС 80 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36235"/>
                  </a:ext>
                </a:extLst>
              </a:tr>
              <a:tr h="461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Подготовка семян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err="1">
                          <a:effectLst/>
                        </a:rPr>
                        <a:t>БиоВайс</a:t>
                      </a:r>
                      <a:r>
                        <a:rPr lang="ru-RU" sz="1600" b="1" u="none" strike="noStrike" dirty="0">
                          <a:effectLst/>
                        </a:rPr>
                        <a:t> Спринт 0,25; </a:t>
                      </a:r>
                      <a:r>
                        <a:rPr lang="ru-RU" sz="1600" b="1" u="none" strike="noStrike" dirty="0" err="1">
                          <a:effectLst/>
                        </a:rPr>
                        <a:t>ТурМакс</a:t>
                      </a:r>
                      <a:r>
                        <a:rPr lang="ru-RU" sz="1600" b="1" u="none" strike="noStrike" dirty="0">
                          <a:effectLst/>
                        </a:rPr>
                        <a:t> семена 0,25</a:t>
                      </a:r>
                      <a:r>
                        <a:rPr lang="ru-RU" sz="1600" u="none" strike="noStrike" dirty="0">
                          <a:effectLst/>
                        </a:rPr>
                        <a:t>; Табу 0,5; </a:t>
                      </a:r>
                      <a:r>
                        <a:rPr lang="ru-RU" sz="1600" u="none" strike="noStrike" dirty="0" err="1">
                          <a:effectLst/>
                        </a:rPr>
                        <a:t>ИншурПерформ</a:t>
                      </a:r>
                      <a:r>
                        <a:rPr lang="ru-RU" sz="1600" u="none" strike="noStrike" dirty="0">
                          <a:effectLst/>
                        </a:rPr>
                        <a:t> 0,6; </a:t>
                      </a:r>
                      <a:r>
                        <a:rPr lang="ru-RU" sz="1600" u="none" strike="noStrike" dirty="0" err="1">
                          <a:effectLst/>
                        </a:rPr>
                        <a:t>Сиситива</a:t>
                      </a:r>
                      <a:r>
                        <a:rPr lang="ru-RU" sz="1600" u="none" strike="noStrike" dirty="0">
                          <a:effectLst/>
                        </a:rPr>
                        <a:t> 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236719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Обработка по всходам 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Пульсар 0,6; Пивот 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76842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Обработка по всходам 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Бомба 17 </a:t>
                      </a:r>
                      <a:r>
                        <a:rPr lang="ru-RU" sz="1600" u="none" strike="noStrike" dirty="0" err="1">
                          <a:effectLst/>
                        </a:rPr>
                        <a:t>гр</a:t>
                      </a:r>
                      <a:r>
                        <a:rPr lang="ru-RU" sz="1600" u="none" strike="noStrike" dirty="0">
                          <a:effectLst/>
                        </a:rPr>
                        <a:t>; Балерина 0,3</a:t>
                      </a:r>
                      <a:r>
                        <a:rPr lang="ru-RU" sz="1600" b="1" u="none" strike="noStrike" dirty="0">
                          <a:effectLst/>
                        </a:rPr>
                        <a:t>; </a:t>
                      </a:r>
                      <a:r>
                        <a:rPr lang="ru-RU" sz="1600" b="1" u="none" strike="noStrike" dirty="0" err="1">
                          <a:effectLst/>
                        </a:rPr>
                        <a:t>БиоВайс</a:t>
                      </a:r>
                      <a:r>
                        <a:rPr lang="ru-RU" sz="1600" b="1" u="none" strike="noStrike" dirty="0">
                          <a:effectLst/>
                        </a:rPr>
                        <a:t> всходы 0,25; </a:t>
                      </a:r>
                      <a:r>
                        <a:rPr lang="ru-RU" sz="1600" b="1" u="none" strike="noStrike" dirty="0" err="1">
                          <a:effectLst/>
                        </a:rPr>
                        <a:t>ТурМакс</a:t>
                      </a:r>
                      <a:r>
                        <a:rPr lang="ru-RU" sz="1600" b="1" u="none" strike="noStrike" dirty="0">
                          <a:effectLst/>
                        </a:rPr>
                        <a:t> всходы 0,5</a:t>
                      </a:r>
                      <a:r>
                        <a:rPr lang="ru-RU" sz="1600" u="none" strike="noStrike" dirty="0">
                          <a:effectLst/>
                        </a:rPr>
                        <a:t>; Карбамид 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46509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</a:rPr>
                        <a:t>в фазу  середина кущения (25)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685942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Обработка по всходам 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КАС 80 л </a:t>
                      </a:r>
                      <a:r>
                        <a:rPr lang="ru-RU" sz="1600" u="none" strike="noStrike" dirty="0" err="1">
                          <a:effectLst/>
                        </a:rPr>
                        <a:t>крупнокапельно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74983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</a:rPr>
                        <a:t>1 междоузлие (31)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468396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Обработка по всходам 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КАС 80 л </a:t>
                      </a:r>
                      <a:r>
                        <a:rPr lang="ru-RU" sz="1600" u="none" strike="noStrike" dirty="0" err="1">
                          <a:effectLst/>
                        </a:rPr>
                        <a:t>опусками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297568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</a:rPr>
                        <a:t>Начало флаг-листа (37)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75848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Обработка по всходам 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Абакусультра</a:t>
                      </a:r>
                      <a:r>
                        <a:rPr lang="ru-RU" sz="1600" u="none" strike="noStrike" dirty="0">
                          <a:effectLst/>
                        </a:rPr>
                        <a:t> 1,3; Борей 0,1; </a:t>
                      </a:r>
                      <a:r>
                        <a:rPr lang="ru-RU" sz="1600" b="1" u="none" strike="noStrike" dirty="0" err="1">
                          <a:effectLst/>
                        </a:rPr>
                        <a:t>Турмакс</a:t>
                      </a:r>
                      <a:r>
                        <a:rPr lang="ru-RU" sz="1600" b="1" u="none" strike="noStrike" dirty="0">
                          <a:effectLst/>
                        </a:rPr>
                        <a:t> всходы 0,5; </a:t>
                      </a:r>
                      <a:r>
                        <a:rPr lang="ru-RU" sz="1600" u="none" strike="noStrike" dirty="0">
                          <a:effectLst/>
                        </a:rPr>
                        <a:t>карбамид 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04833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</a:rPr>
                        <a:t>Середина колошения (55)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13620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Урожайность, ц/га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59,6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908249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Клейковина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49810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Срок уборки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17 августа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74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40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141" y="1183341"/>
            <a:ext cx="10448365" cy="4746812"/>
          </a:xfrm>
        </p:spPr>
        <p:txBody>
          <a:bodyPr>
            <a:normAutofit/>
          </a:bodyPr>
          <a:lstStyle/>
          <a:p>
            <a:endParaRPr lang="ru-RU" sz="1800" b="1" dirty="0"/>
          </a:p>
          <a:p>
            <a:r>
              <a:rPr lang="ru-RU" sz="3500" b="1" dirty="0"/>
              <a:t>Спасибо за внимание!</a:t>
            </a:r>
          </a:p>
          <a:p>
            <a:r>
              <a:rPr lang="ru-RU" sz="3500" b="1" dirty="0"/>
              <a:t>Прошу задавать вопросы</a:t>
            </a:r>
          </a:p>
          <a:p>
            <a:endParaRPr lang="ru-RU" sz="1800" dirty="0"/>
          </a:p>
          <a:p>
            <a:pPr algn="just"/>
            <a:r>
              <a:rPr lang="ru-RU" sz="2400" dirty="0">
                <a:latin typeface="+mj-lt"/>
              </a:rPr>
              <a:t>ООО «</a:t>
            </a:r>
            <a:r>
              <a:rPr lang="ru-RU" sz="2400" dirty="0" err="1">
                <a:latin typeface="+mj-lt"/>
              </a:rPr>
              <a:t>ПлантаПлюс</a:t>
            </a:r>
            <a:r>
              <a:rPr lang="ru-RU" sz="2400" dirty="0">
                <a:latin typeface="+mj-lt"/>
              </a:rPr>
              <a:t>»</a:t>
            </a:r>
          </a:p>
          <a:p>
            <a:pPr algn="just"/>
            <a:r>
              <a:rPr lang="ru-RU" sz="2400" dirty="0">
                <a:latin typeface="+mj-lt"/>
              </a:rPr>
              <a:t>Региональный представитель в г. Бийск</a:t>
            </a:r>
          </a:p>
          <a:p>
            <a:pPr algn="just"/>
            <a:r>
              <a:rPr lang="ru-RU" sz="2400" dirty="0">
                <a:latin typeface="+mj-lt"/>
              </a:rPr>
              <a:t>Виталий  Богданов 	+7 (962) 794 16 88  </a:t>
            </a:r>
            <a:r>
              <a:rPr lang="en-US" sz="2400" dirty="0">
                <a:latin typeface="+mj-lt"/>
                <a:hlinkClick r:id="rId2"/>
              </a:rPr>
              <a:t>vs.bogdanov@planta-plus.ru</a:t>
            </a:r>
            <a:r>
              <a:rPr lang="en-US" sz="2400" dirty="0">
                <a:latin typeface="+mj-lt"/>
              </a:rPr>
              <a:t> </a:t>
            </a:r>
            <a:endParaRPr lang="ru-RU" sz="2400" dirty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dirty="0">
                <a:latin typeface="+mj-lt"/>
              </a:rPr>
              <a:t>Региональный представитель в г. Новосибирск</a:t>
            </a:r>
          </a:p>
          <a:p>
            <a:pPr algn="just"/>
            <a:r>
              <a:rPr lang="ru-RU" sz="2400" dirty="0">
                <a:latin typeface="+mj-lt"/>
              </a:rPr>
              <a:t>Евгений Кащеев	+7 (905) 939 70 45</a:t>
            </a:r>
            <a:r>
              <a:rPr lang="en-US" sz="2400" dirty="0">
                <a:latin typeface="+mj-lt"/>
              </a:rPr>
              <a:t>  </a:t>
            </a:r>
            <a:r>
              <a:rPr lang="en-US" sz="2400" dirty="0">
                <a:latin typeface="+mj-lt"/>
                <a:hlinkClick r:id="rId3"/>
              </a:rPr>
              <a:t>el.kashcheev@planta-plus.ru</a:t>
            </a:r>
            <a:r>
              <a:rPr lang="en-US" sz="2400" dirty="0">
                <a:latin typeface="+mj-lt"/>
              </a:rPr>
              <a:t> </a:t>
            </a:r>
            <a:endParaRPr lang="ru-RU" sz="2400" dirty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7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A17E2F-9AD0-4780-9E4B-53815B859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9"/>
          <a:stretch/>
        </p:blipFill>
        <p:spPr>
          <a:xfrm>
            <a:off x="298140" y="181727"/>
            <a:ext cx="9963460" cy="5362433"/>
          </a:xfrm>
          <a:prstGeom prst="rect">
            <a:avLst/>
          </a:prstGeom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158B227-5D19-4B76-97B6-C2FE0AF4F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23156"/>
              </p:ext>
            </p:extLst>
          </p:nvPr>
        </p:nvGraphicFramePr>
        <p:xfrm>
          <a:off x="298140" y="5767494"/>
          <a:ext cx="9963460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911003">
                  <a:extLst>
                    <a:ext uri="{9D8B030D-6E8A-4147-A177-3AD203B41FA5}">
                      <a16:colId xmlns:a16="http://schemas.microsoft.com/office/drawing/2014/main" val="2464401498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807077190"/>
                    </a:ext>
                  </a:extLst>
                </a:gridCol>
                <a:gridCol w="2061029">
                  <a:extLst>
                    <a:ext uri="{9D8B030D-6E8A-4147-A177-3AD203B41FA5}">
                      <a16:colId xmlns:a16="http://schemas.microsoft.com/office/drawing/2014/main" val="6505823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3595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    Влияние на растение</a:t>
                      </a:r>
                    </a:p>
                  </a:txBody>
                  <a:tcPr anchor="ctr">
                    <a:solidFill>
                      <a:srgbClr val="050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>
                          <a:solidFill>
                            <a:srgbClr val="153E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накапливаться в растениях в больших количествах.</a:t>
                      </a:r>
                      <a:endParaRPr lang="ru-RU" sz="1400" dirty="0">
                        <a:solidFill>
                          <a:srgbClr val="153E2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53E29"/>
                          </a:solidFill>
                        </a:rPr>
                        <a:t>Токсичное влияние при избытке. Подкисляющий эффект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153E2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700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82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438F1-00FE-4538-A1A5-A07425E0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0" y="602938"/>
            <a:ext cx="10083230" cy="56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2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1155DF-5AF6-49D0-B195-00060D8A4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29128"/>
            <a:ext cx="9892146" cy="65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9A11D0A8-EA54-44B8-B4B3-168718471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F8877D-74A6-406F-9088-39549B4D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2" y="1078173"/>
            <a:ext cx="11564115" cy="54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3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628E7D-7BDD-46FA-B8FC-9F4473260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3"/>
          <a:stretch/>
        </p:blipFill>
        <p:spPr>
          <a:xfrm>
            <a:off x="1413165" y="384637"/>
            <a:ext cx="8413007" cy="60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3BA51FCE-9997-46AF-9DAD-6DD2CFD71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73054"/>
              </p:ext>
            </p:extLst>
          </p:nvPr>
        </p:nvGraphicFramePr>
        <p:xfrm>
          <a:off x="232012" y="1091202"/>
          <a:ext cx="11737075" cy="50160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88991">
                  <a:extLst>
                    <a:ext uri="{9D8B030D-6E8A-4147-A177-3AD203B41FA5}">
                      <a16:colId xmlns:a16="http://schemas.microsoft.com/office/drawing/2014/main" val="3890149255"/>
                    </a:ext>
                  </a:extLst>
                </a:gridCol>
                <a:gridCol w="4348084">
                  <a:extLst>
                    <a:ext uri="{9D8B030D-6E8A-4147-A177-3AD203B41FA5}">
                      <a16:colId xmlns:a16="http://schemas.microsoft.com/office/drawing/2014/main" val="1732328577"/>
                    </a:ext>
                  </a:extLst>
                </a:gridCol>
              </a:tblGrid>
              <a:tr h="2895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Симбиотические (симбиоз)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Ассоциативные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8660"/>
                  </a:ext>
                </a:extLst>
              </a:tr>
              <a:tr h="213345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Клубеньковые бактерии (Для каждого вида бобовых растений используются специфические только для них и наиболее эффективные штаммы клубеньковых бактерий: </a:t>
                      </a:r>
                    </a:p>
                    <a:p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Соя –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Bradyrhizobium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 japonicum; </a:t>
                      </a:r>
                      <a:endParaRPr lang="ru-RU" sz="1600" dirty="0">
                        <a:solidFill>
                          <a:srgbClr val="153E29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Нут –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Mesorhizobium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ciceri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; </a:t>
                      </a:r>
                    </a:p>
                    <a:p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Горох, чечевица, вика, кормовые бобы, чина – 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Rhizobium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leguminosarum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bv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viciae</a:t>
                      </a:r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; </a:t>
                      </a:r>
                    </a:p>
                    <a:p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Люцерна, донник  –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Sinorhizobium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meliloti</a:t>
                      </a:r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; </a:t>
                      </a:r>
                    </a:p>
                    <a:p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Эспарцет – 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Bradyrhizobium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 sp. (</a:t>
                      </a:r>
                      <a:r>
                        <a:rPr lang="en-US" sz="1600" dirty="0" err="1">
                          <a:solidFill>
                            <a:srgbClr val="153E29"/>
                          </a:solidFill>
                        </a:rPr>
                        <a:t>Onobrychis</a:t>
                      </a:r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)</a:t>
                      </a:r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53E29"/>
                          </a:solidFill>
                        </a:rPr>
                        <a:t>Azotobacter</a:t>
                      </a:r>
                      <a:endParaRPr lang="ru-RU" sz="1600" dirty="0">
                        <a:solidFill>
                          <a:srgbClr val="153E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675630"/>
                  </a:ext>
                </a:extLst>
              </a:tr>
              <a:tr h="52663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153E29"/>
                          </a:solidFill>
                        </a:rPr>
                        <a:t>Инокуляция семян</a:t>
                      </a:r>
                    </a:p>
                    <a:p>
                      <a:endParaRPr lang="ru-RU" sz="1600" b="1" dirty="0">
                        <a:solidFill>
                          <a:srgbClr val="153E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153E29"/>
                          </a:solidFill>
                        </a:rPr>
                        <a:t>Инокуляция семян, а также внекорневые обработки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483189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153E29"/>
                          </a:solidFill>
                        </a:rPr>
                        <a:t>Нитрагин Соя, Нитрагин Горох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rgbClr val="153E29"/>
                          </a:solidFill>
                        </a:rPr>
                        <a:t>БиоВайс</a:t>
                      </a:r>
                      <a:r>
                        <a:rPr lang="ru-RU" sz="1600" b="1" dirty="0">
                          <a:solidFill>
                            <a:srgbClr val="153E29"/>
                          </a:solidFill>
                        </a:rPr>
                        <a:t> спринт, </a:t>
                      </a:r>
                      <a:r>
                        <a:rPr lang="ru-RU" sz="1600" b="1" dirty="0" err="1">
                          <a:solidFill>
                            <a:srgbClr val="153E29"/>
                          </a:solidFill>
                        </a:rPr>
                        <a:t>БиоВайс</a:t>
                      </a:r>
                      <a:r>
                        <a:rPr lang="ru-RU" sz="1600" b="1" dirty="0">
                          <a:solidFill>
                            <a:srgbClr val="153E29"/>
                          </a:solidFill>
                        </a:rPr>
                        <a:t> всходы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549104"/>
                  </a:ext>
                </a:extLst>
              </a:tr>
              <a:tr h="51757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Выработка азота до 400 кг/Га в </a:t>
                      </a:r>
                      <a:r>
                        <a:rPr lang="ru-RU" sz="1600" dirty="0" err="1">
                          <a:solidFill>
                            <a:srgbClr val="153E29"/>
                          </a:solidFill>
                        </a:rPr>
                        <a:t>д.в</a:t>
                      </a:r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. за период вегетации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Выработка азота до 60 кг/Га в </a:t>
                      </a:r>
                      <a:r>
                        <a:rPr lang="ru-RU" sz="1600" dirty="0" err="1">
                          <a:solidFill>
                            <a:srgbClr val="153E29"/>
                          </a:solidFill>
                        </a:rPr>
                        <a:t>д.в</a:t>
                      </a:r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. за 2 внекорневые обработки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79368"/>
                  </a:ext>
                </a:extLst>
              </a:tr>
              <a:tr h="98824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В сравнении с минеральным удобрением (аммиачная селитра) экономия составит  более 1 т/га в физическом весе</a:t>
                      </a:r>
                    </a:p>
                    <a:p>
                      <a:endParaRPr lang="ru-RU" sz="1600" dirty="0">
                        <a:solidFill>
                          <a:srgbClr val="153E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153E29"/>
                          </a:solidFill>
                        </a:rPr>
                        <a:t>В сравнении с минеральным удобрением (аммиачная селитра) экономия составит более 170 кг/га в физическом весе.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03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BA34C2-CC69-431D-8ECC-FBEEBD071133}"/>
              </a:ext>
            </a:extLst>
          </p:cNvPr>
          <p:cNvSpPr txBox="1"/>
          <p:nvPr/>
        </p:nvSpPr>
        <p:spPr>
          <a:xfrm>
            <a:off x="2288274" y="260205"/>
            <a:ext cx="761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3E29"/>
                </a:solidFill>
              </a:rPr>
              <a:t>Глава 2. Теория. </a:t>
            </a:r>
          </a:p>
          <a:p>
            <a:pPr algn="ctr"/>
            <a:r>
              <a:rPr lang="ru-RU" sz="2400" b="1" dirty="0">
                <a:solidFill>
                  <a:srgbClr val="153E29"/>
                </a:solidFill>
              </a:rPr>
              <a:t>Азотфиксирующие бактерии</a:t>
            </a:r>
          </a:p>
        </p:txBody>
      </p:sp>
    </p:spTree>
    <p:extLst>
      <p:ext uri="{BB962C8B-B14F-4D97-AF65-F5344CB8AC3E}">
        <p14:creationId xmlns:p14="http://schemas.microsoft.com/office/powerpoint/2010/main" val="252549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8DDA44-EC54-4ADA-915A-E9C494DA3DFD}"/>
              </a:ext>
            </a:extLst>
          </p:cNvPr>
          <p:cNvSpPr txBox="1"/>
          <p:nvPr/>
        </p:nvSpPr>
        <p:spPr>
          <a:xfrm>
            <a:off x="1282889" y="507241"/>
            <a:ext cx="7738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153E29"/>
                </a:solidFill>
              </a:rPr>
              <a:t>БиоВайс</a:t>
            </a:r>
            <a:r>
              <a:rPr lang="ru-RU" sz="4400" b="1" dirty="0">
                <a:solidFill>
                  <a:srgbClr val="153E29"/>
                </a:solidFill>
              </a:rPr>
              <a:t>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20C65-AF4C-4D39-9059-B0DC34F5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35" y="1866963"/>
            <a:ext cx="3590855" cy="2712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CCEF3-5656-422D-B507-818C5BDDF048}"/>
              </a:ext>
            </a:extLst>
          </p:cNvPr>
          <p:cNvSpPr txBox="1"/>
          <p:nvPr/>
        </p:nvSpPr>
        <p:spPr>
          <a:xfrm>
            <a:off x="260835" y="4827264"/>
            <a:ext cx="372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53E29"/>
                </a:solidFill>
              </a:rPr>
              <a:t>1. «</a:t>
            </a:r>
            <a:r>
              <a:rPr lang="en-US" dirty="0">
                <a:solidFill>
                  <a:srgbClr val="153E29"/>
                </a:solidFill>
              </a:rPr>
              <a:t>Azotobacter </a:t>
            </a:r>
            <a:r>
              <a:rPr lang="en-US" dirty="0" err="1">
                <a:solidFill>
                  <a:srgbClr val="153E29"/>
                </a:solidFill>
              </a:rPr>
              <a:t>chroococcum</a:t>
            </a:r>
            <a:r>
              <a:rPr lang="en-US" dirty="0">
                <a:solidFill>
                  <a:srgbClr val="153E29"/>
                </a:solidFill>
              </a:rPr>
              <a:t>» </a:t>
            </a:r>
            <a:r>
              <a:rPr lang="ru-RU" dirty="0">
                <a:solidFill>
                  <a:srgbClr val="153E29"/>
                </a:solidFill>
              </a:rPr>
              <a:t>(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хроококкум</a:t>
            </a: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ru-RU" dirty="0">
                <a:solidFill>
                  <a:srgbClr val="153E29"/>
                </a:solidFill>
              </a:rPr>
              <a:t>ВКМ В-2272 Д (</a:t>
            </a:r>
            <a:r>
              <a:rPr lang="en-US" dirty="0">
                <a:solidFill>
                  <a:srgbClr val="153E29"/>
                </a:solidFill>
              </a:rPr>
              <a:t>Az d 10) – </a:t>
            </a:r>
            <a:r>
              <a:rPr lang="ru-RU" dirty="0">
                <a:solidFill>
                  <a:srgbClr val="153E29"/>
                </a:solidFill>
              </a:rPr>
              <a:t>ассоциативный азотфиксатор. В сухом препарате в виде устойчивых </a:t>
            </a:r>
            <a:r>
              <a:rPr lang="ru-RU" dirty="0" err="1">
                <a:solidFill>
                  <a:srgbClr val="153E29"/>
                </a:solidFill>
              </a:rPr>
              <a:t>цистоподобных</a:t>
            </a:r>
            <a:r>
              <a:rPr lang="ru-RU" dirty="0">
                <a:solidFill>
                  <a:srgbClr val="153E29"/>
                </a:solidFill>
              </a:rPr>
              <a:t> форм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28E2AC-B3B6-4863-979B-A718D356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146" y="1866963"/>
            <a:ext cx="3590855" cy="271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18C00-E6CB-4EDC-B5B6-01B1A00295CB}"/>
              </a:ext>
            </a:extLst>
          </p:cNvPr>
          <p:cNvSpPr txBox="1"/>
          <p:nvPr/>
        </p:nvSpPr>
        <p:spPr>
          <a:xfrm>
            <a:off x="3985146" y="4827264"/>
            <a:ext cx="3590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53E29"/>
                </a:solidFill>
              </a:rPr>
              <a:t>2. </a:t>
            </a:r>
            <a:r>
              <a:rPr lang="en-US" dirty="0">
                <a:solidFill>
                  <a:srgbClr val="153E29"/>
                </a:solidFill>
              </a:rPr>
              <a:t>Bacillus megaterium var. </a:t>
            </a:r>
            <a:r>
              <a:rPr lang="en-US" dirty="0" err="1">
                <a:solidFill>
                  <a:srgbClr val="153E29"/>
                </a:solidFill>
              </a:rPr>
              <a:t>phosphaticum</a:t>
            </a:r>
            <a:r>
              <a:rPr lang="en-US" dirty="0">
                <a:solidFill>
                  <a:srgbClr val="153E29"/>
                </a:solidFill>
              </a:rPr>
              <a:t> </a:t>
            </a:r>
            <a:r>
              <a:rPr lang="ru-RU" dirty="0">
                <a:solidFill>
                  <a:srgbClr val="153E29"/>
                </a:solidFill>
              </a:rPr>
              <a:t>ВКМ В-2357 Д (</a:t>
            </a:r>
            <a:r>
              <a:rPr lang="en-US" dirty="0">
                <a:solidFill>
                  <a:srgbClr val="153E29"/>
                </a:solidFill>
              </a:rPr>
              <a:t>Pl-04) – </a:t>
            </a:r>
            <a:r>
              <a:rPr lang="ru-RU" dirty="0" err="1">
                <a:solidFill>
                  <a:srgbClr val="153E29"/>
                </a:solidFill>
              </a:rPr>
              <a:t>фосфатмобилизатор</a:t>
            </a:r>
            <a:r>
              <a:rPr lang="ru-RU" dirty="0">
                <a:solidFill>
                  <a:srgbClr val="153E29"/>
                </a:solidFill>
              </a:rPr>
              <a:t>. В сухом препарате в виде спор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14F750-9661-4F67-99F2-71B9FDD20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524" y="1866963"/>
            <a:ext cx="3590855" cy="2719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AD55A6-F85F-46EB-947C-2FBECFF944D3}"/>
              </a:ext>
            </a:extLst>
          </p:cNvPr>
          <p:cNvSpPr txBox="1"/>
          <p:nvPr/>
        </p:nvSpPr>
        <p:spPr>
          <a:xfrm>
            <a:off x="7944524" y="4827264"/>
            <a:ext cx="3590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53E29"/>
                </a:solidFill>
              </a:rPr>
              <a:t>3. </a:t>
            </a:r>
            <a:r>
              <a:rPr lang="en-US" dirty="0">
                <a:solidFill>
                  <a:srgbClr val="153E29"/>
                </a:solidFill>
              </a:rPr>
              <a:t>Bacillus </a:t>
            </a:r>
            <a:r>
              <a:rPr lang="en-US" dirty="0" err="1">
                <a:solidFill>
                  <a:srgbClr val="153E29"/>
                </a:solidFill>
              </a:rPr>
              <a:t>mucilaginosus</a:t>
            </a:r>
            <a:r>
              <a:rPr lang="en-US" dirty="0">
                <a:solidFill>
                  <a:srgbClr val="153E29"/>
                </a:solidFill>
              </a:rPr>
              <a:t> var. siliceous </a:t>
            </a:r>
            <a:r>
              <a:rPr lang="ru-RU" dirty="0">
                <a:solidFill>
                  <a:srgbClr val="153E29"/>
                </a:solidFill>
              </a:rPr>
              <a:t>ВКМ В-1574 – </a:t>
            </a:r>
            <a:r>
              <a:rPr lang="ru-RU" dirty="0" err="1">
                <a:solidFill>
                  <a:srgbClr val="153E29"/>
                </a:solidFill>
              </a:rPr>
              <a:t>кремниймобилизатор</a:t>
            </a:r>
            <a:r>
              <a:rPr lang="ru-RU" dirty="0">
                <a:solidFill>
                  <a:srgbClr val="153E29"/>
                </a:solidFill>
              </a:rPr>
              <a:t>. В сухом препарате в виде спор</a:t>
            </a:r>
          </a:p>
        </p:txBody>
      </p:sp>
    </p:spTree>
    <p:extLst>
      <p:ext uri="{BB962C8B-B14F-4D97-AF65-F5344CB8AC3E}">
        <p14:creationId xmlns:p14="http://schemas.microsoft.com/office/powerpoint/2010/main" val="267889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D8AED0-478F-40BC-B2D6-D60A2EE47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82" y="108089"/>
            <a:ext cx="9361617" cy="6641821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603BAB3-AE93-45AC-BD24-EE4DDC070146}"/>
              </a:ext>
            </a:extLst>
          </p:cNvPr>
          <p:cNvSpPr/>
          <p:nvPr/>
        </p:nvSpPr>
        <p:spPr>
          <a:xfrm rot="16200000">
            <a:off x="5920399" y="6417066"/>
            <a:ext cx="551802" cy="187624"/>
          </a:xfrm>
          <a:prstGeom prst="rightArrow">
            <a:avLst/>
          </a:prstGeom>
          <a:solidFill>
            <a:srgbClr val="FF0000"/>
          </a:solidFill>
          <a:ln>
            <a:solidFill>
              <a:srgbClr val="153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AB7BC5AD-CC11-42A7-ABFA-FE5BDFDAE6C2}"/>
              </a:ext>
            </a:extLst>
          </p:cNvPr>
          <p:cNvSpPr/>
          <p:nvPr/>
        </p:nvSpPr>
        <p:spPr>
          <a:xfrm rot="16200000">
            <a:off x="5713074" y="6417064"/>
            <a:ext cx="551801" cy="187624"/>
          </a:xfrm>
          <a:prstGeom prst="rightArrow">
            <a:avLst/>
          </a:prstGeom>
          <a:solidFill>
            <a:srgbClr val="FF0000"/>
          </a:solidFill>
          <a:ln>
            <a:solidFill>
              <a:srgbClr val="153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6FF91D5-5432-4B07-97C1-91F4DDDABB9B}"/>
              </a:ext>
            </a:extLst>
          </p:cNvPr>
          <p:cNvSpPr/>
          <p:nvPr/>
        </p:nvSpPr>
        <p:spPr>
          <a:xfrm>
            <a:off x="907514" y="3944620"/>
            <a:ext cx="945557" cy="158044"/>
          </a:xfrm>
          <a:prstGeom prst="rightArrow">
            <a:avLst/>
          </a:prstGeom>
          <a:solidFill>
            <a:srgbClr val="FF0000"/>
          </a:solidFill>
          <a:ln>
            <a:solidFill>
              <a:srgbClr val="153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37751F11-75C9-4C51-94F1-9DFE9905D211}"/>
              </a:ext>
            </a:extLst>
          </p:cNvPr>
          <p:cNvSpPr/>
          <p:nvPr/>
        </p:nvSpPr>
        <p:spPr>
          <a:xfrm rot="16200000">
            <a:off x="6813027" y="6417064"/>
            <a:ext cx="551802" cy="187624"/>
          </a:xfrm>
          <a:prstGeom prst="rightArrow">
            <a:avLst/>
          </a:prstGeom>
          <a:solidFill>
            <a:srgbClr val="FF0000"/>
          </a:solidFill>
          <a:ln>
            <a:solidFill>
              <a:srgbClr val="153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88A80199-E7C7-4323-AE37-CD1E892EF907}"/>
              </a:ext>
            </a:extLst>
          </p:cNvPr>
          <p:cNvSpPr/>
          <p:nvPr/>
        </p:nvSpPr>
        <p:spPr>
          <a:xfrm>
            <a:off x="885025" y="6076930"/>
            <a:ext cx="945557" cy="158044"/>
          </a:xfrm>
          <a:prstGeom prst="rightArrow">
            <a:avLst/>
          </a:prstGeom>
          <a:solidFill>
            <a:srgbClr val="FF0000"/>
          </a:solidFill>
          <a:ln>
            <a:solidFill>
              <a:srgbClr val="153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D83F833C-E795-434E-92CF-2FB2B42073AE}"/>
              </a:ext>
            </a:extLst>
          </p:cNvPr>
          <p:cNvSpPr/>
          <p:nvPr/>
        </p:nvSpPr>
        <p:spPr>
          <a:xfrm rot="16200000">
            <a:off x="7906020" y="6417064"/>
            <a:ext cx="551802" cy="187624"/>
          </a:xfrm>
          <a:prstGeom prst="rightArrow">
            <a:avLst/>
          </a:prstGeom>
          <a:solidFill>
            <a:srgbClr val="FF0000"/>
          </a:solidFill>
          <a:ln>
            <a:solidFill>
              <a:srgbClr val="153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7B27DD26-7425-4080-8518-97749095E351}"/>
              </a:ext>
            </a:extLst>
          </p:cNvPr>
          <p:cNvSpPr/>
          <p:nvPr/>
        </p:nvSpPr>
        <p:spPr>
          <a:xfrm rot="16200000">
            <a:off x="7053580" y="6424958"/>
            <a:ext cx="551802" cy="187624"/>
          </a:xfrm>
          <a:prstGeom prst="rightArrow">
            <a:avLst/>
          </a:prstGeom>
          <a:solidFill>
            <a:srgbClr val="FF0000"/>
          </a:solidFill>
          <a:ln>
            <a:solidFill>
              <a:srgbClr val="153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0AC34BC-FB38-4F99-80EF-73F5D558767A}"/>
              </a:ext>
            </a:extLst>
          </p:cNvPr>
          <p:cNvSpPr/>
          <p:nvPr/>
        </p:nvSpPr>
        <p:spPr>
          <a:xfrm rot="16200000">
            <a:off x="4256990" y="6400654"/>
            <a:ext cx="551802" cy="187624"/>
          </a:xfrm>
          <a:prstGeom prst="rightArrow">
            <a:avLst/>
          </a:prstGeom>
          <a:solidFill>
            <a:srgbClr val="FF0000"/>
          </a:solidFill>
          <a:ln>
            <a:solidFill>
              <a:srgbClr val="153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94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18895</TotalTime>
  <Words>677</Words>
  <Application>Microsoft Office PowerPoint</Application>
  <PresentationFormat>Широкоэкранный</PresentationFormat>
  <Paragraphs>127</Paragraphs>
  <Slides>12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A13 design</dc:creator>
  <cp:lastModifiedBy>Vitaly</cp:lastModifiedBy>
  <cp:revision>387</cp:revision>
  <dcterms:created xsi:type="dcterms:W3CDTF">2017-12-04T09:10:44Z</dcterms:created>
  <dcterms:modified xsi:type="dcterms:W3CDTF">2022-03-31T03:55:19Z</dcterms:modified>
</cp:coreProperties>
</file>