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  <p:sldMasterId id="2147484130" r:id="rId2"/>
  </p:sldMasterIdLst>
  <p:notesMasterIdLst>
    <p:notesMasterId r:id="rId25"/>
  </p:notesMasterIdLst>
  <p:sldIdLst>
    <p:sldId id="256" r:id="rId3"/>
    <p:sldId id="291" r:id="rId4"/>
    <p:sldId id="308" r:id="rId5"/>
    <p:sldId id="337" r:id="rId6"/>
    <p:sldId id="332" r:id="rId7"/>
    <p:sldId id="294" r:id="rId8"/>
    <p:sldId id="296" r:id="rId9"/>
    <p:sldId id="295" r:id="rId10"/>
    <p:sldId id="298" r:id="rId11"/>
    <p:sldId id="299" r:id="rId12"/>
    <p:sldId id="301" r:id="rId13"/>
    <p:sldId id="305" r:id="rId14"/>
    <p:sldId id="307" r:id="rId15"/>
    <p:sldId id="335" r:id="rId16"/>
    <p:sldId id="317" r:id="rId17"/>
    <p:sldId id="321" r:id="rId18"/>
    <p:sldId id="336" r:id="rId19"/>
    <p:sldId id="334" r:id="rId20"/>
    <p:sldId id="324" r:id="rId21"/>
    <p:sldId id="328" r:id="rId22"/>
    <p:sldId id="330" r:id="rId23"/>
    <p:sldId id="331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80"/>
    <a:srgbClr val="66FF66"/>
    <a:srgbClr val="FF99FF"/>
    <a:srgbClr val="FFFF66"/>
    <a:srgbClr val="FF9900"/>
    <a:srgbClr val="3366FF"/>
    <a:srgbClr val="CC0066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43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perspective val="30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41E-2"/>
          <c:y val="1.2597806592918261E-2"/>
          <c:w val="0.81382830741488321"/>
          <c:h val="0.8602344448500430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dLbls>
            <c:spPr>
              <a:noFill/>
              <a:ln w="24921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0000"/>
            </a:solidFill>
            <a:ln w="24921">
              <a:noFill/>
            </a:ln>
          </c:spPr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200385871219221E-2"/>
                  <c:y val="0.1092607518548373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4575974570318641E-3"/>
                  <c:y val="0.1473464973652728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4921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00"/>
            </a:solidFill>
            <a:ln w="24921">
              <a:noFill/>
            </a:ln>
          </c:spPr>
          <c:dLbls>
            <c:dLbl>
              <c:idx val="4"/>
              <c:layout>
                <c:manualLayout>
                  <c:x val="4.6643118625019374E-2"/>
                  <c:y val="6.6975680620578034E-3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4921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</c:ser>
        <c:shape val="box"/>
        <c:axId val="65170816"/>
        <c:axId val="65180800"/>
        <c:axId val="65171904"/>
      </c:bar3DChart>
      <c:catAx>
        <c:axId val="65170816"/>
        <c:scaling>
          <c:orientation val="minMax"/>
        </c:scaling>
        <c:axPos val="b"/>
        <c:numFmt formatCode="General" sourceLinked="1"/>
        <c:tickLblPos val="nextTo"/>
        <c:crossAx val="65180800"/>
        <c:crosses val="autoZero"/>
        <c:auto val="1"/>
        <c:lblAlgn val="ctr"/>
        <c:lblOffset val="100"/>
      </c:catAx>
      <c:valAx>
        <c:axId val="65180800"/>
        <c:scaling>
          <c:orientation val="minMax"/>
        </c:scaling>
        <c:delete val="1"/>
        <c:axPos val="l"/>
        <c:majorGridlines/>
        <c:numFmt formatCode="#,##0.000" sourceLinked="1"/>
        <c:tickLblPos val="nextTo"/>
        <c:crossAx val="65170816"/>
        <c:crosses val="autoZero"/>
        <c:crossBetween val="between"/>
      </c:valAx>
      <c:serAx>
        <c:axId val="65171904"/>
        <c:scaling>
          <c:orientation val="minMax"/>
        </c:scaling>
        <c:delete val="1"/>
        <c:axPos val="b"/>
        <c:tickLblPos val="nextTo"/>
        <c:crossAx val="65180800"/>
        <c:crosses val="autoZero"/>
      </c:serAx>
      <c:spPr>
        <a:noFill/>
        <a:ln w="24921">
          <a:noFill/>
        </a:ln>
      </c:spPr>
    </c:plotArea>
    <c:legend>
      <c:legendPos val="r"/>
      <c:layout>
        <c:manualLayout>
          <c:xMode val="edge"/>
          <c:yMode val="edge"/>
          <c:x val="0.83931623931623811"/>
          <c:y val="0.41229193341869375"/>
          <c:w val="0.14786324786324825"/>
          <c:h val="0.17413572343149836"/>
        </c:manualLayout>
      </c:layout>
      <c:spPr>
        <a:noFill/>
        <a:ln w="24915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766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CC"/>
            </a:solidFill>
            <a:ln w="25309">
              <a:noFill/>
            </a:ln>
          </c:spPr>
          <c:dLbls>
            <c:spPr>
              <a:noFill/>
              <a:ln w="2530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845</c:v>
                </c:pt>
                <c:pt idx="1">
                  <c:v>1111</c:v>
                </c:pt>
                <c:pt idx="2">
                  <c:v>1591</c:v>
                </c:pt>
              </c:numCache>
            </c:numRef>
          </c:val>
        </c:ser>
        <c:shape val="box"/>
        <c:axId val="98763136"/>
        <c:axId val="98764672"/>
        <c:axId val="0"/>
      </c:bar3DChart>
      <c:catAx>
        <c:axId val="98763136"/>
        <c:scaling>
          <c:orientation val="minMax"/>
        </c:scaling>
        <c:axPos val="b"/>
        <c:numFmt formatCode="General" sourceLinked="1"/>
        <c:tickLblPos val="nextTo"/>
        <c:crossAx val="98764672"/>
        <c:crosses val="autoZero"/>
        <c:auto val="1"/>
        <c:lblAlgn val="ctr"/>
        <c:lblOffset val="100"/>
      </c:catAx>
      <c:valAx>
        <c:axId val="98764672"/>
        <c:scaling>
          <c:orientation val="minMax"/>
        </c:scaling>
        <c:axPos val="l"/>
        <c:majorGridlines/>
        <c:numFmt formatCode="General" sourceLinked="1"/>
        <c:tickLblPos val="nextTo"/>
        <c:crossAx val="98763136"/>
        <c:crosses val="autoZero"/>
        <c:crossBetween val="between"/>
      </c:valAx>
      <c:spPr>
        <a:noFill/>
        <a:ln w="253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8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99"/>
            </a:solidFill>
            <a:ln w="25305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305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3168</c:v>
                </c:pt>
                <c:pt idx="1">
                  <c:v>2278</c:v>
                </c:pt>
                <c:pt idx="2">
                  <c:v>2278</c:v>
                </c:pt>
              </c:numCache>
            </c:numRef>
          </c:val>
        </c:ser>
        <c:shape val="box"/>
        <c:axId val="48113920"/>
        <c:axId val="48123904"/>
        <c:axId val="0"/>
      </c:bar3DChart>
      <c:catAx>
        <c:axId val="48113920"/>
        <c:scaling>
          <c:orientation val="minMax"/>
        </c:scaling>
        <c:axPos val="b"/>
        <c:numFmt formatCode="General" sourceLinked="1"/>
        <c:tickLblPos val="nextTo"/>
        <c:crossAx val="48123904"/>
        <c:crosses val="autoZero"/>
        <c:auto val="1"/>
        <c:lblAlgn val="ctr"/>
        <c:lblOffset val="100"/>
      </c:catAx>
      <c:valAx>
        <c:axId val="48123904"/>
        <c:scaling>
          <c:orientation val="minMax"/>
        </c:scaling>
        <c:axPos val="l"/>
        <c:majorGridlines/>
        <c:numFmt formatCode="General" sourceLinked="1"/>
        <c:tickLblPos val="nextTo"/>
        <c:crossAx val="48113920"/>
        <c:crosses val="autoZero"/>
        <c:crossBetween val="between"/>
      </c:valAx>
      <c:spPr>
        <a:noFill/>
        <a:ln w="2530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>
        <c:manualLayout>
          <c:layoutTarget val="inner"/>
          <c:xMode val="edge"/>
          <c:yMode val="edge"/>
          <c:x val="0.16974169741697454"/>
          <c:y val="8.2568807339449851E-2"/>
          <c:w val="0.65682656826568275"/>
          <c:h val="0.816513761467889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41.5</c:v>
                </c:pt>
                <c:pt idx="1">
                  <c:v>59.5</c:v>
                </c:pt>
              </c:numCache>
            </c:numRef>
          </c:val>
        </c:ser>
        <c:firstSliceAng val="0"/>
      </c:pieChart>
      <c:spPr>
        <a:noFill/>
        <a:ln w="2521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>
        <c:manualLayout>
          <c:layoutTarget val="inner"/>
          <c:xMode val="edge"/>
          <c:yMode val="edge"/>
          <c:x val="0.23714285714285721"/>
          <c:y val="8.2568807339449851E-2"/>
          <c:w val="0.5114285714285729"/>
          <c:h val="0.82110091743119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38.5</c:v>
                </c:pt>
                <c:pt idx="1">
                  <c:v>61.5</c:v>
                </c:pt>
              </c:numCache>
            </c:numRef>
          </c:val>
        </c:ser>
        <c:firstSliceAng val="0"/>
      </c:pieChart>
      <c:spPr>
        <a:noFill/>
        <a:ln w="2524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5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explosion val="8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54.3</c:v>
                </c:pt>
                <c:pt idx="1">
                  <c:v>56.7</c:v>
                </c:pt>
              </c:numCache>
            </c:numRef>
          </c:val>
        </c:ser>
        <c:firstSliceAng val="0"/>
      </c:pieChart>
      <c:spPr>
        <a:noFill/>
        <a:ln w="2524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86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FFCC"/>
            </a:solidFill>
            <a:ln w="3164">
              <a:solidFill>
                <a:srgbClr val="808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7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30 </a:t>
                    </a:r>
                  </a:p>
                </c:rich>
              </c:tx>
              <c:spPr>
                <a:noFill/>
                <a:ln w="25312">
                  <a:noFill/>
                </a:ln>
              </c:spPr>
            </c:dLbl>
            <c:spPr>
              <a:noFill/>
              <a:ln w="25312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29</c:v>
                </c:pt>
                <c:pt idx="2">
                  <c:v>29</c:v>
                </c:pt>
              </c:numCache>
            </c:numRef>
          </c:val>
        </c:ser>
        <c:shape val="pyramid"/>
        <c:axId val="48246784"/>
        <c:axId val="48248320"/>
        <c:axId val="0"/>
      </c:bar3DChart>
      <c:catAx>
        <c:axId val="48246784"/>
        <c:scaling>
          <c:orientation val="minMax"/>
        </c:scaling>
        <c:axPos val="b"/>
        <c:numFmt formatCode="General" sourceLinked="1"/>
        <c:tickLblPos val="nextTo"/>
        <c:crossAx val="48248320"/>
        <c:crosses val="autoZero"/>
        <c:auto val="1"/>
        <c:lblAlgn val="ctr"/>
        <c:lblOffset val="100"/>
      </c:catAx>
      <c:valAx>
        <c:axId val="48248320"/>
        <c:scaling>
          <c:orientation val="minMax"/>
        </c:scaling>
        <c:axPos val="l"/>
        <c:majorGridlines/>
        <c:numFmt formatCode="General" sourceLinked="1"/>
        <c:tickLblPos val="nextTo"/>
        <c:crossAx val="48246784"/>
        <c:crosses val="autoZero"/>
        <c:crossBetween val="between"/>
      </c:valAx>
      <c:spPr>
        <a:noFill/>
        <a:ln w="25312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1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857142857142862"/>
          <c:y val="0.20338983050847498"/>
          <c:w val="0.74857142857142978"/>
          <c:h val="0.552542372881354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FF00"/>
            </a:solidFill>
            <a:ln w="25255">
              <a:noFill/>
            </a:ln>
            <a:effectLst>
              <a:outerShdw dist="35921" dir="2700000" algn="br">
                <a:srgbClr val="000000"/>
              </a:outerShdw>
            </a:effectLst>
          </c:spPr>
          <c:explosion val="31"/>
          <c:dPt>
            <c:idx val="0"/>
            <c:spPr>
              <a:solidFill>
                <a:srgbClr val="FF6600"/>
              </a:solidFill>
              <a:ln w="25255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spPr>
              <a:solidFill>
                <a:srgbClr val="3366FF"/>
              </a:solidFill>
              <a:ln w="25255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spPr>
              <a:solidFill>
                <a:srgbClr val="993300"/>
              </a:solidFill>
              <a:ln w="25255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-0.15647179005035391"/>
                  <c:y val="-0.17873845037662994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964.3</c:v>
                </c:pt>
                <c:pt idx="1">
                  <c:v>115.2</c:v>
                </c:pt>
                <c:pt idx="2">
                  <c:v>3</c:v>
                </c:pt>
              </c:numCache>
            </c:numRef>
          </c:val>
        </c:ser>
      </c:pie3DChart>
      <c:spPr>
        <a:noFill/>
        <a:ln w="2525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87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792741165233999"/>
          <c:y val="2.2280471821756246E-2"/>
          <c:w val="0.8643744030563516"/>
          <c:h val="0.834862385321100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CC"/>
            </a:solidFill>
            <a:ln w="24378">
              <a:noFill/>
            </a:ln>
          </c:spPr>
          <c:dLbls>
            <c:spPr>
              <a:noFill/>
              <a:ln w="24378">
                <a:noFill/>
              </a:ln>
            </c:spPr>
            <c:txPr>
              <a:bodyPr/>
              <a:lstStyle/>
              <a:p>
                <a:pPr>
                  <a:defRPr sz="2456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5319</c:v>
                </c:pt>
                <c:pt idx="1">
                  <c:v>3702</c:v>
                </c:pt>
                <c:pt idx="2">
                  <c:v>4189</c:v>
                </c:pt>
              </c:numCache>
            </c:numRef>
          </c:val>
        </c:ser>
        <c:shape val="box"/>
        <c:axId val="83976192"/>
        <c:axId val="83977728"/>
        <c:axId val="0"/>
      </c:bar3DChart>
      <c:catAx>
        <c:axId val="83976192"/>
        <c:scaling>
          <c:orientation val="minMax"/>
        </c:scaling>
        <c:axPos val="b"/>
        <c:numFmt formatCode="General" sourceLinked="1"/>
        <c:tickLblPos val="nextTo"/>
        <c:crossAx val="83977728"/>
        <c:crosses val="autoZero"/>
        <c:auto val="1"/>
        <c:lblAlgn val="ctr"/>
        <c:lblOffset val="100"/>
      </c:catAx>
      <c:valAx>
        <c:axId val="83977728"/>
        <c:scaling>
          <c:orientation val="minMax"/>
        </c:scaling>
        <c:axPos val="l"/>
        <c:majorGridlines/>
        <c:numFmt formatCode="General" sourceLinked="1"/>
        <c:tickLblPos val="nextTo"/>
        <c:crossAx val="83976192"/>
        <c:crosses val="autoZero"/>
        <c:crossBetween val="between"/>
      </c:valAx>
      <c:spPr>
        <a:noFill/>
        <a:ln w="2437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21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Lbls>
            <c:spPr>
              <a:noFill/>
              <a:ln w="25354">
                <a:noFill/>
              </a:ln>
              <a:effectLst>
                <a:outerShdw blurRad="50800" dist="50800" dir="5400000" algn="ctr" rotWithShape="0">
                  <a:srgbClr val="FF9900"/>
                </a:outerShdw>
              </a:effectLst>
            </c:spPr>
            <c:txPr>
              <a:bodyPr/>
              <a:lstStyle/>
              <a:p>
                <a:pPr>
                  <a:defRPr sz="996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680.3</c:v>
                </c:pt>
                <c:pt idx="1">
                  <c:v>115.2</c:v>
                </c:pt>
              </c:numCache>
            </c:numRef>
          </c:val>
        </c:ser>
      </c:pie3DChart>
      <c:spPr>
        <a:noFill/>
        <a:ln w="2537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2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190211902217091"/>
          <c:y val="4.8272354427160696E-3"/>
          <c:w val="0.76541120404781282"/>
          <c:h val="0.69374399109416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9"/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677.2</c:v>
                </c:pt>
                <c:pt idx="1">
                  <c:v>115.2</c:v>
                </c:pt>
              </c:numCache>
            </c:numRef>
          </c:val>
        </c:ser>
      </c:pie3DChart>
      <c:spPr>
        <a:noFill/>
        <a:ln w="2536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89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РАСХОДОВ, тыс.рублей</a:t>
            </a:r>
          </a:p>
          <a:p>
            <a:pPr>
              <a:defRPr/>
            </a:pPr>
            <a:endParaRPr lang="ru-RU" dirty="0"/>
          </a:p>
        </c:rich>
      </c:tx>
      <c:layout/>
      <c:spPr>
        <a:noFill/>
        <a:ln w="25638">
          <a:noFill/>
        </a:ln>
      </c:spPr>
    </c:title>
    <c:view3D>
      <c:depthPercent val="100"/>
      <c:rAngAx val="1"/>
    </c:view3D>
    <c:floor>
      <c:spPr>
        <a:noFill/>
        <a:ln w="12700">
          <a:solidFill>
            <a:srgbClr val="FF00FF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145261293179868E-2"/>
          <c:y val="0.16896120150187782"/>
          <c:w val="0.88751107174490529"/>
          <c:h val="0.7146433041301627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dPt>
            <c:idx val="0"/>
            <c:spPr>
              <a:solidFill>
                <a:srgbClr val="FF00FF"/>
              </a:solidFill>
              <a:ln w="3205">
                <a:solidFill>
                  <a:srgbClr val="33CCCC"/>
                </a:solidFill>
                <a:prstDash val="solid"/>
              </a:ln>
            </c:spPr>
          </c:dPt>
          <c:dPt>
            <c:idx val="1"/>
            <c:spPr>
              <a:solidFill>
                <a:srgbClr val="FF00FF"/>
              </a:solidFill>
              <a:ln w="25638">
                <a:noFill/>
              </a:ln>
            </c:spPr>
          </c:dPt>
          <c:dPt>
            <c:idx val="2"/>
            <c:spPr>
              <a:solidFill>
                <a:srgbClr val="FF00FF"/>
              </a:solidFill>
              <a:ln w="25638">
                <a:noFill/>
              </a:ln>
            </c:spPr>
          </c:dPt>
          <c:dLbls>
            <c:dLbl>
              <c:idx val="0"/>
              <c:layout>
                <c:manualLayout>
                  <c:x val="1.3683824402652672E-2"/>
                  <c:y val="-2.8306182714952111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14872676981988E-2"/>
                  <c:y val="-3.0483581385333042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449348539817576E-2"/>
                  <c:y val="-5.4434966759523647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638">
                <a:noFill/>
              </a:ln>
            </c:sp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  <c:shape val="pyramid"/>
        </c:ser>
        <c:shape val="cylinder"/>
        <c:axId val="47994368"/>
        <c:axId val="47995904"/>
        <c:axId val="0"/>
      </c:bar3DChart>
      <c:catAx>
        <c:axId val="47994368"/>
        <c:scaling>
          <c:orientation val="minMax"/>
        </c:scaling>
        <c:axPos val="b"/>
        <c:numFmt formatCode="General" sourceLinked="1"/>
        <c:tickLblPos val="nextTo"/>
        <c:crossAx val="47995904"/>
        <c:crosses val="autoZero"/>
        <c:auto val="1"/>
        <c:lblAlgn val="ctr"/>
        <c:lblOffset val="100"/>
      </c:catAx>
      <c:valAx>
        <c:axId val="47995904"/>
        <c:scaling>
          <c:orientation val="minMax"/>
        </c:scaling>
        <c:axPos val="l"/>
        <c:majorGridlines/>
        <c:numFmt formatCode="General" sourceLinked="1"/>
        <c:tickLblPos val="nextTo"/>
        <c:crossAx val="47994368"/>
        <c:crosses val="autoZero"/>
        <c:crossBetween val="between"/>
      </c:valAx>
      <c:spPr>
        <a:noFill/>
        <a:ln w="2563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2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sideWall>
      <c:spPr>
        <a:noFill/>
        <a:ln w="25298">
          <a:solidFill>
            <a:srgbClr val="FFFF66"/>
          </a:solidFill>
        </a:ln>
      </c:spPr>
    </c:sideWall>
    <c:backWall>
      <c:spPr>
        <a:noFill/>
        <a:ln w="25298">
          <a:solidFill>
            <a:srgbClr val="FFFF66"/>
          </a:solidFill>
        </a:ln>
      </c:spPr>
    </c:backWall>
    <c:plotArea>
      <c:layout>
        <c:manualLayout>
          <c:layoutTarget val="inner"/>
          <c:xMode val="edge"/>
          <c:yMode val="edge"/>
          <c:x val="0"/>
          <c:y val="2.5935634522993495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50800" dir="5400000" algn="ctr" rotWithShape="0">
                <a:srgbClr val="FF0000"/>
              </a:outerShdw>
            </a:effectLst>
          </c:spPr>
          <c:explosion val="25"/>
          <c:dPt>
            <c:idx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rgbClr val="FF0000"/>
                </a:outerShdw>
              </a:effectLst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50800" dir="5400000" algn="ctr" rotWithShape="0">
                  <a:srgbClr val="FF0000"/>
                </a:outerShdw>
              </a:effectLst>
            </c:spPr>
          </c:dPt>
          <c:dPt>
            <c:idx val="4"/>
            <c:spPr>
              <a:solidFill>
                <a:srgbClr val="FF99FF"/>
              </a:solidFill>
              <a:effectLst>
                <a:outerShdw blurRad="50800" dist="50800" dir="5400000" algn="ctr" rotWithShape="0">
                  <a:srgbClr val="FF0000"/>
                </a:outerShdw>
              </a:effectLst>
            </c:spPr>
          </c:dPt>
          <c:dPt>
            <c:idx val="5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FF0000"/>
                </a:outerShdw>
              </a:effectLst>
            </c:spPr>
          </c:dPt>
          <c:dPt>
            <c:idx val="6"/>
            <c:spPr>
              <a:solidFill>
                <a:srgbClr val="800080"/>
              </a:solidFill>
              <a:effectLst>
                <a:outerShdw blurRad="50800" dist="50800" dir="5400000" algn="ctr" rotWithShape="0">
                  <a:srgbClr val="FF0000"/>
                </a:outerShdw>
              </a:effectLst>
            </c:spPr>
          </c:dPt>
          <c:dLbls>
            <c:spPr>
              <a:solidFill>
                <a:srgbClr val="FFFF00"/>
              </a:solidFill>
              <a:ln w="25298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65,4%</c:v>
                </c:pt>
                <c:pt idx="1">
                  <c:v>Разд.02 Национальная оборона 1,7%</c:v>
                </c:pt>
                <c:pt idx="2">
                  <c:v>Разд.03 Национальная безопасность и правоохранительная деятельность 1,2% </c:v>
                </c:pt>
                <c:pt idx="3">
                  <c:v>Разд.04 Национальная экономика13,2 %</c:v>
                </c:pt>
                <c:pt idx="4">
                  <c:v>Разд.05 Благоустройство 10,8 %</c:v>
                </c:pt>
                <c:pt idx="5">
                  <c:v>Разд.10 Социальная политика 7,0%</c:v>
                </c:pt>
                <c:pt idx="6">
                  <c:v> Физическая культура и спорт 0,4 %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4188.7</c:v>
                </c:pt>
                <c:pt idx="1">
                  <c:v>115.2</c:v>
                </c:pt>
                <c:pt idx="2">
                  <c:v>80</c:v>
                </c:pt>
                <c:pt idx="3">
                  <c:v>847.4</c:v>
                </c:pt>
                <c:pt idx="4">
                  <c:v>689.3</c:v>
                </c:pt>
                <c:pt idx="5">
                  <c:v>450.7</c:v>
                </c:pt>
                <c:pt idx="6">
                  <c:v>30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475578679859189"/>
          <c:y val="1.2804097311139569E-2"/>
          <c:w val="0.364508626216342"/>
          <c:h val="0.8209636328004708"/>
        </c:manualLayout>
      </c:layout>
      <c:spPr>
        <a:noFill/>
        <a:ln w="25300">
          <a:noFill/>
        </a:ln>
      </c:spPr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00"/>
            </a:solidFill>
            <a:ln w="25309">
              <a:noFill/>
            </a:ln>
          </c:spPr>
          <c:dLbls>
            <c:spPr>
              <a:noFill/>
              <a:ln w="2530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5263.1</c:v>
                </c:pt>
                <c:pt idx="1">
                  <c:v>4252.7</c:v>
                </c:pt>
                <c:pt idx="2">
                  <c:v>4602.9000000000005</c:v>
                </c:pt>
              </c:numCache>
            </c:numRef>
          </c:val>
          <c:shape val="cylinder"/>
        </c:ser>
        <c:shape val="box"/>
        <c:axId val="50292992"/>
        <c:axId val="50294784"/>
        <c:axId val="0"/>
      </c:bar3DChart>
      <c:catAx>
        <c:axId val="50292992"/>
        <c:scaling>
          <c:orientation val="minMax"/>
        </c:scaling>
        <c:axPos val="b"/>
        <c:numFmt formatCode="General" sourceLinked="1"/>
        <c:tickLblPos val="nextTo"/>
        <c:crossAx val="50294784"/>
        <c:crosses val="autoZero"/>
        <c:auto val="1"/>
        <c:lblAlgn val="ctr"/>
        <c:lblOffset val="100"/>
      </c:catAx>
      <c:valAx>
        <c:axId val="50294784"/>
        <c:scaling>
          <c:orientation val="minMax"/>
        </c:scaling>
        <c:axPos val="l"/>
        <c:majorGridlines/>
        <c:numFmt formatCode="0.0" sourceLinked="1"/>
        <c:tickLblPos val="nextTo"/>
        <c:crossAx val="50292992"/>
        <c:crosses val="autoZero"/>
        <c:crossBetween val="between"/>
      </c:valAx>
      <c:spPr>
        <a:noFill/>
        <a:ln w="253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8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2.7692307692307773E-2"/>
          <c:y val="6.1016949152542507E-2"/>
          <c:w val="0.94153846153846155"/>
          <c:h val="0.7084745762711880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pPr>
              <a:noFill/>
              <a:ln w="2529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845</c:v>
                </c:pt>
                <c:pt idx="1">
                  <c:v>1111</c:v>
                </c:pt>
                <c:pt idx="2">
                  <c:v>1591</c:v>
                </c:pt>
              </c:numCache>
            </c:numRef>
          </c:val>
        </c:ser>
        <c:axId val="50926336"/>
        <c:axId val="50927872"/>
      </c:barChart>
      <c:catAx>
        <c:axId val="50926336"/>
        <c:scaling>
          <c:orientation val="minMax"/>
        </c:scaling>
        <c:axPos val="b"/>
        <c:numFmt formatCode="General" sourceLinked="1"/>
        <c:tickLblPos val="nextTo"/>
        <c:crossAx val="50927872"/>
        <c:crosses val="autoZero"/>
        <c:auto val="1"/>
        <c:lblAlgn val="ctr"/>
        <c:lblOffset val="100"/>
      </c:catAx>
      <c:valAx>
        <c:axId val="5092787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0926336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2.7692307692307773E-2"/>
          <c:y val="6.1016949152542507E-2"/>
          <c:w val="0.94153846153846155"/>
          <c:h val="0.70847457627118804"/>
        </c:manualLayout>
      </c:layout>
      <c:barChart>
        <c:barDir val="col"/>
        <c:grouping val="clustered"/>
        <c:axId val="50946816"/>
        <c:axId val="50948352"/>
      </c:barChart>
      <c:catAx>
        <c:axId val="50946816"/>
        <c:scaling>
          <c:orientation val="minMax"/>
        </c:scaling>
        <c:axPos val="b"/>
        <c:numFmt formatCode="General" sourceLinked="1"/>
        <c:tickLblPos val="nextTo"/>
        <c:crossAx val="50948352"/>
        <c:crosses val="autoZero"/>
        <c:auto val="1"/>
        <c:lblAlgn val="ctr"/>
        <c:lblOffset val="100"/>
      </c:catAx>
      <c:valAx>
        <c:axId val="5094835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0946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8539325842696772E-2"/>
          <c:y val="3.3999999999999996E-2"/>
          <c:w val="0.89775280898876397"/>
          <c:h val="0.782000000000000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dLbls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2389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</c:ser>
        <c:shape val="box"/>
        <c:axId val="51029504"/>
        <c:axId val="51031040"/>
        <c:axId val="0"/>
      </c:bar3DChart>
      <c:catAx>
        <c:axId val="51029504"/>
        <c:scaling>
          <c:orientation val="minMax"/>
        </c:scaling>
        <c:axPos val="b"/>
        <c:numFmt formatCode="General" sourceLinked="1"/>
        <c:tickLblPos val="nextTo"/>
        <c:crossAx val="51031040"/>
        <c:crosses val="autoZero"/>
        <c:auto val="1"/>
        <c:lblAlgn val="ctr"/>
        <c:lblOffset val="100"/>
      </c:catAx>
      <c:valAx>
        <c:axId val="51031040"/>
        <c:scaling>
          <c:orientation val="minMax"/>
        </c:scaling>
        <c:axPos val="l"/>
        <c:majorGridlines/>
        <c:numFmt formatCode="General" sourceLinked="1"/>
        <c:tickLblPos val="nextTo"/>
        <c:crossAx val="51029504"/>
        <c:crosses val="autoZero"/>
        <c:crossBetween val="between"/>
      </c:valAx>
      <c:spPr>
        <a:noFill/>
        <a:ln w="252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2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hPercent val="100"/>
      <c:depthPercent val="10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0336475585222804E-2"/>
          <c:y val="1.4428698495570175E-2"/>
          <c:w val="0.67587209302325713"/>
          <c:h val="0.898623279098875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доплата к пенсии</c:v>
                </c:pt>
              </c:strCache>
            </c:strRef>
          </c:tx>
          <c:spPr>
            <a:solidFill>
              <a:srgbClr val="00FFFF"/>
            </a:solidFill>
            <a:ln w="18282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18282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450.7</c:v>
                </c:pt>
                <c:pt idx="1">
                  <c:v>450.7</c:v>
                </c:pt>
                <c:pt idx="2">
                  <c:v>450.7</c:v>
                </c:pt>
              </c:numCache>
            </c:numRef>
          </c:val>
        </c:ser>
        <c:shape val="box"/>
        <c:axId val="51101696"/>
        <c:axId val="51103232"/>
        <c:axId val="51032960"/>
      </c:bar3DChart>
      <c:catAx>
        <c:axId val="51101696"/>
        <c:scaling>
          <c:orientation val="minMax"/>
        </c:scaling>
        <c:axPos val="b"/>
        <c:numFmt formatCode="General" sourceLinked="1"/>
        <c:tickLblPos val="low"/>
        <c:crossAx val="51103232"/>
        <c:crosses val="autoZero"/>
        <c:auto val="1"/>
        <c:lblAlgn val="ctr"/>
        <c:lblOffset val="100"/>
      </c:catAx>
      <c:valAx>
        <c:axId val="51103232"/>
        <c:scaling>
          <c:orientation val="minMax"/>
        </c:scaling>
        <c:delete val="1"/>
        <c:axPos val="l"/>
        <c:numFmt formatCode="General" sourceLinked="1"/>
        <c:tickLblPos val="nextTo"/>
        <c:crossAx val="51101696"/>
        <c:crosses val="autoZero"/>
        <c:crossBetween val="between"/>
      </c:valAx>
      <c:serAx>
        <c:axId val="51032960"/>
        <c:scaling>
          <c:orientation val="minMax"/>
        </c:scaling>
        <c:axPos val="b"/>
        <c:numFmt formatCode="General" sourceLinked="1"/>
        <c:tickLblPos val="low"/>
        <c:spPr>
          <a:ln w="22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6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1103232"/>
        <c:crosses val="autoZero"/>
        <c:tickLblSkip val="2"/>
        <c:tickMarkSkip val="1"/>
      </c:serAx>
      <c:spPr>
        <a:noFill/>
        <a:ln w="18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295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9236641221374058E-2"/>
          <c:y val="6.1538461538461584E-2"/>
          <c:w val="0.54198473282442761"/>
          <c:h val="0.73076923076923073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Содержание, ремонт уличного освещения в поселении </c:v>
                </c:pt>
              </c:strCache>
            </c:strRef>
          </c:tx>
          <c:spPr>
            <a:solidFill>
              <a:schemeClr val="accent1"/>
            </a:solidFill>
            <a:ln w="14294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Содержание мест захоронения в поселении </c:v>
                </c:pt>
              </c:strCache>
            </c:strRef>
          </c:tx>
          <c:spPr>
            <a:solidFill>
              <a:schemeClr val="accent2"/>
            </a:solidFill>
            <a:ln w="142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913928736695981E-2"/>
                  <c:y val="5.5478502080443817E-2"/>
                </c:manualLayout>
              </c:layout>
              <c:showVal val="1"/>
            </c:dLbl>
            <c:dLbl>
              <c:idx val="1"/>
              <c:layout>
                <c:manualLayout>
                  <c:x val="1.8509949097639981E-2"/>
                  <c:y val="2.7739251040221933E-2"/>
                </c:manualLayout>
              </c:layout>
              <c:showVal val="1"/>
            </c:dLbl>
            <c:dLbl>
              <c:idx val="2"/>
              <c:layout>
                <c:manualLayout>
                  <c:x val="2.7764923646459987E-2"/>
                  <c:y val="3.88349514563106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160</c:v>
                </c:pt>
                <c:pt idx="1">
                  <c:v>20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Прочая деятельность в области благоустройства в поселении </c:v>
                </c:pt>
              </c:strCache>
            </c:strRef>
          </c:tx>
          <c:spPr>
            <a:solidFill>
              <a:schemeClr val="hlink"/>
            </a:solidFill>
            <a:ln w="142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8870893105043984E-2"/>
                  <c:y val="-5.5478502080443829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/>
                      <a:t>119,3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119.3</c:v>
                </c:pt>
                <c:pt idx="1">
                  <c:v>10</c:v>
                </c:pt>
                <c:pt idx="2">
                  <c:v>46.8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chemeClr val="folHlink"/>
            </a:solidFill>
            <a:ln w="14294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gapDepth val="0"/>
        <c:shape val="cylinder"/>
        <c:axId val="51181056"/>
        <c:axId val="51182592"/>
        <c:axId val="51035200"/>
      </c:bar3DChart>
      <c:catAx>
        <c:axId val="51181056"/>
        <c:scaling>
          <c:orientation val="minMax"/>
        </c:scaling>
        <c:axPos val="b"/>
        <c:numFmt formatCode="General" sourceLinked="1"/>
        <c:tickLblPos val="low"/>
        <c:spPr>
          <a:ln w="35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182592"/>
        <c:crosses val="autoZero"/>
        <c:auto val="1"/>
        <c:lblAlgn val="ctr"/>
        <c:lblOffset val="100"/>
        <c:tickLblSkip val="1"/>
        <c:tickMarkSkip val="1"/>
      </c:catAx>
      <c:valAx>
        <c:axId val="51182592"/>
        <c:scaling>
          <c:orientation val="minMax"/>
        </c:scaling>
        <c:axPos val="l"/>
        <c:majorGridlines>
          <c:spPr>
            <a:ln w="3574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5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181056"/>
        <c:crosses val="autoZero"/>
        <c:crossBetween val="between"/>
      </c:valAx>
      <c:serAx>
        <c:axId val="51035200"/>
        <c:scaling>
          <c:orientation val="minMax"/>
        </c:scaling>
        <c:axPos val="b"/>
        <c:tickLblPos val="nextTo"/>
        <c:crossAx val="51182592"/>
        <c:crosses val="autoZero"/>
      </c:serAx>
      <c:spPr>
        <a:noFill/>
        <a:ln w="28588">
          <a:noFill/>
        </a:ln>
      </c:spPr>
    </c:plotArea>
    <c:legend>
      <c:legendPos val="r"/>
      <c:layout>
        <c:manualLayout>
          <c:xMode val="edge"/>
          <c:yMode val="edge"/>
          <c:x val="0.65776081424936594"/>
          <c:y val="0.11153846153846148"/>
          <c:w val="0.33524665964648931"/>
          <c:h val="0.52232966024878003"/>
        </c:manualLayout>
      </c:layout>
      <c:spPr>
        <a:noFill/>
        <a:ln w="3574">
          <a:solidFill>
            <a:schemeClr val="tx1"/>
          </a:solidFill>
          <a:prstDash val="solid"/>
        </a:ln>
      </c:spPr>
      <c:txPr>
        <a:bodyPr/>
        <a:lstStyle/>
        <a:p>
          <a:pPr>
            <a:defRPr sz="123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9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8651399491097"/>
          <c:y val="5.3846153846153863E-2"/>
          <c:w val="0.54452926208651464"/>
          <c:h val="0.8115384615384615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4319</c:v>
                </c:pt>
                <c:pt idx="1">
                  <c:v>3702</c:v>
                </c:pt>
                <c:pt idx="2">
                  <c:v>4189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gapDepth val="0"/>
        <c:shape val="box"/>
        <c:axId val="86735104"/>
        <c:axId val="86736896"/>
        <c:axId val="0"/>
      </c:bar3DChart>
      <c:catAx>
        <c:axId val="86735104"/>
        <c:scaling>
          <c:orientation val="minMax"/>
        </c:scaling>
        <c:axPos val="b"/>
        <c:numFmt formatCode="General" sourceLinked="1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6736896"/>
        <c:crosses val="autoZero"/>
        <c:auto val="1"/>
        <c:lblAlgn val="ctr"/>
        <c:lblOffset val="100"/>
        <c:tickLblSkip val="1"/>
        <c:tickMarkSkip val="1"/>
      </c:catAx>
      <c:valAx>
        <c:axId val="86736896"/>
        <c:scaling>
          <c:orientation val="minMax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6735104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68193384223918774"/>
          <c:y val="0.35192307692307756"/>
          <c:w val="0.27860744870048565"/>
          <c:h val="0.2661899606299214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plotArea>
      <c:layout>
        <c:manualLayout>
          <c:layoutTarget val="inner"/>
          <c:xMode val="edge"/>
          <c:yMode val="edge"/>
          <c:x val="0.14246575342465756"/>
          <c:y val="3.6818851251840944E-2"/>
          <c:w val="0.83013698630136956"/>
          <c:h val="0.546391752577319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00FFFF"/>
            </a:solidFill>
            <a:ln w="3163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300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99CC00"/>
            </a:solidFill>
            <a:ln w="3163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overlap val="100"/>
        <c:axId val="51228672"/>
        <c:axId val="51230208"/>
      </c:barChart>
      <c:catAx>
        <c:axId val="51228672"/>
        <c:scaling>
          <c:orientation val="minMax"/>
        </c:scaling>
        <c:axPos val="b"/>
        <c:numFmt formatCode="General" sourceLinked="1"/>
        <c:tickLblPos val="nextTo"/>
        <c:crossAx val="51230208"/>
        <c:crosses val="autoZero"/>
        <c:auto val="1"/>
        <c:lblAlgn val="ctr"/>
        <c:lblOffset val="100"/>
      </c:catAx>
      <c:valAx>
        <c:axId val="51230208"/>
        <c:scaling>
          <c:orientation val="minMax"/>
        </c:scaling>
        <c:axPos val="l"/>
        <c:majorGridlines/>
        <c:numFmt formatCode="General" sourceLinked="1"/>
        <c:tickLblPos val="nextTo"/>
        <c:crossAx val="51228672"/>
        <c:crosses val="autoZero"/>
        <c:crossBetween val="between"/>
      </c:valAx>
      <c:spPr>
        <a:noFill/>
        <a:ln w="253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526822558459408E-2"/>
          <c:y val="2.3622047244094488E-2"/>
          <c:w val="0.90233837689133356"/>
          <c:h val="0.8871391076115486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Окуневского сельского поселения</c:v>
                </c:pt>
              </c:strCache>
            </c:strRef>
          </c:tx>
          <c:spPr>
            <a:solidFill>
              <a:srgbClr val="99CCFF"/>
            </a:solidFill>
            <a:ln w="24425">
              <a:noFill/>
            </a:ln>
          </c:spPr>
          <c:dLbls>
            <c:spPr>
              <a:noFill/>
              <a:ln w="24425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553</c:v>
                </c:pt>
                <c:pt idx="1">
                  <c:v>553</c:v>
                </c:pt>
                <c:pt idx="2">
                  <c:v>553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органов местного самоуправления  </c:v>
                </c:pt>
              </c:strCache>
            </c:strRef>
          </c:tx>
          <c:dPt>
            <c:idx val="0"/>
            <c:spPr>
              <a:solidFill>
                <a:srgbClr val="FF00FF"/>
              </a:solidFill>
              <a:ln w="24425">
                <a:noFill/>
              </a:ln>
            </c:spPr>
          </c:dPt>
          <c:dPt>
            <c:idx val="1"/>
            <c:spPr>
              <a:solidFill>
                <a:srgbClr val="FF00FF"/>
              </a:solidFill>
              <a:ln w="24425">
                <a:noFill/>
              </a:ln>
            </c:spPr>
          </c:dPt>
          <c:dPt>
            <c:idx val="2"/>
            <c:spPr>
              <a:solidFill>
                <a:srgbClr val="FF00FF"/>
              </a:solidFill>
              <a:ln w="24425">
                <a:noFill/>
              </a:ln>
            </c:spPr>
          </c:dPt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3186.1</c:v>
                </c:pt>
                <c:pt idx="1">
                  <c:v>2450</c:v>
                </c:pt>
                <c:pt idx="2">
                  <c:v>2253.4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Выполнение других обязательств государства </c:v>
                </c:pt>
              </c:strCache>
            </c:strRef>
          </c:tx>
          <c:dLbls>
            <c:dLbl>
              <c:idx val="0"/>
              <c:layout>
                <c:manualLayout>
                  <c:x val="8.6044628367661045E-3"/>
                  <c:y val="-3.9878153575200422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Val val="1"/>
            </c:dLbl>
            <c:dLbl>
              <c:idx val="1"/>
              <c:layout>
                <c:manualLayout>
                  <c:x val="2.1511157091915222E-3"/>
                  <c:y val="-3.7662700598800398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ctr"/>
              <c:showVal val="1"/>
            </c:dLbl>
            <c:spPr>
              <a:noFill/>
              <a:ln w="24425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65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overlap val="100"/>
        <c:axId val="50444544"/>
        <c:axId val="50446336"/>
      </c:barChart>
      <c:catAx>
        <c:axId val="50444544"/>
        <c:scaling>
          <c:orientation val="minMax"/>
        </c:scaling>
        <c:axPos val="b"/>
        <c:numFmt formatCode="General" sourceLinked="1"/>
        <c:tickLblPos val="nextTo"/>
        <c:crossAx val="50446336"/>
        <c:crosses val="autoZero"/>
        <c:auto val="1"/>
        <c:lblAlgn val="ctr"/>
        <c:lblOffset val="100"/>
      </c:catAx>
      <c:valAx>
        <c:axId val="50446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64"/>
            </a:pPr>
            <a:endParaRPr lang="ru-RU"/>
          </a:p>
        </c:txPr>
        <c:crossAx val="50444544"/>
        <c:crosses val="autoZero"/>
        <c:crossBetween val="between"/>
      </c:valAx>
      <c:spPr>
        <a:noFill/>
        <a:ln w="2442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27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51060757143349"/>
          <c:y val="5.3424659232402714E-2"/>
          <c:w val="0.5985169491525395"/>
          <c:h val="0.827397260273972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Осуществление муниципального земельного контроля в рамках непрограммного направления деятельности</c:v>
                </c:pt>
              </c:strCache>
            </c:strRef>
          </c:tx>
          <c:spPr>
            <a:solidFill>
              <a:schemeClr val="accent1"/>
            </a:solidFill>
            <a:ln w="1265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6011459866854885E-17"/>
                  <c:y val="-2.473995158619926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 w="12654">
              <a:solidFill>
                <a:schemeClr val="tx1"/>
              </a:solidFill>
              <a:prstDash val="solid"/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0,6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Осуществление мер по противодействию коррупции в рамках принятых полномочий</c:v>
                </c:pt>
              </c:strCache>
            </c:strRef>
          </c:tx>
          <c:spPr>
            <a:solidFill>
              <a:schemeClr val="hlink"/>
            </a:solidFill>
            <a:ln w="12654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0.60000000000000031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Резервный фонд Администрации Окуневского сельского  </c:v>
                </c:pt>
              </c:strCache>
            </c:strRef>
          </c:tx>
          <c:spPr>
            <a:solidFill>
              <a:schemeClr val="folHlink"/>
            </a:solidFill>
            <a:ln w="12654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shape val="cylinder"/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</c:v>
                </c:pt>
              </c:strCache>
            </c:strRef>
          </c:tx>
          <c:spPr>
            <a:solidFill>
              <a:srgbClr val="FF0000"/>
            </a:solidFill>
            <a:ln w="12654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115.2</c:v>
                </c:pt>
                <c:pt idx="1">
                  <c:v>115.2</c:v>
                </c:pt>
                <c:pt idx="2">
                  <c:v>115.2</c:v>
                </c:pt>
              </c:numCache>
            </c:numRef>
          </c:val>
          <c:shape val="cylinder"/>
        </c:ser>
        <c:gapDepth val="0"/>
        <c:shape val="box"/>
        <c:axId val="51430912"/>
        <c:axId val="51432448"/>
        <c:axId val="0"/>
      </c:bar3DChart>
      <c:catAx>
        <c:axId val="51430912"/>
        <c:scaling>
          <c:orientation val="minMax"/>
        </c:scaling>
        <c:axPos val="b"/>
        <c:numFmt formatCode="General" sourceLinked="1"/>
        <c:tickLblPos val="low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432448"/>
        <c:crosses val="autoZero"/>
        <c:auto val="1"/>
        <c:lblAlgn val="ctr"/>
        <c:lblOffset val="100"/>
        <c:tickLblSkip val="1"/>
        <c:tickMarkSkip val="1"/>
      </c:catAx>
      <c:valAx>
        <c:axId val="51432448"/>
        <c:scaling>
          <c:orientation val="minMax"/>
        </c:scaling>
        <c:axPos val="l"/>
        <c:majorGridlines>
          <c:spPr>
            <a:ln w="31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430912"/>
        <c:crosses val="autoZero"/>
        <c:crossBetween val="between"/>
      </c:valAx>
      <c:spPr>
        <a:noFill/>
        <a:ln w="2530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71504237288135597"/>
          <c:y val="7.3972602739726112E-2"/>
          <c:w val="0.28389830508474712"/>
          <c:h val="0.92191780821917946"/>
        </c:manualLayout>
      </c:layout>
      <c:spPr>
        <a:noFill/>
        <a:ln w="3163">
          <a:solidFill>
            <a:schemeClr val="tx1"/>
          </a:solidFill>
          <a:prstDash val="solid"/>
        </a:ln>
      </c:spPr>
      <c:txPr>
        <a:bodyPr/>
        <a:lstStyle/>
        <a:p>
          <a:pPr>
            <a:defRPr sz="100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9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006278026905832"/>
          <c:y val="5.1943738887477782E-2"/>
          <c:w val="0.5559796437659037"/>
          <c:h val="0.7980769230769225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/>
            </a:solidFill>
            <a:ln w="14751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226</c:v>
                </c:pt>
                <c:pt idx="1">
                  <c:v>234</c:v>
                </c:pt>
                <c:pt idx="2">
                  <c:v>241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2"/>
            </a:solidFill>
            <a:ln w="14751">
              <a:solidFill>
                <a:schemeClr val="tx1"/>
              </a:solidFill>
              <a:prstDash val="solid"/>
            </a:ln>
          </c:spPr>
          <c:dLbls>
            <c:dLbl>
              <c:idx val="2"/>
              <c:layout>
                <c:manualLayout>
                  <c:x val="-2.8699551569506734E-2"/>
                  <c:y val="8.064516129032259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845</c:v>
                </c:pt>
                <c:pt idx="1">
                  <c:v>1111</c:v>
                </c:pt>
                <c:pt idx="2">
                  <c:v>1591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Налоги на имущество </c:v>
                </c:pt>
              </c:strCache>
            </c:strRef>
          </c:tx>
          <c:spPr>
            <a:solidFill>
              <a:schemeClr val="hlink"/>
            </a:solidFill>
            <a:ln w="14751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3168</c:v>
                </c:pt>
                <c:pt idx="1">
                  <c:v>2278</c:v>
                </c:pt>
                <c:pt idx="2">
                  <c:v>2278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chemeClr val="folHlink"/>
            </a:solidFill>
            <a:ln w="14751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556053811659192E-2"/>
                  <c:y val="-8.0645161290321607E-3"/>
                </c:manualLayout>
              </c:layout>
              <c:showVal val="1"/>
            </c:dLbl>
            <c:dLbl>
              <c:idx val="1"/>
              <c:layout>
                <c:manualLayout>
                  <c:x val="8.9686098654708554E-3"/>
                  <c:y val="2.6881720430108522E-3"/>
                </c:manualLayout>
              </c:layout>
              <c:showVal val="1"/>
            </c:dLbl>
            <c:dLbl>
              <c:idx val="2"/>
              <c:layout>
                <c:manualLayout>
                  <c:x val="1.6143497757847472E-2"/>
                  <c:y val="2.688172043010852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bg2"/>
            </a:solidFill>
            <a:ln w="14751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349634546802726E-2"/>
                  <c:y val="1.3440648547963764E-2"/>
                </c:manualLayout>
              </c:layout>
              <c:showVal val="1"/>
            </c:dLbl>
            <c:dLbl>
              <c:idx val="1"/>
              <c:layout>
                <c:manualLayout>
                  <c:x val="3.04932735426009E-2"/>
                  <c:y val="1.3440860215053769E-2"/>
                </c:manualLayout>
              </c:layout>
              <c:showVal val="1"/>
            </c:dLbl>
            <c:dLbl>
              <c:idx val="2"/>
              <c:layout>
                <c:manualLayout>
                  <c:x val="5.0224215246636804E-2"/>
                  <c:y val="-2.688172043010755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Sheet1!$B$6:$E$6</c:f>
              <c:numCache>
                <c:formatCode>General</c:formatCode>
                <c:ptCount val="4"/>
                <c:pt idx="0">
                  <c:v>30</c:v>
                </c:pt>
                <c:pt idx="1">
                  <c:v>29</c:v>
                </c:pt>
                <c:pt idx="2">
                  <c:v>29</c:v>
                </c:pt>
              </c:numCache>
            </c:numRef>
          </c:val>
        </c:ser>
        <c:gapDepth val="0"/>
        <c:shape val="pyramid"/>
        <c:axId val="86876544"/>
        <c:axId val="86878080"/>
        <c:axId val="0"/>
      </c:bar3DChart>
      <c:catAx>
        <c:axId val="86876544"/>
        <c:scaling>
          <c:orientation val="minMax"/>
        </c:scaling>
        <c:axPos val="b"/>
        <c:numFmt formatCode="General" sourceLinked="1"/>
        <c:tickLblPos val="low"/>
        <c:spPr>
          <a:ln w="36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1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  <c:crossAx val="86878080"/>
        <c:crosses val="autoZero"/>
        <c:auto val="1"/>
        <c:lblAlgn val="ctr"/>
        <c:lblOffset val="100"/>
        <c:tickLblSkip val="1"/>
        <c:tickMarkSkip val="1"/>
      </c:catAx>
      <c:valAx>
        <c:axId val="86878080"/>
        <c:scaling>
          <c:orientation val="minMax"/>
        </c:scaling>
        <c:axPos val="l"/>
        <c:majorGridlines>
          <c:spPr>
            <a:ln w="368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6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1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  <c:crossAx val="86876544"/>
        <c:crosses val="autoZero"/>
        <c:crossBetween val="between"/>
      </c:valAx>
      <c:spPr>
        <a:noFill/>
        <a:ln w="29501">
          <a:noFill/>
        </a:ln>
      </c:spPr>
    </c:plotArea>
    <c:legend>
      <c:legendPos val="r"/>
      <c:legendEntry>
        <c:idx val="4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720101781170474"/>
          <c:y val="0.24038461538461517"/>
          <c:w val="0.30279901129973918"/>
          <c:h val="0.43901766967350536"/>
        </c:manualLayout>
      </c:layout>
      <c:spPr>
        <a:noFill/>
        <a:ln w="3688">
          <a:solidFill>
            <a:schemeClr val="tx1"/>
          </a:solidFill>
          <a:prstDash val="solid"/>
        </a:ln>
      </c:spPr>
      <c:txPr>
        <a:bodyPr/>
        <a:lstStyle/>
        <a:p>
          <a:pPr>
            <a:defRPr sz="1278" b="1" i="0" u="none" strike="noStrike" baseline="0">
              <a:solidFill>
                <a:schemeClr val="tx1"/>
              </a:solidFill>
              <a:latin typeface="Century Schoolbook"/>
              <a:ea typeface="Century Schoolbook"/>
              <a:cs typeface="Century Schoolbook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91" b="1" i="0" u="none" strike="noStrike" baseline="0">
          <a:solidFill>
            <a:schemeClr val="tx1"/>
          </a:solidFill>
          <a:latin typeface="Century Schoolbook"/>
          <a:ea typeface="Century Schoolbook"/>
          <a:cs typeface="Century Schoolbook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00FF"/>
            </a:solidFill>
            <a:ln w="25284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284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226</c:v>
                </c:pt>
                <c:pt idx="1">
                  <c:v>234</c:v>
                </c:pt>
                <c:pt idx="2">
                  <c:v>241</c:v>
                </c:pt>
              </c:numCache>
            </c:numRef>
          </c:val>
        </c:ser>
        <c:axId val="86931712"/>
        <c:axId val="86941696"/>
      </c:barChart>
      <c:catAx>
        <c:axId val="869317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91"/>
            </a:pPr>
            <a:endParaRPr lang="ru-RU"/>
          </a:p>
        </c:txPr>
        <c:crossAx val="86941696"/>
        <c:crosses val="autoZero"/>
        <c:auto val="1"/>
        <c:lblAlgn val="ctr"/>
        <c:lblOffset val="100"/>
      </c:catAx>
      <c:valAx>
        <c:axId val="869416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92"/>
            </a:pPr>
            <a:endParaRPr lang="ru-RU"/>
          </a:p>
        </c:txPr>
        <c:crossAx val="86931712"/>
        <c:crosses val="autoZero"/>
        <c:crossBetween val="between"/>
      </c:valAx>
      <c:spPr>
        <a:noFill/>
        <a:ln w="2528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9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plotArea>
      <c:layout>
        <c:manualLayout>
          <c:layoutTarget val="inner"/>
          <c:xMode val="edge"/>
          <c:yMode val="edge"/>
          <c:x val="0.10661765802601852"/>
          <c:y val="0.33059297864334491"/>
          <c:w val="0.63235294117647067"/>
          <c:h val="0.664092664092664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explosion val="2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3366FF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</c:v>
                </c:pt>
                <c:pt idx="1">
                  <c:v>95</c:v>
                </c:pt>
              </c:numCache>
            </c:numRef>
          </c:val>
        </c:ser>
        <c:firstSliceAng val="0"/>
      </c:pieChart>
      <c:spPr>
        <a:noFill/>
        <a:ln w="2767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951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12070122128494444"/>
          <c:y val="0.18177403475160345"/>
          <c:w val="0.81770833333333504"/>
          <c:h val="0.66244725738396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ln>
                <a:solidFill>
                  <a:srgbClr val="3366FF"/>
                </a:solidFill>
              </a:ln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3366FF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5.5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86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33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>
        <c:manualLayout>
          <c:layoutTarget val="inner"/>
          <c:xMode val="edge"/>
          <c:yMode val="edge"/>
          <c:x val="0.10729260150135157"/>
          <c:y val="4.2253844807601991E-2"/>
          <c:w val="0.64944649446494462"/>
          <c:h val="0.807339449541284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3366FF"/>
              </a:solidFill>
            </a:ln>
          </c:spPr>
          <c:dPt>
            <c:idx val="1"/>
            <c:explosion val="37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5.7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21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dPt>
            <c:idx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2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Lbls>
            <c:spPr>
              <a:noFill/>
              <a:ln w="2529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hape val="cone"/>
        <c:axId val="98642944"/>
        <c:axId val="98648832"/>
        <c:axId val="0"/>
      </c:bar3DChart>
      <c:catAx>
        <c:axId val="98642944"/>
        <c:scaling>
          <c:orientation val="minMax"/>
        </c:scaling>
        <c:axPos val="b"/>
        <c:numFmt formatCode="General" sourceLinked="1"/>
        <c:tickLblPos val="nextTo"/>
        <c:crossAx val="98648832"/>
        <c:crosses val="autoZero"/>
        <c:auto val="1"/>
        <c:lblAlgn val="ctr"/>
        <c:lblOffset val="100"/>
      </c:catAx>
      <c:valAx>
        <c:axId val="98648832"/>
        <c:scaling>
          <c:orientation val="minMax"/>
        </c:scaling>
        <c:axPos val="l"/>
        <c:majorGridlines/>
        <c:numFmt formatCode="General" sourceLinked="1"/>
        <c:tickLblPos val="nextTo"/>
        <c:crossAx val="98642944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#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#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02268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0.53827</cdr:x>
      <cdr:y>0.17586</cdr:y>
    </cdr:from>
    <cdr:to>
      <cdr:x>0.7969</cdr:x>
      <cdr:y>0.37314</cdr:y>
    </cdr:to>
    <cdr:sp macro="" textlink="">
      <cdr:nvSpPr>
        <cdr:cNvPr id="102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2651" y="400060"/>
          <a:ext cx="520188" cy="4487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ru-RU" sz="1400" b="1" i="0" strike="noStrike" dirty="0" smtClean="0">
              <a:solidFill>
                <a:srgbClr val="000000"/>
              </a:solidFill>
              <a:latin typeface="Arial"/>
              <a:cs typeface="Arial"/>
            </a:rPr>
            <a:t>4,2%</a:t>
          </a:r>
          <a:endParaRPr lang="ru-RU" sz="14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FC09F-EFCA-4536-A1C1-B7F866A83FF8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9B78C9-3BF9-4D73-805C-F51617E73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7DA5-D049-47E2-BCAD-2AEF9632D2DE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748D-C7A2-4FFE-AAE4-BA068481C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99C3-AC6F-4E6D-9EFC-6A6D86C6E7FD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D8B7-B04E-4DA9-8B31-E55843FAD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6F060-7A89-45B6-A94A-0A8858CFBDD8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3039-ECEF-4236-BD7A-053F8EECD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11FAA-B1B9-44E7-91F7-85D3395FB7D1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083B-73B1-40ED-9D01-A6873D16E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5074A-9D3F-4D2F-8472-7D003C7A7785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3C68-99D2-4FA9-8EC8-6127E969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A43E-CF2D-42B7-82A2-CF2E035547F0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AC1A-CB50-4875-9427-4C2BC9690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0EF1-B617-492E-B0A3-3C346562ABDB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F2F6-3801-48CC-AEC9-2F02CA4AA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7D41-141E-47E4-AFC8-D023CC5C981D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1E7B9-7E6C-4F0D-8ED6-5DF634993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7152-ABDE-499E-ACED-186FBD299985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AE79-F863-474D-9617-FF25827C0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E083-D6E9-4D9E-A445-A7F2B53D7BF4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E0EE-4889-451D-BD7F-AF2538CA6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4405-5343-4C07-80C6-2E4673798ADD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27D2-86E6-4BE5-8F62-20DF4F55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79B9-26C3-44B9-B40D-536746C16A80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904C-2228-4066-9625-BA5D8A9C7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8E0E-54B8-46F6-A4E2-788409E6D8E0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2FC3-9287-4AA5-B637-B4119A6BE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1FAC-23FF-4958-9B89-7530EA43CB89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411D-5CD1-48F3-AEC9-39BF52818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AB476-CDAE-4835-A190-271BF74646D9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16D9-C84F-47F1-8B00-8F78F63D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4C22-0F3B-4AC6-9B7D-FBADC763B922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DCEE-52C6-4D24-9EA1-5F00F592B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630D-B6E9-4121-BB4C-106DA1A3EA94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879A-F29F-4330-96B7-8638B763D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6D0C-8545-4F64-B757-D40D8ED84930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B9BD9-9F43-4FA7-A785-8A389F27E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E2D8068-7126-46DA-8A98-F1679A560FCD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5CC67E-7950-4EB5-82A4-0D40B1858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7" r:id="rId2"/>
    <p:sldLayoutId id="2147484146" r:id="rId3"/>
    <p:sldLayoutId id="2147484145" r:id="rId4"/>
    <p:sldLayoutId id="2147484144" r:id="rId5"/>
    <p:sldLayoutId id="2147484143" r:id="rId6"/>
    <p:sldLayoutId id="2147484142" r:id="rId7"/>
    <p:sldLayoutId id="2147484141" r:id="rId8"/>
    <p:sldLayoutId id="2147484140" r:id="rId9"/>
    <p:sldLayoutId id="2147484139" r:id="rId10"/>
    <p:sldLayoutId id="2147484138" r:id="rId11"/>
    <p:sldLayoutId id="2147484137" r:id="rId12"/>
    <p:sldLayoutId id="214748413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92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DF0D57-8342-4E09-83B5-00EC83E29A2C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25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84AFD1-6986-4CCC-8B8F-D8BEBE5DD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chart" Target="../charts/chart6.xml"/><Relationship Id="rId7" Type="http://schemas.openxmlformats.org/officeDocument/2006/relationships/diagramLayout" Target="../diagrams/layout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microsoft.com/office/2007/relationships/diagramDrawing" Target="../diagrams/drawing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0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3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7138987" cy="69532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</p:pic>
      <p:sp>
        <p:nvSpPr>
          <p:cNvPr id="136194" name="Скругленный прямоугольник 7"/>
          <p:cNvSpPr>
            <a:spLocks noChangeArrowheads="1"/>
          </p:cNvSpPr>
          <p:nvPr/>
        </p:nvSpPr>
        <p:spPr bwMode="auto">
          <a:xfrm>
            <a:off x="755650" y="5300663"/>
            <a:ext cx="7920038" cy="115252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25400" algn="ctr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latin typeface="Constantia" pitchFamily="18" charset="0"/>
              </a:rPr>
              <a:t>ПРОЕКТ БЮДЖЕТА  </a:t>
            </a:r>
            <a:r>
              <a:rPr lang="ru-RU" sz="1600" b="1" dirty="0">
                <a:latin typeface="Constantia" pitchFamily="18" charset="0"/>
              </a:rPr>
              <a:t>ОКУНЕВСКОГО  СЕЛЬСКОГО  ПОСЕЛЕНИЯ </a:t>
            </a:r>
          </a:p>
          <a:p>
            <a:pPr algn="ctr"/>
            <a:r>
              <a:rPr lang="ru-RU" sz="1600" b="1" dirty="0">
                <a:latin typeface="Calibri" pitchFamily="34" charset="0"/>
              </a:rPr>
              <a:t>на </a:t>
            </a:r>
            <a:r>
              <a:rPr lang="en-US" sz="1600" b="1" dirty="0" smtClean="0">
                <a:latin typeface="Calibri" pitchFamily="34" charset="0"/>
              </a:rPr>
              <a:t>201</a:t>
            </a:r>
            <a:r>
              <a:rPr lang="ru-RU" sz="1600" b="1" dirty="0" smtClean="0">
                <a:latin typeface="Calibri" pitchFamily="34" charset="0"/>
              </a:rPr>
              <a:t>9год </a:t>
            </a:r>
            <a:r>
              <a:rPr lang="ru-RU" sz="1600" b="1" dirty="0">
                <a:latin typeface="Calibri" pitchFamily="34" charset="0"/>
              </a:rPr>
              <a:t>и на плановый период </a:t>
            </a:r>
            <a:r>
              <a:rPr lang="ru-RU" sz="1600" b="1" dirty="0" smtClean="0">
                <a:latin typeface="Calibri" pitchFamily="34" charset="0"/>
              </a:rPr>
              <a:t>2020 и 2021 годы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принят </a:t>
            </a:r>
            <a:endParaRPr lang="ru-RU" sz="1600" b="1" dirty="0">
              <a:latin typeface="Calibri" pitchFamily="34" charset="0"/>
            </a:endParaRPr>
          </a:p>
          <a:p>
            <a:pPr algn="ctr"/>
            <a:r>
              <a:rPr lang="ru-RU" sz="1600" b="1" dirty="0">
                <a:latin typeface="Calibri" pitchFamily="34" charset="0"/>
              </a:rPr>
              <a:t>Решением Совета народных депутатов от </a:t>
            </a:r>
            <a:r>
              <a:rPr lang="ru-RU" sz="1600" b="1" dirty="0" smtClean="0">
                <a:latin typeface="Calibri" pitchFamily="34" charset="0"/>
              </a:rPr>
              <a:t>30.11.2017 </a:t>
            </a:r>
            <a:r>
              <a:rPr lang="ru-RU" sz="1600" b="1" dirty="0">
                <a:latin typeface="Calibri" pitchFamily="34" charset="0"/>
              </a:rPr>
              <a:t>№ </a:t>
            </a:r>
            <a:r>
              <a:rPr lang="ru-RU" sz="1600" b="1" dirty="0" smtClean="0">
                <a:latin typeface="Calibri" pitchFamily="34" charset="0"/>
              </a:rPr>
              <a:t>115</a:t>
            </a:r>
            <a:endParaRPr lang="ru-RU" sz="1600" b="1" dirty="0">
              <a:latin typeface="Calibri" pitchFamily="34" charset="0"/>
            </a:endParaRPr>
          </a:p>
        </p:txBody>
      </p:sp>
      <p:pic>
        <p:nvPicPr>
          <p:cNvPr id="136195" name="Picture 6" descr="http://insmeta.ru/wp-content/uploads/2016/01/buget-no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341438"/>
            <a:ext cx="7418388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333375"/>
            <a:ext cx="66262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Прочие налоговые доходы, тыс.рублей</a:t>
            </a:r>
          </a:p>
        </p:txBody>
      </p:sp>
      <p:graphicFrame>
        <p:nvGraphicFramePr>
          <p:cNvPr id="14" name="Object 6"/>
          <p:cNvGraphicFramePr>
            <a:graphicFrameLocks/>
          </p:cNvGraphicFramePr>
          <p:nvPr/>
        </p:nvGraphicFramePr>
        <p:xfrm>
          <a:off x="0" y="765175"/>
          <a:ext cx="8675688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7"/>
          <p:cNvGraphicFramePr>
            <a:graphicFrameLocks/>
          </p:cNvGraphicFramePr>
          <p:nvPr/>
        </p:nvGraphicFramePr>
        <p:xfrm>
          <a:off x="-50800" y="4386263"/>
          <a:ext cx="2657475" cy="139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8"/>
          <p:cNvGraphicFramePr>
            <a:graphicFrameLocks/>
          </p:cNvGraphicFramePr>
          <p:nvPr/>
        </p:nvGraphicFramePr>
        <p:xfrm>
          <a:off x="2217738" y="4386263"/>
          <a:ext cx="3484562" cy="147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Object 9"/>
          <p:cNvGraphicFramePr>
            <a:graphicFrameLocks/>
          </p:cNvGraphicFramePr>
          <p:nvPr/>
        </p:nvGraphicFramePr>
        <p:xfrm>
          <a:off x="4643438" y="4221163"/>
          <a:ext cx="4205287" cy="1541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563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0,6%</a:t>
            </a:r>
            <a:endParaRPr lang="ru-RU" altLang="ru-RU" b="1" dirty="0"/>
          </a:p>
        </p:txBody>
      </p:sp>
      <p:sp>
        <p:nvSpPr>
          <p:cNvPr id="23564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/>
              <a:t>0,8%</a:t>
            </a:r>
          </a:p>
        </p:txBody>
      </p:sp>
      <p:sp>
        <p:nvSpPr>
          <p:cNvPr id="23565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0,8%</a:t>
            </a:r>
          </a:p>
        </p:txBody>
      </p:sp>
      <p:sp>
        <p:nvSpPr>
          <p:cNvPr id="23566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2019 </a:t>
            </a:r>
            <a:endParaRPr lang="ru-RU" altLang="ru-RU" dirty="0"/>
          </a:p>
        </p:txBody>
      </p:sp>
      <p:sp>
        <p:nvSpPr>
          <p:cNvPr id="23567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23568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2021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7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dirty="0" smtClean="0">
                <a:solidFill>
                  <a:srgbClr val="C00000"/>
                </a:solidFill>
                <a:latin typeface="Constantia" pitchFamily="18" charset="0"/>
              </a:rPr>
              <a:t>Структура </a:t>
            </a:r>
            <a:r>
              <a:rPr lang="ru-RU" altLang="ru-RU" sz="2400" dirty="0">
                <a:solidFill>
                  <a:srgbClr val="C00000"/>
                </a:solidFill>
                <a:latin typeface="Constantia" pitchFamily="18" charset="0"/>
              </a:rPr>
              <a:t>безвозмездных </a:t>
            </a:r>
            <a:r>
              <a:rPr lang="ru-RU" altLang="ru-RU" sz="2400" dirty="0" smtClean="0">
                <a:solidFill>
                  <a:srgbClr val="C00000"/>
                </a:solidFill>
                <a:latin typeface="Constantia" pitchFamily="18" charset="0"/>
              </a:rPr>
              <a:t>поступлений, тыс. руб.</a:t>
            </a:r>
            <a:endParaRPr lang="ru-RU" altLang="ru-RU" sz="24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24598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graphicFrame>
        <p:nvGraphicFramePr>
          <p:cNvPr id="13" name="Object 18"/>
          <p:cNvGraphicFramePr>
            <a:graphicFrameLocks/>
          </p:cNvGraphicFramePr>
          <p:nvPr/>
        </p:nvGraphicFramePr>
        <p:xfrm>
          <a:off x="357158" y="1428736"/>
          <a:ext cx="2765425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602" name="TextBox 9"/>
          <p:cNvSpPr txBox="1">
            <a:spLocks noChangeArrowheads="1"/>
          </p:cNvSpPr>
          <p:nvPr/>
        </p:nvSpPr>
        <p:spPr bwMode="auto">
          <a:xfrm>
            <a:off x="142844" y="3857628"/>
            <a:ext cx="307183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algn="ctr"/>
            <a:r>
              <a:rPr lang="ru-RU" altLang="ru-RU" sz="1200" b="1" dirty="0" smtClean="0"/>
              <a:t>1078,3</a:t>
            </a:r>
            <a:r>
              <a:rPr lang="ru-RU" altLang="ru-RU" sz="1200" dirty="0" smtClean="0"/>
              <a:t> тыс.рублей – всего</a:t>
            </a:r>
          </a:p>
          <a:p>
            <a:pPr algn="ctr"/>
            <a:r>
              <a:rPr lang="ru-RU" altLang="ru-RU" sz="1200" dirty="0" smtClean="0"/>
              <a:t>безвозмездных поступлений.</a:t>
            </a:r>
          </a:p>
          <a:p>
            <a:pPr algn="ctr"/>
            <a:r>
              <a:rPr lang="ru-RU" altLang="ru-RU" sz="1200" b="1" dirty="0" smtClean="0"/>
              <a:t>964,3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115,2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r>
              <a:rPr lang="ru-RU" altLang="ru-RU" sz="1200" b="1" dirty="0" smtClean="0"/>
              <a:t>3</a:t>
            </a:r>
            <a:r>
              <a:rPr lang="ru-RU" altLang="ru-RU" sz="1200" dirty="0" smtClean="0"/>
              <a:t> тыс. руб. –прочие межбюджетные трансферты</a:t>
            </a:r>
          </a:p>
          <a:p>
            <a:pPr algn="ctr"/>
            <a:r>
              <a:rPr lang="ru-RU" altLang="ru-RU" sz="1200" dirty="0" smtClean="0"/>
              <a:t>Это составляет </a:t>
            </a:r>
            <a:r>
              <a:rPr lang="ru-RU" altLang="ru-RU" sz="1200" b="1" dirty="0" smtClean="0"/>
              <a:t>16,9 %</a:t>
            </a:r>
            <a:r>
              <a:rPr lang="ru-RU" altLang="ru-RU" sz="1200" dirty="0" smtClean="0"/>
              <a:t> в </a:t>
            </a:r>
          </a:p>
          <a:p>
            <a:pPr algn="ctr"/>
            <a:r>
              <a:rPr lang="ru-RU" altLang="ru-RU" sz="1200" dirty="0" smtClean="0"/>
              <a:t>общем объеме доходов.</a:t>
            </a:r>
            <a:endParaRPr lang="ru-RU" altLang="ru-RU" sz="1200" dirty="0"/>
          </a:p>
        </p:txBody>
      </p:sp>
      <p:graphicFrame>
        <p:nvGraphicFramePr>
          <p:cNvPr id="14" name="Object 19"/>
          <p:cNvGraphicFramePr>
            <a:graphicFrameLocks/>
          </p:cNvGraphicFramePr>
          <p:nvPr/>
        </p:nvGraphicFramePr>
        <p:xfrm>
          <a:off x="3152775" y="1146175"/>
          <a:ext cx="2776547" cy="242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603" name="TextBox 12"/>
          <p:cNvSpPr txBox="1">
            <a:spLocks noChangeArrowheads="1"/>
          </p:cNvSpPr>
          <p:nvPr/>
        </p:nvSpPr>
        <p:spPr bwMode="auto">
          <a:xfrm>
            <a:off x="3348038" y="3857628"/>
            <a:ext cx="27241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795,5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тыс.рублей – всего</a:t>
            </a:r>
          </a:p>
          <a:p>
            <a:pPr algn="ctr"/>
            <a:r>
              <a:rPr lang="ru-RU" altLang="ru-RU" sz="1200" dirty="0"/>
              <a:t>безвозмездных поступлений</a:t>
            </a:r>
            <a:r>
              <a:rPr lang="ru-RU" altLang="ru-RU" sz="1200" dirty="0" smtClean="0"/>
              <a:t>.</a:t>
            </a:r>
          </a:p>
          <a:p>
            <a:pPr algn="ctr"/>
            <a:r>
              <a:rPr lang="ru-RU" altLang="ru-RU" sz="1200" b="1" dirty="0" smtClean="0"/>
              <a:t>680,3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115,2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endParaRPr lang="ru-RU" altLang="ru-RU" sz="1200" dirty="0"/>
          </a:p>
          <a:p>
            <a:pPr algn="ctr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17,7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5" name="Object 20"/>
          <p:cNvGraphicFramePr>
            <a:graphicFrameLocks/>
          </p:cNvGraphicFramePr>
          <p:nvPr/>
        </p:nvGraphicFramePr>
        <p:xfrm>
          <a:off x="6143636" y="1714488"/>
          <a:ext cx="2549525" cy="1541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604" name="TextBox 14"/>
          <p:cNvSpPr txBox="1">
            <a:spLocks noChangeArrowheads="1"/>
          </p:cNvSpPr>
          <p:nvPr/>
        </p:nvSpPr>
        <p:spPr bwMode="auto">
          <a:xfrm>
            <a:off x="6372225" y="3857628"/>
            <a:ext cx="24479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792,4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тыс.рублей – всего</a:t>
            </a:r>
          </a:p>
          <a:p>
            <a:pPr algn="ctr"/>
            <a:r>
              <a:rPr lang="ru-RU" altLang="ru-RU" sz="1200" dirty="0"/>
              <a:t>безвозмездных поступлений</a:t>
            </a:r>
            <a:r>
              <a:rPr lang="ru-RU" altLang="ru-RU" sz="1200" dirty="0" smtClean="0"/>
              <a:t>.</a:t>
            </a:r>
          </a:p>
          <a:p>
            <a:pPr algn="ctr"/>
            <a:r>
              <a:rPr lang="ru-RU" altLang="ru-RU" sz="1200" b="1" dirty="0" smtClean="0"/>
              <a:t>677,2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115,2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endParaRPr lang="ru-RU" altLang="ru-RU" sz="1200" dirty="0"/>
          </a:p>
          <a:p>
            <a:pPr algn="ctr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15,9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/>
            <a:r>
              <a:rPr lang="ru-RU" altLang="ru-RU" sz="1200" dirty="0"/>
              <a:t>общем объеме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/>
          </p:cNvGraphicFramePr>
          <p:nvPr/>
        </p:nvGraphicFramePr>
        <p:xfrm>
          <a:off x="212725" y="26988"/>
          <a:ext cx="8937625" cy="650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Объем и структура расходов бюджета 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2019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год, тыс.рублей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214282" y="1071546"/>
          <a:ext cx="867889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/>
          <p:nvPr/>
        </p:nvSpPr>
        <p:spPr>
          <a:xfrm>
            <a:off x="816929" y="100213"/>
            <a:ext cx="7624383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Расходы на реализацию муниципальной программы «Комплексное обеспечение и  развитие жизнедеятельности Окуневского сельского поселения </a:t>
            </a:r>
            <a:r>
              <a:rPr lang="ru-RU" b="1" dirty="0">
                <a:solidFill>
                  <a:schemeClr val="tx2"/>
                </a:solidFill>
              </a:rPr>
              <a:t>на </a:t>
            </a:r>
            <a:r>
              <a:rPr lang="ru-RU" b="1" dirty="0" smtClean="0">
                <a:solidFill>
                  <a:schemeClr val="tx2"/>
                </a:solidFill>
              </a:rPr>
              <a:t>2019 год  </a:t>
            </a:r>
            <a:r>
              <a:rPr lang="ru-RU" b="1" dirty="0">
                <a:solidFill>
                  <a:schemeClr val="tx2"/>
                </a:solidFill>
              </a:rPr>
              <a:t>и на плановый период </a:t>
            </a:r>
            <a:r>
              <a:rPr lang="ru-RU" b="1" dirty="0" smtClean="0">
                <a:solidFill>
                  <a:schemeClr val="tx2"/>
                </a:solidFill>
              </a:rPr>
              <a:t>2020 </a:t>
            </a:r>
            <a:r>
              <a:rPr lang="ru-RU" b="1" dirty="0">
                <a:solidFill>
                  <a:schemeClr val="tx2"/>
                </a:solidFill>
              </a:rPr>
              <a:t>и </a:t>
            </a:r>
            <a:r>
              <a:rPr lang="ru-RU" b="1" dirty="0" smtClean="0">
                <a:solidFill>
                  <a:schemeClr val="tx2"/>
                </a:solidFill>
              </a:rPr>
              <a:t>2021 </a:t>
            </a:r>
            <a:r>
              <a:rPr lang="ru-RU" b="1" dirty="0">
                <a:solidFill>
                  <a:schemeClr val="tx2"/>
                </a:solidFill>
              </a:rPr>
              <a:t>годов, тыс. руб.</a:t>
            </a:r>
          </a:p>
        </p:txBody>
      </p:sp>
      <p:graphicFrame>
        <p:nvGraphicFramePr>
          <p:cNvPr id="5" name="Object 13"/>
          <p:cNvGraphicFramePr>
            <a:graphicFrameLocks/>
          </p:cNvGraphicFramePr>
          <p:nvPr/>
        </p:nvGraphicFramePr>
        <p:xfrm>
          <a:off x="-138113" y="2276475"/>
          <a:ext cx="9282113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95288" y="1268413"/>
            <a:ext cx="3097212" cy="259238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1200">
              <a:solidFill>
                <a:srgbClr val="000000"/>
              </a:solidFill>
            </a:endParaRPr>
          </a:p>
        </p:txBody>
      </p:sp>
      <p:graphicFrame>
        <p:nvGraphicFramePr>
          <p:cNvPr id="8" name="Object 10"/>
          <p:cNvGraphicFramePr>
            <a:graphicFrameLocks/>
          </p:cNvGraphicFramePr>
          <p:nvPr/>
        </p:nvGraphicFramePr>
        <p:xfrm>
          <a:off x="3589338" y="1349375"/>
          <a:ext cx="504031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94" name="Rectangle 18"/>
          <p:cNvSpPr>
            <a:spLocks noChangeArrowheads="1"/>
          </p:cNvSpPr>
          <p:nvPr/>
        </p:nvSpPr>
        <p:spPr bwMode="auto">
          <a:xfrm>
            <a:off x="468313" y="6207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i="1"/>
              <a:t/>
            </a:r>
            <a:br>
              <a:rPr lang="ru-RU" b="1" i="1"/>
            </a:br>
            <a:endParaRPr lang="ru-RU" b="1" i="1"/>
          </a:p>
        </p:txBody>
      </p:sp>
      <p:graphicFrame>
        <p:nvGraphicFramePr>
          <p:cNvPr id="9" name="Object 20"/>
          <p:cNvGraphicFramePr>
            <a:graphicFrameLocks/>
          </p:cNvGraphicFramePr>
          <p:nvPr/>
        </p:nvGraphicFramePr>
        <p:xfrm>
          <a:off x="3779838" y="4149725"/>
          <a:ext cx="504031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835979" y="415791"/>
            <a:ext cx="7624383" cy="83562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«Строительство и содержание автомобильных дорог, тыс. руб.</a:t>
            </a:r>
            <a:br>
              <a:rPr lang="ru-RU" b="1" i="1">
                <a:solidFill>
                  <a:schemeClr val="tx1"/>
                </a:solidFill>
              </a:rPr>
            </a:br>
            <a:endParaRPr lang="ru-RU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Подпрограмма «"Развитие физической культуры и спорта» тыс.рублей</a:t>
            </a:r>
          </a:p>
        </p:txBody>
      </p:sp>
      <p:graphicFrame>
        <p:nvGraphicFramePr>
          <p:cNvPr id="6" name="Object 5"/>
          <p:cNvGraphicFramePr>
            <a:graphicFrameLocks/>
          </p:cNvGraphicFramePr>
          <p:nvPr/>
        </p:nvGraphicFramePr>
        <p:xfrm>
          <a:off x="993775" y="1577975"/>
          <a:ext cx="6858000" cy="389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413" y="5516563"/>
            <a:ext cx="4968875" cy="7921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Организация и проведение спортивных 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>
                <a:solidFill>
                  <a:schemeClr val="tx1"/>
                </a:solidFill>
              </a:rPr>
              <a:t>Подпрограмма «"Развитие физической</a:t>
            </a:r>
            <a:r>
              <a:rPr lang="ru-RU" sz="4000" smtClean="0">
                <a:solidFill>
                  <a:schemeClr val="tx1"/>
                </a:solidFill>
              </a:rPr>
              <a:t> </a:t>
            </a:r>
            <a:r>
              <a:rPr lang="ru-RU" sz="1400" smtClean="0">
                <a:solidFill>
                  <a:schemeClr val="tx1"/>
                </a:solidFill>
              </a:rPr>
              <a:t>культуры и спорта» тыс.рублей</a:t>
            </a: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5979" y="413477"/>
            <a:ext cx="7624383" cy="804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«Гарантии, предоставляемые муниципальным служащим Окуневского сельского поселения»</a:t>
            </a:r>
            <a:r>
              <a:rPr lang="ru-RU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6" name="Диаграмма 6"/>
          <p:cNvGraphicFramePr>
            <a:graphicFrameLocks noGrp="1"/>
          </p:cNvGraphicFramePr>
          <p:nvPr>
            <p:ph idx="1"/>
          </p:nvPr>
        </p:nvGraphicFramePr>
        <p:xfrm>
          <a:off x="3000364" y="1643050"/>
          <a:ext cx="578647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4700" name="Rectangle 9"/>
          <p:cNvSpPr>
            <a:spLocks noChangeArrowheads="1"/>
          </p:cNvSpPr>
          <p:nvPr/>
        </p:nvSpPr>
        <p:spPr bwMode="auto">
          <a:xfrm>
            <a:off x="357158" y="1928802"/>
            <a:ext cx="2714644" cy="147732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Выплата</a:t>
            </a:r>
          </a:p>
          <a:p>
            <a:r>
              <a:rPr lang="ru-RU" b="1" dirty="0" smtClean="0"/>
              <a:t> </a:t>
            </a:r>
            <a:r>
              <a:rPr lang="ru-RU" b="1" dirty="0"/>
              <a:t>дополнительной </a:t>
            </a:r>
          </a:p>
          <a:p>
            <a:r>
              <a:rPr lang="ru-RU" b="1" dirty="0"/>
              <a:t>ежемесячной пенсии</a:t>
            </a:r>
          </a:p>
          <a:p>
            <a:r>
              <a:rPr lang="ru-RU" b="1" dirty="0"/>
              <a:t> муниципальным </a:t>
            </a:r>
            <a:endParaRPr lang="ru-RU" b="1" dirty="0" smtClean="0"/>
          </a:p>
          <a:p>
            <a:r>
              <a:rPr lang="ru-RU" b="1" dirty="0" smtClean="0"/>
              <a:t>служащим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1600" b="1" i="1" smtClean="0"/>
              <a:t/>
            </a:r>
            <a:br>
              <a:rPr lang="ru-RU" sz="1600" b="1" i="1" smtClean="0"/>
            </a:br>
            <a:endParaRPr lang="ru-RU" sz="1600" b="1" i="1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71550" y="1484313"/>
          <a:ext cx="6861175" cy="45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«Повышение уровня благоустройства территории    поселения»</a:t>
            </a:r>
            <a:r>
              <a:rPr lang="ru-RU">
                <a:solidFill>
                  <a:schemeClr val="tx1"/>
                </a:solidFill>
              </a:rPr>
              <a:t> ,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/>
          </p:cNvGraphicFramePr>
          <p:nvPr/>
        </p:nvGraphicFramePr>
        <p:xfrm>
          <a:off x="0" y="1600200"/>
          <a:ext cx="56451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Прямоугольник с двумя скругленными противолежащими углами 4"/>
          <p:cNvSpPr>
            <a:spLocks noChangeArrowheads="1"/>
          </p:cNvSpPr>
          <p:nvPr/>
        </p:nvSpPr>
        <p:spPr bwMode="auto">
          <a:xfrm>
            <a:off x="5940425" y="3500438"/>
            <a:ext cx="3025775" cy="2087562"/>
          </a:xfrm>
          <a:custGeom>
            <a:avLst/>
            <a:gdLst>
              <a:gd name="T0" fmla="*/ 3025775 w 3025775"/>
              <a:gd name="T1" fmla="*/ 1043781 h 2087562"/>
              <a:gd name="T2" fmla="*/ 1512894 w 3025775"/>
              <a:gd name="T3" fmla="*/ 2087562 h 2087562"/>
              <a:gd name="T4" fmla="*/ 0 w 3025775"/>
              <a:gd name="T5" fmla="*/ 1043781 h 2087562"/>
              <a:gd name="T6" fmla="*/ 1512894 w 3025775"/>
              <a:gd name="T7" fmla="*/ 0 h 20875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01906 w 3025775"/>
              <a:gd name="T13" fmla="*/ 101906 h 2087562"/>
              <a:gd name="T14" fmla="*/ 2923869 w 3025775"/>
              <a:gd name="T15" fmla="*/ 1985656 h 2087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5775" h="2087562">
                <a:moveTo>
                  <a:pt x="347934" y="0"/>
                </a:moveTo>
                <a:lnTo>
                  <a:pt x="3025775" y="0"/>
                </a:lnTo>
                <a:lnTo>
                  <a:pt x="3025775" y="1739628"/>
                </a:lnTo>
                <a:cubicBezTo>
                  <a:pt x="3025775" y="1931786"/>
                  <a:pt x="2869999" y="2087561"/>
                  <a:pt x="2677841" y="2087562"/>
                </a:cubicBezTo>
                <a:lnTo>
                  <a:pt x="0" y="2087562"/>
                </a:lnTo>
                <a:lnTo>
                  <a:pt x="0" y="347934"/>
                </a:lnTo>
                <a:cubicBezTo>
                  <a:pt x="0" y="155775"/>
                  <a:pt x="155775" y="0"/>
                  <a:pt x="347934" y="0"/>
                </a:cubicBezTo>
                <a:cubicBezTo>
                  <a:pt x="347934" y="0"/>
                  <a:pt x="347934" y="0"/>
                  <a:pt x="347934" y="0"/>
                </a:cubicBezTo>
                <a:close/>
              </a:path>
            </a:pathLst>
          </a:custGeom>
          <a:solidFill>
            <a:srgbClr val="00FFFF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Ликвидация последствий аварий природного и техногенного характера</a:t>
            </a:r>
            <a:r>
              <a:rPr lang="ru-RU"/>
              <a:t> </a:t>
            </a:r>
          </a:p>
        </p:txBody>
      </p:sp>
      <p:sp>
        <p:nvSpPr>
          <p:cNvPr id="31749" name="Прямоугольник с двумя скругленными противолежащими углами 6"/>
          <p:cNvSpPr>
            <a:spLocks noChangeArrowheads="1"/>
          </p:cNvSpPr>
          <p:nvPr/>
        </p:nvSpPr>
        <p:spPr bwMode="auto">
          <a:xfrm>
            <a:off x="5724525" y="1700213"/>
            <a:ext cx="3025775" cy="1501775"/>
          </a:xfrm>
          <a:custGeom>
            <a:avLst/>
            <a:gdLst>
              <a:gd name="T0" fmla="*/ 3025775 w 3025775"/>
              <a:gd name="T1" fmla="*/ 750888 h 1501775"/>
              <a:gd name="T2" fmla="*/ 1512894 w 3025775"/>
              <a:gd name="T3" fmla="*/ 1501775 h 1501775"/>
              <a:gd name="T4" fmla="*/ 0 w 3025775"/>
              <a:gd name="T5" fmla="*/ 750888 h 1501775"/>
              <a:gd name="T6" fmla="*/ 1512894 w 3025775"/>
              <a:gd name="T7" fmla="*/ 0 h 15017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3311 w 3025775"/>
              <a:gd name="T13" fmla="*/ 73311 h 1501775"/>
              <a:gd name="T14" fmla="*/ 2952465 w 3025775"/>
              <a:gd name="T15" fmla="*/ 1428464 h 15017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5775" h="1501775">
                <a:moveTo>
                  <a:pt x="250301" y="0"/>
                </a:moveTo>
                <a:lnTo>
                  <a:pt x="3025775" y="0"/>
                </a:lnTo>
                <a:lnTo>
                  <a:pt x="3025775" y="1251474"/>
                </a:lnTo>
                <a:cubicBezTo>
                  <a:pt x="3025775" y="1389711"/>
                  <a:pt x="2913711" y="1501774"/>
                  <a:pt x="2775474" y="1501775"/>
                </a:cubicBezTo>
                <a:lnTo>
                  <a:pt x="0" y="1501775"/>
                </a:lnTo>
                <a:lnTo>
                  <a:pt x="0" y="250301"/>
                </a:lnTo>
                <a:cubicBezTo>
                  <a:pt x="0" y="112063"/>
                  <a:pt x="112063" y="0"/>
                  <a:pt x="250300" y="0"/>
                </a:cubicBezTo>
                <a:close/>
              </a:path>
            </a:pathLst>
          </a:custGeom>
          <a:solidFill>
            <a:srgbClr val="99CC00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Содержание систем противопожарного водоснабжения</a:t>
            </a:r>
            <a:r>
              <a:rPr lang="ru-RU" sz="1400"/>
              <a:t> 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250825" y="342900"/>
            <a:ext cx="8642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200"/>
          </a:p>
        </p:txBody>
      </p:sp>
      <p:sp>
        <p:nvSpPr>
          <p:cNvPr id="2" name="TextBox 1"/>
          <p:cNvSpPr txBox="1"/>
          <p:nvPr/>
        </p:nvSpPr>
        <p:spPr>
          <a:xfrm>
            <a:off x="483061" y="415945"/>
            <a:ext cx="8330949" cy="90730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>
                <a:solidFill>
                  <a:schemeClr val="tx1"/>
                </a:solidFill>
              </a:rPr>
              <a:t>Подпрограмма «Обеспечение первичных мер пожарной безопасности в границах  поселения, защиты населения и территории от чрезвычайных ситуации, природного и техногенного характера», тыс. руб.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b="1" i="1">
                <a:solidFill>
                  <a:schemeClr val="tx1"/>
                </a:solidFill>
              </a:rPr>
              <a:t/>
            </a:r>
            <a:br>
              <a:rPr lang="ru-RU" b="1" i="1">
                <a:solidFill>
                  <a:schemeClr val="tx1"/>
                </a:solidFill>
              </a:rPr>
            </a:br>
            <a:endParaRPr lang="ru-RU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Constantia" pitchFamily="18" charset="0"/>
              </a:rPr>
              <a:t>Основные характеристики бюджета поселения, тыс.рублей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03188" y="617538"/>
          <a:ext cx="9191625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/>
          </p:cNvGraphicFramePr>
          <p:nvPr/>
        </p:nvGraphicFramePr>
        <p:xfrm>
          <a:off x="0" y="981075"/>
          <a:ext cx="5724525" cy="568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6" name="Прямоугольник с двумя скругленными противолежащими углами 3"/>
          <p:cNvSpPr>
            <a:spLocks noChangeArrowheads="1"/>
          </p:cNvSpPr>
          <p:nvPr/>
        </p:nvSpPr>
        <p:spPr bwMode="auto">
          <a:xfrm>
            <a:off x="5940425" y="2781300"/>
            <a:ext cx="2771775" cy="2447925"/>
          </a:xfrm>
          <a:custGeom>
            <a:avLst/>
            <a:gdLst>
              <a:gd name="T0" fmla="*/ 2771775 w 2771775"/>
              <a:gd name="T1" fmla="*/ 1223970 h 2447925"/>
              <a:gd name="T2" fmla="*/ 1385895 w 2771775"/>
              <a:gd name="T3" fmla="*/ 2447925 h 2447925"/>
              <a:gd name="T4" fmla="*/ 0 w 2771775"/>
              <a:gd name="T5" fmla="*/ 1223970 h 2447925"/>
              <a:gd name="T6" fmla="*/ 1385895 w 2771775"/>
              <a:gd name="T7" fmla="*/ 0 h 24479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19498 w 2771775"/>
              <a:gd name="T13" fmla="*/ 119498 h 2447925"/>
              <a:gd name="T14" fmla="*/ 2652277 w 2771775"/>
              <a:gd name="T15" fmla="*/ 2328427 h 24479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1775" h="2447925">
                <a:moveTo>
                  <a:pt x="407996" y="0"/>
                </a:moveTo>
                <a:lnTo>
                  <a:pt x="2771775" y="0"/>
                </a:lnTo>
                <a:lnTo>
                  <a:pt x="2771775" y="2039929"/>
                </a:lnTo>
                <a:cubicBezTo>
                  <a:pt x="2771775" y="2265258"/>
                  <a:pt x="2589108" y="2447924"/>
                  <a:pt x="2363779" y="2447925"/>
                </a:cubicBezTo>
                <a:lnTo>
                  <a:pt x="0" y="2447925"/>
                </a:lnTo>
                <a:lnTo>
                  <a:pt x="0" y="407996"/>
                </a:lnTo>
                <a:cubicBezTo>
                  <a:pt x="0" y="182666"/>
                  <a:pt x="182666" y="0"/>
                  <a:pt x="407996" y="0"/>
                </a:cubicBezTo>
                <a:cubicBezTo>
                  <a:pt x="407996" y="0"/>
                  <a:pt x="407996" y="0"/>
                  <a:pt x="407996" y="0"/>
                </a:cubicBezTo>
                <a:close/>
              </a:path>
            </a:pathLst>
          </a:custGeom>
          <a:solidFill>
            <a:srgbClr val="FF00FF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Обеспечение деятельности органов местного самоуправления</a:t>
            </a:r>
            <a:r>
              <a:rPr lang="ru-RU"/>
              <a:t> </a:t>
            </a:r>
          </a:p>
        </p:txBody>
      </p:sp>
      <p:sp>
        <p:nvSpPr>
          <p:cNvPr id="33797" name="Прямоугольник с двумя скругленными противолежащими углами 5"/>
          <p:cNvSpPr>
            <a:spLocks noChangeArrowheads="1"/>
          </p:cNvSpPr>
          <p:nvPr/>
        </p:nvSpPr>
        <p:spPr bwMode="auto">
          <a:xfrm>
            <a:off x="5867400" y="5300663"/>
            <a:ext cx="2779713" cy="1138237"/>
          </a:xfrm>
          <a:custGeom>
            <a:avLst/>
            <a:gdLst>
              <a:gd name="T0" fmla="*/ 2779713 w 2779713"/>
              <a:gd name="T1" fmla="*/ 569119 h 1138237"/>
              <a:gd name="T2" fmla="*/ 1389864 w 2779713"/>
              <a:gd name="T3" fmla="*/ 1138237 h 1138237"/>
              <a:gd name="T4" fmla="*/ 0 w 2779713"/>
              <a:gd name="T5" fmla="*/ 569119 h 1138237"/>
              <a:gd name="T6" fmla="*/ 1389864 w 2779713"/>
              <a:gd name="T7" fmla="*/ 0 h 11382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5564 w 2779713"/>
              <a:gd name="T13" fmla="*/ 55564 h 1138237"/>
              <a:gd name="T14" fmla="*/ 2724149 w 2779713"/>
              <a:gd name="T15" fmla="*/ 1082673 h 1138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9713" h="1138237">
                <a:moveTo>
                  <a:pt x="189710" y="0"/>
                </a:moveTo>
                <a:lnTo>
                  <a:pt x="2779713" y="0"/>
                </a:lnTo>
                <a:lnTo>
                  <a:pt x="2779713" y="948527"/>
                </a:lnTo>
                <a:cubicBezTo>
                  <a:pt x="2779713" y="1053300"/>
                  <a:pt x="2694776" y="1138236"/>
                  <a:pt x="2590003" y="1138237"/>
                </a:cubicBezTo>
                <a:lnTo>
                  <a:pt x="0" y="1138237"/>
                </a:lnTo>
                <a:lnTo>
                  <a:pt x="0" y="189710"/>
                </a:lnTo>
                <a:cubicBezTo>
                  <a:pt x="0" y="84936"/>
                  <a:pt x="84936" y="0"/>
                  <a:pt x="189709" y="0"/>
                </a:cubicBezTo>
                <a:close/>
              </a:path>
            </a:pathLst>
          </a:custGeom>
          <a:solidFill>
            <a:schemeClr val="accent2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Глава Окуневского сельского поселения</a:t>
            </a:r>
            <a:r>
              <a:rPr lang="ru-RU"/>
              <a:t> </a:t>
            </a:r>
          </a:p>
        </p:txBody>
      </p:sp>
      <p:sp>
        <p:nvSpPr>
          <p:cNvPr id="33798" name="Скругленный прямоугольник 7"/>
          <p:cNvSpPr>
            <a:spLocks noChangeArrowheads="1"/>
          </p:cNvSpPr>
          <p:nvPr/>
        </p:nvSpPr>
        <p:spPr bwMode="auto">
          <a:xfrm>
            <a:off x="5867400" y="1700213"/>
            <a:ext cx="2786063" cy="10810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BCBC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dirty="0"/>
              <a:t>Выполнение других обязательств государства</a:t>
            </a:r>
            <a:r>
              <a:rPr lang="ru-RU" dirty="0"/>
              <a:t> </a:t>
            </a:r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179388" y="365125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"Функционирование органов местного  самоуправления поселения«,тыс.руб.</a:t>
            </a:r>
            <a:r>
              <a:rPr lang="ru-RU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755650" y="473075"/>
            <a:ext cx="877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Подпрограмма «"Развитие физической культуры и спорта» тыс.рублей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508125" y="925513"/>
          <a:ext cx="7270750" cy="564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Непрограммное направление деятельности,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7467600" cy="5853112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/>
              <a:t>Контактная информация: </a:t>
            </a:r>
          </a:p>
          <a:p>
            <a:pPr algn="ctr" eaLnBrk="1" hangingPunct="1"/>
            <a:r>
              <a:rPr lang="ru-RU" altLang="ru-RU" sz="2800" dirty="0" smtClean="0"/>
              <a:t>Глава Окуневского сельского поселения </a:t>
            </a:r>
          </a:p>
          <a:p>
            <a:pPr algn="ctr" eaLnBrk="1" hangingPunct="1"/>
            <a:r>
              <a:rPr lang="ru-RU" altLang="ru-RU" sz="2800" dirty="0" smtClean="0"/>
              <a:t>Ежов Владимир Васильевич</a:t>
            </a:r>
          </a:p>
          <a:p>
            <a:pPr algn="ctr" eaLnBrk="1" hangingPunct="1"/>
            <a:r>
              <a:rPr lang="ru-RU" altLang="ru-RU" sz="2800" dirty="0" smtClean="0"/>
              <a:t> График работы с 8-00 до 17-00, </a:t>
            </a:r>
          </a:p>
          <a:p>
            <a:pPr algn="ctr" eaLnBrk="1" hangingPunct="1"/>
            <a:r>
              <a:rPr lang="ru-RU" altLang="ru-RU" sz="2800" dirty="0" smtClean="0"/>
              <a:t>перерыв с 13-00 до 14-00. </a:t>
            </a:r>
          </a:p>
          <a:p>
            <a:pPr algn="ctr" eaLnBrk="1" hangingPunct="1"/>
            <a:r>
              <a:rPr lang="ru-RU" altLang="ru-RU" sz="2800" dirty="0" smtClean="0"/>
              <a:t>Адрес: 652390, Кемеровская область, Промышленновский район, с. </a:t>
            </a:r>
            <a:r>
              <a:rPr lang="ru-RU" altLang="ru-RU" sz="2800" dirty="0" err="1" smtClean="0"/>
              <a:t>Окунево</a:t>
            </a:r>
            <a:r>
              <a:rPr lang="ru-RU" altLang="ru-RU" sz="2800" dirty="0" smtClean="0"/>
              <a:t> ул.Центральная,63, Телефон (8 38442) 6-23-71, Факс: 6-23-82</a:t>
            </a:r>
          </a:p>
          <a:p>
            <a:pPr algn="ctr" eaLnBrk="1" hangingPunct="1"/>
            <a:r>
              <a:rPr lang="ru-RU" altLang="ru-RU" sz="2800" dirty="0" smtClean="0"/>
              <a:t>Электронная почта: </a:t>
            </a:r>
            <a:r>
              <a:rPr lang="en-US" altLang="ru-RU" sz="2800" dirty="0" smtClean="0"/>
              <a:t>okunevo2010@mail.ru</a:t>
            </a:r>
            <a:r>
              <a:rPr lang="ru-RU" altLang="ru-RU" sz="2800" dirty="0" smtClean="0">
                <a:latin typeface="Century Schoolbook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6049963" cy="679450"/>
          </a:xfrm>
          <a:prstGeom prst="rect">
            <a:avLst/>
          </a:prstGeom>
          <a:solidFill>
            <a:srgbClr val="FF00FF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latin typeface="Century Schoolbook" pitchFamily="18" charset="0"/>
              </a:rPr>
              <a:t>Динамика собственных доходов бюджета поселения тыс. рублей 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685800" y="993775"/>
          <a:ext cx="7761288" cy="568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75612" cy="850900"/>
          </a:xfrm>
          <a:solidFill>
            <a:srgbClr val="FF00FF"/>
          </a:solidFill>
        </p:spPr>
        <p:txBody>
          <a:bodyPr/>
          <a:lstStyle/>
          <a:p>
            <a:r>
              <a:rPr lang="ru-RU" sz="1800" smtClean="0">
                <a:solidFill>
                  <a:schemeClr val="tx1"/>
                </a:solidFill>
              </a:rPr>
              <a:t/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1800" smtClean="0">
                <a:solidFill>
                  <a:schemeClr val="tx1"/>
                </a:solidFill>
              </a:rPr>
              <a:t/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1800" smtClean="0">
                <a:solidFill>
                  <a:schemeClr val="tx1"/>
                </a:solidFill>
              </a:rPr>
              <a:t/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1800" smtClean="0">
                <a:solidFill>
                  <a:schemeClr val="tx1"/>
                </a:solidFill>
              </a:rPr>
              <a:t/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1800" smtClean="0">
                <a:solidFill>
                  <a:schemeClr val="tx1"/>
                </a:solidFill>
              </a:rPr>
              <a:t>Структура доходов местного бюджета, тыс.рублей</a:t>
            </a:r>
            <a:br>
              <a:rPr lang="ru-RU" sz="1800" smtClean="0">
                <a:solidFill>
                  <a:schemeClr val="tx1"/>
                </a:solidFill>
              </a:rPr>
            </a:b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graphicFrame>
        <p:nvGraphicFramePr>
          <p:cNvPr id="1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830388"/>
          <a:ext cx="609123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535238" y="2368550"/>
            <a:ext cx="5822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dirty="0" smtClean="0"/>
              <a:t>4319</a:t>
            </a:r>
          </a:p>
          <a:p>
            <a:endParaRPr lang="ru-RU" dirty="0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3327400" y="2368550"/>
            <a:ext cx="5822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dirty="0" smtClean="0"/>
              <a:t>3702</a:t>
            </a:r>
            <a:endParaRPr lang="ru-RU" sz="1400" dirty="0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4119563" y="2224089"/>
            <a:ext cx="10239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600" dirty="0" smtClean="0"/>
              <a:t>4189</a:t>
            </a:r>
          </a:p>
          <a:p>
            <a:endParaRPr lang="ru-RU" dirty="0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714613" y="4960938"/>
            <a:ext cx="6917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1000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0900"/>
          </a:xfrm>
          <a:solidFill>
            <a:srgbClr val="FF00FF"/>
          </a:solidFill>
        </p:spPr>
        <p:txBody>
          <a:bodyPr/>
          <a:lstStyle/>
          <a:p>
            <a:pPr eaLnBrk="1" hangingPunct="1"/>
            <a:r>
              <a:rPr lang="ru-RU" sz="1800" smtClean="0"/>
              <a:t>Структура налоговых доходов бюджета поселения</a:t>
            </a: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28728" y="1071545"/>
          <a:ext cx="7429552" cy="495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176463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Box 1"/>
          <p:cNvSpPr txBox="1">
            <a:spLocks noChangeArrowheads="1"/>
          </p:cNvSpPr>
          <p:nvPr/>
        </p:nvSpPr>
        <p:spPr bwMode="auto">
          <a:xfrm>
            <a:off x="971550" y="188913"/>
            <a:ext cx="732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Constantia" pitchFamily="18" charset="0"/>
              </a:rPr>
              <a:t>Налог на доходы физических лиц, тыс.рублей</a:t>
            </a:r>
          </a:p>
        </p:txBody>
      </p:sp>
      <p:graphicFrame>
        <p:nvGraphicFramePr>
          <p:cNvPr id="12" name="Object 8"/>
          <p:cNvGraphicFramePr>
            <a:graphicFrameLocks/>
          </p:cNvGraphicFramePr>
          <p:nvPr/>
        </p:nvGraphicFramePr>
        <p:xfrm>
          <a:off x="-46038" y="788988"/>
          <a:ext cx="5040313" cy="311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/>
        </p:nvGraphicFramePr>
        <p:xfrm>
          <a:off x="274639" y="4457700"/>
          <a:ext cx="2011346" cy="227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9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i="1" dirty="0"/>
              <a:t>Доля поступлений налога в общем объеме налоговых и неналоговых доходов районного бюджета </a:t>
            </a:r>
          </a:p>
          <a:p>
            <a:pPr algn="ctr"/>
            <a:r>
              <a:rPr lang="ru-RU" altLang="ru-RU" sz="1100" i="1" dirty="0"/>
              <a:t>в </a:t>
            </a:r>
            <a:r>
              <a:rPr lang="ru-RU" altLang="ru-RU" sz="1100" i="1" dirty="0" smtClean="0"/>
              <a:t>2019, 2020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2021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15" name="Object 10"/>
          <p:cNvGraphicFramePr>
            <a:graphicFrameLocks/>
          </p:cNvGraphicFramePr>
          <p:nvPr/>
        </p:nvGraphicFramePr>
        <p:xfrm>
          <a:off x="2000232" y="4786322"/>
          <a:ext cx="1643074" cy="195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70" name="TextBox 6"/>
          <p:cNvSpPr txBox="1">
            <a:spLocks noChangeArrowheads="1"/>
          </p:cNvSpPr>
          <p:nvPr/>
        </p:nvSpPr>
        <p:spPr bwMode="auto">
          <a:xfrm>
            <a:off x="2987675" y="4862513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 dirty="0" smtClean="0"/>
              <a:t>6,3%</a:t>
            </a:r>
            <a:endParaRPr lang="ru-RU" altLang="ru-RU" sz="1400" b="1" dirty="0"/>
          </a:p>
        </p:txBody>
      </p:sp>
      <p:graphicFrame>
        <p:nvGraphicFramePr>
          <p:cNvPr id="16" name="Object 11"/>
          <p:cNvGraphicFramePr>
            <a:graphicFrameLocks/>
          </p:cNvGraphicFramePr>
          <p:nvPr/>
        </p:nvGraphicFramePr>
        <p:xfrm>
          <a:off x="3563938" y="5143512"/>
          <a:ext cx="2160587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471" name="TextBox 9"/>
          <p:cNvSpPr txBox="1">
            <a:spLocks noChangeArrowheads="1"/>
          </p:cNvSpPr>
          <p:nvPr/>
        </p:nvSpPr>
        <p:spPr bwMode="auto">
          <a:xfrm>
            <a:off x="3851275" y="4803775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1200" b="1" dirty="0" smtClean="0"/>
              <a:t>5,7%</a:t>
            </a:r>
            <a:endParaRPr lang="ru-RU" altLang="ru-RU" sz="1200" b="1" dirty="0"/>
          </a:p>
        </p:txBody>
      </p:sp>
      <p:sp>
        <p:nvSpPr>
          <p:cNvPr id="1947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i="1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TextBox 1"/>
          <p:cNvSpPr txBox="1">
            <a:spLocks noChangeArrowheads="1"/>
          </p:cNvSpPr>
          <p:nvPr/>
        </p:nvSpPr>
        <p:spPr bwMode="auto">
          <a:xfrm>
            <a:off x="1042988" y="115888"/>
            <a:ext cx="654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Налоги на совокупный доход, тыс.рублей</a:t>
            </a:r>
          </a:p>
        </p:txBody>
      </p:sp>
      <p:sp>
        <p:nvSpPr>
          <p:cNvPr id="21519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i="1" dirty="0"/>
              <a:t>Доля поступлений налога на совокупный доходов о общем объеме налоговых и неналоговых доходов местного бюджета в </a:t>
            </a:r>
            <a:r>
              <a:rPr lang="ru-RU" altLang="ru-RU" sz="1400" i="1" dirty="0" smtClean="0"/>
              <a:t>2019, 2020 </a:t>
            </a:r>
            <a:r>
              <a:rPr lang="ru-RU" altLang="ru-RU" sz="1400" i="1" dirty="0"/>
              <a:t>и </a:t>
            </a:r>
            <a:r>
              <a:rPr lang="ru-RU" altLang="ru-RU" sz="1400" i="1" dirty="0" smtClean="0"/>
              <a:t>2021 </a:t>
            </a:r>
            <a:r>
              <a:rPr lang="ru-RU" altLang="ru-RU" sz="1400" i="1" dirty="0"/>
              <a:t>годах</a:t>
            </a:r>
          </a:p>
        </p:txBody>
      </p:sp>
      <p:graphicFrame>
        <p:nvGraphicFramePr>
          <p:cNvPr id="8" name="Object 11"/>
          <p:cNvGraphicFramePr>
            <a:graphicFrameLocks/>
          </p:cNvGraphicFramePr>
          <p:nvPr/>
        </p:nvGraphicFramePr>
        <p:xfrm>
          <a:off x="285719" y="2143116"/>
          <a:ext cx="8643999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20" name="Скругленный прямоугольник 11"/>
          <p:cNvSpPr>
            <a:spLocks noChangeArrowheads="1"/>
          </p:cNvSpPr>
          <p:nvPr/>
        </p:nvSpPr>
        <p:spPr bwMode="auto">
          <a:xfrm>
            <a:off x="755650" y="5445125"/>
            <a:ext cx="7561263" cy="93662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25400" algn="ctr">
            <a:solidFill>
              <a:srgbClr val="BCBC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entury Schoolbook" pitchFamily="18" charset="0"/>
              </a:rPr>
              <a:t>В бюджет поселения поступает</a:t>
            </a:r>
          </a:p>
          <a:p>
            <a:pPr algn="ctr"/>
            <a:r>
              <a:rPr lang="ru-RU" b="1">
                <a:latin typeface="Century Schoolbook" pitchFamily="18" charset="0"/>
              </a:rPr>
              <a:t>единый сельскохозяйственный налог </a:t>
            </a:r>
          </a:p>
          <a:p>
            <a:pPr algn="ctr"/>
            <a:endParaRPr lang="ru-RU" b="1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latin typeface="Constantia" pitchFamily="18" charset="0"/>
              </a:rPr>
              <a:t>Акцизы по подакцизным товарам (продукции), тыс.рублей</a:t>
            </a: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-46038" y="720725"/>
          <a:ext cx="9282113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85720" y="4429132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Constantia" pitchFamily="18" charset="0"/>
              </a:rPr>
              <a:t>Налоги </a:t>
            </a:r>
            <a:r>
              <a:rPr lang="ru-RU" sz="2400" dirty="0">
                <a:latin typeface="Constantia" pitchFamily="18" charset="0"/>
              </a:rPr>
              <a:t>на имущество физических лиц, тыс.рублей</a:t>
            </a:r>
          </a:p>
        </p:txBody>
      </p:sp>
      <p:graphicFrame>
        <p:nvGraphicFramePr>
          <p:cNvPr id="12" name="Object 7"/>
          <p:cNvGraphicFramePr>
            <a:graphicFrameLocks/>
          </p:cNvGraphicFramePr>
          <p:nvPr/>
        </p:nvGraphicFramePr>
        <p:xfrm>
          <a:off x="-228600" y="857250"/>
          <a:ext cx="928052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40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r>
              <a:rPr lang="ru-RU" altLang="ru-RU" sz="1200" i="1" dirty="0"/>
              <a:t> налоговых и неналоговых доходов районного бюджета </a:t>
            </a:r>
          </a:p>
          <a:p>
            <a:r>
              <a:rPr lang="ru-RU" altLang="ru-RU" sz="1200" i="1" dirty="0"/>
              <a:t>в </a:t>
            </a:r>
            <a:r>
              <a:rPr lang="ru-RU" altLang="ru-RU" sz="1200" i="1" dirty="0" smtClean="0"/>
              <a:t>2019, 2020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2021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13" name="Object 8"/>
          <p:cNvGraphicFramePr>
            <a:graphicFrameLocks/>
          </p:cNvGraphicFramePr>
          <p:nvPr/>
        </p:nvGraphicFramePr>
        <p:xfrm>
          <a:off x="-142908" y="4714884"/>
          <a:ext cx="2160588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/>
        </p:nvGraphicFramePr>
        <p:xfrm>
          <a:off x="1476375" y="4786322"/>
          <a:ext cx="2524121" cy="162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10"/>
          <p:cNvGraphicFramePr>
            <a:graphicFrameLocks/>
          </p:cNvGraphicFramePr>
          <p:nvPr/>
        </p:nvGraphicFramePr>
        <p:xfrm>
          <a:off x="3203575" y="4652963"/>
          <a:ext cx="2160588" cy="176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541" name="TextBox 7"/>
          <p:cNvSpPr txBox="1">
            <a:spLocks noChangeArrowheads="1"/>
          </p:cNvSpPr>
          <p:nvPr/>
        </p:nvSpPr>
        <p:spPr bwMode="auto">
          <a:xfrm>
            <a:off x="428596" y="4941888"/>
            <a:ext cx="15970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59,5</a:t>
            </a:r>
          </a:p>
          <a:p>
            <a:r>
              <a:rPr lang="ru-RU" altLang="ru-RU" b="1" dirty="0" smtClean="0"/>
              <a:t>%</a:t>
            </a:r>
            <a:endParaRPr lang="ru-RU" altLang="ru-RU" b="1" dirty="0"/>
          </a:p>
        </p:txBody>
      </p:sp>
      <p:sp>
        <p:nvSpPr>
          <p:cNvPr id="22542" name="TextBox 8"/>
          <p:cNvSpPr txBox="1">
            <a:spLocks noChangeArrowheads="1"/>
          </p:cNvSpPr>
          <p:nvPr/>
        </p:nvSpPr>
        <p:spPr bwMode="auto">
          <a:xfrm>
            <a:off x="2214547" y="4868863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61,5%</a:t>
            </a:r>
            <a:endParaRPr lang="ru-RU" altLang="ru-RU" b="1" dirty="0"/>
          </a:p>
        </p:txBody>
      </p:sp>
      <p:sp>
        <p:nvSpPr>
          <p:cNvPr id="22543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56,7%</a:t>
            </a:r>
            <a:endParaRPr lang="ru-RU" altLang="ru-RU" b="1" dirty="0"/>
          </a:p>
        </p:txBody>
      </p:sp>
      <p:sp>
        <p:nvSpPr>
          <p:cNvPr id="22544" name="Прямоугольник 10"/>
          <p:cNvSpPr>
            <a:spLocks noChangeArrowheads="1"/>
          </p:cNvSpPr>
          <p:nvPr/>
        </p:nvSpPr>
        <p:spPr bwMode="auto">
          <a:xfrm>
            <a:off x="5364163" y="4005263"/>
            <a:ext cx="3529012" cy="2519362"/>
          </a:xfrm>
          <a:prstGeom prst="rect">
            <a:avLst/>
          </a:prstGeom>
          <a:solidFill>
            <a:schemeClr val="accent2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latin typeface="Constantia" pitchFamily="18" charset="0"/>
              </a:rPr>
              <a:t>Налог на имущество:</a:t>
            </a:r>
          </a:p>
          <a:p>
            <a:pPr algn="ctr"/>
            <a:r>
              <a:rPr lang="ru-RU" sz="1400" dirty="0">
                <a:latin typeface="Constantia" pitchFamily="18" charset="0"/>
              </a:rPr>
              <a:t>Объектами налогообложения для физ</a:t>
            </a:r>
            <a:r>
              <a:rPr lang="ru-RU" sz="1400" b="1" dirty="0">
                <a:latin typeface="Times New Roman" pitchFamily="18" charset="0"/>
              </a:rPr>
              <a:t>ических </a:t>
            </a:r>
            <a:r>
              <a:rPr lang="ru-RU" sz="1400" dirty="0">
                <a:latin typeface="Constantia" pitchFamily="18" charset="0"/>
              </a:rPr>
              <a:t>лиц признается движимое и недвижимое </a:t>
            </a:r>
            <a:r>
              <a:rPr lang="ru-RU" sz="1400" dirty="0" smtClean="0">
                <a:latin typeface="Constantia" pitchFamily="18" charset="0"/>
              </a:rPr>
              <a:t>имущество: земельные участки, дома, гаражи транспорт, </a:t>
            </a:r>
            <a:r>
              <a:rPr lang="ru-RU" sz="1400" dirty="0">
                <a:latin typeface="Constantia" pitchFamily="18" charset="0"/>
              </a:rPr>
              <a:t>(в том числе имущество, переданное во временное владение, в пользование, распоряжение, доверительное управление. 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4816</TotalTime>
  <Words>849</Words>
  <Application>Microsoft Office PowerPoint</Application>
  <PresentationFormat>Экран (4:3)</PresentationFormat>
  <Paragraphs>132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Эркер</vt:lpstr>
      <vt:lpstr>Слайд 1</vt:lpstr>
      <vt:lpstr>Слайд 2</vt:lpstr>
      <vt:lpstr>Слайд 3</vt:lpstr>
      <vt:lpstr>    Структура доходов местного бюджета, тыс.рублей  </vt:lpstr>
      <vt:lpstr>Структура налоговых доходов бюджета поселения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Подпрограмма «"Развитие физической культуры и спорта» тыс.рублей </vt:lpstr>
      <vt:lpstr> 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Tatiana A</cp:lastModifiedBy>
  <cp:revision>463</cp:revision>
  <cp:lastPrinted>2014-01-24T05:49:03Z</cp:lastPrinted>
  <dcterms:created xsi:type="dcterms:W3CDTF">2014-01-21T08:42:27Z</dcterms:created>
  <dcterms:modified xsi:type="dcterms:W3CDTF">2018-12-04T03:14:51Z</dcterms:modified>
</cp:coreProperties>
</file>