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49" r:id="rId3"/>
    <p:sldId id="450" r:id="rId4"/>
    <p:sldId id="453" r:id="rId5"/>
    <p:sldId id="451" r:id="rId6"/>
    <p:sldId id="452" r:id="rId7"/>
    <p:sldId id="454" r:id="rId8"/>
  </p:sldIdLst>
  <p:sldSz cx="11522075" cy="6480175"/>
  <p:notesSz cx="6742113" cy="9872663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555"/>
    <a:srgbClr val="4970B5"/>
    <a:srgbClr val="2A5243"/>
    <a:srgbClr val="3D6595"/>
    <a:srgbClr val="335D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6232" autoAdjust="0"/>
  </p:normalViewPr>
  <p:slideViewPr>
    <p:cSldViewPr>
      <p:cViewPr>
        <p:scale>
          <a:sx n="70" d="100"/>
          <a:sy n="70" d="100"/>
        </p:scale>
        <p:origin x="-930" y="-534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220" cy="494259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339" y="0"/>
            <a:ext cx="2921220" cy="494259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93BEDFB5-F3F2-44B2-9B9E-29675B4751D9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9" tIns="44924" rIns="89849" bIns="449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67" y="4689202"/>
            <a:ext cx="5393380" cy="4443637"/>
          </a:xfrm>
          <a:prstGeom prst="rect">
            <a:avLst/>
          </a:prstGeom>
        </p:spPr>
        <p:txBody>
          <a:bodyPr vert="horz" lIns="89849" tIns="44924" rIns="89849" bIns="449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840"/>
            <a:ext cx="2921220" cy="494259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339" y="9376840"/>
            <a:ext cx="2921220" cy="494259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942C2527-8D65-4650-841A-71DBEF485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st2.depositphotos.com/2977159/6377/i/950/depositphotos_63770595-stock-photo-ethical-business-growth-with-environmental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st2.depositphotos.com/2977159/6377/i/950/depositphotos_63770595-stock-photo-ethical-business-growth-with-environmenta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67755" y="0"/>
            <a:ext cx="12889830" cy="6480175"/>
          </a:xfrm>
          <a:prstGeom prst="rect">
            <a:avLst/>
          </a:prstGeom>
        </p:spPr>
      </p:pic>
      <p:pic>
        <p:nvPicPr>
          <p:cNvPr id="10" name="Picture 4" descr="C:\Users\Симанихин\Desktop\promyshlennovskii_rayon_coa.gif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517" y="647799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1" y="719807"/>
            <a:ext cx="82813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</a:p>
          <a:p>
            <a:pPr algn="ctr"/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о социально – экономическом развитии Промышленновского муниципального округа</a:t>
            </a:r>
          </a:p>
          <a:p>
            <a:pPr algn="ctr"/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за 202</a:t>
            </a:r>
            <a:r>
              <a:rPr lang="en-US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год </a:t>
            </a:r>
          </a:p>
          <a:p>
            <a:pPr algn="ctr"/>
            <a:r>
              <a:rPr lang="ru-RU" sz="4800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800" b="1" i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421" y="4104183"/>
            <a:ext cx="4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k3061\Desktop\ГЕРБ новый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9643" y="359767"/>
            <a:ext cx="1087587" cy="1337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ОБМЕН\Зарубина\от Б.А.П\фото\IMG_20200615_185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3096071"/>
            <a:ext cx="4392488" cy="3078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77" y="935831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413" y="172791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2525" y="21575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spc="300" baseline="-3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МАЛОЕ И СРЕДНЕЕ ПРЕДПРИНИМАТЕЛЬСТВО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07839"/>
            <a:ext cx="11161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          Количество малых и средних предприятий, включая </a:t>
            </a:r>
            <a:r>
              <a:rPr lang="ru-RU" b="1" i="1" dirty="0" err="1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микропредприятия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– 13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единицы.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8429" y="1367879"/>
            <a:ext cx="7848872" cy="1800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Оборот малых и средних предприятий, включая </a:t>
            </a:r>
            <a:r>
              <a:rPr lang="ru-RU" b="1" i="1" dirty="0" err="1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микропредприятия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итогу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составил 2,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млн. рублей.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На 01.01.202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зарегистрировано 7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физических лиц, занимающихся предпринимательской деятельностью без образования юридического лица.                                                                                                                                                                  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Z:\Жданова Л.Н\пекарня\IMG_0690-28-11-17-04-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5133" y="2808039"/>
            <a:ext cx="4392488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0517" y="14374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endParaRPr lang="ru-RU" sz="3600" u="sng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437" y="1223863"/>
            <a:ext cx="5472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Объем инвестиций в основной капитал за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 –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рублей, что составило 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к уровню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Объем инвестиций в основной капитал (за исключением бюджетных средств) на душу населения составил 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   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Объем работ, выполненных по виду деятельности «Строительство» за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 – 1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811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рублей, что составило 9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к  уровню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года. 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Общая площадь жилых помещений, приходящихся в среднем на одного жителя – 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,7 кв. м.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31.12.202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г.).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введено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кв.м. жилья (в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 –1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кв. м. жилья)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Users\pk3061\AppData\Local\Temp\Rar$DI54.093\WhatsApp Image 2021-07-21 at 11.20.51.jpe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053" y="1583903"/>
            <a:ext cx="5342260" cy="4420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28775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УРОВЕНЬ ЖИЗНИ</a:t>
            </a:r>
            <a:endParaRPr lang="ru-RU" sz="24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08909" y="158390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ЗАНЯТОСТЬ</a:t>
            </a:r>
            <a:endParaRPr lang="ru-RU" sz="2400" b="1" i="1" u="sng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421" y="2447999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трудовых ресурсов – 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человек;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Занято в экономике – 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человек;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незанятых граждан, обратившихся за содействием в поиске подходящей работы за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 –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безработицы (в % к населению в трудоспособном возрасте) за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 – 0,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Нагрузка незанятого населения на одну  заявленную вакансию в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 –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 descr="Этический деловой рост с экологической проблемой — стоковое фото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60437" y="791816"/>
            <a:ext cx="9361040" cy="100811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Средняя  заработная  плата  1  работающего  (без субъектов малого предпринимательства)  за  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год   составила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рублей (11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к уровню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года).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pk3061\Desktop\nashe-obshejit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1117" y="2303983"/>
            <a:ext cx="4822947" cy="3014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77" y="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 descr="Этический деловой рост с экологической проблемой — стоковое фото">
            <a:hlinkClick r:id="rId4"/>
          </p:cNvPr>
          <p:cNvSpPr>
            <a:spLocks noChangeAspect="1" noChangeArrowheads="1"/>
          </p:cNvSpPr>
          <p:nvPr/>
        </p:nvSpPr>
        <p:spPr bwMode="auto">
          <a:xfrm flipV="1">
            <a:off x="2376661" y="-1584448"/>
            <a:ext cx="8568952" cy="1556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96741" y="215751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sz="3600" u="sng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8469" y="1151855"/>
            <a:ext cx="10513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 отгруженных товаров собственного производства, выполненных работ и услуг за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 составил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рублей, в том числе: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Объем отгруженных товаров собственного производства в обрабатывающих производствах  -  2 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,9 млн. рублей, что составило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% к уровню прошлого года;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12965" y="5040287"/>
            <a:ext cx="6409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отгруженных товаров собственного производства в обеспечении электрической энергией, газом и паром; кондиционирование воздуха составило 5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рублей,  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 к  уровню  прошлого  года.</a:t>
            </a:r>
            <a:endParaRPr lang="ru-RU" dirty="0"/>
          </a:p>
        </p:txBody>
      </p:sp>
      <p:pic>
        <p:nvPicPr>
          <p:cNvPr id="12" name="Picture 7" descr="C:\Users\Иван\Desktop\Новая папка (2)\1211-681x3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437" y="2664023"/>
            <a:ext cx="4536216" cy="3409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Z:\ОБМЕН\Безрукова А.П\ФОТО к БП 2018 г\эхо\kirpich(6)__n93iuf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9917" y="2520007"/>
            <a:ext cx="4306143" cy="2523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20677" y="143743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r>
              <a:rPr lang="ru-RU" sz="3600" b="1" i="1" u="sng" spc="3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u="sng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2445" y="1151855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err="1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Валовый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 зерновых в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 – 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тонн. Урожайность –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4,7 </a:t>
            </a:r>
            <a:r>
              <a:rPr lang="ru-RU" b="1" i="1" dirty="0" err="1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га.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Продукция сельского хозяйства в хозяйствах всех категорий – всего: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рублей, из нее: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продукция растениеводства –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продукция животноводства –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36901" y="4320207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 предприятиями округа произведено сельскохозяйственной продукции: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4 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,0 тонн – скот и птица на убой в живом весе, что составило 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 к  уровню 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года;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тонн – цельномолочной продукции, что составило 103,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 к  уровню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Зарубина\Desktop\РАБОТА\фото для буклета\ОБЩИЕ\сх (1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165" y="1391843"/>
            <a:ext cx="4248726" cy="2831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Зарубина\Desktop\РАБОТА\фото для буклета\ОБЩИЕ\сх (19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429" y="3312095"/>
            <a:ext cx="4104540" cy="2735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509" y="28775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i="1" u="sng" spc="300" baseline="-320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ПОТРЕБИТЕЛЬСКИЙ   РЫНОК</a:t>
            </a:r>
            <a:r>
              <a:rPr lang="ru-RU" sz="3600" b="1" i="1" u="sng" spc="300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u="sng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2445" y="1079847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defTabSz="914400" fontAlgn="base">
              <a:spcBef>
                <a:spcPct val="0"/>
              </a:spcBef>
              <a:spcAft>
                <a:spcPct val="0"/>
              </a:spcAft>
              <a:tabLst>
                <a:tab pos="4500563" algn="l"/>
              </a:tabLst>
            </a:pP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Товарооборот розничной торговли за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  составил  3 8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рублей,  к уровню  прошлого года – 10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.</a:t>
            </a:r>
            <a:endParaRPr lang="ru-RU" b="1" i="1" dirty="0" smtClean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15951"/>
            <a:ext cx="7129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Оборот общественного питания за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          составил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,0 млн. рублей,  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06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%  к  уровню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00997" y="5112295"/>
            <a:ext cx="6121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  реализации платных   услуг   за   202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год  составил 1 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289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млн. рублей, что   составило 1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</a:t>
            </a:r>
            <a:r>
              <a:rPr lang="en-US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 smtClean="0">
                <a:solidFill>
                  <a:srgbClr val="3B4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% к уровню прошлого года.</a:t>
            </a:r>
            <a:endParaRPr lang="ru-RU" dirty="0"/>
          </a:p>
        </p:txBody>
      </p:sp>
      <p:pic>
        <p:nvPicPr>
          <p:cNvPr id="16" name="Picture 2" descr="Z:\ОБМЕН\Зарубина А.А\5 и дом\IMG_20201202_112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1197" y="1619907"/>
            <a:ext cx="4180689" cy="3135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 descr="Z:\ОБМЕН\Зарубина А.А\5 и дом\IMG_20201202_114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469" y="2844043"/>
            <a:ext cx="4560144" cy="3420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9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</TotalTime>
  <Words>571</Words>
  <Application>Microsoft Office PowerPoint</Application>
  <PresentationFormat>Произвольный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pk3061</cp:lastModifiedBy>
  <cp:revision>617</cp:revision>
  <dcterms:created xsi:type="dcterms:W3CDTF">2018-10-19T07:56:24Z</dcterms:created>
  <dcterms:modified xsi:type="dcterms:W3CDTF">2023-08-22T08:49:45Z</dcterms:modified>
</cp:coreProperties>
</file>