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3" r:id="rId4"/>
    <p:sldId id="266" r:id="rId5"/>
    <p:sldId id="282" r:id="rId6"/>
    <p:sldId id="267" r:id="rId7"/>
    <p:sldId id="273" r:id="rId8"/>
    <p:sldId id="269" r:id="rId9"/>
    <p:sldId id="270" r:id="rId10"/>
    <p:sldId id="271" r:id="rId11"/>
    <p:sldId id="274" r:id="rId12"/>
    <p:sldId id="276" r:id="rId13"/>
    <p:sldId id="277" r:id="rId14"/>
    <p:sldId id="278" r:id="rId15"/>
    <p:sldId id="27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3B05"/>
    <a:srgbClr val="A27B00"/>
    <a:srgbClr val="CC9900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33CB-FD1D-4823-836F-67CEB7AC2EC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3184-9165-4F47-AAE8-B18AC1A59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0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3184-9165-4F47-AAE8-B18AC1A59A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7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3184-9165-4F47-AAE8-B18AC1A59A4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3184-9165-4F47-AAE8-B18AC1A59A4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83E2-EC0F-4C2C-8205-EFA6B556FF7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30AB-2FCD-43D8-B277-DD3B6D10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Светлана\Desktop\clouds_nature_plants_skyscapes_rye_1920x1080_36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2959" cy="6858000"/>
          </a:xfrm>
          <a:prstGeom prst="rect">
            <a:avLst/>
          </a:prstGeom>
          <a:noFill/>
        </p:spPr>
      </p:pic>
      <p:pic>
        <p:nvPicPr>
          <p:cNvPr id="5" name="Picture 10" descr="Изображение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664804"/>
            <a:ext cx="5773341" cy="352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3789040"/>
            <a:ext cx="4536504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772816" y="332656"/>
            <a:ext cx="123823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CC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РЖИ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CC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ЖИВОТНОВОДСТВЕ</a:t>
            </a:r>
            <a:endParaRPr lang="ru-RU" sz="3200" b="1" cap="none" spc="0" dirty="0">
              <a:ln w="11430"/>
              <a:solidFill>
                <a:srgbClr val="FFCC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80527" y="5373216"/>
            <a:ext cx="7200800" cy="127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i="1" cap="none" spc="0" dirty="0" smtClean="0">
                <a:ln w="11430"/>
                <a:solidFill>
                  <a:srgbClr val="7D3B05"/>
                </a:solidFill>
                <a:latin typeface="Times New Roman" pitchFamily="18" charset="0"/>
              </a:rPr>
              <a:t>Докладчик: </a:t>
            </a:r>
          </a:p>
          <a:p>
            <a:pPr algn="ctr">
              <a:lnSpc>
                <a:spcPct val="80000"/>
              </a:lnSpc>
            </a:pPr>
            <a:r>
              <a:rPr lang="ru-RU" sz="2400" b="1" i="1" dirty="0" smtClean="0">
                <a:ln w="11430"/>
                <a:solidFill>
                  <a:srgbClr val="7D3B05"/>
                </a:solidFill>
                <a:latin typeface="Times New Roman" pitchFamily="18" charset="0"/>
              </a:rPr>
              <a:t>Руководитель научного направления </a:t>
            </a:r>
          </a:p>
          <a:p>
            <a:pPr algn="ctr">
              <a:lnSpc>
                <a:spcPct val="80000"/>
              </a:lnSpc>
            </a:pPr>
            <a:r>
              <a:rPr lang="ru-RU" sz="2400" b="1" i="1" dirty="0" smtClean="0">
                <a:ln w="11430"/>
                <a:solidFill>
                  <a:srgbClr val="7D3B05"/>
                </a:solidFill>
                <a:latin typeface="Times New Roman" pitchFamily="18" charset="0"/>
              </a:rPr>
              <a:t>СибНИПТИЖ СФНЦА РАН</a:t>
            </a:r>
            <a:r>
              <a:rPr lang="ru-RU" sz="2400" b="1" i="1" cap="none" spc="0" dirty="0" smtClean="0">
                <a:ln w="11430"/>
                <a:solidFill>
                  <a:srgbClr val="7D3B05"/>
                </a:solidFill>
                <a:latin typeface="Times New Roman" pitchFamily="18" charset="0"/>
              </a:rPr>
              <a:t>, академик РАН</a:t>
            </a:r>
          </a:p>
          <a:p>
            <a:pPr algn="ctr">
              <a:lnSpc>
                <a:spcPct val="80000"/>
              </a:lnSpc>
            </a:pPr>
            <a:r>
              <a:rPr lang="ru-RU" sz="2400" b="1" i="1" cap="none" spc="0" dirty="0" smtClean="0">
                <a:ln w="11430"/>
                <a:solidFill>
                  <a:srgbClr val="7D3B05"/>
                </a:solidFill>
                <a:latin typeface="Times New Roman" pitchFamily="18" charset="0"/>
              </a:rPr>
              <a:t>Солошенко Владимир Андреевич</a:t>
            </a:r>
            <a:endParaRPr lang="ru-RU" sz="2400" b="1" cap="none" spc="0" dirty="0">
              <a:ln w="11430"/>
              <a:solidFill>
                <a:srgbClr val="7D3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1556792"/>
            <a:ext cx="82296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33207" y="3223101"/>
          <a:ext cx="6077585" cy="1280160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Вид животных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Рост продуктивности,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Экономия кормов,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Птица (бройлеры)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Коровы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Молодняк к.р.с.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Поросята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Ягнята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D:\Светлана\Desktop\CIMG7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15616" y="476672"/>
            <a:ext cx="6653488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производственных испытаний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использования ржи с МЭК-СХ-1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1" y="1988840"/>
          <a:ext cx="6912768" cy="3672409"/>
        </p:xfrm>
        <a:graphic>
          <a:graphicData uri="http://schemas.openxmlformats.org/drawingml/2006/table">
            <a:tbl>
              <a:tblPr/>
              <a:tblGrid>
                <a:gridCol w="2304015"/>
                <a:gridCol w="2304015"/>
                <a:gridCol w="2304738"/>
              </a:tblGrid>
              <a:tr h="110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Вид животных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Рост продуктивности,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Экономия кормов,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Птица (бройлеры)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Коровы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Молодняк к.р.с.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Поросята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Ягнята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6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Светлана\Desktop\72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827584" y="1268760"/>
          <a:ext cx="7488832" cy="5095477"/>
        </p:xfrm>
        <a:graphic>
          <a:graphicData uri="http://schemas.openxmlformats.org/drawingml/2006/table">
            <a:tbl>
              <a:tblPr/>
              <a:tblGrid>
                <a:gridCol w="1783963"/>
                <a:gridCol w="1672422"/>
                <a:gridCol w="1346592"/>
                <a:gridCol w="1225902"/>
                <a:gridCol w="1459953"/>
              </a:tblGrid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кормления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Опытная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Различия с контролем,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125499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Эксперимент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рацион (сено, силос, сенаж,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зерносмесь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936250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94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рацион + зерновая патока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1042500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49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Эксперимент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рацион + патока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498858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307,5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(в 4,1 раза)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94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рацион + патока + мочевина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2187777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32657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Численность инфузорий в рубцовом содержимом бычков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vivo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Светлана\Desktop\8f530f13849f9b1dd5a223f4ea8dd3d2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512" y="90564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эффективности скармливания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патоки из ржи и АКД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419872" y="980728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опыта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1484784"/>
          <a:ext cx="7560840" cy="1368152"/>
        </p:xfrm>
        <a:graphic>
          <a:graphicData uri="http://schemas.openxmlformats.org/drawingml/2006/table">
            <a:tbl>
              <a:tblPr/>
              <a:tblGrid>
                <a:gridCol w="2076051"/>
                <a:gridCol w="5484789"/>
              </a:tblGrid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 кормления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ОР (сено, силос,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зерносмесь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опытная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ОР + 1,5 кг/гол. патоки из ржи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опытная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ОР + 1,5 кг/гол. патоки из ржи + АКД с мочевиной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059832" y="3132999"/>
            <a:ext cx="2808312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результаты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5616" y="3933054"/>
          <a:ext cx="7560839" cy="1920240"/>
        </p:xfrm>
        <a:graphic>
          <a:graphicData uri="http://schemas.openxmlformats.org/drawingml/2006/table">
            <a:tbl>
              <a:tblPr/>
              <a:tblGrid>
                <a:gridCol w="3096344"/>
                <a:gridCol w="1512168"/>
                <a:gridCol w="1449007"/>
                <a:gridCol w="1503320"/>
              </a:tblGrid>
              <a:tr h="2442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опытная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опытная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4884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Среднесуточный удой (4 %) молока,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17,67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44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Прибавка к контролю,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44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Жир,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44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Белок,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Светлана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0288" y="-35133"/>
            <a:ext cx="8366168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использования зерновой патоки из ржи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рационах телят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1720"/>
              </p:ext>
            </p:extLst>
          </p:nvPr>
        </p:nvGraphicFramePr>
        <p:xfrm>
          <a:off x="1115616" y="1628800"/>
          <a:ext cx="7272809" cy="4274604"/>
        </p:xfrm>
        <a:graphic>
          <a:graphicData uri="http://schemas.openxmlformats.org/drawingml/2006/table">
            <a:tbl>
              <a:tblPr/>
              <a:tblGrid>
                <a:gridCol w="2795147"/>
                <a:gridCol w="1492554"/>
                <a:gridCol w="1492554"/>
                <a:gridCol w="1492554"/>
              </a:tblGrid>
              <a:tr h="3060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 кормления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0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ОР (сено, сенаж,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зерносмесь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, молоко, ЦЗМ)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ОР + зерновая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патока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 кг/гол.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ОР + зерновая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патока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1,5 кг/гол.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Сахаро-протеиновое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отношение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0,43 : 1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0,68 : 1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0,83 : 1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Среднесуточный прирост, г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885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935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          % к контролю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111,8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Затраты корма на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кг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прироста, корм. ед.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13620" y="26980"/>
            <a:ext cx="7734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научно-хозяйственного эксперимента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 использованию обогащённой патоки в рационах бычков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60004"/>
              </p:ext>
            </p:extLst>
          </p:nvPr>
        </p:nvGraphicFramePr>
        <p:xfrm>
          <a:off x="323528" y="1005840"/>
          <a:ext cx="8064895" cy="5516684"/>
        </p:xfrm>
        <a:graphic>
          <a:graphicData uri="http://schemas.openxmlformats.org/drawingml/2006/table">
            <a:tbl>
              <a:tblPr/>
              <a:tblGrid>
                <a:gridCol w="2695674"/>
                <a:gridCol w="1225306"/>
                <a:gridCol w="1369961"/>
                <a:gridCol w="1386977"/>
                <a:gridCol w="1386977"/>
              </a:tblGrid>
              <a:tr h="1980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Особенности кормления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 + зерновая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патока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 + зерновая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патока + премикс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составе концентратов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 + зерновая патока + растворённый в ней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премикс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Сахаро-протеиновое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отношение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0,51 : 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0,93 : 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0,93 : 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0,93 : 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Среднесуточный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прирост, г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678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724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744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746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Превышение над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контролем, %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+6,8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+9,7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+10,0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Затраты корма на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кг прироста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корм. ед.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8,18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7,71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7,52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7,48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Экономия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 контролю,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-5,8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-8,1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-8,6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продукции (прироста живой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массы), руб./гол.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32886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35136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36081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36189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К контролю,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±руб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./гол.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+1378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+2141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+2302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Себестоимость 1 т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зерновой патоки, руб.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Рожь в рационах коров. Экономический эффект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23528" y="-1896979"/>
            <a:ext cx="8280920" cy="82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Концентрированные корма в рационе коров ≈ 5 кг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Поголовье коров в НСО ≈ 130 тыс.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 зерна пшеницы стоит 5808 руб.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 ржи стоит 3972 руб.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кг/гол. пшеницы или ржи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130 тыс.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365 дней = 237250 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237250 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5808 тыс. руб. = 1 377 948 тыс. руб.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237250 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3,972 тыс. руб. = 942 357 тыс. руб.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1 377 948 тыс. руб. – 942 357 тыс. руб. 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435,591 млн. руб.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Светлана\Desktop\1715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86613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7920880" cy="28007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115888"/>
            <a:ext cx="5760640" cy="2889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Сибирский федеральный округ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11560" y="692696"/>
          <a:ext cx="7776863" cy="5616626"/>
        </p:xfrm>
        <a:graphic>
          <a:graphicData uri="http://schemas.openxmlformats.org/drawingml/2006/table">
            <a:tbl>
              <a:tblPr/>
              <a:tblGrid>
                <a:gridCol w="3854478"/>
                <a:gridCol w="2066571"/>
                <a:gridCol w="1855814"/>
              </a:tblGrid>
              <a:tr h="9376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Субъекты СФО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Заготовлено кормов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ц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корм. ед.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на условную голову / Удой, кг/гол.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1990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</a:rPr>
                        <a:t> г.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2013 г.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Республика Алтай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7,8 / 1959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10 / 2995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Республика Бурятия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14,6 / 2201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26 / 3806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Республика Тыва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6,2 / 1654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4,4 / 1804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Республика Хакасия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12,1 / 2612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20,7 / 3773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Алтайский край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21,7 / 2783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30,5 / 3764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Забайкальский край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15,1 / 1965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12,3 / 1705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Красноярский край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28,4 / 2870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29,0 / 4679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Иркутская область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17,4 / 2647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30,1 / 5110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Кемеровская область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27,8 / 2891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31,9 / 4138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Новосибирская область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24,5 / 2679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25,2 / 3769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Омская область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29,9 / 2907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29,5 / 3987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</a:rPr>
                        <a:t>Томская область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28,5 / 3290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32,5 / 4403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В среднем по СФО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19,5 /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27,1 / 2995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4,4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корм. ед.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6309320"/>
            <a:ext cx="216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32,5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корм. ед.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6309320"/>
            <a:ext cx="2836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 – 36–40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корм. ед.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Урожайность культур в зависимости от увлажнения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интенсификации возделывания,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/га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620684"/>
          <a:ext cx="8928992" cy="5935220"/>
        </p:xfrm>
        <a:graphic>
          <a:graphicData uri="http://schemas.openxmlformats.org/drawingml/2006/table">
            <a:tbl>
              <a:tblPr/>
              <a:tblGrid>
                <a:gridCol w="1872208"/>
                <a:gridCol w="1584176"/>
                <a:gridCol w="1800200"/>
                <a:gridCol w="2016224"/>
                <a:gridCol w="1656184"/>
              </a:tblGrid>
              <a:tr h="3123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рента-бельности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Тип увлажнения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средне-многолетний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увлажнённый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дефицитный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Озимая рожь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Овёс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Горох + овёс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Пшеница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Ячмень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Рапс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652534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– экстенсивный, Б – нормальный, В – интенсивный.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D:\Светлана\Desktop\barley-field-23438-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52574"/>
              </p:ext>
            </p:extLst>
          </p:nvPr>
        </p:nvGraphicFramePr>
        <p:xfrm>
          <a:off x="1" y="2132856"/>
          <a:ext cx="9144000" cy="4155935"/>
        </p:xfrm>
        <a:graphic>
          <a:graphicData uri="http://schemas.openxmlformats.org/drawingml/2006/table">
            <a:tbl>
              <a:tblPr/>
              <a:tblGrid>
                <a:gridCol w="3861827"/>
                <a:gridCol w="1894481"/>
                <a:gridCol w="1821616"/>
                <a:gridCol w="1566076"/>
              </a:tblGrid>
              <a:tr h="8640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Виды зерна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1986–1990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2001–2005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2007-2015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Зерновые и зернобобовые,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114300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пшеница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11430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ячмень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11430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овёс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11430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рожь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11430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1124744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производства зерна в СФО, %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Антипитательные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ржи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61172"/>
              </p:ext>
            </p:extLst>
          </p:nvPr>
        </p:nvGraphicFramePr>
        <p:xfrm>
          <a:off x="179511" y="625639"/>
          <a:ext cx="8784976" cy="59241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6466"/>
                <a:gridCol w="1771760"/>
                <a:gridCol w="1350877"/>
                <a:gridCol w="1475217"/>
                <a:gridCol w="1422498"/>
                <a:gridCol w="1288158"/>
              </a:tblGrid>
              <a:tr h="4061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Негативные свойства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Ограниче-ния ввода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Пентозаны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некрахмалистые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полисахариды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Алкил-резорцины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Фитиновая кислота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Ингибиторы трипсина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Нативная рожь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набухание и изоляция корма от переваривания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придают горечь корму: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рожь – 130-192 ед.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тритикале – 78-124 ед.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 – 56-79 ед.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образует трудно-растворимые соли с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переварива-ется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Химотрипсин снижает переваривание корма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Птица – 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свиньи – 15%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рог. скот: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коровы – 30%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откорм – 50%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5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Старые технологии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Запаривание или варка повышают биологическую ценность углеводов и протеина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Применимо во влажном кормлении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9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Термическое или физико-термическое воздействие в сухом виде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Нагрев, давление, измельчение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Применимо в сухом кормлении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Химическое воздействие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набора ферментов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Любой тип кормления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2225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1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33207" y="2689701"/>
          <a:ext cx="6077585" cy="2346960"/>
        </p:xfrm>
        <a:graphic>
          <a:graphicData uri="http://schemas.openxmlformats.org/drawingml/2006/table">
            <a:tbl>
              <a:tblPr/>
              <a:tblGrid>
                <a:gridCol w="1325880"/>
                <a:gridCol w="914400"/>
                <a:gridCol w="914400"/>
                <a:gridCol w="685800"/>
                <a:gridCol w="685800"/>
                <a:gridCol w="663575"/>
                <a:gridCol w="8877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Органи-ческое вещество,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Протеин,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Лизин, г/кг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Клет-чатка,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Сахар,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Раствори-мость протеина,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Пшеница дроблёная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80,82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3,46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3,43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Тритикале дроблёное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80,07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12,55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Термоплющёное тритикале (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= 240 ºС)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91,35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4,58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10,59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D:\Светлана\Desktop\0008-024-Proezzhaem-polja-gde-v-nebe-letajut-R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7272808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Химический состав зерна пшеницы и тритикале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772816"/>
          <a:ext cx="8568952" cy="3672409"/>
        </p:xfrm>
        <a:graphic>
          <a:graphicData uri="http://schemas.openxmlformats.org/drawingml/2006/table">
            <a:tbl>
              <a:tblPr/>
              <a:tblGrid>
                <a:gridCol w="2016223"/>
                <a:gridCol w="1296144"/>
                <a:gridCol w="1224136"/>
                <a:gridCol w="936104"/>
                <a:gridCol w="864096"/>
                <a:gridCol w="936104"/>
                <a:gridCol w="1296145"/>
              </a:tblGrid>
              <a:tr h="1335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Органи-ческое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вещество,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Протеин,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Лизин, г/кг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Клет-чатка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Сахар,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Раствори-мость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протеина,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</a:tr>
              <a:tr h="667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Пшеница дроблёная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80,82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1,97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</a:tr>
              <a:tr h="667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Тритикале дроблёное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80,07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12,55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</a:tr>
              <a:tr h="1001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Термоплющён-ое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тритикале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= 240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91,35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mg.mota.ru/upload/wallpapers/2014/01/25/16/02/38955/bTuvedfEoO-32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12264" cy="3769772"/>
        </p:xfrm>
        <a:graphic>
          <a:graphicData uri="http://schemas.openxmlformats.org/drawingml/2006/table">
            <a:tbl>
              <a:tblPr/>
              <a:tblGrid>
                <a:gridCol w="2016224"/>
                <a:gridCol w="1368152"/>
                <a:gridCol w="1656184"/>
                <a:gridCol w="1167448"/>
                <a:gridCol w="1152128"/>
                <a:gridCol w="1152128"/>
              </a:tblGrid>
              <a:tr h="3404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Холодное плющение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Пружинное перетирание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80–90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Микронизация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70–75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80–85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90–95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Сухое вещество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Протеин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680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Растворимость протеина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Лизин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Клетчатка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Крахмал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Сахар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116632"/>
            <a:ext cx="6984776" cy="830997"/>
          </a:xfrm>
          <a:prstGeom prst="rect">
            <a:avLst/>
          </a:prstGeom>
          <a:solidFill>
            <a:srgbClr val="FFCC99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Влияние способа подготовки ржи к скармливанию на химический состав корма, %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скармливания ржи различных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подготовки бройлерам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66800"/>
          <a:ext cx="8830573" cy="5486400"/>
        </p:xfrm>
        <a:graphic>
          <a:graphicData uri="http://schemas.openxmlformats.org/drawingml/2006/table">
            <a:tbl>
              <a:tblPr/>
              <a:tblGrid>
                <a:gridCol w="3059499"/>
                <a:gridCol w="1378585"/>
                <a:gridCol w="1410212"/>
                <a:gridCol w="966053"/>
                <a:gridCol w="1152128"/>
                <a:gridCol w="864096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 подготовки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дробление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холодное плющение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микронизация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при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70–75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80–85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90–95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Норма ввода ржи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Среднесуточный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прирост,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25,38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24,89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Затраты корма (кг)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на прироста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3,19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Сохранность поголовья,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Энергозатраты на подготовку 1 т ржи (кВт)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Прирост живой массы при скармливании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 т комбикорма (кг)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Экономический эффект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205,3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252,1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282,0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испытаний различных способов приготовления ржи на бройлерах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764704"/>
          <a:ext cx="8640959" cy="5625149"/>
        </p:xfrm>
        <a:graphic>
          <a:graphicData uri="http://schemas.openxmlformats.org/drawingml/2006/table">
            <a:tbl>
              <a:tblPr/>
              <a:tblGrid>
                <a:gridCol w="3456383"/>
                <a:gridCol w="1296144"/>
                <a:gridCol w="1368152"/>
                <a:gridCol w="1368152"/>
                <a:gridCol w="1152128"/>
              </a:tblGrid>
              <a:tr h="2622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Способы подготовки ржи (норма ввода 30 %)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дробление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фермент-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ный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комплекс МЭК-СХ-1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анолит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(электролиз) солевого раствора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микро-низация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85–90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Переваримость питательных веществ, %: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органического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вещества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73,2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73,9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протеина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63,4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63,6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Прирост живой массы, г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1715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1882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1808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1831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Превышение над контролем, %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+9,7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+5,4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+6,8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Затраты корма на прироста, кг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3,56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3,47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3,62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3,29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сравнении с контролем, %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-2,6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+1,6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-7,6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Энергозатраты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на 1 т ржи (кВт)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109,0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Прирост живой массы при скармливании 1 т комбикорма (кг)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280,9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288,2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276,2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303,9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Экономическая эффективность (тыс. руб.)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+34,6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-39,7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+188,0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1358</Words>
  <Application>Microsoft Office PowerPoint</Application>
  <PresentationFormat>Экран (4:3)</PresentationFormat>
  <Paragraphs>627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       Сибирский федеральный округ</vt:lpstr>
      <vt:lpstr>Урожайность культур в зависимости от увлажнения  и интенсификации возделывания, ц/га </vt:lpstr>
      <vt:lpstr>Презентация PowerPoint</vt:lpstr>
      <vt:lpstr>        Антипитательные факторы ржи </vt:lpstr>
      <vt:lpstr>Презентация PowerPoint</vt:lpstr>
      <vt:lpstr>Презентация PowerPoint</vt:lpstr>
      <vt:lpstr> Эффективность скармливания ржи различных  способов подготовки бройлерам </vt:lpstr>
      <vt:lpstr>Результаты испытаний различных способов приготовления ржи на бройлерах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SuperUser</cp:lastModifiedBy>
  <cp:revision>99</cp:revision>
  <dcterms:created xsi:type="dcterms:W3CDTF">2016-01-21T08:59:00Z</dcterms:created>
  <dcterms:modified xsi:type="dcterms:W3CDTF">2024-04-04T01:56:25Z</dcterms:modified>
</cp:coreProperties>
</file>