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0" r:id="rId1"/>
  </p:sldMasterIdLst>
  <p:sldIdLst>
    <p:sldId id="256" r:id="rId2"/>
    <p:sldId id="261" r:id="rId3"/>
    <p:sldId id="257" r:id="rId4"/>
    <p:sldId id="267" r:id="rId5"/>
    <p:sldId id="259" r:id="rId6"/>
    <p:sldId id="266" r:id="rId7"/>
    <p:sldId id="268" r:id="rId8"/>
    <p:sldId id="269" r:id="rId9"/>
    <p:sldId id="276" r:id="rId10"/>
    <p:sldId id="270" r:id="rId11"/>
    <p:sldId id="271" r:id="rId12"/>
    <p:sldId id="258" r:id="rId13"/>
    <p:sldId id="275" r:id="rId14"/>
    <p:sldId id="272" r:id="rId15"/>
    <p:sldId id="273" r:id="rId16"/>
    <p:sldId id="274" r:id="rId17"/>
    <p:sldId id="27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63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49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Парниковые газы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A2E-4F21-A4D8-9EBCD0F8843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A2E-4F21-A4D8-9EBCD0F8843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A2E-4F21-A4D8-9EBCD0F8843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A2E-4F21-A4D8-9EBCD0F8843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A2E-4F21-A4D8-9EBCD0F8843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A2E-4F21-A4D8-9EBCD0F8843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A2E-4F21-A4D8-9EBCD0F8843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A2E-4F21-A4D8-9EBCD0F88432}"/>
              </c:ext>
            </c:extLst>
          </c:dPt>
          <c:dLbls>
            <c:dLbl>
              <c:idx val="0"/>
              <c:layout>
                <c:manualLayout>
                  <c:x val="-3.0573892156954073E-2"/>
                  <c:y val="-1.399227890625394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2E-4F21-A4D8-9EBCD0F88432}"/>
                </c:ext>
              </c:extLst>
            </c:dLbl>
            <c:dLbl>
              <c:idx val="1"/>
              <c:layout>
                <c:manualLayout>
                  <c:x val="3.8064458044309933E-2"/>
                  <c:y val="-2.5391574229284914E-2"/>
                </c:manualLayout>
              </c:layout>
              <c:tx>
                <c:rich>
                  <a:bodyPr/>
                  <a:lstStyle/>
                  <a:p>
                    <a:fld id="{D64FA44D-731A-40AC-B37C-42F1EAC3F024}" type="CATEGORYNAME">
                      <a:rPr lang="ru-RU" sz="1800"/>
                      <a:pPr/>
                      <a:t>[ИМЯ КАТЕГОРИИ]</a:t>
                    </a:fld>
                    <a:r>
                      <a:rPr lang="ru-RU" sz="1600" baseline="0" dirty="0"/>
                      <a:t>; </a:t>
                    </a:r>
                    <a:fld id="{2106CAB8-1BAA-424B-9F1C-AEC356D38307}" type="VALUE">
                      <a:rPr lang="ru-RU" sz="1600" baseline="0" smtClean="0"/>
                      <a:pPr/>
                      <a:t>[ЗНАЧЕНИЕ]</a:t>
                    </a:fld>
                    <a:r>
                      <a:rPr lang="ru-RU" sz="1600" baseline="0" dirty="0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59865098269589"/>
                      <c:h val="8.899746767364362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A2E-4F21-A4D8-9EBCD0F8843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A4847EF-4639-444D-9037-C82D0FFB8398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; </a:t>
                    </a:r>
                    <a:fld id="{3478FD81-9180-425A-913E-F837CB1A6B06}" type="VALUE">
                      <a:rPr lang="ru-RU" baseline="0" smtClean="0"/>
                      <a:pPr/>
                      <a:t>[ЗНАЧЕНИЕ]</a:t>
                    </a:fld>
                    <a:r>
                      <a:rPr lang="ru-RU" baseline="0" dirty="0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A2E-4F21-A4D8-9EBCD0F8843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E7141EC-42E6-4C4B-A8EB-FB7B514A26F5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; </a:t>
                    </a:r>
                    <a:fld id="{D697ED3A-37F5-4E46-980C-C15CB4718378}" type="VALUE">
                      <a:rPr lang="ru-RU" baseline="0" smtClean="0"/>
                      <a:pPr/>
                      <a:t>[ЗНАЧЕНИЕ]</a:t>
                    </a:fld>
                    <a:r>
                      <a:rPr lang="ru-RU" baseline="0" dirty="0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A2E-4F21-A4D8-9EBCD0F88432}"/>
                </c:ext>
              </c:extLst>
            </c:dLbl>
            <c:dLbl>
              <c:idx val="4"/>
              <c:layout>
                <c:manualLayout>
                  <c:x val="1.6104193787977387E-2"/>
                  <c:y val="-2.7507538748391992E-2"/>
                </c:manualLayout>
              </c:layout>
              <c:tx>
                <c:rich>
                  <a:bodyPr/>
                  <a:lstStyle/>
                  <a:p>
                    <a:fld id="{EA793A6E-DD8F-43E3-A4A7-CA51A834807D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; </a:t>
                    </a:r>
                    <a:fld id="{12FAF022-C978-4F7D-825A-77AA621711D4}" type="VALUE">
                      <a:rPr lang="ru-RU" baseline="0" smtClean="0"/>
                      <a:pPr/>
                      <a:t>[ЗНАЧЕНИЕ]</a:t>
                    </a:fld>
                    <a:r>
                      <a:rPr lang="ru-RU" baseline="0" dirty="0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DA2E-4F21-A4D8-9EBCD0F88432}"/>
                </c:ext>
              </c:extLst>
            </c:dLbl>
            <c:dLbl>
              <c:idx val="5"/>
              <c:layout>
                <c:manualLayout>
                  <c:x val="9.5893153919319157E-2"/>
                  <c:y val="-2.9623503267499074E-2"/>
                </c:manualLayout>
              </c:layout>
              <c:tx>
                <c:rich>
                  <a:bodyPr/>
                  <a:lstStyle/>
                  <a:p>
                    <a:fld id="{1C172483-4B49-4945-BDA2-19CAFDC7F39D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; </a:t>
                    </a:r>
                    <a:fld id="{B2822EDC-2331-4A8B-A61E-614A393DF33B}" type="VALUE">
                      <a:rPr lang="ru-RU" baseline="0" smtClean="0"/>
                      <a:pPr/>
                      <a:t>[ЗНАЧЕНИЕ]</a:t>
                    </a:fld>
                    <a:r>
                      <a:rPr lang="ru-RU" baseline="0" dirty="0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902559829039632"/>
                      <c:h val="9.934453417207721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DA2E-4F21-A4D8-9EBCD0F88432}"/>
                </c:ext>
              </c:extLst>
            </c:dLbl>
            <c:dLbl>
              <c:idx val="6"/>
              <c:layout>
                <c:manualLayout>
                  <c:x val="-7.1736863237353343E-2"/>
                  <c:y val="2.7507538748391836E-2"/>
                </c:manualLayout>
              </c:layout>
              <c:tx>
                <c:rich>
                  <a:bodyPr/>
                  <a:lstStyle/>
                  <a:p>
                    <a:fld id="{910A9A8E-6F03-406D-8AEA-E45EB0C688AF}" type="CATEGORYNAME">
                      <a:rPr lang="ru-RU"/>
                      <a:pPr/>
                      <a:t>[ИМЯ КАТЕГОРИИ]</a:t>
                    </a:fld>
                    <a:r>
                      <a:rPr lang="ru-RU" baseline="0"/>
                      <a:t>; </a:t>
                    </a:r>
                    <a:fld id="{4F70227F-C9BB-4CB6-9C2C-E37413AA252B}" type="VALUE">
                      <a:rPr lang="ru-RU" baseline="0" smtClean="0"/>
                      <a:pPr/>
                      <a:t>[ЗНАЧЕНИЕ]</a:t>
                    </a:fld>
                    <a:r>
                      <a:rPr lang="ru-RU" baseline="0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DA2E-4F21-A4D8-9EBCD0F88432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D13893FD-6668-47B8-A525-A6541D4FBF14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; </a:t>
                    </a:r>
                    <a:fld id="{2FFB6A5C-30D4-45AA-B060-5B82926F58D2}" type="VALUE">
                      <a:rPr lang="ru-RU" baseline="0" smtClean="0"/>
                      <a:pPr/>
                      <a:t>[ЗНАЧЕНИЕ]</a:t>
                    </a:fld>
                    <a:r>
                      <a:rPr lang="ru-RU" baseline="0" dirty="0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DA2E-4F21-A4D8-9EBCD0F884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Пастбища</c:v>
                </c:pt>
                <c:pt idx="1">
                  <c:v>Выращивание риса</c:v>
                </c:pt>
                <c:pt idx="2">
                  <c:v>Пахотные земли </c:v>
                </c:pt>
                <c:pt idx="3">
                  <c:v>Использование э/э </c:v>
                </c:pt>
                <c:pt idx="4">
                  <c:v>Обезлесивание</c:v>
                </c:pt>
                <c:pt idx="5">
                  <c:v>Сжигание с/х культур</c:v>
                </c:pt>
                <c:pt idx="6">
                  <c:v>С/х почвы</c:v>
                </c:pt>
                <c:pt idx="7">
                  <c:v>Животноводство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0.1</c:v>
                </c:pt>
                <c:pt idx="1">
                  <c:v>1.3</c:v>
                </c:pt>
                <c:pt idx="2">
                  <c:v>1.4</c:v>
                </c:pt>
                <c:pt idx="3">
                  <c:v>1.7</c:v>
                </c:pt>
                <c:pt idx="4">
                  <c:v>2.2000000000000002</c:v>
                </c:pt>
                <c:pt idx="5">
                  <c:v>3.5</c:v>
                </c:pt>
                <c:pt idx="6">
                  <c:v>4.0999999999999996</c:v>
                </c:pt>
                <c:pt idx="7">
                  <c:v>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DA2E-4F21-A4D8-9EBCD0F884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163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280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872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283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451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851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244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150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792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235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753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465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4E163E6-440E-3D8F-D721-7FCC5239734E}"/>
              </a:ext>
            </a:extLst>
          </p:cNvPr>
          <p:cNvSpPr/>
          <p:nvPr/>
        </p:nvSpPr>
        <p:spPr>
          <a:xfrm>
            <a:off x="6374822" y="3083637"/>
            <a:ext cx="5817177" cy="17290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812B93-B40D-7FF7-0CC3-D817E0C9469A}"/>
              </a:ext>
            </a:extLst>
          </p:cNvPr>
          <p:cNvSpPr txBox="1"/>
          <p:nvPr/>
        </p:nvSpPr>
        <p:spPr>
          <a:xfrm>
            <a:off x="6374823" y="3268158"/>
            <a:ext cx="60750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КЛИМАТИЧЕСКИЕ РИСКИ И НОВЫЕ ВОЗМОЖНОСТИ ДЛЯ ПРОИЗВОДСТВА В АГРОСЕКТОРЕ КУЗБАССА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6D7147-C3B8-B97F-BF44-79762D5651F1}"/>
              </a:ext>
            </a:extLst>
          </p:cNvPr>
          <p:cNvSpPr txBox="1"/>
          <p:nvPr/>
        </p:nvSpPr>
        <p:spPr>
          <a:xfrm>
            <a:off x="1341535" y="84129"/>
            <a:ext cx="9351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КУЗБАССКИЙ ГОСУДАРСТВЕННЫЙ ТЕХНИЧЕСКИЙ УНИВЕРСИТЕТ им. Т.Ф. Горбачева</a:t>
            </a:r>
          </a:p>
        </p:txBody>
      </p:sp>
      <p:sp>
        <p:nvSpPr>
          <p:cNvPr id="19" name="CustomShape 151">
            <a:extLst>
              <a:ext uri="{FF2B5EF4-FFF2-40B4-BE49-F238E27FC236}">
                <a16:creationId xmlns:a16="http://schemas.microsoft.com/office/drawing/2014/main" id="{8CE25B86-334D-AFA3-BA95-9F8E40B55499}"/>
              </a:ext>
            </a:extLst>
          </p:cNvPr>
          <p:cNvSpPr>
            <a:spLocks noChangeAspect="1"/>
          </p:cNvSpPr>
          <p:nvPr/>
        </p:nvSpPr>
        <p:spPr bwMode="auto">
          <a:xfrm>
            <a:off x="205456" y="88211"/>
            <a:ext cx="1116124" cy="1086730"/>
          </a:xfrm>
          <a:prstGeom prst="rect">
            <a:avLst/>
          </a:prstGeom>
          <a:blipFill>
            <a:blip r:embed="rId2"/>
            <a:stretch/>
          </a:blipFill>
          <a:ln>
            <a:solidFill>
              <a:schemeClr val="tx2">
                <a:lumMod val="50000"/>
              </a:schemeClr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E6341C-4F95-3D83-39B1-CEB4A1071557}"/>
              </a:ext>
            </a:extLst>
          </p:cNvPr>
          <p:cNvSpPr txBox="1"/>
          <p:nvPr/>
        </p:nvSpPr>
        <p:spPr>
          <a:xfrm>
            <a:off x="131885" y="5912312"/>
            <a:ext cx="61869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vantGardeGothicC" panose="02000503030000020004" pitchFamily="50" charset="-52"/>
              </a:rPr>
              <a:t>IV научно-практическая районная аграрная конференция. </a:t>
            </a:r>
          </a:p>
          <a:p>
            <a:r>
              <a:rPr lang="ru-RU" sz="1400" dirty="0">
                <a:latin typeface="AvantGardeGothicC" panose="02000503030000020004" pitchFamily="50" charset="-52"/>
              </a:rPr>
              <a:t>Кемеровская область - Кузбасс, с. Промышленная, </a:t>
            </a:r>
          </a:p>
          <a:p>
            <a:r>
              <a:rPr lang="ru-RU" sz="1400" dirty="0">
                <a:latin typeface="AvantGardeGothicC" panose="02000503030000020004" pitchFamily="50" charset="-52"/>
              </a:rPr>
              <a:t>05 апрель 2024 г.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90D1E38-D491-E367-6D20-989B8D698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135" y="4986229"/>
            <a:ext cx="1500553" cy="172906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5990937-8969-A890-31E7-42D94B207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796" y="2089547"/>
            <a:ext cx="6311488" cy="370730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06B17F-2D1F-4420-AD3D-43D8400D54AE}"/>
              </a:ext>
            </a:extLst>
          </p:cNvPr>
          <p:cNvSpPr txBox="1"/>
          <p:nvPr/>
        </p:nvSpPr>
        <p:spPr>
          <a:xfrm>
            <a:off x="1498795" y="533569"/>
            <a:ext cx="95937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Манаков Юрий Александрович</a:t>
            </a:r>
          </a:p>
          <a:p>
            <a:pPr algn="ctr"/>
            <a:r>
              <a:rPr lang="ru-RU" sz="2000" dirty="0">
                <a:latin typeface="Arial Narrow" panose="020B0606020202030204" pitchFamily="34" charset="0"/>
              </a:rPr>
              <a:t>доктор биологических наук, </a:t>
            </a:r>
            <a:br>
              <a:rPr lang="ru-RU" sz="2000" dirty="0">
                <a:latin typeface="Arial Narrow" panose="020B0606020202030204" pitchFamily="34" charset="0"/>
              </a:rPr>
            </a:br>
            <a:r>
              <a:rPr lang="ru-RU" sz="2000" dirty="0">
                <a:latin typeface="Arial Narrow" panose="020B0606020202030204" pitchFamily="34" charset="0"/>
              </a:rPr>
              <a:t>член Экспертного Совета Президиума СО РАН по проблематике Парижского соглашения </a:t>
            </a:r>
            <a:br>
              <a:rPr lang="ru-RU" sz="2000" dirty="0">
                <a:latin typeface="Arial Narrow" panose="020B0606020202030204" pitchFamily="34" charset="0"/>
              </a:rPr>
            </a:br>
            <a:r>
              <a:rPr lang="ru-RU" sz="2000" dirty="0">
                <a:latin typeface="Arial Narrow" panose="020B0606020202030204" pitchFamily="34" charset="0"/>
              </a:rPr>
              <a:t>руководитель Карбонового полигона Кузбасса «</a:t>
            </a:r>
            <a:r>
              <a:rPr lang="ru-RU" sz="2000" dirty="0" err="1">
                <a:latin typeface="Arial Narrow" panose="020B0606020202030204" pitchFamily="34" charset="0"/>
              </a:rPr>
              <a:t>КарбоПромКузбасс</a:t>
            </a:r>
            <a:r>
              <a:rPr lang="ru-RU" sz="2000" dirty="0">
                <a:latin typeface="Arial Narrow" panose="020B0606020202030204" pitchFamily="34" charset="0"/>
              </a:rPr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952471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21C9D1-B98D-7FFE-1DAE-058E0E6A19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20"/>
          <a:stretch/>
        </p:blipFill>
        <p:spPr>
          <a:xfrm>
            <a:off x="0" y="0"/>
            <a:ext cx="12192000" cy="6849578"/>
          </a:xfrm>
          <a:prstGeom prst="rect">
            <a:avLst/>
          </a:prstGeo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89A8C16F-2FAC-50A3-49E1-03FBB3504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654" y="1170472"/>
            <a:ext cx="10939096" cy="4351338"/>
          </a:xfrm>
          <a:solidFill>
            <a:schemeClr val="bg2">
              <a:lumMod val="2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b="1" dirty="0">
                <a:latin typeface="Arial Narrow" panose="020B0606020202030204" pitchFamily="34" charset="0"/>
              </a:rPr>
              <a:t>Биоэтанол</a:t>
            </a:r>
            <a:r>
              <a:rPr lang="ru-RU" dirty="0">
                <a:latin typeface="Arial Narrow" panose="020B0606020202030204" pitchFamily="34" charset="0"/>
              </a:rPr>
              <a:t> – биотопливо в процессе анаэробного сбраживания углеводов крахмалосодержащих культур или сахарных культур с последующей </a:t>
            </a:r>
            <a:r>
              <a:rPr lang="ru-RU" dirty="0" err="1">
                <a:latin typeface="Arial Narrow" panose="020B0606020202030204" pitchFamily="34" charset="0"/>
              </a:rPr>
              <a:t>дистиляцией</a:t>
            </a:r>
            <a:r>
              <a:rPr lang="ru-RU" dirty="0">
                <a:latin typeface="Arial Narrow" panose="020B0606020202030204" pitchFamily="34" charset="0"/>
              </a:rPr>
              <a:t>.</a:t>
            </a:r>
          </a:p>
          <a:p>
            <a:r>
              <a:rPr lang="ru-RU" dirty="0">
                <a:latin typeface="Arial Narrow" panose="020B0606020202030204" pitchFamily="34" charset="0"/>
              </a:rPr>
              <a:t>Топливо для автотранспорта высшего качества.  Рекомендуется смешивать с бензином (5-10%, до 85%).</a:t>
            </a:r>
          </a:p>
          <a:p>
            <a:r>
              <a:rPr lang="ru-RU" dirty="0">
                <a:latin typeface="Arial Narrow" panose="020B0606020202030204" pitchFamily="34" charset="0"/>
              </a:rPr>
              <a:t>Высокий уровень скрытой теплоты испарения, высокое октановое число.</a:t>
            </a:r>
          </a:p>
          <a:p>
            <a:r>
              <a:rPr lang="ru-RU" dirty="0">
                <a:latin typeface="Arial Narrow" panose="020B0606020202030204" pitchFamily="34" charset="0"/>
              </a:rPr>
              <a:t>Повышает сгорание топлива, тем самым уменьшает выбросы ЗВ.</a:t>
            </a:r>
          </a:p>
          <a:p>
            <a:r>
              <a:rPr lang="ru-RU" dirty="0">
                <a:latin typeface="Arial Narrow" panose="020B0606020202030204" pitchFamily="34" charset="0"/>
              </a:rPr>
              <a:t>Климатически нейтрален.</a:t>
            </a:r>
          </a:p>
          <a:p>
            <a:r>
              <a:rPr lang="ru-RU" dirty="0">
                <a:latin typeface="Arial Narrow" panose="020B0606020202030204" pitchFamily="34" charset="0"/>
              </a:rPr>
              <a:t>Совместим с двигателями в 90 % случаях.</a:t>
            </a:r>
          </a:p>
        </p:txBody>
      </p:sp>
    </p:spTree>
    <p:extLst>
      <p:ext uri="{BB962C8B-B14F-4D97-AF65-F5344CB8AC3E}">
        <p14:creationId xmlns:p14="http://schemas.microsoft.com/office/powerpoint/2010/main" val="2900016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A25990-2572-8D23-2BF6-6D2BF469F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3"/>
            <a:ext cx="12192000" cy="6856854"/>
          </a:xfrm>
          <a:prstGeom prst="rect">
            <a:avLst/>
          </a:prstGeo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89A8C16F-2FAC-50A3-49E1-03FBB3504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452" y="2370622"/>
            <a:ext cx="10939096" cy="4351338"/>
          </a:xfrm>
          <a:solidFill>
            <a:schemeClr val="bg2">
              <a:lumMod val="2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b="1" dirty="0">
                <a:latin typeface="Arial Narrow" panose="020B0606020202030204" pitchFamily="34" charset="0"/>
              </a:rPr>
              <a:t>Биогаз</a:t>
            </a:r>
            <a:r>
              <a:rPr lang="ru-RU" dirty="0">
                <a:latin typeface="Arial Narrow" panose="020B0606020202030204" pitchFamily="34" charset="0"/>
              </a:rPr>
              <a:t> – биотопливо в процессе анаэробного сбраживания биомассы во влажной среде в биогазовых  установках при температуре 32-42 </a:t>
            </a:r>
            <a:r>
              <a:rPr lang="ru-RU" dirty="0" err="1">
                <a:latin typeface="Arial Narrow" panose="020B0606020202030204" pitchFamily="34" charset="0"/>
              </a:rPr>
              <a:t>гр.С</a:t>
            </a:r>
            <a:r>
              <a:rPr lang="ru-RU" dirty="0">
                <a:latin typeface="Arial Narrow" panose="020B0606020202030204" pitchFamily="34" charset="0"/>
              </a:rPr>
              <a:t>.</a:t>
            </a:r>
          </a:p>
          <a:p>
            <a:r>
              <a:rPr lang="ru-RU" dirty="0">
                <a:latin typeface="Arial Narrow" panose="020B0606020202030204" pitchFamily="34" charset="0"/>
              </a:rPr>
              <a:t>Можно получать из разнообразных органических материалов (растительные культуры, отходы растениеводства и животноводства, пищевой </a:t>
            </a:r>
            <a:r>
              <a:rPr lang="ru-RU" dirty="0" err="1">
                <a:latin typeface="Arial Narrow" panose="020B0606020202030204" pitchFamily="34" charset="0"/>
              </a:rPr>
              <a:t>пром-сти</a:t>
            </a:r>
            <a:r>
              <a:rPr lang="ru-RU" dirty="0">
                <a:latin typeface="Arial Narrow" panose="020B0606020202030204" pitchFamily="34" charset="0"/>
              </a:rPr>
              <a:t>) .</a:t>
            </a:r>
          </a:p>
          <a:p>
            <a:r>
              <a:rPr lang="ru-RU" dirty="0">
                <a:latin typeface="Arial Narrow" panose="020B0606020202030204" pitchFamily="34" charset="0"/>
              </a:rPr>
              <a:t> Высокая энергоэффективность в сравнении с биодизелем и биоэтанолом.</a:t>
            </a:r>
          </a:p>
          <a:p>
            <a:r>
              <a:rPr lang="ru-RU" dirty="0">
                <a:latin typeface="Arial Narrow" panose="020B0606020202030204" pitchFamily="34" charset="0"/>
              </a:rPr>
              <a:t>Применение для производства тепла и электроэнергии, моторного топлива.</a:t>
            </a:r>
          </a:p>
          <a:p>
            <a:r>
              <a:rPr lang="ru-RU" dirty="0">
                <a:latin typeface="Arial Narrow" panose="020B0606020202030204" pitchFamily="34" charset="0"/>
              </a:rPr>
              <a:t>Долго хранится. </a:t>
            </a:r>
          </a:p>
          <a:p>
            <a:r>
              <a:rPr lang="ru-RU" dirty="0">
                <a:latin typeface="Arial Narrow" panose="020B0606020202030204" pitchFamily="34" charset="0"/>
              </a:rPr>
              <a:t>Производство не зависит от времени года и погодных условий.</a:t>
            </a:r>
          </a:p>
          <a:p>
            <a:r>
              <a:rPr lang="ru-RU" dirty="0">
                <a:latin typeface="Arial Narrow" panose="020B0606020202030204" pitchFamily="34" charset="0"/>
              </a:rPr>
              <a:t>Можно транспортировать по газотранспортной сети.</a:t>
            </a:r>
          </a:p>
          <a:p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584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24830B0-785B-D92C-3406-DD3E88E68B48}"/>
              </a:ext>
            </a:extLst>
          </p:cNvPr>
          <p:cNvSpPr/>
          <p:nvPr/>
        </p:nvSpPr>
        <p:spPr>
          <a:xfrm>
            <a:off x="469596" y="84508"/>
            <a:ext cx="72241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Уменьшение плодородия почв 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F76815B8-DC3C-3832-262B-56E984345D18}"/>
              </a:ext>
            </a:extLst>
          </p:cNvPr>
          <p:cNvSpPr/>
          <p:nvPr/>
        </p:nvSpPr>
        <p:spPr>
          <a:xfrm>
            <a:off x="556295" y="989240"/>
            <a:ext cx="10460467" cy="53245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ln w="0"/>
                <a:solidFill>
                  <a:schemeClr val="tx1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Отрицательный баланс элементов минерального питания растений.</a:t>
            </a:r>
          </a:p>
          <a:p>
            <a:r>
              <a:rPr lang="ru-RU" sz="2000" dirty="0">
                <a:ln w="0"/>
                <a:solidFill>
                  <a:schemeClr val="tx1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С середины 1990-х годов в пахотных почвах России наблюдается отрицательный баланс гумуса и основных элементов минерального питания сельскохозяйственных культур. Основной причиной деградации почвы является снижение внесения органических удобрений и соответственно микробиологической активности почв.</a:t>
            </a:r>
          </a:p>
          <a:p>
            <a:endParaRPr lang="en-US" sz="2000" b="1" dirty="0">
              <a:ln w="0"/>
              <a:solidFill>
                <a:schemeClr val="tx1"/>
              </a:solidFill>
              <a:latin typeface="Arial Narrow" panose="020B0606020202030204" pitchFamily="34" charset="0"/>
              <a:ea typeface="Verdana" panose="020B0604030504040204" pitchFamily="34" charset="0"/>
            </a:endParaRPr>
          </a:p>
          <a:p>
            <a:r>
              <a:rPr lang="ru-RU" sz="2000" b="1" dirty="0">
                <a:ln w="0"/>
                <a:solidFill>
                  <a:schemeClr val="tx1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Потеря гумуса – декарбонизация</a:t>
            </a:r>
          </a:p>
          <a:p>
            <a:r>
              <a:rPr lang="ru-RU" sz="2000" dirty="0">
                <a:ln w="0"/>
                <a:solidFill>
                  <a:schemeClr val="tx1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Снижение показателей плодородия и смещение рН с кислую зону. Общая площадь кислых почв составляет 56,2 % площади пашни КО. Наибольший дефицит гумуса складывается в почвенно-агрохимических районах центральной части Кузнецкой котловины.</a:t>
            </a:r>
            <a:br>
              <a:rPr lang="ru-RU" sz="2000" dirty="0">
                <a:ln w="0"/>
                <a:solidFill>
                  <a:schemeClr val="tx1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</a:br>
            <a:r>
              <a:rPr lang="ru-RU" sz="2000" dirty="0">
                <a:ln w="0"/>
                <a:solidFill>
                  <a:schemeClr val="tx1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Для предотвращения декарбонизации пахотных почв необходимо вносить в среднем по 4–6 т/га</a:t>
            </a:r>
          </a:p>
          <a:p>
            <a:r>
              <a:rPr lang="ru-RU" sz="2000" dirty="0">
                <a:ln w="0"/>
                <a:solidFill>
                  <a:schemeClr val="tx1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органических удобрений в год, или 370–550 млн т. Текущий уровень - 70 млн т.</a:t>
            </a:r>
          </a:p>
          <a:p>
            <a:endParaRPr lang="en-US" sz="2000" b="1" dirty="0">
              <a:ln w="0"/>
              <a:solidFill>
                <a:schemeClr val="tx1"/>
              </a:solidFill>
              <a:latin typeface="Arial Narrow" panose="020B0606020202030204" pitchFamily="34" charset="0"/>
              <a:ea typeface="Verdana" panose="020B0604030504040204" pitchFamily="34" charset="0"/>
            </a:endParaRPr>
          </a:p>
          <a:p>
            <a:r>
              <a:rPr lang="ru-RU" sz="2000" b="1" dirty="0">
                <a:ln w="0"/>
                <a:solidFill>
                  <a:schemeClr val="tx1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В 1990 году было 76 млн условных голов скота, в 2021 году 35 млн условных голов скота.</a:t>
            </a:r>
          </a:p>
          <a:p>
            <a:r>
              <a:rPr lang="ru-RU" sz="2000" dirty="0">
                <a:ln w="0"/>
                <a:solidFill>
                  <a:schemeClr val="tx1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Выход органики до 290-300 млн т физической массы или 210 млн т в пересчете на подстилочный навоз.</a:t>
            </a:r>
          </a:p>
          <a:p>
            <a:r>
              <a:rPr lang="ru-RU" sz="2000" dirty="0">
                <a:ln w="0"/>
                <a:solidFill>
                  <a:schemeClr val="tx1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Увеличение доступности, снижение стоимости и прекращение неконтролируемого оборота органических</a:t>
            </a:r>
          </a:p>
          <a:p>
            <a:r>
              <a:rPr lang="ru-RU" sz="2000" dirty="0">
                <a:ln w="0"/>
                <a:solidFill>
                  <a:schemeClr val="tx1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ресурсов в сельском хозяйстве России невозможны без корректировки административных требований.</a:t>
            </a:r>
          </a:p>
        </p:txBody>
      </p:sp>
    </p:spTree>
    <p:extLst>
      <p:ext uri="{BB962C8B-B14F-4D97-AF65-F5344CB8AC3E}">
        <p14:creationId xmlns:p14="http://schemas.microsoft.com/office/powerpoint/2010/main" val="153440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200A99-C84F-900C-6683-52FA9D8AF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327" y="606669"/>
            <a:ext cx="9933112" cy="622836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24830B0-785B-D92C-3406-DD3E88E68B48}"/>
              </a:ext>
            </a:extLst>
          </p:cNvPr>
          <p:cNvSpPr/>
          <p:nvPr/>
        </p:nvSpPr>
        <p:spPr>
          <a:xfrm>
            <a:off x="70338" y="22962"/>
            <a:ext cx="58597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Органические удобрения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F76815B8-DC3C-3832-262B-56E984345D18}"/>
              </a:ext>
            </a:extLst>
          </p:cNvPr>
          <p:cNvSpPr/>
          <p:nvPr/>
        </p:nvSpPr>
        <p:spPr>
          <a:xfrm>
            <a:off x="811272" y="1314555"/>
            <a:ext cx="2162562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ln w="0"/>
                <a:solidFill>
                  <a:schemeClr val="tx1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Переработка и утилизация навоза и помета</a:t>
            </a:r>
          </a:p>
        </p:txBody>
      </p:sp>
    </p:spTree>
    <p:extLst>
      <p:ext uri="{BB962C8B-B14F-4D97-AF65-F5344CB8AC3E}">
        <p14:creationId xmlns:p14="http://schemas.microsoft.com/office/powerpoint/2010/main" val="2598779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02775B0-2414-C5CE-E858-E9A91AEDB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95005"/>
            <a:ext cx="12013407" cy="5760772"/>
          </a:xfr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1522175-0B13-3681-1722-9B19E4FE290F}"/>
              </a:ext>
            </a:extLst>
          </p:cNvPr>
          <p:cNvSpPr/>
          <p:nvPr/>
        </p:nvSpPr>
        <p:spPr>
          <a:xfrm>
            <a:off x="1289374" y="0"/>
            <a:ext cx="98261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Продукты для органического земледелия</a:t>
            </a:r>
          </a:p>
        </p:txBody>
      </p:sp>
    </p:spTree>
    <p:extLst>
      <p:ext uri="{BB962C8B-B14F-4D97-AF65-F5344CB8AC3E}">
        <p14:creationId xmlns:p14="http://schemas.microsoft.com/office/powerpoint/2010/main" val="2266848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1522175-0B13-3681-1722-9B19E4FE290F}"/>
              </a:ext>
            </a:extLst>
          </p:cNvPr>
          <p:cNvSpPr/>
          <p:nvPr/>
        </p:nvSpPr>
        <p:spPr>
          <a:xfrm>
            <a:off x="1289374" y="0"/>
            <a:ext cx="98261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Продукты для органического земледелия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2BAFC5C-15E2-A00D-BAC4-0762B495D7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443471" y="1787333"/>
            <a:ext cx="5556571" cy="4157847"/>
          </a:xfrm>
        </p:spPr>
      </p:pic>
      <p:sp>
        <p:nvSpPr>
          <p:cNvPr id="8" name="Объект 5">
            <a:extLst>
              <a:ext uri="{FF2B5EF4-FFF2-40B4-BE49-F238E27FC236}">
                <a16:creationId xmlns:a16="http://schemas.microsoft.com/office/drawing/2014/main" id="{412A705F-4892-C2FD-0AA5-0EB789E40086}"/>
              </a:ext>
            </a:extLst>
          </p:cNvPr>
          <p:cNvSpPr txBox="1">
            <a:spLocks/>
          </p:cNvSpPr>
          <p:nvPr/>
        </p:nvSpPr>
        <p:spPr>
          <a:xfrm>
            <a:off x="4615962" y="1087970"/>
            <a:ext cx="7055094" cy="1127692"/>
          </a:xfrm>
          <a:prstGeom prst="rect">
            <a:avLst/>
          </a:prstGeom>
          <a:solidFill>
            <a:schemeClr val="bg2">
              <a:lumMod val="25000"/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latin typeface="Arial Narrow" panose="020B0606020202030204" pitchFamily="34" charset="0"/>
              </a:rPr>
              <a:t>Птицефабрика «Октябрьская» </a:t>
            </a:r>
            <a:r>
              <a:rPr lang="ru-RU" sz="2000" dirty="0">
                <a:latin typeface="Arial Narrow" panose="020B0606020202030204" pitchFamily="34" charset="0"/>
              </a:rPr>
              <a:t> – Новосибирский район </a:t>
            </a:r>
          </a:p>
          <a:p>
            <a:r>
              <a:rPr lang="ru-RU" sz="2000" dirty="0">
                <a:latin typeface="Arial Narrow" panose="020B0606020202030204" pitchFamily="34" charset="0"/>
              </a:rPr>
              <a:t>Промышленная установка микробиологической переработки куриного помета при рабочей температуре 70 </a:t>
            </a:r>
            <a:r>
              <a:rPr lang="ru-RU" sz="2000" dirty="0" err="1">
                <a:latin typeface="Arial Narrow" panose="020B0606020202030204" pitchFamily="34" charset="0"/>
              </a:rPr>
              <a:t>гр.С</a:t>
            </a:r>
            <a:r>
              <a:rPr lang="ru-RU" sz="2000" dirty="0">
                <a:latin typeface="Arial Narrow" panose="020B0606020202030204" pitchFamily="34" charset="0"/>
              </a:rPr>
              <a:t>).</a:t>
            </a:r>
          </a:p>
          <a:p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6B0F1D-2064-BF93-70BC-5269ED52B6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5" t="45356" r="444" b="6396"/>
          <a:stretch/>
        </p:blipFill>
        <p:spPr>
          <a:xfrm>
            <a:off x="5334256" y="2815783"/>
            <a:ext cx="5864216" cy="382875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D01ACFC-7D81-E030-B908-4F1060C22A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850" b="54359"/>
          <a:stretch/>
        </p:blipFill>
        <p:spPr>
          <a:xfrm>
            <a:off x="5334256" y="2225709"/>
            <a:ext cx="5864216" cy="60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55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1522175-0B13-3681-1722-9B19E4FE290F}"/>
              </a:ext>
            </a:extLst>
          </p:cNvPr>
          <p:cNvSpPr/>
          <p:nvPr/>
        </p:nvSpPr>
        <p:spPr>
          <a:xfrm>
            <a:off x="4429596" y="0"/>
            <a:ext cx="35457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Рекомендации</a:t>
            </a:r>
          </a:p>
        </p:txBody>
      </p:sp>
      <p:sp>
        <p:nvSpPr>
          <p:cNvPr id="4" name="Объект 5">
            <a:extLst>
              <a:ext uri="{FF2B5EF4-FFF2-40B4-BE49-F238E27FC236}">
                <a16:creationId xmlns:a16="http://schemas.microsoft.com/office/drawing/2014/main" id="{21A429C4-5212-6FA7-8553-6632C7E31818}"/>
              </a:ext>
            </a:extLst>
          </p:cNvPr>
          <p:cNvSpPr txBox="1">
            <a:spLocks/>
          </p:cNvSpPr>
          <p:nvPr/>
        </p:nvSpPr>
        <p:spPr>
          <a:xfrm>
            <a:off x="694592" y="894538"/>
            <a:ext cx="10955215" cy="492597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Это важно, потому что правительство РФ готовится законодательно стимулировать выполнение агроклиматических проектов и применение биотоплива в качестве меры по снижению выбросов, т.к. Россия является участником международных соглашений по климату и обязана выполнять взятые обязательства.</a:t>
            </a:r>
          </a:p>
          <a:p>
            <a:endParaRPr lang="ru-RU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r>
              <a:rPr lang="ru-RU" sz="2400" dirty="0">
                <a:solidFill>
                  <a:schemeClr val="tx1"/>
                </a:solidFill>
                <a:latin typeface="Arial Narrow" panose="020B0606020202030204" pitchFamily="34" charset="0"/>
              </a:rPr>
              <a:t>Следить за трендами и вести учет температур, урожайности культур, количества внезапных явлений природы.</a:t>
            </a:r>
          </a:p>
          <a:p>
            <a:r>
              <a:rPr lang="ru-RU" sz="2400" dirty="0">
                <a:solidFill>
                  <a:schemeClr val="tx1"/>
                </a:solidFill>
                <a:latin typeface="Arial Narrow" panose="020B0606020202030204" pitchFamily="34" charset="0"/>
              </a:rPr>
              <a:t>Следить за новыми нормативными документами в области климата.</a:t>
            </a:r>
          </a:p>
          <a:p>
            <a:r>
              <a:rPr lang="ru-RU" sz="2400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Диверсификация культур и внедрение технологий  органического земледелия.</a:t>
            </a:r>
          </a:p>
          <a:p>
            <a:r>
              <a:rPr lang="ru-RU" sz="2400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новых технологичных производств для переработки сельхозпродукции и отходов растениеводства и животноводства. Отходы в Доходы. </a:t>
            </a:r>
            <a:endParaRPr lang="ru-RU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013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830A71-C386-40BB-B504-9E38E74A2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643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92ADF8-0C3B-4C13-99B9-3DE27B8CF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0" y="-128643"/>
            <a:ext cx="12192000" cy="744105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4000" dirty="0"/>
              <a:t>ТУНДРОВЫЕ МАМОНТОВЫЕ ПАСТБИЩА С.А. </a:t>
            </a:r>
            <a:r>
              <a:rPr lang="ru-RU" sz="4000" dirty="0" err="1"/>
              <a:t>Зимова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9" r="15473" b="42157"/>
          <a:stretch/>
        </p:blipFill>
        <p:spPr>
          <a:xfrm>
            <a:off x="10473267" y="736600"/>
            <a:ext cx="1368658" cy="14816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3"/>
          <a:stretch/>
        </p:blipFill>
        <p:spPr>
          <a:xfrm>
            <a:off x="8940800" y="736600"/>
            <a:ext cx="1371601" cy="14867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A4D72D-887C-22DD-0E33-800A32537276}"/>
              </a:ext>
            </a:extLst>
          </p:cNvPr>
          <p:cNvSpPr txBox="1"/>
          <p:nvPr/>
        </p:nvSpPr>
        <p:spPr>
          <a:xfrm>
            <a:off x="10389368" y="1848935"/>
            <a:ext cx="15364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Джордж Черч</a:t>
            </a:r>
          </a:p>
        </p:txBody>
      </p:sp>
    </p:spTree>
    <p:extLst>
      <p:ext uri="{BB962C8B-B14F-4D97-AF65-F5344CB8AC3E}">
        <p14:creationId xmlns:p14="http://schemas.microsoft.com/office/powerpoint/2010/main" val="3232107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8F90C80-604C-4A4A-86F2-FB3969870E38}"/>
              </a:ext>
            </a:extLst>
          </p:cNvPr>
          <p:cNvSpPr/>
          <p:nvPr/>
        </p:nvSpPr>
        <p:spPr>
          <a:xfrm>
            <a:off x="2768806" y="113898"/>
            <a:ext cx="665438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rgbClr val="C00000"/>
                </a:solidFill>
                <a:latin typeface="Arial Narrow" panose="020B0606020202030204" pitchFamily="34" charset="0"/>
              </a:rPr>
              <a:t>Проблема: Глобальное изменение климата </a:t>
            </a:r>
            <a:endParaRPr lang="ru-RU" sz="2800" b="1" cap="none" spc="0" dirty="0">
              <a:ln w="0"/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B89A5E-8B8D-38EB-A5C5-DE2617700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7" y="761919"/>
            <a:ext cx="2806074" cy="478301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4F49624-E308-2D6A-2D4E-71DA5758D00D}"/>
              </a:ext>
            </a:extLst>
          </p:cNvPr>
          <p:cNvSpPr/>
          <p:nvPr/>
        </p:nvSpPr>
        <p:spPr>
          <a:xfrm>
            <a:off x="7365023" y="3879239"/>
            <a:ext cx="611052" cy="240404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144136-0604-9BA0-D146-67FCF00B3B7D}"/>
              </a:ext>
            </a:extLst>
          </p:cNvPr>
          <p:cNvSpPr txBox="1"/>
          <p:nvPr/>
        </p:nvSpPr>
        <p:spPr>
          <a:xfrm>
            <a:off x="35168" y="5621064"/>
            <a:ext cx="2806074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latin typeface="Arial Narrow" panose="020B0606020202030204" pitchFamily="34" charset="0"/>
              </a:rPr>
              <a:t>Прогноз изменения продуктивности яровых зерновых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09B6FA2-1A23-7312-3F25-04D12AF7C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116" y="846907"/>
            <a:ext cx="8911501" cy="600714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18954D3-7CF1-5FB3-87D6-5B3312FE7D86}"/>
              </a:ext>
            </a:extLst>
          </p:cNvPr>
          <p:cNvSpPr/>
          <p:nvPr/>
        </p:nvSpPr>
        <p:spPr>
          <a:xfrm>
            <a:off x="6095998" y="2591270"/>
            <a:ext cx="1614855" cy="387491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F20FE50-F5F2-9BEC-3967-8AEF9DA77EF0}"/>
              </a:ext>
            </a:extLst>
          </p:cNvPr>
          <p:cNvSpPr/>
          <p:nvPr/>
        </p:nvSpPr>
        <p:spPr>
          <a:xfrm>
            <a:off x="6205915" y="5611285"/>
            <a:ext cx="1504938" cy="343999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F162F8-613D-080C-3F68-943CD59971F9}"/>
              </a:ext>
            </a:extLst>
          </p:cNvPr>
          <p:cNvSpPr txBox="1"/>
          <p:nvPr/>
        </p:nvSpPr>
        <p:spPr>
          <a:xfrm>
            <a:off x="6095999" y="2609429"/>
            <a:ext cx="16851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 2011—2030 гг.</a:t>
            </a: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5B5FC39B-AD9D-283C-A5AA-C661925521EE}"/>
              </a:ext>
            </a:extLst>
          </p:cNvPr>
          <p:cNvSpPr/>
          <p:nvPr/>
        </p:nvSpPr>
        <p:spPr>
          <a:xfrm>
            <a:off x="2470639" y="5930095"/>
            <a:ext cx="792016" cy="562707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4C18AC-55E9-06DC-059E-02F7FE566D20}"/>
              </a:ext>
            </a:extLst>
          </p:cNvPr>
          <p:cNvSpPr txBox="1"/>
          <p:nvPr/>
        </p:nvSpPr>
        <p:spPr>
          <a:xfrm>
            <a:off x="6095999" y="5585952"/>
            <a:ext cx="16851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 2080—2099 гг.</a:t>
            </a:r>
          </a:p>
        </p:txBody>
      </p:sp>
    </p:spTree>
    <p:extLst>
      <p:ext uri="{BB962C8B-B14F-4D97-AF65-F5344CB8AC3E}">
        <p14:creationId xmlns:p14="http://schemas.microsoft.com/office/powerpoint/2010/main" val="1183872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305C15-8FEE-47CB-B5AE-DABA0E43286D}"/>
              </a:ext>
            </a:extLst>
          </p:cNvPr>
          <p:cNvSpPr/>
          <p:nvPr/>
        </p:nvSpPr>
        <p:spPr>
          <a:xfrm>
            <a:off x="226884" y="96265"/>
            <a:ext cx="37315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Объем парниковых газов в сельском хозяйстве </a:t>
            </a:r>
            <a:endParaRPr lang="en-US" sz="3200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0A46D446-CD34-C618-BE2D-C866485204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7770881"/>
              </p:ext>
            </p:extLst>
          </p:nvPr>
        </p:nvGraphicFramePr>
        <p:xfrm>
          <a:off x="2411213" y="374765"/>
          <a:ext cx="9553903" cy="6353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3245BAA-3D44-98DB-252F-CBD729F62691}"/>
              </a:ext>
            </a:extLst>
          </p:cNvPr>
          <p:cNvSpPr txBox="1"/>
          <p:nvPr/>
        </p:nvSpPr>
        <p:spPr>
          <a:xfrm>
            <a:off x="226884" y="2599774"/>
            <a:ext cx="3569677" cy="23083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latin typeface="Arial Narrow" panose="020B0606020202030204" pitchFamily="34" charset="0"/>
              </a:rPr>
              <a:t>Наибольший вклад в выбросы парниковых газов вносят метан и закись азота - 38 и 36 % соответственно, а на долю углекислого газа приходится остальные 26 %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FBBCB2-1DAF-1EFA-1289-3D0FDA0B3E2B}"/>
              </a:ext>
            </a:extLst>
          </p:cNvPr>
          <p:cNvSpPr txBox="1"/>
          <p:nvPr/>
        </p:nvSpPr>
        <p:spPr>
          <a:xfrm>
            <a:off x="2530400" y="5206136"/>
            <a:ext cx="2171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Агрохимикаты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C9E87-3CD2-62BC-BFD7-FB7A6121F505}"/>
              </a:ext>
            </a:extLst>
          </p:cNvPr>
          <p:cNvSpPr txBox="1"/>
          <p:nvPr/>
        </p:nvSpPr>
        <p:spPr>
          <a:xfrm>
            <a:off x="10126955" y="2709121"/>
            <a:ext cx="1692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СХ техника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7E2B1C-D918-07C8-E04E-C8D2A6612F4D}"/>
              </a:ext>
            </a:extLst>
          </p:cNvPr>
          <p:cNvSpPr txBox="1"/>
          <p:nvPr/>
        </p:nvSpPr>
        <p:spPr>
          <a:xfrm>
            <a:off x="9991735" y="4441696"/>
            <a:ext cx="19733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Теплицы (освещение, отопление)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28355F-B5D4-5C42-2E36-5355855ECA10}"/>
              </a:ext>
            </a:extLst>
          </p:cNvPr>
          <p:cNvSpPr txBox="1"/>
          <p:nvPr/>
        </p:nvSpPr>
        <p:spPr>
          <a:xfrm>
            <a:off x="9942384" y="1357277"/>
            <a:ext cx="2249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Зерносушилки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D601F7-E469-FFE9-22C1-282812BC42FD}"/>
              </a:ext>
            </a:extLst>
          </p:cNvPr>
          <p:cNvSpPr txBox="1"/>
          <p:nvPr/>
        </p:nvSpPr>
        <p:spPr>
          <a:xfrm>
            <a:off x="2704126" y="1953443"/>
            <a:ext cx="16920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Домашний скот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A3A60C-F94C-C96F-A0F2-B9D9D81231B1}"/>
              </a:ext>
            </a:extLst>
          </p:cNvPr>
          <p:cNvSpPr txBox="1"/>
          <p:nvPr/>
        </p:nvSpPr>
        <p:spPr>
          <a:xfrm>
            <a:off x="3726964" y="517773"/>
            <a:ext cx="23162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Навоз СХ животных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B7B93A-5AFB-07FC-4C1D-431D09ED8CD3}"/>
              </a:ext>
            </a:extLst>
          </p:cNvPr>
          <p:cNvSpPr txBox="1"/>
          <p:nvPr/>
        </p:nvSpPr>
        <p:spPr>
          <a:xfrm>
            <a:off x="4535857" y="6108314"/>
            <a:ext cx="23162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Синтетические удобрения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73CE8C-C616-3825-1995-6F1F178569A6}"/>
              </a:ext>
            </a:extLst>
          </p:cNvPr>
          <p:cNvSpPr txBox="1"/>
          <p:nvPr/>
        </p:nvSpPr>
        <p:spPr>
          <a:xfrm>
            <a:off x="114479" y="5916801"/>
            <a:ext cx="2531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10-18 % всех выбросов приходится на СХ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8367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F4BABB-0CC7-79F8-D0CE-D590B514E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746" y="127732"/>
            <a:ext cx="10515600" cy="1325563"/>
          </a:xfrm>
        </p:spPr>
        <p:txBody>
          <a:bodyPr/>
          <a:lstStyle/>
          <a:p>
            <a:r>
              <a:rPr lang="ru-RU" dirty="0">
                <a:latin typeface="Arial Narrow" panose="020B0606020202030204" pitchFamily="34" charset="0"/>
              </a:rPr>
              <a:t>Протесты аграриев возле штаба ЕС </a:t>
            </a:r>
            <a:br>
              <a:rPr lang="ru-RU" dirty="0">
                <a:latin typeface="Arial Narrow" panose="020B0606020202030204" pitchFamily="34" charset="0"/>
              </a:rPr>
            </a:br>
            <a:r>
              <a:rPr lang="ru-RU" dirty="0">
                <a:latin typeface="Arial Narrow" panose="020B0606020202030204" pitchFamily="34" charset="0"/>
              </a:rPr>
              <a:t>в Брюсселе против климатических налогов</a:t>
            </a:r>
          </a:p>
        </p:txBody>
      </p:sp>
      <p:pic>
        <p:nvPicPr>
          <p:cNvPr id="4" name="VID-20240327-WA0000">
            <a:hlinkClick r:id="" action="ppaction://media"/>
            <a:extLst>
              <a:ext uri="{FF2B5EF4-FFF2-40B4-BE49-F238E27FC236}">
                <a16:creationId xmlns:a16="http://schemas.microsoft.com/office/drawing/2014/main" id="{0F36AB12-4255-A083-A575-81F340C08B4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4262" y="1684948"/>
            <a:ext cx="6433283" cy="4351338"/>
          </a:xfrm>
        </p:spPr>
      </p:pic>
    </p:spTree>
    <p:extLst>
      <p:ext uri="{BB962C8B-B14F-4D97-AF65-F5344CB8AC3E}">
        <p14:creationId xmlns:p14="http://schemas.microsoft.com/office/powerpoint/2010/main" val="25798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2F7B43-18B5-44F2-B1E7-6BE823B004B9}"/>
              </a:ext>
            </a:extLst>
          </p:cNvPr>
          <p:cNvSpPr/>
          <p:nvPr/>
        </p:nvSpPr>
        <p:spPr>
          <a:xfrm>
            <a:off x="1037492" y="258571"/>
            <a:ext cx="10035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ln w="0"/>
                <a:solidFill>
                  <a:srgbClr val="002060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Основные виды агроклиматических проектов (Романовская, 2023)</a:t>
            </a:r>
            <a:endParaRPr lang="en-US" sz="2000" b="1" dirty="0">
              <a:ln w="0"/>
              <a:solidFill>
                <a:srgbClr val="002060"/>
              </a:solidFill>
              <a:latin typeface="Arial Narrow" panose="020B060602020203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323B8B-9DE2-EA04-4D58-758350836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142" y="819150"/>
            <a:ext cx="10220325" cy="603885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DE0C9F1-8DEC-C6E0-13D1-0BD120966024}"/>
              </a:ext>
            </a:extLst>
          </p:cNvPr>
          <p:cNvSpPr/>
          <p:nvPr/>
        </p:nvSpPr>
        <p:spPr>
          <a:xfrm>
            <a:off x="1283677" y="1803887"/>
            <a:ext cx="2242038" cy="74588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64A14C8-D580-FE75-1732-8570D959E8FD}"/>
              </a:ext>
            </a:extLst>
          </p:cNvPr>
          <p:cNvSpPr/>
          <p:nvPr/>
        </p:nvSpPr>
        <p:spPr>
          <a:xfrm>
            <a:off x="3607777" y="827942"/>
            <a:ext cx="1500554" cy="74588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9F4EF189-B6D9-5ADA-1F8A-CE1113932793}"/>
              </a:ext>
            </a:extLst>
          </p:cNvPr>
          <p:cNvSpPr/>
          <p:nvPr/>
        </p:nvSpPr>
        <p:spPr>
          <a:xfrm>
            <a:off x="5539157" y="836734"/>
            <a:ext cx="1500554" cy="74588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02B5B015-752E-ADC6-3DC7-FFDC0F41C149}"/>
              </a:ext>
            </a:extLst>
          </p:cNvPr>
          <p:cNvSpPr/>
          <p:nvPr/>
        </p:nvSpPr>
        <p:spPr>
          <a:xfrm>
            <a:off x="9445872" y="847733"/>
            <a:ext cx="1500554" cy="74588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FE9C43C-DB55-0AC9-F2E3-45D0D27C4122}"/>
              </a:ext>
            </a:extLst>
          </p:cNvPr>
          <p:cNvSpPr/>
          <p:nvPr/>
        </p:nvSpPr>
        <p:spPr>
          <a:xfrm>
            <a:off x="7496913" y="836734"/>
            <a:ext cx="1500554" cy="74588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CC10F7-9111-0C8F-C8D1-2BD4CFBCB2AD}"/>
              </a:ext>
            </a:extLst>
          </p:cNvPr>
          <p:cNvSpPr txBox="1"/>
          <p:nvPr/>
        </p:nvSpPr>
        <p:spPr>
          <a:xfrm>
            <a:off x="3924297" y="5867375"/>
            <a:ext cx="1368669" cy="30777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животноводстве</a:t>
            </a:r>
          </a:p>
        </p:txBody>
      </p:sp>
    </p:spTree>
    <p:extLst>
      <p:ext uri="{BB962C8B-B14F-4D97-AF65-F5344CB8AC3E}">
        <p14:creationId xmlns:p14="http://schemas.microsoft.com/office/powerpoint/2010/main" val="2389063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27407E-C800-43A2-BBF3-749C8A82E305}"/>
              </a:ext>
            </a:extLst>
          </p:cNvPr>
          <p:cNvSpPr/>
          <p:nvPr/>
        </p:nvSpPr>
        <p:spPr>
          <a:xfrm>
            <a:off x="132229" y="22962"/>
            <a:ext cx="108609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n w="0"/>
                <a:solidFill>
                  <a:srgbClr val="002060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Плантационное выращивание энергетических культур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D2F35C-2E45-8BAD-4E73-1170853622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693"/>
          <a:stretch/>
        </p:blipFill>
        <p:spPr>
          <a:xfrm>
            <a:off x="132229" y="1204547"/>
            <a:ext cx="2879395" cy="23123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20C74C0-8081-E983-14A7-EDFF34D5FA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1188" b="-697"/>
          <a:stretch/>
        </p:blipFill>
        <p:spPr>
          <a:xfrm>
            <a:off x="9064868" y="0"/>
            <a:ext cx="3127131" cy="212455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2277E4C-95F3-6E44-1B8A-B3B26AA34D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16"/>
          <a:stretch/>
        </p:blipFill>
        <p:spPr>
          <a:xfrm>
            <a:off x="9575362" y="4325815"/>
            <a:ext cx="2616638" cy="253218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BF1FCB7-D904-9587-784C-645D31AEFE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62" r="16217"/>
          <a:stretch/>
        </p:blipFill>
        <p:spPr>
          <a:xfrm>
            <a:off x="6523891" y="0"/>
            <a:ext cx="2321910" cy="351692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AA8E78E-29AB-7214-8A83-C966ED186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1874" y="879230"/>
            <a:ext cx="3421518" cy="231237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5DE7116-6EE9-4115-BECD-4395A6E99C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" y="4272583"/>
            <a:ext cx="3399692" cy="25497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8B31693-E445-4317-1659-7DF6F98B98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7984" y="3267789"/>
            <a:ext cx="3249916" cy="243101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E65C547-64CD-F265-80FA-4CBB5BA760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7163" y="4724350"/>
            <a:ext cx="3178907" cy="211993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E521EA5-E03D-45DD-E6F7-A10B1A290E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4812" y="3581113"/>
            <a:ext cx="2739792" cy="2224213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C55BB80-B9AA-B6FA-7589-C7F87CFE4810}"/>
              </a:ext>
            </a:extLst>
          </p:cNvPr>
          <p:cNvSpPr/>
          <p:nvPr/>
        </p:nvSpPr>
        <p:spPr>
          <a:xfrm>
            <a:off x="11318041" y="1758461"/>
            <a:ext cx="873958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Verdana" panose="020B0604030504040204" pitchFamily="34" charset="0"/>
              </a:rPr>
              <a:t>Кукуруза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5A007DB-B856-2006-AE6B-3083BE98CA2E}"/>
              </a:ext>
            </a:extLst>
          </p:cNvPr>
          <p:cNvSpPr/>
          <p:nvPr/>
        </p:nvSpPr>
        <p:spPr>
          <a:xfrm>
            <a:off x="9611800" y="6501384"/>
            <a:ext cx="566182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Verdana" panose="020B0604030504040204" pitchFamily="34" charset="0"/>
              </a:rPr>
              <a:t>Рапс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ea typeface="Verdana" panose="020B060403050404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4DD21136-F4D5-EA46-DD94-A15DC596CB94}"/>
              </a:ext>
            </a:extLst>
          </p:cNvPr>
          <p:cNvSpPr/>
          <p:nvPr/>
        </p:nvSpPr>
        <p:spPr>
          <a:xfrm>
            <a:off x="8688709" y="5344458"/>
            <a:ext cx="750526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Verdana" panose="020B0604030504040204" pitchFamily="34" charset="0"/>
              </a:rPr>
              <a:t>Тополь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ea typeface="Verdana" panose="020B060403050404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4CC4C9B-FE0B-542F-62A8-9154B706CEC9}"/>
              </a:ext>
            </a:extLst>
          </p:cNvPr>
          <p:cNvSpPr/>
          <p:nvPr/>
        </p:nvSpPr>
        <p:spPr>
          <a:xfrm>
            <a:off x="7085820" y="6475008"/>
            <a:ext cx="100380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Verdana" panose="020B0604030504040204" pitchFamily="34" charset="0"/>
              </a:rPr>
              <a:t>Тритикале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ea typeface="Verdana" panose="020B060403050404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2589CB6-B844-A6EF-1B65-9ECEBC974D17}"/>
              </a:ext>
            </a:extLst>
          </p:cNvPr>
          <p:cNvSpPr/>
          <p:nvPr/>
        </p:nvSpPr>
        <p:spPr>
          <a:xfrm>
            <a:off x="2434414" y="5263314"/>
            <a:ext cx="1055097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Verdana" panose="020B0604030504040204" pitchFamily="34" charset="0"/>
              </a:rPr>
              <a:t>Картофель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ea typeface="Verdana" panose="020B060403050404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9C5E1948-1D35-25C6-51FF-81BEA5A5114C}"/>
              </a:ext>
            </a:extLst>
          </p:cNvPr>
          <p:cNvSpPr/>
          <p:nvPr/>
        </p:nvSpPr>
        <p:spPr>
          <a:xfrm>
            <a:off x="7774255" y="3143201"/>
            <a:ext cx="1010213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Verdana" panose="020B0604030504040204" pitchFamily="34" charset="0"/>
              </a:rPr>
              <a:t>Мискантус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ea typeface="Verdana" panose="020B0604030504040204" pitchFamily="3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3D4176FB-ED75-7339-50AE-02ED9EBAE57C}"/>
              </a:ext>
            </a:extLst>
          </p:cNvPr>
          <p:cNvSpPr/>
          <p:nvPr/>
        </p:nvSpPr>
        <p:spPr>
          <a:xfrm>
            <a:off x="5758292" y="2831023"/>
            <a:ext cx="670376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Verdana" panose="020B0604030504040204" pitchFamily="34" charset="0"/>
              </a:rPr>
              <a:t>Сосна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ea typeface="Verdana" panose="020B0604030504040204" pitchFamily="34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43AA6A7-FC81-7E55-F390-768CC6956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63373" y="2183536"/>
            <a:ext cx="3133571" cy="2089047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28DFFCCD-0686-576C-F638-F7042794D0E2}"/>
              </a:ext>
            </a:extLst>
          </p:cNvPr>
          <p:cNvSpPr/>
          <p:nvPr/>
        </p:nvSpPr>
        <p:spPr>
          <a:xfrm>
            <a:off x="10883681" y="3934029"/>
            <a:ext cx="130837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Verdana" panose="020B0604030504040204" pitchFamily="34" charset="0"/>
              </a:rPr>
              <a:t>Подсолнечник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8328F206-DB0F-E3F3-B9D0-434C1F841DAB}"/>
              </a:ext>
            </a:extLst>
          </p:cNvPr>
          <p:cNvSpPr/>
          <p:nvPr/>
        </p:nvSpPr>
        <p:spPr>
          <a:xfrm>
            <a:off x="842771" y="249973"/>
            <a:ext cx="39269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БИОЭНЕРГЕТИКА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8E89D9A3-0660-BB58-84DF-86865F9200ED}"/>
              </a:ext>
            </a:extLst>
          </p:cNvPr>
          <p:cNvSpPr/>
          <p:nvPr/>
        </p:nvSpPr>
        <p:spPr>
          <a:xfrm>
            <a:off x="153735" y="2896980"/>
            <a:ext cx="99418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Verdana" panose="020B0604030504040204" pitchFamily="34" charset="0"/>
              </a:rPr>
              <a:t>Сахарная </a:t>
            </a:r>
          </a:p>
          <a:p>
            <a:pPr algn="ctr"/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Verdana" panose="020B0604030504040204" pitchFamily="34" charset="0"/>
              </a:rPr>
              <a:t>свекла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ea typeface="Verdana" panose="020B06040305040402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FA0216EB-F004-798E-160E-7F4CC471078C}"/>
              </a:ext>
            </a:extLst>
          </p:cNvPr>
          <p:cNvSpPr/>
          <p:nvPr/>
        </p:nvSpPr>
        <p:spPr>
          <a:xfrm>
            <a:off x="26376" y="6459436"/>
            <a:ext cx="487634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Verdana" panose="020B0604030504040204" pitchFamily="34" charset="0"/>
              </a:rPr>
              <a:t>Ива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431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2F7B43-18B5-44F2-B1E7-6BE823B004B9}"/>
              </a:ext>
            </a:extLst>
          </p:cNvPr>
          <p:cNvSpPr/>
          <p:nvPr/>
        </p:nvSpPr>
        <p:spPr>
          <a:xfrm>
            <a:off x="1037492" y="258571"/>
            <a:ext cx="10035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ln w="0"/>
                <a:solidFill>
                  <a:srgbClr val="002060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Показатели сжигания различных видов биомассы</a:t>
            </a:r>
            <a:endParaRPr lang="en-US" sz="2000" b="1" dirty="0">
              <a:ln w="0"/>
              <a:solidFill>
                <a:srgbClr val="002060"/>
              </a:solidFill>
              <a:latin typeface="Arial Narrow" panose="020B060602020203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66CE4097-A6AA-6F29-647F-47B6F417B8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6724319"/>
              </p:ext>
            </p:extLst>
          </p:nvPr>
        </p:nvGraphicFramePr>
        <p:xfrm>
          <a:off x="838198" y="685181"/>
          <a:ext cx="10515597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2531999936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1489569767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3441300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Вид биомассы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Удельная теплота, МДж/кг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Содержание золы,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386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/>
                        <a:t>Мискантус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17,6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943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Древесина тополя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18,5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4108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Древесина ивы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18,4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480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Древесина сосны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18,8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92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Солома ржи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17,4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9713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Солома пшеницы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17,2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1028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Солома тритикале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17,1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93479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Солома ячменя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17,5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069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Солома рапса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17,1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059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Каменный уголь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20,6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18327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4D99F56-A2F7-C5EC-74B9-AAC47B4B8C35}"/>
              </a:ext>
            </a:extLst>
          </p:cNvPr>
          <p:cNvSpPr txBox="1"/>
          <p:nvPr/>
        </p:nvSpPr>
        <p:spPr>
          <a:xfrm>
            <a:off x="5236186" y="4867460"/>
            <a:ext cx="1719619" cy="36933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l"/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Биотопливо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1C84B3-AB13-5769-9B13-EAFC101E96E4}"/>
              </a:ext>
            </a:extLst>
          </p:cNvPr>
          <p:cNvSpPr txBox="1"/>
          <p:nvPr/>
        </p:nvSpPr>
        <p:spPr>
          <a:xfrm>
            <a:off x="5497026" y="5518365"/>
            <a:ext cx="1197942" cy="36933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l"/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</a:rPr>
              <a:t>Жидкое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F36CF4-22FB-3A2B-A983-29BB15F4AA31}"/>
              </a:ext>
            </a:extLst>
          </p:cNvPr>
          <p:cNvSpPr txBox="1"/>
          <p:nvPr/>
        </p:nvSpPr>
        <p:spPr>
          <a:xfrm>
            <a:off x="3642784" y="5518365"/>
            <a:ext cx="1313569" cy="36933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l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Твердое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619947-0E75-3411-8F81-B0BF94256570}"/>
              </a:ext>
            </a:extLst>
          </p:cNvPr>
          <p:cNvSpPr txBox="1"/>
          <p:nvPr/>
        </p:nvSpPr>
        <p:spPr>
          <a:xfrm>
            <a:off x="1984098" y="5990736"/>
            <a:ext cx="2315470" cy="646331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Щепа, пеллеты, брикеты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C7AFA6-E381-E4A6-97B1-377B7788B6DC}"/>
              </a:ext>
            </a:extLst>
          </p:cNvPr>
          <p:cNvSpPr txBox="1"/>
          <p:nvPr/>
        </p:nvSpPr>
        <p:spPr>
          <a:xfrm>
            <a:off x="4691700" y="5990736"/>
            <a:ext cx="3016095" cy="646331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B0F0"/>
                </a:solidFill>
                <a:latin typeface="Arial Black" panose="020B0A04020102020204" pitchFamily="34" charset="0"/>
              </a:rPr>
              <a:t>Этанол, дизтопливо, </a:t>
            </a:r>
            <a:r>
              <a:rPr lang="ru-RU" dirty="0" err="1">
                <a:solidFill>
                  <a:srgbClr val="00B0F0"/>
                </a:solidFill>
                <a:latin typeface="Arial Black" panose="020B0A04020102020204" pitchFamily="34" charset="0"/>
              </a:rPr>
              <a:t>бионефть</a:t>
            </a:r>
            <a:endParaRPr lang="ru-RU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955907-CE4A-CEF1-2E36-0D22C6C8D5DA}"/>
              </a:ext>
            </a:extLst>
          </p:cNvPr>
          <p:cNvSpPr txBox="1"/>
          <p:nvPr/>
        </p:nvSpPr>
        <p:spPr>
          <a:xfrm>
            <a:off x="8057372" y="5953098"/>
            <a:ext cx="3016095" cy="646331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D63F7"/>
                </a:solidFill>
                <a:latin typeface="Arial Black" panose="020B0A04020102020204" pitchFamily="34" charset="0"/>
              </a:rPr>
              <a:t>Биогаз, </a:t>
            </a:r>
            <a:r>
              <a:rPr lang="ru-RU" dirty="0" err="1">
                <a:solidFill>
                  <a:srgbClr val="CD63F7"/>
                </a:solidFill>
                <a:latin typeface="Arial Black" panose="020B0A04020102020204" pitchFamily="34" charset="0"/>
              </a:rPr>
              <a:t>биометан</a:t>
            </a:r>
            <a:r>
              <a:rPr lang="ru-RU" dirty="0">
                <a:solidFill>
                  <a:srgbClr val="CD63F7"/>
                </a:solidFill>
                <a:latin typeface="Arial Black" panose="020B0A04020102020204" pitchFamily="34" charset="0"/>
              </a:rPr>
              <a:t>, синтез-газ</a:t>
            </a:r>
          </a:p>
        </p:txBody>
      </p:sp>
      <p:cxnSp>
        <p:nvCxnSpPr>
          <p:cNvPr id="19" name="Соединитель: уступ 18">
            <a:extLst>
              <a:ext uri="{FF2B5EF4-FFF2-40B4-BE49-F238E27FC236}">
                <a16:creationId xmlns:a16="http://schemas.microsoft.com/office/drawing/2014/main" id="{83CADA3A-2149-33AB-53D7-590250A77256}"/>
              </a:ext>
            </a:extLst>
          </p:cNvPr>
          <p:cNvCxnSpPr>
            <a:stCxn id="3" idx="1"/>
            <a:endCxn id="10" idx="0"/>
          </p:cNvCxnSpPr>
          <p:nvPr/>
        </p:nvCxnSpPr>
        <p:spPr>
          <a:xfrm rot="10800000" flipV="1">
            <a:off x="4299570" y="5052125"/>
            <a:ext cx="936617" cy="466239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оединитель: уступ 23">
            <a:extLst>
              <a:ext uri="{FF2B5EF4-FFF2-40B4-BE49-F238E27FC236}">
                <a16:creationId xmlns:a16="http://schemas.microsoft.com/office/drawing/2014/main" id="{2EB4D874-8962-BB88-5DCD-DDBFF777B45C}"/>
              </a:ext>
            </a:extLst>
          </p:cNvPr>
          <p:cNvCxnSpPr>
            <a:stCxn id="3" idx="3"/>
          </p:cNvCxnSpPr>
          <p:nvPr/>
        </p:nvCxnSpPr>
        <p:spPr>
          <a:xfrm>
            <a:off x="6955805" y="5052126"/>
            <a:ext cx="2388231" cy="46623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D9E8B4D-ED2B-1B8A-8853-E45FA317F855}"/>
              </a:ext>
            </a:extLst>
          </p:cNvPr>
          <p:cNvSpPr txBox="1"/>
          <p:nvPr/>
        </p:nvSpPr>
        <p:spPr>
          <a:xfrm>
            <a:off x="7235641" y="5518365"/>
            <a:ext cx="2108395" cy="36933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l"/>
            <a:r>
              <a:rPr lang="ru-RU" dirty="0">
                <a:solidFill>
                  <a:srgbClr val="7030A0"/>
                </a:solidFill>
                <a:latin typeface="Arial Black" panose="020B0A04020102020204" pitchFamily="34" charset="0"/>
              </a:rPr>
              <a:t>Газообразное</a:t>
            </a: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5E4A603F-02C5-98A0-5B4C-148C0F128432}"/>
              </a:ext>
            </a:extLst>
          </p:cNvPr>
          <p:cNvCxnSpPr>
            <a:cxnSpLocks/>
            <a:stCxn id="3" idx="2"/>
            <a:endCxn id="7" idx="0"/>
          </p:cNvCxnSpPr>
          <p:nvPr/>
        </p:nvCxnSpPr>
        <p:spPr>
          <a:xfrm>
            <a:off x="6095996" y="5236792"/>
            <a:ext cx="1" cy="2815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1E27AAC3-928F-13E5-FEC9-CF049645418E}"/>
              </a:ext>
            </a:extLst>
          </p:cNvPr>
          <p:cNvCxnSpPr/>
          <p:nvPr/>
        </p:nvCxnSpPr>
        <p:spPr>
          <a:xfrm>
            <a:off x="8149919" y="5269492"/>
            <a:ext cx="1" cy="2815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9D61EA8B-FCF0-F4FC-860C-16F8B19F556E}"/>
              </a:ext>
            </a:extLst>
          </p:cNvPr>
          <p:cNvCxnSpPr/>
          <p:nvPr/>
        </p:nvCxnSpPr>
        <p:spPr>
          <a:xfrm>
            <a:off x="4299568" y="5276041"/>
            <a:ext cx="1" cy="2815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2BF2DF8C-97C7-7CA2-6DF9-CFDAE3525B14}"/>
              </a:ext>
            </a:extLst>
          </p:cNvPr>
          <p:cNvCxnSpPr>
            <a:cxnSpLocks/>
          </p:cNvCxnSpPr>
          <p:nvPr/>
        </p:nvCxnSpPr>
        <p:spPr>
          <a:xfrm flipH="1">
            <a:off x="3024554" y="5657643"/>
            <a:ext cx="618229" cy="333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599D541A-EDE2-2B0B-467E-74934EC6C5FD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9344036" y="5703031"/>
            <a:ext cx="890210" cy="2271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9061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16416C-A125-9ADD-BE02-BCDAB9551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89A8C16F-2FAC-50A3-49E1-03FBB3504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196" y="1826999"/>
            <a:ext cx="10600592" cy="4351338"/>
          </a:xfrm>
          <a:solidFill>
            <a:schemeClr val="bg2">
              <a:lumMod val="2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b="1" dirty="0">
                <a:latin typeface="Arial Narrow" panose="020B0606020202030204" pitchFamily="34" charset="0"/>
              </a:rPr>
              <a:t>Переработанная древесина </a:t>
            </a:r>
            <a:r>
              <a:rPr lang="ru-RU" dirty="0">
                <a:latin typeface="Arial Narrow" panose="020B0606020202030204" pitchFamily="34" charset="0"/>
              </a:rPr>
              <a:t> получается из биомассы плантаций быстрорастущих древесных растений. </a:t>
            </a:r>
          </a:p>
          <a:p>
            <a:r>
              <a:rPr lang="ru-RU" dirty="0">
                <a:latin typeface="Arial Narrow" panose="020B0606020202030204" pitchFamily="34" charset="0"/>
              </a:rPr>
              <a:t>Используется для отопления жилищ.</a:t>
            </a:r>
          </a:p>
          <a:p>
            <a:r>
              <a:rPr lang="ru-RU" dirty="0">
                <a:latin typeface="Arial Narrow" panose="020B0606020202030204" pitchFamily="34" charset="0"/>
              </a:rPr>
              <a:t>Низкая влажность (8-12%) и зольность 3%.</a:t>
            </a:r>
          </a:p>
          <a:p>
            <a:r>
              <a:rPr lang="ru-RU" dirty="0">
                <a:latin typeface="Arial Narrow" panose="020B0606020202030204" pitchFamily="34" charset="0"/>
              </a:rPr>
              <a:t>Не вызывают аллергическую реакцию у людей.</a:t>
            </a:r>
          </a:p>
          <a:p>
            <a:r>
              <a:rPr lang="ru-RU" dirty="0">
                <a:latin typeface="Arial Narrow" panose="020B0606020202030204" pitchFamily="34" charset="0"/>
              </a:rPr>
              <a:t>Высокая и постоянная насыпная плотность, легкая перевозка на большие расстояния.</a:t>
            </a:r>
          </a:p>
          <a:p>
            <a:r>
              <a:rPr lang="ru-RU" dirty="0">
                <a:latin typeface="Arial Narrow" panose="020B0606020202030204" pitchFamily="34" charset="0"/>
              </a:rPr>
              <a:t>Нет опасности самовоспламенения.</a:t>
            </a:r>
          </a:p>
          <a:p>
            <a:r>
              <a:rPr lang="ru-RU" dirty="0">
                <a:latin typeface="Arial Narrow" panose="020B0606020202030204" pitchFamily="34" charset="0"/>
              </a:rPr>
              <a:t>Климатически нейтрален.</a:t>
            </a:r>
          </a:p>
          <a:p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DAC311CC-9B14-DF09-186F-BB9CDA7378A4}"/>
              </a:ext>
            </a:extLst>
          </p:cNvPr>
          <p:cNvSpPr/>
          <p:nvPr/>
        </p:nvSpPr>
        <p:spPr>
          <a:xfrm>
            <a:off x="413238" y="326583"/>
            <a:ext cx="10035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ln w="0"/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ТВЕРДЫЕ БИОТОПЛИВА – пеллеты, брикеты, щепа.</a:t>
            </a:r>
            <a:endParaRPr lang="en-US" sz="2000" b="1" dirty="0">
              <a:ln w="0"/>
              <a:solidFill>
                <a:schemeClr val="bg1"/>
              </a:solidFill>
              <a:latin typeface="Arial Narrow" panose="020B060602020203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108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41996A-F9DB-1516-30C0-A2E9FD4EB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89A8C16F-2FAC-50A3-49E1-03FBB3504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00592" cy="4351338"/>
          </a:xfrm>
          <a:solidFill>
            <a:schemeClr val="bg2">
              <a:lumMod val="2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>
                <a:latin typeface="Arial Narrow" panose="020B0606020202030204" pitchFamily="34" charset="0"/>
              </a:rPr>
              <a:t>Биодизель</a:t>
            </a:r>
            <a:r>
              <a:rPr lang="ru-RU" dirty="0">
                <a:latin typeface="Arial Narrow" panose="020B0606020202030204" pitchFamily="34" charset="0"/>
              </a:rPr>
              <a:t> – биотопливо на основе жирных масел различных растений. </a:t>
            </a:r>
          </a:p>
          <a:p>
            <a:r>
              <a:rPr lang="ru-RU" dirty="0">
                <a:latin typeface="Arial Narrow" panose="020B0606020202030204" pitchFamily="34" charset="0"/>
              </a:rPr>
              <a:t>Используется в автотранспорте в чистом виде и в виде различных смесей с дизтопливом, а также для отопления жилищ.  </a:t>
            </a:r>
          </a:p>
          <a:p>
            <a:r>
              <a:rPr lang="ru-RU" dirty="0">
                <a:latin typeface="Arial Narrow" panose="020B0606020202030204" pitchFamily="34" charset="0"/>
              </a:rPr>
              <a:t>Не содержит серы.</a:t>
            </a:r>
          </a:p>
          <a:p>
            <a:r>
              <a:rPr lang="ru-RU" dirty="0">
                <a:latin typeface="Arial Narrow" panose="020B0606020202030204" pitchFamily="34" charset="0"/>
              </a:rPr>
              <a:t>При попадании в воду не причиняет вреда и подвергается полному биологическому распаду с помощью микроорганизмов.</a:t>
            </a:r>
          </a:p>
          <a:p>
            <a:r>
              <a:rPr lang="ru-RU" dirty="0">
                <a:latin typeface="Arial Narrow" panose="020B0606020202030204" pitchFamily="34" charset="0"/>
              </a:rPr>
              <a:t>Температура воспламенения выше 100 гр. Нет опасности воспламенения.</a:t>
            </a:r>
          </a:p>
          <a:p>
            <a:r>
              <a:rPr lang="ru-RU" dirty="0">
                <a:latin typeface="Arial Narrow" panose="020B0606020202030204" pitchFamily="34" charset="0"/>
              </a:rPr>
              <a:t>Климатически нейтрален.</a:t>
            </a:r>
          </a:p>
          <a:p>
            <a:r>
              <a:rPr lang="ru-RU" dirty="0">
                <a:latin typeface="Arial Narrow" panose="020B0606020202030204" pitchFamily="34" charset="0"/>
              </a:rPr>
              <a:t>Недостаток – срок хранения 3 месяца, затруднен холодный запуск.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DAC311CC-9B14-DF09-186F-BB9CDA7378A4}"/>
              </a:ext>
            </a:extLst>
          </p:cNvPr>
          <p:cNvSpPr/>
          <p:nvPr/>
        </p:nvSpPr>
        <p:spPr>
          <a:xfrm>
            <a:off x="1266092" y="0"/>
            <a:ext cx="10035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ln w="0"/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ЖИДКИЕ БИОТОПЛИВА – Биодизель, Этанол, Растительные масла</a:t>
            </a:r>
            <a:endParaRPr lang="en-US" sz="2000" b="1" dirty="0">
              <a:ln w="0"/>
              <a:solidFill>
                <a:schemeClr val="bg1"/>
              </a:solidFill>
              <a:latin typeface="Arial Narrow" panose="020B060602020203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0483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4370</TotalTime>
  <Words>878</Words>
  <Application>Microsoft Office PowerPoint</Application>
  <PresentationFormat>Широкоэкранный</PresentationFormat>
  <Paragraphs>141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Arial Black</vt:lpstr>
      <vt:lpstr>Arial Narrow</vt:lpstr>
      <vt:lpstr>AvantGardeGothicC</vt:lpstr>
      <vt:lpstr>Calibri</vt:lpstr>
      <vt:lpstr>Calibri Light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Протесты аграриев возле штаба ЕС  в Брюсселе против климатических налогов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ТУНДРОВЫЕ МАМОНТОВЫЕ ПАСТБИЩА С.А. Зимова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Региональные ООПТ Кемеровской области и угледобыча: перспективы привлечения частного сектора к совместной работе</dc:title>
  <dc:creator>Пользователь Windows</dc:creator>
  <cp:lastModifiedBy>Администратор</cp:lastModifiedBy>
  <cp:revision>80</cp:revision>
  <dcterms:created xsi:type="dcterms:W3CDTF">2017-05-18T08:38:35Z</dcterms:created>
  <dcterms:modified xsi:type="dcterms:W3CDTF">2024-04-04T12:32:05Z</dcterms:modified>
</cp:coreProperties>
</file>