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49" r:id="rId3"/>
    <p:sldId id="450" r:id="rId4"/>
    <p:sldId id="453" r:id="rId5"/>
    <p:sldId id="451" r:id="rId6"/>
    <p:sldId id="452" r:id="rId7"/>
    <p:sldId id="454" r:id="rId8"/>
  </p:sldIdLst>
  <p:sldSz cx="11522075" cy="6480175"/>
  <p:notesSz cx="6742113" cy="9872663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555"/>
    <a:srgbClr val="4970B5"/>
    <a:srgbClr val="2A5243"/>
    <a:srgbClr val="3D6595"/>
    <a:srgbClr val="335D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96232" autoAdjust="0"/>
  </p:normalViewPr>
  <p:slideViewPr>
    <p:cSldViewPr>
      <p:cViewPr>
        <p:scale>
          <a:sx n="70" d="100"/>
          <a:sy n="70" d="100"/>
        </p:scale>
        <p:origin x="-930" y="-534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220" cy="494259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339" y="0"/>
            <a:ext cx="2921220" cy="494259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93BEDFB5-F3F2-44B2-9B9E-29675B4751D9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9" tIns="44924" rIns="89849" bIns="449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67" y="4689202"/>
            <a:ext cx="5393380" cy="4443637"/>
          </a:xfrm>
          <a:prstGeom prst="rect">
            <a:avLst/>
          </a:prstGeom>
        </p:spPr>
        <p:txBody>
          <a:bodyPr vert="horz" lIns="89849" tIns="44924" rIns="89849" bIns="449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840"/>
            <a:ext cx="2921220" cy="494259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339" y="9376840"/>
            <a:ext cx="2921220" cy="494259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942C2527-8D65-4650-841A-71DBEF485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st2.depositphotos.com/2977159/6377/i/950/depositphotos_63770595-stock-photo-ethical-business-growth-with-environmental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st2.depositphotos.com/2977159/6377/i/950/depositphotos_63770595-stock-photo-ethical-business-growth-with-environmenta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755" y="0"/>
            <a:ext cx="12889830" cy="6480175"/>
          </a:xfrm>
          <a:prstGeom prst="rect">
            <a:avLst/>
          </a:prstGeom>
        </p:spPr>
      </p:pic>
      <p:pic>
        <p:nvPicPr>
          <p:cNvPr id="10" name="Picture 4" descr="C:\Users\Симанихин\Desktop\promyshlennovskii_rayon_coa.gif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517" y="647799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1" y="719807"/>
            <a:ext cx="82813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</a:p>
          <a:p>
            <a:pPr algn="ctr"/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о социально – экономическом развитии Промышленновского муниципального округа</a:t>
            </a:r>
          </a:p>
          <a:p>
            <a:pPr algn="ctr"/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/>
            <a:r>
              <a:rPr lang="ru-RU" sz="48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800" b="1" i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421" y="4104183"/>
            <a:ext cx="4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k3061\Desktop\ГЕРБ новый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9643" y="359767"/>
            <a:ext cx="1087587" cy="1337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1477" y="935831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413" y="172791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2525" y="21575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spc="300" baseline="-3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МАЛОЕ И СРЕДНЕЕ ПРЕДПРИНИМАТЕЛЬСТВО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8429" y="1007839"/>
            <a:ext cx="1087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          Количество малых и средних предприятий, включая </a:t>
            </a:r>
            <a:r>
              <a:rPr lang="ru-RU" b="1" i="1" dirty="0" err="1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микропредприятия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единицы.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2445" y="1367879"/>
            <a:ext cx="9145016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Оборот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малых и средних предприятий, включая </a:t>
            </a:r>
            <a:r>
              <a:rPr lang="ru-RU" b="1" i="1" dirty="0" err="1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микропредприятия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итогу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составил 2,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млн. рублей.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На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01.01.2024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зарегистрировано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79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физических лиц, занимающихся предпринимательской деятельностью без образования юридического лица.                                                                                                                                                                  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" descr="C:\Users\pk3073\Desktop\ВСЁ С РАБ СТОЛА\ФОТО к БП 2018 г\сх ярморка\1636443459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45" y="2808039"/>
            <a:ext cx="5236026" cy="318736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2" descr="https://pp.userapi.com/c637516/v637516578/1030f/PJyV4aIXu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9109" y="2880047"/>
            <a:ext cx="4725172" cy="3288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80517" y="14374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endParaRPr lang="ru-RU" sz="3600" u="sng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437" y="1223863"/>
            <a:ext cx="5472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Объем инвестиций в основной капитал за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–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732,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рублей, что составило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к уровню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Объем инвестиций в основной капитал (за исключением бюджетных средств) на душу населения составил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91,5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рублей.   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Объем работ, выполненных по виду деятельности «Строительство» за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– 1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79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рублей, что составило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 к  уровню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года. 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Общая площадь жилых помещений, приходящихся в среднем на одного жителя –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22,0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м. (на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31.12.2023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г.).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 введено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11,8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кв.м. жилья (в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,6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кв. м. жилья)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Users\pk3061\AppData\Local\Temp\Rar$DI54.093\WhatsApp Image 2021-07-21 at 11.20.51.jpe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053" y="1583903"/>
            <a:ext cx="5342260" cy="4420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28775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УРОВЕНЬ ЖИЗНИ</a:t>
            </a:r>
            <a:endParaRPr lang="ru-RU" sz="24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76661" y="172791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ЗАНЯТОСТЬ</a:t>
            </a:r>
            <a:endParaRPr lang="ru-RU" sz="2400" b="1" i="1" u="sng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421" y="2447999"/>
            <a:ext cx="5760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трудовых ресурсов – 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человек;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Занято в экономике – 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человек;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незанятых граждан, обратившихся за содействием в поиске подходящей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–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916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человек;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зарегистрированной безработицы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% к населению в трудоспособном возрасте)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01.01.2024  составила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%;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Нагрузка незанятого населения на одну  заявленную вакансию в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–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 descr="Этический деловой рост с экологической проблемой — стоковое фото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60437" y="791816"/>
            <a:ext cx="9361040" cy="10081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Средняя  заработная  плата  1  работающего  (без субъектов малого предпринимательства)  за 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  составила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1 913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 (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113,8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к уровню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года).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pk3061\Desktop\nashe-obshejit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3085" y="2159967"/>
            <a:ext cx="5112966" cy="3195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1477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 descr="Этический деловой рост с экологической проблемой — стоковое фото">
            <a:hlinkClick r:id="rId4"/>
          </p:cNvPr>
          <p:cNvSpPr>
            <a:spLocks noChangeAspect="1" noChangeArrowheads="1"/>
          </p:cNvSpPr>
          <p:nvPr/>
        </p:nvSpPr>
        <p:spPr bwMode="auto">
          <a:xfrm flipV="1">
            <a:off x="2376661" y="-1584448"/>
            <a:ext cx="8568952" cy="1556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96741" y="1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sz="3600" u="sng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2485" y="647799"/>
            <a:ext cx="10369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 отгруженных товаров собственного производства,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выполненных работ, услуг: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обыча полезных ископаемых – 86,9  млн. руб., что составило 111,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% к  уровню 2022 года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 – 3 430,9 млн. руб. (160,6 % к уровню 2022 года);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водоснабжение, водоотведение – 79,7 млн. руб. (90,9 % к уровню 2023 года);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2965" y="5328320"/>
            <a:ext cx="6409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обеспечении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электрической энергией, газом и паром; кондиционирование воздуха составило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496,8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рублей,  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5,1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 к  уровню  прошлого  года.</a:t>
            </a:r>
            <a:endParaRPr lang="ru-RU" dirty="0"/>
          </a:p>
        </p:txBody>
      </p:sp>
      <p:pic>
        <p:nvPicPr>
          <p:cNvPr id="12" name="Picture 7" descr="C:\Users\Иван\Desktop\Новая папка (2)\1211-681x3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453" y="2736031"/>
            <a:ext cx="4536216" cy="3409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s://orb.specdispetcher.ru/upload/usl/f_5d6821212a7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7101" y="2592015"/>
            <a:ext cx="4608512" cy="2660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20677" y="143743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r>
              <a:rPr lang="ru-RU" sz="3600" b="1" i="1" u="sng" spc="3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u="sng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2445" y="1151855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err="1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Валовый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 зерновых в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–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154,5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тонн. Урожайность –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17,2 </a:t>
            </a:r>
            <a:r>
              <a:rPr lang="ru-RU" b="1" i="1" dirty="0" err="1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га.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Продукция сельского хозяйства в хозяйствах всех категорий – всего: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7 287,2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рублей, из нее: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продукция растениеводства –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3 876,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рублей;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продукция животноводства –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11,2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36901" y="4320207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предприятиями округа произведено сельскохозяйственной продукции: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4 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тонн – скот и птица на убой в живом весе, что составило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107,2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 к  уровню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года;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090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тонн – цельномолочной продукции, что составило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97,4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 к  уровню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Зарубина\Desktop\РАБОТА\фото для буклета\ОБЩИЕ\сх (1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165" y="1391843"/>
            <a:ext cx="4248726" cy="2831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Рисунок 2" descr="C:\Users\Зарубина\Desktop\РАБОТА\Фото 2020 редакция\IMG_6174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421" y="3240087"/>
            <a:ext cx="4357762" cy="278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1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ПОТРЕБИТЕЛЬСКИЙ   РЫНОК</a:t>
            </a:r>
            <a:r>
              <a:rPr lang="ru-RU" sz="3600" b="1" i="1" u="sng" spc="3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u="sng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2445" y="863823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defTabSz="914400" fontAlgn="base">
              <a:spcBef>
                <a:spcPct val="0"/>
              </a:spcBef>
              <a:spcAft>
                <a:spcPct val="0"/>
              </a:spcAft>
              <a:tabLst>
                <a:tab pos="4500563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Товарооборот розничной торговли за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 составил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4,0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рублей,  к уровню  прошлого года –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110,5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2445" y="1799927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Оборот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общественного питания за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год   составил  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,0 млн. рублей,  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3,7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 к  уровню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00997" y="5112295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  реализации платных   услуг   за 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 составил 1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7,0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рублей,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99,5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уровню прошлого года.</a:t>
            </a:r>
            <a:endParaRPr lang="ru-RU" dirty="0"/>
          </a:p>
        </p:txBody>
      </p:sp>
      <p:pic>
        <p:nvPicPr>
          <p:cNvPr id="2050" name="Рисунок 1" descr="Z:\ОБМЕН\Безрукова А.П\Фото\1699935704358.jpg"/>
          <p:cNvPicPr>
            <a:picLocks noChangeAspect="1" noChangeArrowheads="1"/>
          </p:cNvPicPr>
          <p:nvPr/>
        </p:nvPicPr>
        <p:blipFill>
          <a:blip r:embed="rId4" cstate="print"/>
          <a:srcRect l="20787" r="12933" b="8919"/>
          <a:stretch>
            <a:fillRect/>
          </a:stretch>
        </p:blipFill>
        <p:spPr bwMode="auto">
          <a:xfrm>
            <a:off x="6553125" y="1799927"/>
            <a:ext cx="4687616" cy="319457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ui-5bc561058bf6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437" y="2880047"/>
            <a:ext cx="4896544" cy="327434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3911</TotalTime>
  <Words>535</Words>
  <Application>Microsoft Office PowerPoint</Application>
  <PresentationFormat>Произвольный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pk3061</cp:lastModifiedBy>
  <cp:revision>663</cp:revision>
  <dcterms:created xsi:type="dcterms:W3CDTF">2018-10-19T07:56:24Z</dcterms:created>
  <dcterms:modified xsi:type="dcterms:W3CDTF">2024-09-03T05:05:13Z</dcterms:modified>
</cp:coreProperties>
</file>