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5" r:id="rId22"/>
    <p:sldId id="287" r:id="rId23"/>
    <p:sldId id="290" r:id="rId24"/>
    <p:sldId id="288" r:id="rId25"/>
    <p:sldId id="289" r:id="rId26"/>
    <p:sldId id="277" r:id="rId27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Подано заявок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107</c:v>
                </c:pt>
                <c:pt idx="1">
                  <c:v>142</c:v>
                </c:pt>
                <c:pt idx="2">
                  <c:v>168</c:v>
                </c:pt>
                <c:pt idx="3">
                  <c:v>164</c:v>
                </c:pt>
                <c:pt idx="4">
                  <c:v>182</c:v>
                </c:pt>
                <c:pt idx="5">
                  <c:v>180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Прошли отбор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2753484927414344E-2"/>
                  <c:y val="-5.6397496661667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6511369556075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709280796339647E-3"/>
                  <c:y val="-2.8198748330833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47670543341138E-2"/>
                  <c:y val="-2.8200968704718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47670543341138E-2"/>
                  <c:y val="-5.6397496661667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3766169372808379E-3"/>
                  <c:y val="-1.127949933233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107</c:v>
                </c:pt>
                <c:pt idx="1">
                  <c:v>142</c:v>
                </c:pt>
                <c:pt idx="2">
                  <c:v>141</c:v>
                </c:pt>
                <c:pt idx="3">
                  <c:v>117</c:v>
                </c:pt>
                <c:pt idx="4">
                  <c:v>141</c:v>
                </c:pt>
                <c:pt idx="5">
                  <c:v>139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919936"/>
        <c:axId val="34921472"/>
        <c:axId val="0"/>
      </c:bar3DChart>
      <c:catAx>
        <c:axId val="349199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921472"/>
        <c:crosses val="autoZero"/>
        <c:auto val="1"/>
        <c:lblAlgn val="ctr"/>
        <c:lblOffset val="100"/>
        <c:noMultiLvlLbl val="0"/>
      </c:catAx>
      <c:valAx>
        <c:axId val="34921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919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118082709362387"/>
          <c:y val="7.3316745660168228E-2"/>
          <c:w val="0.5048848608853379"/>
          <c:h val="7.826618108570065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проектов, %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софинансирования проектов, %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9.5851103548255864E-3"/>
                  <c:y val="-0.309135585035366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1837272970366847E-2"/>
                  <c:y val="-3.39801043349494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1093818908933384E-2"/>
                  <c:y val="-1.916992045216087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</c:v>
                </c:pt>
                <c:pt idx="1">
                  <c:v>МБ</c:v>
                </c:pt>
                <c:pt idx="2">
                  <c:v>Население</c:v>
                </c:pt>
                <c:pt idx="3">
                  <c:v>Бизнес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67.8</c:v>
                </c:pt>
                <c:pt idx="1">
                  <c:v>21.6</c:v>
                </c:pt>
                <c:pt idx="2">
                  <c:v>3.7</c:v>
                </c:pt>
                <c:pt idx="3">
                  <c:v>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</c:v>
                </c:pt>
                <c:pt idx="1">
                  <c:v>МБ</c:v>
                </c:pt>
                <c:pt idx="2">
                  <c:v>Население</c:v>
                </c:pt>
                <c:pt idx="3">
                  <c:v>Бизнес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</c:v>
                </c:pt>
                <c:pt idx="1">
                  <c:v>МБ</c:v>
                </c:pt>
                <c:pt idx="2">
                  <c:v>Население</c:v>
                </c:pt>
                <c:pt idx="3">
                  <c:v>Бизнес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</c:v>
                </c:pt>
                <c:pt idx="1">
                  <c:v>МБ</c:v>
                </c:pt>
                <c:pt idx="2">
                  <c:v>Население</c:v>
                </c:pt>
                <c:pt idx="3">
                  <c:v>Бизнес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c:rich>
      </c:tx>
      <c:layout>
        <c:manualLayout>
          <c:xMode val="edge"/>
          <c:yMode val="edge"/>
          <c:x val="0.41676537064339547"/>
          <c:y val="0.17250540327832176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7.8125E-3"/>
                  <c:y val="-3.515624783733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874999884657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250000000000002E-3"/>
                  <c:y val="-2.3437498558224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984374754898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250000000000002E-3"/>
                  <c:y val="-2.812499826986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8125E-3"/>
                  <c:y val="-2.57812484140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348.1</c:v>
                </c:pt>
                <c:pt idx="1">
                  <c:v>412.5</c:v>
                </c:pt>
                <c:pt idx="2">
                  <c:v>447.3</c:v>
                </c:pt>
                <c:pt idx="3">
                  <c:v>421.4</c:v>
                </c:pt>
                <c:pt idx="4">
                  <c:v>659.8</c:v>
                </c:pt>
                <c:pt idx="5" formatCode="0.0">
                  <c:v>900.2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382016"/>
        <c:axId val="35384704"/>
        <c:axId val="0"/>
      </c:bar3DChart>
      <c:catAx>
        <c:axId val="353820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384704"/>
        <c:crosses val="autoZero"/>
        <c:auto val="1"/>
        <c:lblAlgn val="ctr"/>
        <c:lblOffset val="100"/>
        <c:noMultiLvlLbl val="0"/>
      </c:catAx>
      <c:valAx>
        <c:axId val="35384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38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c:rich>
      </c:tx>
      <c:layout>
        <c:manualLayout>
          <c:xMode val="edge"/>
          <c:yMode val="edge"/>
          <c:x val="0.43398361690646908"/>
          <c:y val="0.1775790916100371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7.8125E-3"/>
                  <c:y val="-3.515624783733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874999884657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250000000000002E-3"/>
                  <c:y val="-2.3437498558224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984374754898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250000000000002E-3"/>
                  <c:y val="-2.812499826986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8125E-3"/>
                  <c:y val="-2.57812484140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522.79999999999995</c:v>
                </c:pt>
                <c:pt idx="1">
                  <c:v>648.70000000000005</c:v>
                </c:pt>
                <c:pt idx="2">
                  <c:v>878.1</c:v>
                </c:pt>
                <c:pt idx="3" formatCode="0.0">
                  <c:v>1002</c:v>
                </c:pt>
                <c:pt idx="4">
                  <c:v>1209.2</c:v>
                </c:pt>
                <c:pt idx="5" formatCode="0.0">
                  <c:v>1530.9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8822144"/>
        <c:axId val="68845568"/>
        <c:axId val="0"/>
      </c:bar3DChart>
      <c:catAx>
        <c:axId val="688221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8845568"/>
        <c:crosses val="autoZero"/>
        <c:auto val="1"/>
        <c:lblAlgn val="ctr"/>
        <c:lblOffset val="100"/>
        <c:noMultiLvlLbl val="0"/>
      </c:catAx>
      <c:valAx>
        <c:axId val="68845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82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5 лет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Типология проекта за 5 лет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00FFFF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Lbls>
            <c:dLbl>
              <c:idx val="3"/>
              <c:layout>
                <c:manualLayout>
                  <c:x val="1.594857283464567E-2"/>
                  <c:y val="1.92835248964367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9234990157480316E-2"/>
                  <c:y val="1.631212990205893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0226377952755906E-2"/>
                  <c:y val="9.92070559050777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Благоустройство детских игровых и спортивных площадок</c:v>
                </c:pt>
                <c:pt idx="1">
                  <c:v>Благоустройство мест захоронения</c:v>
                </c:pt>
                <c:pt idx="2">
                  <c:v>Благоустройство мест массового отдыха</c:v>
                </c:pt>
                <c:pt idx="3">
                  <c:v>Благоустройство аллеи Памяти</c:v>
                </c:pt>
                <c:pt idx="4">
                  <c:v>Благоустройство территории памятника </c:v>
                </c:pt>
                <c:pt idx="5">
                  <c:v>Благоустройство хоккейного корта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0.34</c:v>
                </c:pt>
                <c:pt idx="1">
                  <c:v>0.34</c:v>
                </c:pt>
                <c:pt idx="2" formatCode="0.00%">
                  <c:v>0.27</c:v>
                </c:pt>
                <c:pt idx="3" formatCode="0.00%">
                  <c:v>1.7000000000000001E-2</c:v>
                </c:pt>
                <c:pt idx="4" formatCode="0.00%">
                  <c:v>1.7000000000000001E-2</c:v>
                </c:pt>
                <c:pt idx="5" formatCode="0.00%">
                  <c:v>1.6E-2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260420767716532"/>
          <c:y val="0.10820244167061752"/>
          <c:w val="0.33802079232283466"/>
          <c:h val="0.89070430052261929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0.10634</cdr:x>
      <cdr:y>0.34715</cdr:y>
    </cdr:from>
    <cdr:to>
      <cdr:x>0.14324</cdr:x>
      <cdr:y>0.39067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7192" y="1563468"/>
          <a:ext cx="293914" cy="196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0.14679</cdr:x>
      <cdr:y>0.32668</cdr:y>
    </cdr:from>
    <cdr:to>
      <cdr:x>0.22805</cdr:x>
      <cdr:y>0.48379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219199" y="1426028"/>
          <a:ext cx="674914" cy="6858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0.18611</cdr:x>
      <cdr:y>0.36409</cdr:y>
    </cdr:from>
    <cdr:to>
      <cdr:x>0.19004</cdr:x>
      <cdr:y>0.37157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1545770" y="1589314"/>
          <a:ext cx="32657" cy="3265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0.09436</cdr:x>
      <cdr:y>0.28928</cdr:y>
    </cdr:from>
    <cdr:to>
      <cdr:x>0.20446</cdr:x>
      <cdr:y>0.49875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>
          <a:off x="783770" y="1262743"/>
          <a:ext cx="914400" cy="914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0.11402</cdr:x>
      <cdr:y>0.27681</cdr:y>
    </cdr:from>
    <cdr:to>
      <cdr:x>0.15465</cdr:x>
      <cdr:y>0.35411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>
          <a:off x="947056" y="1208314"/>
          <a:ext cx="337457" cy="33745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0.23658</cdr:x>
      <cdr:y>0.04628</cdr:y>
    </cdr:from>
    <cdr:to>
      <cdr:x>0.81887</cdr:x>
      <cdr:y>0.16309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919514" y="231666"/>
          <a:ext cx="4724401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Динамика финансового участия бизнеса в реализации проектов 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61B1-595B-4332-A54B-7AF57984979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0E55-24A2-4979-B1D0-DBE851E6556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BCDB-7D5D-42FB-86DC-4D1FEE5A2D3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4E2D-A153-4955-86AF-184A2C145BD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6E7E-B6F6-46A0-A525-9575BFD5D4A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0D261-E4C4-4003-B2A8-C14AF53BC3B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452E-378C-4776-BD6D-63B2F1A198C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2B57-D0F6-4ACA-8C46-8CC2213B9F7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2989-E4E6-42DC-976C-0300D60F832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736C-4B2E-4877-842A-9036A7C254A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3321-A5D0-4F4F-8B1B-017A9ACEC24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52AB0B0-5F10-457B-AC1E-F6C10B95423A}" type="slidenum">
              <a:rPr/>
              <a:pPr>
                <a:defRPr/>
              </a:pPr>
              <a:t>‹#›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fontAlgn="auto"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8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sldNum" idx="29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2BBFE25-6950-465E-A668-56AFD95A243E}" type="slidenum">
              <a:rPr/>
              <a:pPr>
                <a:defRPr/>
              </a:pPr>
              <a:t>‹#›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0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fontAlgn="auto"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31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sldNum" idx="32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15193E8-C07F-45FF-A089-EB414911EA28}" type="slidenum">
              <a:rPr/>
              <a:pPr>
                <a:defRPr/>
              </a:pPr>
              <a:t>‹#›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3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fontAlgn="auto"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A0ABEB3-9EFD-4CD4-855C-5FFAE03147FD}" type="slidenum">
              <a:rPr/>
              <a:pPr>
                <a:defRPr/>
              </a:pPr>
              <a:t>‹#›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fontAlgn="auto"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A8B4853-FD34-48D9-BE87-84F25BD55EE1}" type="slidenum">
              <a:rPr/>
              <a:pPr>
                <a:defRPr/>
              </a:pPr>
              <a:t>‹#›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fontAlgn="auto"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1213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1A2BD11-56F6-4C57-8FDD-FCB517FF6FCE}" type="slidenum">
              <a:rPr/>
              <a:pPr>
                <a:defRPr/>
              </a:pPr>
              <a:t>‹#›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fontAlgn="auto"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1DC0E9E-CFA6-45CE-ABE2-4C7AE9993ACB}" type="slidenum">
              <a:rPr/>
              <a:pPr>
                <a:defRPr/>
              </a:pPr>
              <a:t>‹#›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fontAlgn="auto"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600" y="1604963"/>
            <a:ext cx="535305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2525" y="1604963"/>
            <a:ext cx="535305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43063B4-2742-4BB1-BE52-B141C1E6A52F}" type="slidenum">
              <a:rPr/>
              <a:pPr>
                <a:defRPr/>
              </a:pPr>
              <a:t>‹#›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fontAlgn="auto"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C2900EE-1935-4781-AA44-C59E213D1C47}" type="slidenum">
              <a:rPr/>
              <a:pPr>
                <a:defRPr/>
              </a:pPr>
              <a:t>‹#›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fontAlgn="auto"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C8E31E4-6F48-43FE-9B6C-B87E2250F28C}" type="slidenum">
              <a:rPr/>
              <a:pPr>
                <a:defRPr/>
              </a:pPr>
              <a:t>‹#›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fontAlgn="auto"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4F84EC6-0262-4F9E-B6FD-CFEF6490C82E}" type="slidenum">
              <a:rPr/>
              <a:pPr>
                <a:defRPr/>
              </a:pPr>
              <a:t>‹#›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fontAlgn="auto"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6538"/>
            <a:ext cx="12190413" cy="1539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3555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6118" y="481013"/>
            <a:ext cx="2733675" cy="48355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3556" name="Рисунок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0413" cy="3460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8946" y="1730359"/>
            <a:ext cx="89371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УЧАСТИИ ПРОМЫШЛЕННОВСКОГО МУНИЦИПАЛЬНОГО ОКРУГА В ПРОЕКТАХ В РАМКАХ ПРОГРАММЫ ИНИЦИАТИВНОГО БЮДЖЕТИРОВАНИЯ «ТВОЙ КУЗБАСС – ТВОЯ ИНИЦИАТИВА»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23" y="4415533"/>
            <a:ext cx="5357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 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главы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Промышленновского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А.А.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Селиверстова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Picture 1" descr="C:\Users\pk3032\Desktop\5ec3cc193aa40e060d221f1fdfcec99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757" y="368224"/>
            <a:ext cx="1289248" cy="128242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7960332" y="439189"/>
            <a:ext cx="1080120" cy="1140489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8163"/>
            <a:ext cx="12190413" cy="12414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457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12190413" cy="217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98171" y="185738"/>
            <a:ext cx="7619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хоккейного корта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с.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Краснинское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endParaRPr lang="ru-RU" dirty="0"/>
          </a:p>
        </p:txBody>
      </p:sp>
      <p:pic>
        <p:nvPicPr>
          <p:cNvPr id="9" name="Picture 2" descr="C:\Users\адм\Desktop\Фото ИБ 2021\Пушкинский то\До работ\IMG-20200619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405" y="1270029"/>
            <a:ext cx="3054424" cy="4026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адм\Desktop\Фото ИБ 2021\Пушкинский то\открытие\IMG_4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4649" y="1270029"/>
            <a:ext cx="410445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адм\Desktop\Фото ИБ 2021\Пушкинский то\открытие\IMG_41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6135" y="3412235"/>
            <a:ext cx="410445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97429" y="5500467"/>
            <a:ext cx="1807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1771" y="5669744"/>
            <a:ext cx="2122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919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8163"/>
            <a:ext cx="12190413" cy="12414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457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12190413" cy="217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02428" y="185738"/>
            <a:ext cx="5660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аллеи Памяти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Портнягино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Picture 1" descr="\\192.168.2.2\общая\ОБМЕН\Безрукова А.П\Калинкинский то\Фото наст. вр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365" y="1244453"/>
            <a:ext cx="4263549" cy="404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\\192.168.2.2\общая\ОБМЕН\Безрукова А.П\Калинкинский то\WhatsApp Image 2023-10-31 at 14.24.13 (2).jpeg"/>
          <p:cNvPicPr>
            <a:picLocks noChangeAspect="1" noChangeArrowheads="1"/>
          </p:cNvPicPr>
          <p:nvPr/>
        </p:nvPicPr>
        <p:blipFill>
          <a:blip r:embed="rId5" cstate="print"/>
          <a:srcRect t="21818"/>
          <a:stretch>
            <a:fillRect/>
          </a:stretch>
        </p:blipFill>
        <p:spPr bwMode="auto">
          <a:xfrm>
            <a:off x="6425201" y="1244454"/>
            <a:ext cx="4354022" cy="404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05000" y="5385827"/>
            <a:ext cx="1861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0998" y="5331805"/>
            <a:ext cx="1850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7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8163"/>
            <a:ext cx="12190413" cy="12414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457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12190413" cy="217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50771" y="185738"/>
            <a:ext cx="5312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памятника землякам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павшим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боях за Родину 1941-1945 гг.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Журавлево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5279609"/>
            <a:ext cx="1861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0997" y="5279609"/>
            <a:ext cx="1850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6E3EFF5-2BB0-4511-AF4F-DA97BE89F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" b="9684"/>
          <a:stretch>
            <a:fillRect/>
          </a:stretch>
        </p:blipFill>
        <p:spPr>
          <a:xfrm>
            <a:off x="733155" y="1643743"/>
            <a:ext cx="4869034" cy="334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26" y="1643743"/>
            <a:ext cx="4460910" cy="334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469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8163"/>
            <a:ext cx="12190413" cy="12414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457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12190413" cy="217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50771" y="185738"/>
            <a:ext cx="531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массового отдыха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2223" y="4419638"/>
            <a:ext cx="1861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1170" y="5110332"/>
            <a:ext cx="1850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адм\Desktop\Работа 2021\ИБ(отчет за 2019)\Калинкино\Место отдыха Д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724" y="968828"/>
            <a:ext cx="2907318" cy="3230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C:\Users\адм\Desktop\Работа 2021\ИБ(отчет за 2019)\Калинкино\ок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1696" y="2915887"/>
            <a:ext cx="3426519" cy="210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pk3032\Desktop\РАБОТА\Инициативное бюджетирование\2024 год\Документы по ИБ 2024 года\Отчет до 5 числа\Фото до\Плотниково\photo171496352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63" y="968828"/>
            <a:ext cx="3712823" cy="27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192.168.2.2\общая\ОБМЕН\Е.М.Беккер\фото на 01.09.2024\Плотниковская с.т. (д. Колычево)\Готово\1724323259388.jpg"/>
          <p:cNvPicPr>
            <a:picLocks noChangeAspect="1" noChangeArrowheads="1"/>
          </p:cNvPicPr>
          <p:nvPr/>
        </p:nvPicPr>
        <p:blipFill rotWithShape="1">
          <a:blip r:embed="rId7" cstate="print"/>
          <a:srcRect b="21091"/>
          <a:stretch/>
        </p:blipFill>
        <p:spPr bwMode="auto">
          <a:xfrm>
            <a:off x="7606882" y="2824187"/>
            <a:ext cx="4020462" cy="228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106885" y="3875558"/>
            <a:ext cx="1861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04513" y="5262732"/>
            <a:ext cx="1850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0771" y="1425637"/>
            <a:ext cx="202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Калинкино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1240971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Колычево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743" y="462737"/>
            <a:ext cx="22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99714" y="462737"/>
            <a:ext cx="215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66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8163"/>
            <a:ext cx="12190413" cy="12414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457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12190413" cy="217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50771" y="185738"/>
            <a:ext cx="5312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 захоронения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66056" y="3504809"/>
            <a:ext cx="1861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44780" y="5563772"/>
            <a:ext cx="1850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111828" y="1720725"/>
            <a:ext cx="193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Ушаково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079565" y="1720725"/>
            <a:ext cx="2231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Тарсьма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k3032\Desktop\РАБОТА\Инициативное бюджетирование\2024 год\Документы по ИБ 2024 года\Отчет до 5 числа\Фото до\Титово\ограждение кладбища  октябрь 2023 п.Тарсьма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9144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192.168.2.2\общая\ОБМЕН\Е.М.Беккер\фото на 01.09.2024\Титовская с.т\п.Тарсьма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440" y="3002946"/>
            <a:ext cx="3261253" cy="244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137212" y="3504809"/>
            <a:ext cx="150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pk3032\Desktop\РАБОТА\Инициативное бюджетирование\2024 год\Документы по ИБ 2024 года\Отчет до 5 числа\Фото до\Падунка\Фото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1009650"/>
            <a:ext cx="3144754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k3032\Desktop\РАБОТА\Инициативное бюджетирование\2024 год\Документы по ИБ 2024 года\Отчет до 5 числа\Падунская с.т. фото\17279319400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29" y="2860808"/>
            <a:ext cx="3450771" cy="258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44685" y="1545771"/>
            <a:ext cx="2068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Абышево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2171" y="5448886"/>
            <a:ext cx="180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28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8163"/>
            <a:ext cx="12190413" cy="12414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457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12190413" cy="217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50771" y="185738"/>
            <a:ext cx="53122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PK202\Desktop\logotip-I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r="13977"/>
          <a:stretch/>
        </p:blipFill>
        <p:spPr bwMode="auto">
          <a:xfrm>
            <a:off x="100038" y="357476"/>
            <a:ext cx="3104147" cy="53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64033" y="1555555"/>
            <a:ext cx="67971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 захоронения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(пгт. Промышленная, </a:t>
            </a:r>
            <a:r>
              <a:rPr lang="ru-RU" sz="2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п.ст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Падунская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 Прогресс, п. Октябрьский, д. </a:t>
            </a:r>
            <a:r>
              <a:rPr lang="ru-RU" sz="2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Уфимцево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   с. </a:t>
            </a:r>
            <a:r>
              <a:rPr lang="ru-RU" sz="2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Окунево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д. Плотниково, д. </a:t>
            </a:r>
            <a:r>
              <a:rPr lang="ru-RU" sz="2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Калтышино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с. </a:t>
            </a:r>
            <a:r>
              <a:rPr lang="ru-RU" sz="2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Титово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2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Краснинское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0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556000" y="2860675"/>
            <a:ext cx="5457825" cy="55245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Спасибо за внимание!</a:t>
            </a:r>
            <a:endParaRPr lang="ru-RU" sz="40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651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0"/>
            <a:ext cx="12190413" cy="4619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21" name="Заголовок 9"/>
          <p:cNvSpPr/>
          <p:nvPr/>
        </p:nvSpPr>
        <p:spPr>
          <a:xfrm>
            <a:off x="3489325" y="4749800"/>
            <a:ext cx="5300663" cy="4968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-1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27653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96038"/>
            <a:ext cx="12190413" cy="4619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7654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513" y="5341938"/>
            <a:ext cx="46228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8163"/>
            <a:ext cx="12190413" cy="12414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457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12190413" cy="217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6" name="Picture 2" descr="http://xn----7sbbbsdlxdyr8aax.xn--p1ai/tinybrowser/fulls/images/foto/2019/1/logot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7572" y="990735"/>
            <a:ext cx="3766322" cy="37663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77886" y="160028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Подано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943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заявки, 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признано победителями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787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заявок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81684331"/>
              </p:ext>
            </p:extLst>
          </p:nvPr>
        </p:nvGraphicFramePr>
        <p:xfrm>
          <a:off x="2505608" y="990735"/>
          <a:ext cx="7966450" cy="450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8163"/>
            <a:ext cx="12190413" cy="12414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457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12190413" cy="217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75657" y="185738"/>
            <a:ext cx="9568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объем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областного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инициативное бюджетирование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21" y="1380516"/>
            <a:ext cx="4980214" cy="414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219" y="5159704"/>
            <a:ext cx="42590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100 млн. руб.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742" y="2812519"/>
            <a:ext cx="4648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гг. – 125 млн. руб.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2914" y="1534886"/>
            <a:ext cx="4963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 – 200 млн. руб.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5029" y="3211286"/>
            <a:ext cx="257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15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8163"/>
            <a:ext cx="12190413" cy="12414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457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12190413" cy="217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81200" y="322382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годов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реализовано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64554303"/>
              </p:ext>
            </p:extLst>
          </p:nvPr>
        </p:nvGraphicFramePr>
        <p:xfrm>
          <a:off x="1763487" y="1415143"/>
          <a:ext cx="8305799" cy="436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3831771" y="2264229"/>
            <a:ext cx="206829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6118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8163"/>
            <a:ext cx="12190413" cy="12414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457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12190413" cy="217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1449" y="185738"/>
            <a:ext cx="1004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жителей в реализации проектов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24485101"/>
              </p:ext>
            </p:extLst>
          </p:nvPr>
        </p:nvGraphicFramePr>
        <p:xfrm>
          <a:off x="3414485" y="795329"/>
          <a:ext cx="8113486" cy="500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http://xn----7sbbbsdlxdyr8aax.xn--p1ai/tinybrowser/fulls/images/foto/2019/1/logot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07572" y="1415278"/>
            <a:ext cx="3766322" cy="37663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18313" y="850472"/>
            <a:ext cx="472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финансового участия жителей в реализации проектов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25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8163"/>
            <a:ext cx="12190413" cy="12414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457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12190413" cy="217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88572" y="142989"/>
            <a:ext cx="1004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бизнеса в реализации проектов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5135421"/>
              </p:ext>
            </p:extLst>
          </p:nvPr>
        </p:nvGraphicFramePr>
        <p:xfrm>
          <a:off x="3534229" y="799435"/>
          <a:ext cx="8113486" cy="500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http://xn----7sbbbsdlxdyr8aax.xn--p1ai/tinybrowser/fulls/images/foto/2019/1/logot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9229" y="1535021"/>
            <a:ext cx="3766322" cy="376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8084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8163"/>
            <a:ext cx="12190413" cy="12414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457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12190413" cy="217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88572" y="138006"/>
            <a:ext cx="1004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стоимости проектов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xn----7sbbbsdlxdyr8aax.xn--p1ai/tinybrowser/fulls/images/foto/2019/1/logot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7342" y="1535020"/>
            <a:ext cx="3883097" cy="38830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6314" y="1447800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– 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652 тыс. руб.</a:t>
            </a:r>
          </a:p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–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1400 тыс. руб.</a:t>
            </a: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665" y="1534886"/>
            <a:ext cx="41070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– 978 тыс. руб.</a:t>
            </a:r>
          </a:p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– 3600 тыс. руб.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99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8163"/>
            <a:ext cx="12190413" cy="12414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457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12190413" cy="217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88572" y="138006"/>
            <a:ext cx="10047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проектов «Твой Кузбасс – твоя инициатива»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11236513"/>
              </p:ext>
            </p:extLst>
          </p:nvPr>
        </p:nvGraphicFramePr>
        <p:xfrm>
          <a:off x="2048329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2332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8163"/>
            <a:ext cx="12190413" cy="12414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457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12190413" cy="217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9658"/>
          <a:stretch/>
        </p:blipFill>
        <p:spPr bwMode="auto">
          <a:xfrm>
            <a:off x="359230" y="850825"/>
            <a:ext cx="2906485" cy="358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адм\Desktop\Работа 2021\ИБ 2020\Плотниково\посл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0736" y="2191441"/>
            <a:ext cx="3524470" cy="303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7086" y="163966"/>
            <a:ext cx="4780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Благоустройство игровой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площадки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endParaRPr lang="ru-RU" dirty="0"/>
          </a:p>
        </p:txBody>
      </p:sp>
      <p:pic>
        <p:nvPicPr>
          <p:cNvPr id="11" name="Picture 1" descr="\\192.168.2.2\общая\ОБМЕН\Безрукова А.П\Плотниковский то\IMG20221005172852_01.jpg"/>
          <p:cNvPicPr>
            <a:picLocks noChangeAspect="1" noChangeArrowheads="1"/>
          </p:cNvPicPr>
          <p:nvPr/>
        </p:nvPicPr>
        <p:blipFill>
          <a:blip r:embed="rId6" cstate="print"/>
          <a:srcRect b="28571"/>
          <a:stretch>
            <a:fillRect/>
          </a:stretch>
        </p:blipFill>
        <p:spPr bwMode="auto">
          <a:xfrm>
            <a:off x="6375464" y="850825"/>
            <a:ext cx="3140631" cy="2681233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2" name="Picture 2" descr="C:\Users\pk3032\Desktop\РАБОТА\БП главы+ ДОКЛАДЫ главы\БП\БП 2023 год\kKBlwHQToJagWSeSlxc7Q_Dd-kXSzwNcwvnfqYRH33t4IiPWd8Xkck_KBcy1cmWTP2sh44OC-Pzgx4Tnn8lMzIUUub2IDGVPT6M2WLNVyRW5Vuyzrlmt6qakVtUwXAI4jBKEjBb3A1zLtT3Pvx.jpg"/>
          <p:cNvPicPr>
            <a:picLocks noChangeAspect="1" noChangeArrowheads="1"/>
          </p:cNvPicPr>
          <p:nvPr/>
        </p:nvPicPr>
        <p:blipFill>
          <a:blip r:embed="rId7" cstate="print"/>
          <a:srcRect l="3230"/>
          <a:stretch>
            <a:fillRect/>
          </a:stretch>
        </p:blipFill>
        <p:spPr bwMode="auto">
          <a:xfrm>
            <a:off x="8323621" y="2526392"/>
            <a:ext cx="3727091" cy="284584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646421" y="185738"/>
            <a:ext cx="485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места занятия спортом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25822" y="1535277"/>
            <a:ext cx="1134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п. Восход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743" y="4440568"/>
            <a:ext cx="1785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5715" y="5372232"/>
            <a:ext cx="1926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37322" y="1535277"/>
            <a:ext cx="17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Плотниково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55228" y="3780035"/>
            <a:ext cx="1785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73936" y="5448886"/>
            <a:ext cx="1926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7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308</Words>
  <Application>Microsoft Office PowerPoint</Application>
  <PresentationFormat>Произвольный</PresentationFormat>
  <Paragraphs>109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Всероссийском брендбуке  80-й годовщины Победы в  Великой Отечественной войне»</dc:title>
  <dc:creator>Тихонова Юлия Леонидовна</dc:creator>
  <cp:lastModifiedBy>pk3032</cp:lastModifiedBy>
  <cp:revision>189</cp:revision>
  <cp:lastPrinted>2025-01-28T08:51:10Z</cp:lastPrinted>
  <dcterms:created xsi:type="dcterms:W3CDTF">2024-11-28T03:05:53Z</dcterms:created>
  <dcterms:modified xsi:type="dcterms:W3CDTF">2025-01-28T09:40:31Z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11</vt:i4>
  </property>
</Properties>
</file>