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67" r:id="rId4"/>
    <p:sldId id="275" r:id="rId5"/>
    <p:sldId id="269" r:id="rId6"/>
    <p:sldId id="270" r:id="rId7"/>
    <p:sldId id="260" r:id="rId8"/>
    <p:sldId id="259" r:id="rId9"/>
    <p:sldId id="271" r:id="rId10"/>
    <p:sldId id="266" r:id="rId11"/>
    <p:sldId id="274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-648" y="-90"/>
      </p:cViewPr>
      <p:guideLst>
        <p:guide orient="horz" pos="2160"/>
        <p:guide pos="3840"/>
      </p:guideLst>
    </p:cSldViewPr>
  </p:slideViewPr>
  <p:notesTextViewPr>
    <p:cViewPr>
      <p:scale>
        <a:sx n="200" d="100"/>
        <a:sy n="2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34D286-FE25-4278-B90A-33A00003B491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287225-3F6B-4AED-97F1-323B6239FC4E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719791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404561-038F-4E20-8FC8-839D47349121}" type="slidenum">
              <a:rPr kumimoji="0" lang="ru-RU" alt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197660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FF25AB-F7AD-6767-19C0-C5C647076B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718AF17-8724-F704-5125-FF87930018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37B0FEE-FD1B-B6C6-F694-0F4B31C9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EDE4EDC-7B28-DE30-B75D-40980C475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5165294-7DB0-0501-43F7-B117A3D8E4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810476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070A3EA-1CAF-C912-C532-ACC9ABE43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2B12AC3F-5514-8A23-F8AB-FD474CD0F8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066651B-E19C-B5FB-61B8-2A5CAB8CC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E9C26B-0D9C-340A-1B11-B277BA992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CD117BC-9735-950A-46BE-2849C6F90A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227648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18C9F499-5B77-3E9E-9735-9B185B0C682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B263F8B-099C-2166-030C-35D7AE48FF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D4BD0B9-7A0B-15D4-3E52-5A0797CED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4E411CA7-69C7-69AD-9805-CD8F411926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54A56626-CF37-AC5A-16E8-2CA4B9FB1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860836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9DAF477-9C8B-B571-889D-FFC08EB398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FAA13475-293D-6406-C0E8-E8B8E77126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C5B13E4A-DBEA-F189-F9CB-80D7E1E487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5EB9D0E-ED81-57FC-6490-5E7D7D718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F48E97E-2119-79EC-F3FF-3E297DE94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711111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A12C61A-6562-56C1-502D-F993082A0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15588EA5-3C62-9A05-EABA-292BBFD408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56177B1-5487-1E22-251B-DE931DB785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951E8B1F-D487-419D-3DE8-7E1C8904B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9124E864-F281-B41D-7864-CC55D9C0BF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75689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7DA5D65-6E23-13BF-4365-A2FD63B56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DB4F20E-B0C0-0979-28B5-01905FF4EB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DB6AA80-9CCA-88EF-B9B4-55C08C527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4CA04CB-DBF9-6344-5113-4D0FC7F2D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1FCC52D-DC7A-F440-FDA6-F76E9C0DE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526DBBBC-BBAB-3405-3B19-7E71408D5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35683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08E0C8A-CAB1-97F2-99FC-78692F4FA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5426878-136B-2DEE-6D50-5F8A6912B1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07A46105-DD49-45FC-E245-BCD4D9AC17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F921E380-925C-0384-72C7-87D7E4B4C9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7222512B-B6D8-74B1-5E81-732021C9CDE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2D6F0E8-2F65-C9E4-29F3-EFA602AC02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E408A015-11DE-1259-50FA-D3013911B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0F4B671E-99A9-D2CD-C7BA-587A59264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3328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4E18F97-E38C-49B7-F67B-AA3337AE79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E800FBDF-D0E3-0989-2948-2EA1B8F41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3F63E01-12F9-3F59-6048-8C529B03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CDF02C8-D148-82A9-0CDA-8158455A89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32825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ED71203-0EE9-9679-79CB-A399BA6E7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AF8C0824-3F9E-F88A-7477-2541E7D195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A1C058A0-1B61-10CB-C6F5-941A2B83A8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1132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425E207-1759-FAB5-A851-C4CEE3196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2134103E-D2B0-F3F8-BEB6-A2DD2B1566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C7855CF-BC10-5856-2D74-47ECB4CEB5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D3B2D0B-396C-A85A-C2AF-DB34B65C8B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B704D36-14C9-C8BD-556A-8C7AABEE7A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CD4BDF0-A504-3558-F49A-967886327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115638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2B232F-83A2-181C-45B1-59513EC9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42910E4-1F1E-8500-7AFF-28FF5ECE812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E27D715-4094-9378-88D1-66FC8BBDF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8377CFB-91AD-A06D-9F13-B9D6B005DD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BF87A255-B9DA-B647-6D6C-8E32AF609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F181C3F-F4CC-31C7-CEC5-753744B53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426035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D5A49AA-83B3-ACFC-B783-DC8A8D430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8AA6DC1-5323-DB91-3844-ABEBF0CB38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678EF9C1-8301-435E-8C2D-8CB1826B60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F2527-2382-4E72-8635-52137AB90B89}" type="datetimeFigureOut">
              <a:rPr lang="ru-RU" smtClean="0"/>
              <a:pPr/>
              <a:t>15.04.2025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A6A3C6AD-621D-5246-2FFE-88A45F9B97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9804636-4196-488E-A0E2-B43188E357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469B22-C53D-4088-B639-D1AC3D028CE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141014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microsoft.com/office/2007/relationships/hdphoto" Target="../media/hdphoto2.wdp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18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hdphoto" Target="../media/hdphoto4.wdp"/><Relationship Id="rId7" Type="http://schemas.microsoft.com/office/2007/relationships/hdphoto" Target="../media/hdphoto5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Relationship Id="rId9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5.jpeg"/><Relationship Id="rId7" Type="http://schemas.microsoft.com/office/2007/relationships/hdphoto" Target="../media/hdphoto8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10" Type="http://schemas.microsoft.com/office/2007/relationships/hdphoto" Target="../media/hdphoto9.wdp"/><Relationship Id="rId4" Type="http://schemas.openxmlformats.org/officeDocument/2006/relationships/image" Target="../media/image26.png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0.wdp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32.png"/><Relationship Id="rId4" Type="http://schemas.openxmlformats.org/officeDocument/2006/relationships/oleObject" Target="../embeddings/oleObject2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45E28B-1267-C2A8-A651-08B03F785F8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55065" y="1665605"/>
            <a:ext cx="9469120" cy="2387600"/>
          </a:xfrm>
        </p:spPr>
        <p:txBody>
          <a:bodyPr>
            <a:normAutofit fontScale="90000"/>
          </a:bodyPr>
          <a:lstStyle/>
          <a:p>
            <a:r>
              <a:rPr lang="ru-RU" dirty="0"/>
              <a:t>Археологическое наследие Кузбасса:</a:t>
            </a:r>
            <a:br>
              <a:rPr lang="ru-RU" dirty="0"/>
            </a:br>
            <a:r>
              <a:rPr lang="ru-RU" dirty="0"/>
              <a:t>Промышленновский округ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C38408A2-6C0E-A9CD-F370-A4D24FE7D4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05069" y="4379436"/>
            <a:ext cx="9144000" cy="1655762"/>
          </a:xfrm>
        </p:spPr>
        <p:txBody>
          <a:bodyPr/>
          <a:lstStyle/>
          <a:p>
            <a:r>
              <a:rPr lang="ru-RU" dirty="0"/>
              <a:t>Марочкин Алексей Геннадьевич</a:t>
            </a:r>
          </a:p>
          <a:p>
            <a:r>
              <a:rPr lang="ru-RU" dirty="0"/>
              <a:t>кандидат исторических наук, зав. лаборатории археологии Института экологии человека ФИЦ УУХ СО РАН, г. Кемерово 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BEEE2217-F9AA-209A-7FC1-B8900D3A1C98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5364" y="355704"/>
            <a:ext cx="2542998" cy="114678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87337B64-6283-52A0-5549-97C2001FC07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181725" y="355704"/>
            <a:ext cx="3133964" cy="1146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044623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xmlns="" id="{84C19AEB-A2FB-42B1-890B-E714884BF9D6}"/>
              </a:ext>
            </a:extLst>
          </p:cNvPr>
          <p:cNvSpPr/>
          <p:nvPr/>
        </p:nvSpPr>
        <p:spPr>
          <a:xfrm>
            <a:off x="2938509" y="84049"/>
            <a:ext cx="6717817" cy="80420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3CBD539D-9287-4720-A337-4FDB780D2720}"/>
              </a:ext>
            </a:extLst>
          </p:cNvPr>
          <p:cNvSpPr/>
          <p:nvPr/>
        </p:nvSpPr>
        <p:spPr>
          <a:xfrm>
            <a:off x="1185122" y="1081516"/>
            <a:ext cx="9969623" cy="562262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35674" y="84049"/>
            <a:ext cx="7473950" cy="849313"/>
          </a:xfrm>
        </p:spPr>
        <p:txBody>
          <a:bodyPr>
            <a:noAutofit/>
          </a:bodyPr>
          <a:lstStyle/>
          <a:p>
            <a:pPr algn="ctr"/>
            <a:r>
              <a:rPr lang="ru-RU" sz="2400" dirty="0"/>
              <a:t>Археологическое законодательство России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88444" y="1079603"/>
            <a:ext cx="6180647" cy="506641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000" b="1" dirty="0"/>
              <a:t>Конституция Российской Федерации. Ст. 44, п. 3</a:t>
            </a:r>
            <a:r>
              <a:rPr lang="ru-RU" sz="1000" dirty="0"/>
              <a:t>: Каждый обязан заботиться о сохранении исторического и культурного наследия, беречь памятники истории и культуры</a:t>
            </a:r>
            <a:endParaRPr lang="en-US" sz="1000" dirty="0"/>
          </a:p>
          <a:p>
            <a:pPr marL="0" indent="0">
              <a:buNone/>
            </a:pPr>
            <a:r>
              <a:rPr lang="ru-RU" sz="1000" b="1" dirty="0"/>
              <a:t>Европейская конвенция</a:t>
            </a:r>
            <a:r>
              <a:rPr lang="en-US" sz="1000" b="1" dirty="0"/>
              <a:t> </a:t>
            </a:r>
            <a:r>
              <a:rPr lang="ru-RU" sz="1000" b="1" dirty="0"/>
              <a:t>об охране археологического наследия</a:t>
            </a:r>
            <a:r>
              <a:rPr lang="en-US" sz="1000" dirty="0"/>
              <a:t> </a:t>
            </a:r>
            <a:r>
              <a:rPr lang="ru-RU" sz="1000" dirty="0"/>
              <a:t>(пересмотренная)</a:t>
            </a:r>
            <a:r>
              <a:rPr lang="en-US" sz="1000" dirty="0"/>
              <a:t> </a:t>
            </a:r>
            <a:r>
              <a:rPr lang="ru-RU" sz="1000" dirty="0"/>
              <a:t>(Валлетта, 16 января 1992 г.)</a:t>
            </a:r>
            <a:r>
              <a:rPr lang="en-US" sz="1000" dirty="0"/>
              <a:t> </a:t>
            </a:r>
            <a:r>
              <a:rPr lang="ru-RU" sz="1000" dirty="0"/>
              <a:t>Ратифицирована РФ 2011 г. </a:t>
            </a:r>
          </a:p>
          <a:p>
            <a:pPr marL="0" indent="0">
              <a:buNone/>
            </a:pPr>
            <a:r>
              <a:rPr lang="ru-RU" sz="1000" b="1" dirty="0"/>
              <a:t>Федеральный закон от 25.06.2002 N 73-ФЗ </a:t>
            </a:r>
            <a:r>
              <a:rPr lang="ru-RU" sz="1000" dirty="0"/>
              <a:t>(ред. от 26.12.2024) (с изм. и доп., вступ. в силу с 13.01.2025) </a:t>
            </a:r>
            <a:r>
              <a:rPr lang="ru-RU" sz="1000" b="1" dirty="0"/>
              <a:t>«Об объектах культурного наследия (памятниках истории и культуры) народов Российской Федерации»</a:t>
            </a:r>
          </a:p>
          <a:p>
            <a:pPr marL="0" indent="0">
              <a:buNone/>
            </a:pPr>
            <a:endParaRPr lang="ru-RU" sz="1000" b="1" dirty="0"/>
          </a:p>
          <a:p>
            <a:pPr marL="0" indent="0">
              <a:buNone/>
            </a:pPr>
            <a:r>
              <a:rPr lang="ru-RU" sz="1000" b="1" dirty="0"/>
              <a:t>Закон РФ от 21.02.1992 N 2395-1 </a:t>
            </a:r>
            <a:r>
              <a:rPr lang="ru-RU" sz="1000" dirty="0"/>
              <a:t>(ред. от 08.08.2024) </a:t>
            </a:r>
            <a:r>
              <a:rPr lang="ru-RU" sz="1000" b="1" dirty="0"/>
              <a:t>"О недрах"</a:t>
            </a:r>
            <a:r>
              <a:rPr lang="ru-RU" sz="1000" dirty="0"/>
              <a:t>. </a:t>
            </a:r>
            <a:r>
              <a:rPr lang="ru-RU" sz="1000" b="1" dirty="0"/>
              <a:t>Ст. 33</a:t>
            </a:r>
            <a:r>
              <a:rPr lang="ru-RU" sz="1000" dirty="0"/>
              <a:t>.</a:t>
            </a:r>
          </a:p>
          <a:p>
            <a:pPr marL="0" indent="0">
              <a:buNone/>
            </a:pPr>
            <a:r>
              <a:rPr lang="ru-RU" sz="1000" b="1" dirty="0"/>
              <a:t>«Градостроительный кодекс Российской Федерации» от 29.12.2004 N 190-ФЗ </a:t>
            </a:r>
            <a:r>
              <a:rPr lang="ru-RU" sz="1000" dirty="0"/>
              <a:t>(ред. от 26.12.2024) (с изм. и доп., вступ. в силу с 01.03.2025</a:t>
            </a:r>
            <a:r>
              <a:rPr lang="ru-RU" sz="1000" b="1" dirty="0"/>
              <a:t>).  Ст. 2, п. 10</a:t>
            </a:r>
            <a:r>
              <a:rPr lang="ru-RU" sz="1000" dirty="0"/>
              <a:t>: осуществление градостроительной деятельности с соблюдением требований сохранения объектов культурного наследия и особо охраняемых природных территорий</a:t>
            </a:r>
          </a:p>
          <a:p>
            <a:pPr marL="0" indent="0">
              <a:buNone/>
            </a:pPr>
            <a:r>
              <a:rPr lang="ru-RU" sz="1000" b="1" dirty="0"/>
              <a:t>«Земельный кодекс Российской Федерации» от 25.10.2001 N 136-ФЗ </a:t>
            </a:r>
            <a:r>
              <a:rPr lang="ru-RU" sz="1000" dirty="0"/>
              <a:t>(ред. от 20.03.2025). Ст. 1; 2.</a:t>
            </a:r>
          </a:p>
          <a:p>
            <a:pPr marL="0" indent="0">
              <a:buNone/>
            </a:pPr>
            <a:r>
              <a:rPr lang="ru-RU" sz="1000" b="1" dirty="0"/>
              <a:t>«Уголовный кодекс Российской Федерации» от 13.06.1996 N 63-ФЗ </a:t>
            </a:r>
            <a:r>
              <a:rPr lang="ru-RU" sz="1000" dirty="0"/>
              <a:t>(ред. от 28.02.2025). </a:t>
            </a:r>
            <a:r>
              <a:rPr lang="ru-RU" sz="1000" b="1" dirty="0"/>
              <a:t>Ст. 243, 243.1, 243.2, 243.3</a:t>
            </a:r>
          </a:p>
          <a:p>
            <a:pPr marL="0" indent="0">
              <a:buNone/>
            </a:pPr>
            <a:r>
              <a:rPr lang="ru-RU" sz="1000" b="1" dirty="0"/>
              <a:t>«Кодекс Российской Федерации об административных правонарушениях» от 30.12.2001 N 195-ФЗ </a:t>
            </a:r>
            <a:r>
              <a:rPr lang="ru-RU" sz="1000" dirty="0"/>
              <a:t>(ред. от 03.02.2025) (с изм. и доп., вступ. в силу с 01.03.2025). </a:t>
            </a:r>
            <a:r>
              <a:rPr lang="ru-RU" sz="1000" b="1" dirty="0"/>
              <a:t>Статьи 7.13 – 7.16.</a:t>
            </a:r>
            <a:endParaRPr lang="en-US" sz="1000" b="1" dirty="0"/>
          </a:p>
          <a:p>
            <a:pPr marL="0" indent="0">
              <a:buNone/>
            </a:pPr>
            <a:r>
              <a:rPr lang="ru-RU" sz="1000" b="1" dirty="0"/>
              <a:t>Постановление Правительства Российской Федерации от 25 апреля 2024 г. № 530 “Об утверждении Положения о государственной историко-культурной экспертизе”</a:t>
            </a:r>
          </a:p>
          <a:p>
            <a:pPr marL="0" indent="0">
              <a:buNone/>
            </a:pPr>
            <a:r>
              <a:rPr lang="ru-RU" sz="1000" b="1" dirty="0"/>
              <a:t>Постановление Правительства РФ от 24 октября 2022 г. N 1893 "Об утверждении Правил выдачи, приостановления и прекращения действия разрешений (открытых листов) на проведение работ по выявлению и изучению объектов археологического наследия, включая работы, имеющие целью поиск и изъятие археологических предметов"</a:t>
            </a:r>
            <a:endParaRPr lang="ru-RU" sz="1000" dirty="0"/>
          </a:p>
          <a:p>
            <a:pPr marL="0" indent="0">
              <a:buNone/>
            </a:pPr>
            <a:endParaRPr lang="ru-RU" sz="1000" b="1" dirty="0"/>
          </a:p>
          <a:p>
            <a:pPr marL="0" indent="0">
              <a:buNone/>
            </a:pPr>
            <a:r>
              <a:rPr lang="ru-RU" sz="1000" b="1" dirty="0"/>
              <a:t>«Положение о порядке проведения археологических полевых работ и составления научной отчётной документации»</a:t>
            </a:r>
            <a:r>
              <a:rPr lang="ru-RU" sz="1000" dirty="0"/>
              <a:t>. Утверждено постановлением Бюро Отделения историко-филологических наук Российской академии наук </a:t>
            </a:r>
            <a:r>
              <a:rPr lang="ru-RU" sz="1000" b="1" dirty="0"/>
              <a:t>от «</a:t>
            </a:r>
            <a:r>
              <a:rPr lang="en-US" sz="1000" b="1" dirty="0"/>
              <a:t>12</a:t>
            </a:r>
            <a:r>
              <a:rPr lang="ru-RU" sz="1000" b="1" dirty="0"/>
              <a:t>»  апреля  </a:t>
            </a:r>
            <a:r>
              <a:rPr lang="en-US" sz="1000" b="1" dirty="0"/>
              <a:t>2023</a:t>
            </a:r>
            <a:r>
              <a:rPr lang="ru-RU" sz="1000" b="1" dirty="0"/>
              <a:t> г. № 15</a:t>
            </a:r>
          </a:p>
          <a:p>
            <a:endParaRPr lang="ru-RU" sz="1000" dirty="0"/>
          </a:p>
          <a:p>
            <a:endParaRPr lang="ru-RU" sz="1000" dirty="0"/>
          </a:p>
        </p:txBody>
      </p:sp>
      <p:sp>
        <p:nvSpPr>
          <p:cNvPr id="4" name="TextBox 3"/>
          <p:cNvSpPr txBox="1"/>
          <p:nvPr/>
        </p:nvSpPr>
        <p:spPr>
          <a:xfrm>
            <a:off x="7779366" y="1059205"/>
            <a:ext cx="29133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Определяет отношение государства к археологическому наследию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830072" y="1839120"/>
            <a:ext cx="28282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Основной закон, регулирующий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сохранение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археологического наследия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824194" y="2535199"/>
            <a:ext cx="282826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Обязывают учитывать при хозяйственной деятельности требования по сохранению археологического наследия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779366" y="3598115"/>
            <a:ext cx="282826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Обозначают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меру наказания за несоблюдение требований по охране археологического наследия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817427" y="4711282"/>
            <a:ext cx="282826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Определяют основные</a:t>
            </a:r>
            <a:r>
              <a:rPr lang="ru-RU" sz="1200" dirty="0">
                <a:solidFill>
                  <a:prstClr val="black"/>
                </a:solidFill>
                <a:latin typeface="Calibri"/>
              </a:rPr>
              <a:t> процедуры </a:t>
            </a: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для выполнения требований по охране археологического наследия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98616" y="5545393"/>
            <a:ext cx="282826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Единственный документ, регулирующий состав и методы проведения  археологических исследований. Разработан в целях выполнения требований 73-ФЗ</a:t>
            </a:r>
          </a:p>
        </p:txBody>
      </p:sp>
      <p:sp>
        <p:nvSpPr>
          <p:cNvPr id="11" name="Правая фигурная скобка 10"/>
          <p:cNvSpPr/>
          <p:nvPr/>
        </p:nvSpPr>
        <p:spPr bwMode="auto">
          <a:xfrm>
            <a:off x="7647821" y="3756546"/>
            <a:ext cx="188859" cy="520363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2" name="Правая фигурная скобка 11"/>
          <p:cNvSpPr/>
          <p:nvPr/>
        </p:nvSpPr>
        <p:spPr bwMode="auto">
          <a:xfrm>
            <a:off x="7654588" y="2517778"/>
            <a:ext cx="182090" cy="90486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3" name="Правая фигурная скобка 12"/>
          <p:cNvSpPr/>
          <p:nvPr/>
        </p:nvSpPr>
        <p:spPr bwMode="auto">
          <a:xfrm>
            <a:off x="7654588" y="1915955"/>
            <a:ext cx="169606" cy="393468"/>
          </a:xfrm>
          <a:prstGeom prst="rightBrace">
            <a:avLst>
              <a:gd name="adj1" fmla="val 8333"/>
              <a:gd name="adj2" fmla="val 49529"/>
            </a:avLst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4" name="Правая фигурная скобка 13"/>
          <p:cNvSpPr/>
          <p:nvPr/>
        </p:nvSpPr>
        <p:spPr bwMode="auto">
          <a:xfrm>
            <a:off x="7654588" y="1219758"/>
            <a:ext cx="182092" cy="540416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5" name="Правая фигурная скобка 14"/>
          <p:cNvSpPr/>
          <p:nvPr/>
        </p:nvSpPr>
        <p:spPr bwMode="auto">
          <a:xfrm>
            <a:off x="7647821" y="5792109"/>
            <a:ext cx="169606" cy="313730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16" name="Правая фигурная скобка 15"/>
          <p:cNvSpPr/>
          <p:nvPr/>
        </p:nvSpPr>
        <p:spPr bwMode="auto">
          <a:xfrm>
            <a:off x="7635335" y="4525527"/>
            <a:ext cx="182092" cy="901815"/>
          </a:xfrm>
          <a:prstGeom prst="righ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ru-RU" sz="1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cxnSp>
        <p:nvCxnSpPr>
          <p:cNvPr id="19" name="Прямая соединительная линия 18">
            <a:extLst>
              <a:ext uri="{FF2B5EF4-FFF2-40B4-BE49-F238E27FC236}">
                <a16:creationId xmlns:a16="http://schemas.microsoft.com/office/drawing/2014/main" xmlns="" id="{FFB9A8DF-64A3-4479-BAE7-CF675051237C}"/>
              </a:ext>
            </a:extLst>
          </p:cNvPr>
          <p:cNvCxnSpPr/>
          <p:nvPr/>
        </p:nvCxnSpPr>
        <p:spPr>
          <a:xfrm>
            <a:off x="1463040" y="1839120"/>
            <a:ext cx="900924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0" name="Прямая соединительная линия 19">
            <a:extLst>
              <a:ext uri="{FF2B5EF4-FFF2-40B4-BE49-F238E27FC236}">
                <a16:creationId xmlns:a16="http://schemas.microsoft.com/office/drawing/2014/main" xmlns="" id="{5AAAF5EE-19FC-4463-94C4-D0E4EEDCA651}"/>
              </a:ext>
            </a:extLst>
          </p:cNvPr>
          <p:cNvCxnSpPr/>
          <p:nvPr/>
        </p:nvCxnSpPr>
        <p:spPr>
          <a:xfrm>
            <a:off x="1463040" y="2471973"/>
            <a:ext cx="900924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xmlns="" id="{64ED5E38-2B2C-48B9-B381-3EC49C4BE5FF}"/>
              </a:ext>
            </a:extLst>
          </p:cNvPr>
          <p:cNvCxnSpPr/>
          <p:nvPr/>
        </p:nvCxnSpPr>
        <p:spPr>
          <a:xfrm>
            <a:off x="1463040" y="3588677"/>
            <a:ext cx="900924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>
            <a:extLst>
              <a:ext uri="{FF2B5EF4-FFF2-40B4-BE49-F238E27FC236}">
                <a16:creationId xmlns:a16="http://schemas.microsoft.com/office/drawing/2014/main" xmlns="" id="{6DBE2E67-8125-4650-9A84-2573D7821269}"/>
              </a:ext>
            </a:extLst>
          </p:cNvPr>
          <p:cNvCxnSpPr/>
          <p:nvPr/>
        </p:nvCxnSpPr>
        <p:spPr>
          <a:xfrm>
            <a:off x="1463040" y="5492695"/>
            <a:ext cx="900924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единительная линия 22">
            <a:extLst>
              <a:ext uri="{FF2B5EF4-FFF2-40B4-BE49-F238E27FC236}">
                <a16:creationId xmlns:a16="http://schemas.microsoft.com/office/drawing/2014/main" xmlns="" id="{FB8731C2-48CB-41A6-8FE3-A0728FEFE05D}"/>
              </a:ext>
            </a:extLst>
          </p:cNvPr>
          <p:cNvCxnSpPr/>
          <p:nvPr/>
        </p:nvCxnSpPr>
        <p:spPr>
          <a:xfrm>
            <a:off x="1463040" y="4431365"/>
            <a:ext cx="9009246" cy="0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xmlns="" id="{896C90CC-6D52-4A4F-9111-8BAC634744D0}"/>
              </a:ext>
            </a:extLst>
          </p:cNvPr>
          <p:cNvSpPr/>
          <p:nvPr/>
        </p:nvSpPr>
        <p:spPr>
          <a:xfrm>
            <a:off x="-77002" y="3224463"/>
            <a:ext cx="1414638" cy="5582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xmlns="" id="{B02583EE-ACA3-4DCA-B2A1-442FF63A723A}"/>
              </a:ext>
            </a:extLst>
          </p:cNvPr>
          <p:cNvSpPr/>
          <p:nvPr/>
        </p:nvSpPr>
        <p:spPr>
          <a:xfrm>
            <a:off x="11059426" y="3224463"/>
            <a:ext cx="1212783" cy="558264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237714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367033F-1F2D-4FBB-98E9-EF4970C36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юбилеем, Земляки!</a:t>
            </a:r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xmlns="" id="{2336BF95-7932-5016-435F-0839ADB6F8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491919" y="1825625"/>
            <a:ext cx="7208161" cy="4351338"/>
          </a:xfrm>
        </p:spPr>
      </p:pic>
    </p:spTree>
    <p:extLst>
      <p:ext uri="{BB962C8B-B14F-4D97-AF65-F5344CB8AC3E}">
        <p14:creationId xmlns:p14="http://schemas.microsoft.com/office/powerpoint/2010/main" xmlns="" val="18129665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>
            <a:extLst>
              <a:ext uri="{FF2B5EF4-FFF2-40B4-BE49-F238E27FC236}">
                <a16:creationId xmlns:a16="http://schemas.microsoft.com/office/drawing/2014/main" xmlns="" id="{EE2C24A5-3DF0-F277-638E-06DF9E1D7F6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19129"/>
            <a:ext cx="4779326" cy="672532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27C59490-D767-6D63-61E7-AF7E2EB66A6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43181" y="0"/>
            <a:ext cx="7317669" cy="143256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5F3FFE4E-1277-4902-ACAD-2A4C6D9DF094}"/>
              </a:ext>
            </a:extLst>
          </p:cNvPr>
          <p:cNvSpPr txBox="1"/>
          <p:nvPr/>
        </p:nvSpPr>
        <p:spPr>
          <a:xfrm>
            <a:off x="4843181" y="1381538"/>
            <a:ext cx="197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/>
              <a:t>30 тыс. лет назад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265F575-1189-7DCA-75EB-9C59EAC3EDEB}"/>
              </a:ext>
            </a:extLst>
          </p:cNvPr>
          <p:cNvSpPr txBox="1"/>
          <p:nvPr/>
        </p:nvSpPr>
        <p:spPr>
          <a:xfrm>
            <a:off x="8499954" y="1381538"/>
            <a:ext cx="19722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10 тыс. лет назад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04C44A1-8A02-075A-E323-0B2E3BA2A86D}"/>
              </a:ext>
            </a:extLst>
          </p:cNvPr>
          <p:cNvSpPr txBox="1"/>
          <p:nvPr/>
        </p:nvSpPr>
        <p:spPr>
          <a:xfrm>
            <a:off x="11417655" y="1353463"/>
            <a:ext cx="8657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17 век</a:t>
            </a:r>
          </a:p>
        </p:txBody>
      </p:sp>
      <p:graphicFrame>
        <p:nvGraphicFramePr>
          <p:cNvPr id="2" name="Объект 1">
            <a:extLst>
              <a:ext uri="{FF2B5EF4-FFF2-40B4-BE49-F238E27FC236}">
                <a16:creationId xmlns:a16="http://schemas.microsoft.com/office/drawing/2014/main" xmlns="" id="{4180E640-7A05-2514-F1D0-7CF7CAC26F2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709497824"/>
              </p:ext>
            </p:extLst>
          </p:nvPr>
        </p:nvGraphicFramePr>
        <p:xfrm>
          <a:off x="4945506" y="2001211"/>
          <a:ext cx="7108895" cy="4688816"/>
        </p:xfrm>
        <a:graphic>
          <a:graphicData uri="http://schemas.openxmlformats.org/presentationml/2006/ole">
            <p:oleObj spid="_x0000_s1036" name="CorelDRAW" r:id="rId5" imgW="9472680" imgH="6251040" progId="">
              <p:embed/>
            </p:oleObj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021E14F-9149-A86A-7AEA-B36CCFDB7385}"/>
              </a:ext>
            </a:extLst>
          </p:cNvPr>
          <p:cNvSpPr txBox="1"/>
          <p:nvPr/>
        </p:nvSpPr>
        <p:spPr>
          <a:xfrm>
            <a:off x="5842478" y="2029286"/>
            <a:ext cx="2657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Приобье</a:t>
            </a:r>
          </a:p>
        </p:txBody>
      </p:sp>
      <p:sp>
        <p:nvSpPr>
          <p:cNvPr id="5" name="Стрелка: вниз 4">
            <a:extLst>
              <a:ext uri="{FF2B5EF4-FFF2-40B4-BE49-F238E27FC236}">
                <a16:creationId xmlns:a16="http://schemas.microsoft.com/office/drawing/2014/main" xmlns="" id="{0D4341E3-EF05-858D-98D7-842740EA883A}"/>
              </a:ext>
            </a:extLst>
          </p:cNvPr>
          <p:cNvSpPr/>
          <p:nvPr/>
        </p:nvSpPr>
        <p:spPr>
          <a:xfrm rot="19757641">
            <a:off x="7078575" y="2406124"/>
            <a:ext cx="320066" cy="1118586"/>
          </a:xfrm>
          <a:prstGeom prst="downArrow">
            <a:avLst/>
          </a:prstGeom>
          <a:solidFill>
            <a:srgbClr val="00B05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2ED3D072-FFDA-2FE2-15DD-AB12F1AB5A48}"/>
              </a:ext>
            </a:extLst>
          </p:cNvPr>
          <p:cNvSpPr txBox="1"/>
          <p:nvPr/>
        </p:nvSpPr>
        <p:spPr>
          <a:xfrm rot="17297442">
            <a:off x="4406013" y="3702453"/>
            <a:ext cx="28465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Верхнее Приобье</a:t>
            </a:r>
          </a:p>
        </p:txBody>
      </p:sp>
      <p:sp>
        <p:nvSpPr>
          <p:cNvPr id="12" name="Стрелка: вниз 11">
            <a:extLst>
              <a:ext uri="{FF2B5EF4-FFF2-40B4-BE49-F238E27FC236}">
                <a16:creationId xmlns:a16="http://schemas.microsoft.com/office/drawing/2014/main" xmlns="" id="{7E42BD21-8414-3426-4CB5-5021169A23EC}"/>
              </a:ext>
            </a:extLst>
          </p:cNvPr>
          <p:cNvSpPr/>
          <p:nvPr/>
        </p:nvSpPr>
        <p:spPr>
          <a:xfrm rot="16562203">
            <a:off x="6676273" y="3335682"/>
            <a:ext cx="320066" cy="1401174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низ 12">
            <a:extLst>
              <a:ext uri="{FF2B5EF4-FFF2-40B4-BE49-F238E27FC236}">
                <a16:creationId xmlns:a16="http://schemas.microsoft.com/office/drawing/2014/main" xmlns="" id="{9E8FC104-4EBC-DEDE-4989-7FE0ED93303E}"/>
              </a:ext>
            </a:extLst>
          </p:cNvPr>
          <p:cNvSpPr/>
          <p:nvPr/>
        </p:nvSpPr>
        <p:spPr>
          <a:xfrm rot="13649979">
            <a:off x="7556948" y="5098900"/>
            <a:ext cx="320066" cy="1444120"/>
          </a:xfrm>
          <a:prstGeom prst="downArrow">
            <a:avLst/>
          </a:prstGeom>
          <a:solidFill>
            <a:srgbClr val="FFFF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7691BA0-A327-200C-C805-48C5C769F12E}"/>
              </a:ext>
            </a:extLst>
          </p:cNvPr>
          <p:cNvSpPr txBox="1"/>
          <p:nvPr/>
        </p:nvSpPr>
        <p:spPr>
          <a:xfrm>
            <a:off x="9646638" y="3427805"/>
            <a:ext cx="211982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Средний Енисей</a:t>
            </a:r>
          </a:p>
        </p:txBody>
      </p:sp>
      <p:sp>
        <p:nvSpPr>
          <p:cNvPr id="15" name="Стрелка: вниз 14">
            <a:extLst>
              <a:ext uri="{FF2B5EF4-FFF2-40B4-BE49-F238E27FC236}">
                <a16:creationId xmlns:a16="http://schemas.microsoft.com/office/drawing/2014/main" xmlns="" id="{A907C1E1-97B2-064A-ADA0-EB21786C820C}"/>
              </a:ext>
            </a:extLst>
          </p:cNvPr>
          <p:cNvSpPr/>
          <p:nvPr/>
        </p:nvSpPr>
        <p:spPr>
          <a:xfrm rot="6507889">
            <a:off x="9093202" y="4600016"/>
            <a:ext cx="320066" cy="1942003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: вниз 15">
            <a:extLst>
              <a:ext uri="{FF2B5EF4-FFF2-40B4-BE49-F238E27FC236}">
                <a16:creationId xmlns:a16="http://schemas.microsoft.com/office/drawing/2014/main" xmlns="" id="{1BBB8204-2CDD-0A30-BB79-2A948681932E}"/>
              </a:ext>
            </a:extLst>
          </p:cNvPr>
          <p:cNvSpPr/>
          <p:nvPr/>
        </p:nvSpPr>
        <p:spPr>
          <a:xfrm rot="4249887">
            <a:off x="9167252" y="1928581"/>
            <a:ext cx="320066" cy="212987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2B8FB67-7B9D-D76C-892D-1040A4DFC111}"/>
              </a:ext>
            </a:extLst>
          </p:cNvPr>
          <p:cNvSpPr txBox="1"/>
          <p:nvPr/>
        </p:nvSpPr>
        <p:spPr>
          <a:xfrm>
            <a:off x="7486649" y="5766921"/>
            <a:ext cx="26419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Горная Шория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F3C868B-36DF-9EB2-9CAC-1170B5931985}"/>
              </a:ext>
            </a:extLst>
          </p:cNvPr>
          <p:cNvSpPr txBox="1"/>
          <p:nvPr/>
        </p:nvSpPr>
        <p:spPr>
          <a:xfrm rot="5400000">
            <a:off x="7894132" y="3961574"/>
            <a:ext cx="23488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Кузнецкий Алатау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D4368C0-6FFF-BC10-A069-246616CFE0EC}"/>
              </a:ext>
            </a:extLst>
          </p:cNvPr>
          <p:cNvSpPr txBox="1"/>
          <p:nvPr/>
        </p:nvSpPr>
        <p:spPr>
          <a:xfrm rot="3295464">
            <a:off x="6375571" y="4507292"/>
            <a:ext cx="17717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Салаирский кряж</a:t>
            </a:r>
          </a:p>
        </p:txBody>
      </p:sp>
    </p:spTree>
    <p:extLst>
      <p:ext uri="{BB962C8B-B14F-4D97-AF65-F5344CB8AC3E}">
        <p14:creationId xmlns:p14="http://schemas.microsoft.com/office/powerpoint/2010/main" xmlns="" val="10226638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BB84038-C66A-219B-D2A8-3AD1728FC5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>
            <a:extLst>
              <a:ext uri="{FF2B5EF4-FFF2-40B4-BE49-F238E27FC236}">
                <a16:creationId xmlns:a16="http://schemas.microsoft.com/office/drawing/2014/main" xmlns="" id="{F48A0FEC-10BA-26D6-C2E8-C1F07F99AE6F}"/>
              </a:ext>
            </a:extLst>
          </p:cNvPr>
          <p:cNvGrpSpPr/>
          <p:nvPr/>
        </p:nvGrpSpPr>
        <p:grpSpPr>
          <a:xfrm>
            <a:off x="-548266" y="5594696"/>
            <a:ext cx="12740266" cy="1287869"/>
            <a:chOff x="-548266" y="5594696"/>
            <a:chExt cx="12740266" cy="1287869"/>
          </a:xfrm>
        </p:grpSpPr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235E252C-C68B-CC13-F8A9-4CA73A3BDCA8}"/>
                </a:ext>
              </a:extLst>
            </p:cNvPr>
            <p:cNvSpPr/>
            <p:nvPr/>
          </p:nvSpPr>
          <p:spPr>
            <a:xfrm>
              <a:off x="1643" y="5599348"/>
              <a:ext cx="5025407" cy="655927"/>
            </a:xfrm>
            <a:prstGeom prst="rect">
              <a:avLst/>
            </a:prstGeom>
            <a:solidFill>
              <a:srgbClr val="92D05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" name="Прямоугольник 3">
              <a:extLst>
                <a:ext uri="{FF2B5EF4-FFF2-40B4-BE49-F238E27FC236}">
                  <a16:creationId xmlns:a16="http://schemas.microsoft.com/office/drawing/2014/main" xmlns="" id="{2DFFAB86-3DCA-439E-7255-C3271EB57CB3}"/>
                </a:ext>
              </a:extLst>
            </p:cNvPr>
            <p:cNvSpPr/>
            <p:nvPr/>
          </p:nvSpPr>
          <p:spPr>
            <a:xfrm>
              <a:off x="5034856" y="5597849"/>
              <a:ext cx="3058916" cy="657425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4">
                <a:shade val="15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D638D6A5-0897-27C7-5321-728E0BF3AD34}"/>
                </a:ext>
              </a:extLst>
            </p:cNvPr>
            <p:cNvSpPr txBox="1"/>
            <p:nvPr/>
          </p:nvSpPr>
          <p:spPr>
            <a:xfrm>
              <a:off x="-392087" y="5735813"/>
              <a:ext cx="58819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cap="all" dirty="0" err="1">
                  <a:latin typeface="Bahnschrift Condensed" panose="020B0502040204020203" pitchFamily="34" charset="0"/>
                </a:rPr>
                <a:t>новокаменный</a:t>
              </a:r>
              <a:r>
                <a:rPr lang="ru-RU" cap="all" dirty="0">
                  <a:latin typeface="Bahnschrift Condensed" panose="020B0502040204020203" pitchFamily="34" charset="0"/>
                </a:rPr>
                <a:t> век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D812739C-9E47-6DCE-F23D-143CE6AE357D}"/>
                </a:ext>
              </a:extLst>
            </p:cNvPr>
            <p:cNvSpPr txBox="1"/>
            <p:nvPr/>
          </p:nvSpPr>
          <p:spPr>
            <a:xfrm>
              <a:off x="5481989" y="5697188"/>
              <a:ext cx="215538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cap="all" dirty="0">
                  <a:latin typeface="Bahnschrift Condensed" panose="020B0502040204020203" pitchFamily="34" charset="0"/>
                </a:rPr>
                <a:t>бронзовый век </a:t>
              </a:r>
            </a:p>
          </p:txBody>
        </p:sp>
        <p:sp>
          <p:nvSpPr>
            <p:cNvPr id="8" name="Прямоугольник 7">
              <a:extLst>
                <a:ext uri="{FF2B5EF4-FFF2-40B4-BE49-F238E27FC236}">
                  <a16:creationId xmlns:a16="http://schemas.microsoft.com/office/drawing/2014/main" xmlns="" id="{6BB4DDB6-263E-F2FF-D930-EF625687CD3C}"/>
                </a:ext>
              </a:extLst>
            </p:cNvPr>
            <p:cNvSpPr/>
            <p:nvPr/>
          </p:nvSpPr>
          <p:spPr>
            <a:xfrm>
              <a:off x="8046833" y="5596350"/>
              <a:ext cx="2477796" cy="658467"/>
            </a:xfrm>
            <a:prstGeom prst="rect">
              <a:avLst/>
            </a:prstGeom>
            <a:solidFill>
              <a:schemeClr val="accent3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8CAD9723-BCA6-9090-ED85-7C8D1425B755}"/>
                </a:ext>
              </a:extLst>
            </p:cNvPr>
            <p:cNvSpPr txBox="1"/>
            <p:nvPr/>
          </p:nvSpPr>
          <p:spPr>
            <a:xfrm>
              <a:off x="8069504" y="5654652"/>
              <a:ext cx="1598534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cap="all" dirty="0">
                  <a:latin typeface="Bahnschrift Condensed" panose="020B0502040204020203" pitchFamily="34" charset="0"/>
                </a:rPr>
                <a:t>Ранний железный век</a:t>
              </a:r>
            </a:p>
            <a:p>
              <a:pPr algn="ctr"/>
              <a:r>
                <a:rPr lang="ru-RU" dirty="0">
                  <a:latin typeface="Bahnschrift Condensed" panose="020B0502040204020203" pitchFamily="34" charset="0"/>
                </a:rPr>
                <a:t> </a:t>
              </a:r>
            </a:p>
            <a:p>
              <a:endParaRPr lang="ru-RU" dirty="0">
                <a:latin typeface="Bahnschrift Condensed" panose="020B0502040204020203" pitchFamily="34" charset="0"/>
              </a:endParaRPr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xmlns="" id="{211DE5B5-68F8-D94C-1376-7DDDCD571868}"/>
                </a:ext>
              </a:extLst>
            </p:cNvPr>
            <p:cNvSpPr/>
            <p:nvPr/>
          </p:nvSpPr>
          <p:spPr>
            <a:xfrm>
              <a:off x="9637980" y="5594696"/>
              <a:ext cx="1264779" cy="660122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xmlns="" id="{D3FF8BCF-8789-FE81-18C6-213F2425C061}"/>
                </a:ext>
              </a:extLst>
            </p:cNvPr>
            <p:cNvSpPr txBox="1"/>
            <p:nvPr/>
          </p:nvSpPr>
          <p:spPr>
            <a:xfrm>
              <a:off x="9521139" y="5741064"/>
              <a:ext cx="147237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cap="all" dirty="0">
                  <a:latin typeface="Bahnschrift Condensed" panose="020B0502040204020203" pitchFamily="34" charset="0"/>
                </a:rPr>
                <a:t>Средневековье</a:t>
              </a: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4BC177E8-AE64-2757-7390-DC16FFE1ECDA}"/>
                </a:ext>
              </a:extLst>
            </p:cNvPr>
            <p:cNvSpPr/>
            <p:nvPr/>
          </p:nvSpPr>
          <p:spPr>
            <a:xfrm>
              <a:off x="10880571" y="5594696"/>
              <a:ext cx="1264779" cy="662079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xmlns="" id="{2913D57D-935D-3C51-6BBF-7AFED3A5D325}"/>
                </a:ext>
              </a:extLst>
            </p:cNvPr>
            <p:cNvSpPr txBox="1"/>
            <p:nvPr/>
          </p:nvSpPr>
          <p:spPr>
            <a:xfrm>
              <a:off x="10889175" y="5735813"/>
              <a:ext cx="13028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cap="all" dirty="0">
                  <a:latin typeface="Bahnschrift Condensed" panose="020B0502040204020203" pitchFamily="34" charset="0"/>
                </a:rPr>
                <a:t>Новое время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DA0BE62C-AE69-024D-6F45-B71A728C2FED}"/>
                </a:ext>
              </a:extLst>
            </p:cNvPr>
            <p:cNvSpPr txBox="1"/>
            <p:nvPr/>
          </p:nvSpPr>
          <p:spPr>
            <a:xfrm>
              <a:off x="-548266" y="6139496"/>
              <a:ext cx="16833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cap="all" dirty="0">
                  <a:latin typeface="Bahnschrift Condensed" panose="020B0502040204020203" pitchFamily="34" charset="0"/>
                </a:rPr>
                <a:t>|  </a:t>
              </a:r>
              <a:r>
                <a:rPr lang="en-US" sz="1400" cap="all" dirty="0">
                  <a:latin typeface="Bahnschrift Condensed" panose="020B0502040204020203" pitchFamily="34" charset="0"/>
                </a:rPr>
                <a:t> </a:t>
              </a:r>
              <a:r>
                <a:rPr lang="ru-RU" sz="1400" cap="all" dirty="0">
                  <a:latin typeface="Bahnschrift Condensed" panose="020B0502040204020203" pitchFamily="34" charset="0"/>
                </a:rPr>
                <a:t>8 тыс.</a:t>
              </a:r>
              <a:endParaRPr lang="en-US" sz="1400" cap="all" dirty="0">
                <a:latin typeface="Bahnschrift Condensed" panose="020B0502040204020203" pitchFamily="34" charset="0"/>
              </a:endParaRPr>
            </a:p>
            <a:p>
              <a:pPr algn="ctr"/>
              <a:r>
                <a:rPr lang="en-US" sz="1400" cap="all" dirty="0">
                  <a:latin typeface="Bahnschrift Condensed" panose="020B0502040204020203" pitchFamily="34" charset="0"/>
                </a:rPr>
                <a:t>      </a:t>
              </a:r>
              <a:r>
                <a:rPr lang="ru-RU" sz="1400" cap="all" dirty="0">
                  <a:latin typeface="Bahnschrift Condensed" panose="020B0502040204020203" pitchFamily="34" charset="0"/>
                </a:rPr>
                <a:t>лет назад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xmlns="" id="{8E771B9F-AC8B-3CB1-9241-3D5CB630D6D0}"/>
                </a:ext>
              </a:extLst>
            </p:cNvPr>
            <p:cNvSpPr txBox="1"/>
            <p:nvPr/>
          </p:nvSpPr>
          <p:spPr>
            <a:xfrm>
              <a:off x="4527019" y="6140975"/>
              <a:ext cx="16833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cap="all" dirty="0">
                  <a:latin typeface="Bahnschrift Condensed" panose="020B0502040204020203" pitchFamily="34" charset="0"/>
                </a:rPr>
                <a:t>|  </a:t>
              </a:r>
              <a:r>
                <a:rPr lang="en-US" sz="1400" cap="all" dirty="0">
                  <a:latin typeface="Bahnschrift Condensed" panose="020B0502040204020203" pitchFamily="34" charset="0"/>
                </a:rPr>
                <a:t> </a:t>
              </a:r>
              <a:r>
                <a:rPr lang="ru-RU" sz="1400" cap="all" dirty="0">
                  <a:latin typeface="Bahnschrift Condensed" panose="020B0502040204020203" pitchFamily="34" charset="0"/>
                </a:rPr>
                <a:t>4,</a:t>
              </a:r>
              <a:r>
                <a:rPr lang="en-US" sz="1400" cap="all" dirty="0">
                  <a:latin typeface="Bahnschrift Condensed" panose="020B0502040204020203" pitchFamily="34" charset="0"/>
                </a:rPr>
                <a:t>5</a:t>
              </a:r>
              <a:r>
                <a:rPr lang="ru-RU" sz="1400" cap="all" dirty="0">
                  <a:latin typeface="Bahnschrift Condensed" panose="020B0502040204020203" pitchFamily="34" charset="0"/>
                </a:rPr>
                <a:t> тыс.</a:t>
              </a:r>
              <a:endParaRPr lang="en-US" sz="1400" cap="all" dirty="0">
                <a:latin typeface="Bahnschrift Condensed" panose="020B0502040204020203" pitchFamily="34" charset="0"/>
              </a:endParaRPr>
            </a:p>
            <a:p>
              <a:pPr algn="ctr"/>
              <a:r>
                <a:rPr lang="en-US" sz="1400" cap="all" dirty="0">
                  <a:latin typeface="Bahnschrift Condensed" panose="020B0502040204020203" pitchFamily="34" charset="0"/>
                </a:rPr>
                <a:t>     </a:t>
              </a:r>
              <a:r>
                <a:rPr lang="ru-RU" sz="1400" cap="all" dirty="0">
                  <a:latin typeface="Bahnschrift Condensed" panose="020B0502040204020203" pitchFamily="34" charset="0"/>
                </a:rPr>
                <a:t>лет назад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xmlns="" id="{A925F87E-FF03-D502-0CD6-43650F1120AF}"/>
                </a:ext>
              </a:extLst>
            </p:cNvPr>
            <p:cNvSpPr txBox="1"/>
            <p:nvPr/>
          </p:nvSpPr>
          <p:spPr>
            <a:xfrm>
              <a:off x="7538996" y="6139249"/>
              <a:ext cx="16833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cap="all" dirty="0">
                  <a:latin typeface="Bahnschrift Condensed" panose="020B0502040204020203" pitchFamily="34" charset="0"/>
                </a:rPr>
                <a:t>|  </a:t>
              </a:r>
              <a:r>
                <a:rPr lang="en-US" sz="1400" cap="all" dirty="0">
                  <a:latin typeface="Bahnschrift Condensed" panose="020B0502040204020203" pitchFamily="34" charset="0"/>
                </a:rPr>
                <a:t> </a:t>
              </a:r>
              <a:r>
                <a:rPr lang="ru-RU" sz="1400" cap="all" dirty="0">
                  <a:latin typeface="Bahnschrift Condensed" panose="020B0502040204020203" pitchFamily="34" charset="0"/>
                </a:rPr>
                <a:t>2,5 тыс.</a:t>
              </a:r>
              <a:endParaRPr lang="en-US" sz="1400" cap="all" dirty="0">
                <a:latin typeface="Bahnschrift Condensed" panose="020B0502040204020203" pitchFamily="34" charset="0"/>
              </a:endParaRPr>
            </a:p>
            <a:p>
              <a:pPr algn="ctr"/>
              <a:r>
                <a:rPr lang="en-US" sz="1400" cap="all" dirty="0">
                  <a:latin typeface="Bahnschrift Condensed" panose="020B0502040204020203" pitchFamily="34" charset="0"/>
                </a:rPr>
                <a:t>      </a:t>
              </a:r>
              <a:r>
                <a:rPr lang="ru-RU" sz="1400" cap="all" dirty="0">
                  <a:latin typeface="Bahnschrift Condensed" panose="020B0502040204020203" pitchFamily="34" charset="0"/>
                </a:rPr>
                <a:t>лет назад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xmlns="" id="{38087726-00D7-1606-DF32-6293EEFB2B9B}"/>
                </a:ext>
              </a:extLst>
            </p:cNvPr>
            <p:cNvSpPr txBox="1"/>
            <p:nvPr/>
          </p:nvSpPr>
          <p:spPr>
            <a:xfrm>
              <a:off x="9119632" y="6139249"/>
              <a:ext cx="16833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cap="all" dirty="0">
                  <a:latin typeface="Bahnschrift Condensed" panose="020B0502040204020203" pitchFamily="34" charset="0"/>
                </a:rPr>
                <a:t>|  </a:t>
              </a:r>
              <a:r>
                <a:rPr lang="en-US" sz="1400" cap="all" dirty="0">
                  <a:latin typeface="Bahnschrift Condensed" panose="020B0502040204020203" pitchFamily="34" charset="0"/>
                </a:rPr>
                <a:t> 1,</a:t>
              </a:r>
              <a:r>
                <a:rPr lang="ru-RU" sz="1400" cap="all" dirty="0">
                  <a:latin typeface="Bahnschrift Condensed" panose="020B0502040204020203" pitchFamily="34" charset="0"/>
                </a:rPr>
                <a:t>5 тыс. </a:t>
              </a:r>
              <a:endParaRPr lang="en-US" sz="1400" cap="all" dirty="0">
                <a:latin typeface="Bahnschrift Condensed" panose="020B0502040204020203" pitchFamily="34" charset="0"/>
              </a:endParaRPr>
            </a:p>
            <a:p>
              <a:pPr algn="ctr"/>
              <a:r>
                <a:rPr lang="en-US" sz="1400" cap="all" dirty="0">
                  <a:latin typeface="Bahnschrift Condensed" panose="020B0502040204020203" pitchFamily="34" charset="0"/>
                </a:rPr>
                <a:t>     </a:t>
              </a:r>
              <a:r>
                <a:rPr lang="ru-RU" sz="1400" cap="all" dirty="0">
                  <a:latin typeface="Bahnschrift Condensed" panose="020B0502040204020203" pitchFamily="34" charset="0"/>
                </a:rPr>
                <a:t>лет назад</a:t>
              </a:r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xmlns="" id="{FC6118D1-B29D-8F25-8782-2CE5D7BA8F0E}"/>
                </a:ext>
              </a:extLst>
            </p:cNvPr>
            <p:cNvSpPr txBox="1"/>
            <p:nvPr/>
          </p:nvSpPr>
          <p:spPr>
            <a:xfrm>
              <a:off x="10244746" y="6143901"/>
              <a:ext cx="1683367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cap="all" dirty="0">
                  <a:latin typeface="Bahnschrift Condensed" panose="020B0502040204020203" pitchFamily="34" charset="0"/>
                </a:rPr>
                <a:t>|  </a:t>
              </a:r>
              <a:r>
                <a:rPr lang="en-US" sz="1400" cap="all" dirty="0">
                  <a:latin typeface="Bahnschrift Condensed" panose="020B0502040204020203" pitchFamily="34" charset="0"/>
                </a:rPr>
                <a:t> 400</a:t>
              </a:r>
            </a:p>
            <a:p>
              <a:pPr algn="ctr"/>
              <a:r>
                <a:rPr lang="en-US" sz="1400" cap="all" dirty="0">
                  <a:latin typeface="Bahnschrift Condensed" panose="020B0502040204020203" pitchFamily="34" charset="0"/>
                </a:rPr>
                <a:t>          </a:t>
              </a:r>
              <a:r>
                <a:rPr lang="ru-RU" sz="1400" cap="all" dirty="0">
                  <a:latin typeface="Bahnschrift Condensed" panose="020B0502040204020203" pitchFamily="34" charset="0"/>
                </a:rPr>
                <a:t>лет назад</a:t>
              </a:r>
            </a:p>
          </p:txBody>
        </p:sp>
      </p:grpSp>
      <p:pic>
        <p:nvPicPr>
          <p:cNvPr id="25" name="Объект 24">
            <a:extLst>
              <a:ext uri="{FF2B5EF4-FFF2-40B4-BE49-F238E27FC236}">
                <a16:creationId xmlns:a16="http://schemas.microsoft.com/office/drawing/2014/main" xmlns="" id="{D5F24287-5C50-9F01-DEC0-97DD38EB6D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46192" y="18946"/>
            <a:ext cx="7867469" cy="5562977"/>
          </a:xfrm>
        </p:spPr>
      </p:pic>
      <p:sp>
        <p:nvSpPr>
          <p:cNvPr id="26" name="Объект 5">
            <a:extLst>
              <a:ext uri="{FF2B5EF4-FFF2-40B4-BE49-F238E27FC236}">
                <a16:creationId xmlns:a16="http://schemas.microsoft.com/office/drawing/2014/main" xmlns="" id="{88504D19-28C4-422F-4CBE-A2E7FCC5BD17}"/>
              </a:ext>
            </a:extLst>
          </p:cNvPr>
          <p:cNvSpPr txBox="1">
            <a:spLocks/>
          </p:cNvSpPr>
          <p:nvPr/>
        </p:nvSpPr>
        <p:spPr>
          <a:xfrm>
            <a:off x="23842" y="18946"/>
            <a:ext cx="4222350" cy="534946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dirty="0">
                <a:latin typeface="Bahnschrift Condensed" panose="020B0502040204020203" pitchFamily="34" charset="0"/>
              </a:rPr>
              <a:t>На территории Промышленновского округа известно 111 разновременных археологических памятников.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 err="1">
                <a:latin typeface="Bahnschrift Condensed" panose="020B0502040204020203" pitchFamily="34" charset="0"/>
              </a:rPr>
              <a:t>Новокаменный</a:t>
            </a:r>
            <a:r>
              <a:rPr lang="ru-RU" sz="1800" dirty="0">
                <a:latin typeface="Bahnschrift Condensed" panose="020B0502040204020203" pitchFamily="34" charset="0"/>
              </a:rPr>
              <a:t> век - 5  памятников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>
                <a:latin typeface="Bahnschrift Condensed" panose="020B0502040204020203" pitchFamily="34" charset="0"/>
              </a:rPr>
              <a:t>Бронзовый век – более 40 памятников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>
                <a:latin typeface="Bahnschrift Condensed" panose="020B0502040204020203" pitchFamily="34" charset="0"/>
              </a:rPr>
              <a:t>Ранний железный век – 5 памятников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>
                <a:latin typeface="Bahnschrift Condensed" panose="020B0502040204020203" pitchFamily="34" charset="0"/>
              </a:rPr>
              <a:t>Средневековье – 28 памятников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1800" dirty="0">
                <a:latin typeface="Bahnschrift Condensed" panose="020B0502040204020203" pitchFamily="34" charset="0"/>
              </a:rPr>
              <a:t>Новое время – 3 памятника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1800" dirty="0">
              <a:latin typeface="Bahnschrift Condensed" panose="020B0502040204020203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cap="all" dirty="0">
                <a:latin typeface="Bahnschrift Condensed" panose="020B0502040204020203" pitchFamily="34" charset="0"/>
              </a:rPr>
              <a:t>Самый древний – 6 тыс. лет назад.</a:t>
            </a:r>
          </a:p>
          <a:p>
            <a:pPr marL="0" indent="0" algn="just">
              <a:buFont typeface="Arial" panose="020B0604020202020204" pitchFamily="34" charset="0"/>
              <a:buNone/>
            </a:pPr>
            <a:endParaRPr lang="ru-RU" sz="2000" cap="all" dirty="0">
              <a:latin typeface="Bahnschrift Condensed" panose="020B0502040204020203" pitchFamily="34" charset="0"/>
            </a:endParaRP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ru-RU" sz="2000" cap="all" dirty="0">
                <a:latin typeface="Bahnschrift Condensed" panose="020B0502040204020203" pitchFamily="34" charset="0"/>
              </a:rPr>
              <a:t>Самый «МОЛОДОЙ» - 300 лет назад.</a:t>
            </a:r>
          </a:p>
          <a:p>
            <a:pPr algn="just"/>
            <a:endParaRPr lang="ru-RU" sz="20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218545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538A0DE-DE35-DB01-FFD1-32E36CC077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9F0C9240-9EFF-4B9E-82F2-2B87FCE09A9B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0306" y="1253049"/>
            <a:ext cx="3798918" cy="5318485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xmlns="" id="{F4C68570-F19A-7742-D166-2C93732B0F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5043948" cy="1325563"/>
          </a:xfrm>
          <a:solidFill>
            <a:schemeClr val="accent6">
              <a:lumMod val="60000"/>
              <a:lumOff val="40000"/>
            </a:schemeClr>
          </a:solidFill>
        </p:spPr>
        <p:txBody>
          <a:bodyPr/>
          <a:lstStyle/>
          <a:p>
            <a:r>
              <a:rPr lang="ru-RU" dirty="0" err="1">
                <a:latin typeface="Aptos Narrow" panose="020B0004020202020204" pitchFamily="34" charset="0"/>
              </a:rPr>
              <a:t>Новокаменный</a:t>
            </a:r>
            <a:r>
              <a:rPr lang="ru-RU" dirty="0">
                <a:latin typeface="Aptos Narrow" panose="020B0004020202020204" pitchFamily="34" charset="0"/>
              </a:rPr>
              <a:t> век</a:t>
            </a:r>
            <a:br>
              <a:rPr lang="ru-RU" dirty="0">
                <a:latin typeface="Aptos Narrow" panose="020B0004020202020204" pitchFamily="34" charset="0"/>
              </a:rPr>
            </a:br>
            <a:r>
              <a:rPr lang="ru-RU" dirty="0">
                <a:latin typeface="Aptos Narrow" panose="020B0004020202020204" pitchFamily="34" charset="0"/>
              </a:rPr>
              <a:t> 8-5 тысяч лет назад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32872767-29C9-2D27-E819-045B4316A8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37907" y="24475"/>
            <a:ext cx="3858119" cy="87983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dirty="0">
                <a:latin typeface="Bahnschrift Condensed" panose="020B0502040204020203" pitchFamily="34" charset="0"/>
              </a:rPr>
              <a:t>Охотники, собиратели, рыболовы</a:t>
            </a:r>
          </a:p>
          <a:p>
            <a:pPr marL="0" indent="0">
              <a:buNone/>
            </a:pPr>
            <a:endParaRPr lang="ru-RU" dirty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C1798B5-57D3-A18C-81B7-FF1B8ED6B32D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234447" y="3214267"/>
            <a:ext cx="2243522" cy="2145978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B907AB4D-E224-C907-BEEA-59733B95DFD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87674" y="1968759"/>
            <a:ext cx="3235438" cy="477849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1B66062-04C5-6A05-6764-3E992497C1D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 b="50738"/>
          <a:stretch/>
        </p:blipFill>
        <p:spPr>
          <a:xfrm>
            <a:off x="8830603" y="170559"/>
            <a:ext cx="3227428" cy="2464559"/>
          </a:xfrm>
          <a:prstGeom prst="rect">
            <a:avLst/>
          </a:prstGeom>
          <a:effectLst>
            <a:reflection endPos="0" dist="50800" dir="5400000" sy="-100000" algn="bl" rotWithShape="0"/>
          </a:effectLst>
        </p:spPr>
      </p:pic>
      <p:sp>
        <p:nvSpPr>
          <p:cNvPr id="8" name="Объект 5">
            <a:extLst>
              <a:ext uri="{FF2B5EF4-FFF2-40B4-BE49-F238E27FC236}">
                <a16:creationId xmlns:a16="http://schemas.microsoft.com/office/drawing/2014/main" xmlns="" id="{8424D20A-0CE4-C764-B9A1-260648D1D066}"/>
              </a:ext>
            </a:extLst>
          </p:cNvPr>
          <p:cNvSpPr txBox="1">
            <a:spLocks/>
          </p:cNvSpPr>
          <p:nvPr/>
        </p:nvSpPr>
        <p:spPr>
          <a:xfrm>
            <a:off x="8199912" y="2753179"/>
            <a:ext cx="3858119" cy="66278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Bahnschrift Condensed" panose="020B0502040204020203" pitchFamily="34" charset="0"/>
              </a:rPr>
              <a:t>Гончары, косторезы и </a:t>
            </a:r>
            <a:r>
              <a:rPr lang="ru-RU" dirty="0" err="1">
                <a:latin typeface="Bahnschrift Condensed" panose="020B0502040204020203" pitchFamily="34" charset="0"/>
              </a:rPr>
              <a:t>камнеобработчики</a:t>
            </a:r>
            <a:endParaRPr lang="ru-RU" dirty="0">
              <a:latin typeface="Bahnschrift Condensed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ED51D7C4-D33C-5C81-81D8-4A9A990F5231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8612664" y="3419829"/>
            <a:ext cx="1689084" cy="3582493"/>
          </a:xfrm>
          <a:prstGeom prst="rect">
            <a:avLst/>
          </a:prstGeom>
        </p:spPr>
      </p:pic>
      <p:sp>
        <p:nvSpPr>
          <p:cNvPr id="12" name="Объект 5">
            <a:extLst>
              <a:ext uri="{FF2B5EF4-FFF2-40B4-BE49-F238E27FC236}">
                <a16:creationId xmlns:a16="http://schemas.microsoft.com/office/drawing/2014/main" xmlns="" id="{87338EF8-9FAF-52DE-53B8-4D69C596B04C}"/>
              </a:ext>
            </a:extLst>
          </p:cNvPr>
          <p:cNvSpPr txBox="1">
            <a:spLocks/>
          </p:cNvSpPr>
          <p:nvPr/>
        </p:nvSpPr>
        <p:spPr>
          <a:xfrm>
            <a:off x="2078070" y="1325562"/>
            <a:ext cx="2818396" cy="97132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 памятники вблизи: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Лебеди,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Плотниково,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Еремино, </a:t>
            </a:r>
          </a:p>
          <a:p>
            <a:pPr marL="0" indent="0" algn="r">
              <a:buFont typeface="Arial" panose="020B0604020202020204" pitchFamily="34" charset="0"/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Васьково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  <a:p>
            <a:endParaRPr lang="ru-RU" sz="1600" dirty="0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F19AA29E-E6F6-9A19-9EBA-EC96834E4F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4343" b="94836" l="9742" r="91667">
                        <a14:foregroundMark x1="25939" y1="7981" x2="25939" y2="7981"/>
                        <a14:foregroundMark x1="82629" y1="10446" x2="82629" y2="10446"/>
                        <a14:foregroundMark x1="91667" y1="14202" x2="91667" y2="14202"/>
                        <a14:foregroundMark x1="81690" y1="4343" x2="81690" y2="4343"/>
                        <a14:foregroundMark x1="28404" y1="37559" x2="28404" y2="37559"/>
                        <a14:foregroundMark x1="36385" y1="61620" x2="36385" y2="61620"/>
                        <a14:foregroundMark x1="10446" y1="94953" x2="10446" y2="94953"/>
                        <a14:foregroundMark x1="82629" y1="37911" x2="82629" y2="37911"/>
                        <a14:foregroundMark x1="9742" y1="15258" x2="9742" y2="152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5474" y="692317"/>
            <a:ext cx="2003162" cy="200316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6E59B887-7A29-3034-F99B-4B4DD1D97AE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ackgroundRemoval t="6166" b="89812" l="9548" r="89950">
                        <a14:foregroundMark x1="47236" y1="22252" x2="47236" y2="22252"/>
                        <a14:foregroundMark x1="35176" y1="32708" x2="35176" y2="32708"/>
                        <a14:foregroundMark x1="36683" y1="79357" x2="36683" y2="79357"/>
                        <a14:foregroundMark x1="40201" y1="67828" x2="40201" y2="67828"/>
                        <a14:foregroundMark x1="70352" y1="6166" x2="70352" y2="6166"/>
                        <a14:foregroundMark x1="67839" y1="6166" x2="67839" y2="61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533045" y="662781"/>
            <a:ext cx="833408" cy="156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4787230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FA73B1C-3FB6-7677-0004-7B86C9F571B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4011" b="95053" l="21750" r="52667">
                        <a14:foregroundMark x1="39250" y1="6016" x2="39250" y2="6016"/>
                        <a14:foregroundMark x1="40833" y1="4011" x2="40833" y2="4011"/>
                        <a14:foregroundMark x1="52667" y1="33422" x2="52667" y2="33422"/>
                        <a14:foregroundMark x1="25250" y1="72193" x2="25250" y2="72193"/>
                        <a14:foregroundMark x1="26083" y1="70187" x2="26083" y2="70187"/>
                        <a14:foregroundMark x1="26083" y1="69920" x2="25083" y2="73396"/>
                        <a14:foregroundMark x1="23000" y1="77406" x2="24000" y2="75401"/>
                        <a14:foregroundMark x1="22083" y1="79278" x2="23167" y2="77406"/>
                        <a14:foregroundMark x1="21833" y1="79412" x2="23000" y2="76604"/>
                        <a14:foregroundMark x1="37667" y1="91578" x2="40167" y2="89706"/>
                        <a14:foregroundMark x1="47833" y1="91444" x2="48500" y2="95053"/>
                        <a14:foregroundMark x1="35417" y1="93048" x2="35167" y2="91711"/>
                        <a14:foregroundMark x1="35417" y1="91444" x2="36000" y2="93449"/>
                        <a14:foregroundMark x1="36833" y1="93984" x2="34167" y2="91444"/>
                        <a14:foregroundMark x1="34417" y1="93316" x2="33333" y2="93984"/>
                        <a14:foregroundMark x1="34917" y1="95053" x2="34750" y2="93850"/>
                        <a14:foregroundMark x1="34667" y1="93850" x2="36667" y2="94251"/>
                        <a14:foregroundMark x1="36500" y1="92112" x2="35667" y2="91310"/>
                      </a14:backgroundRemoval>
                    </a14:imgEffect>
                  </a14:imgLayer>
                </a14:imgProps>
              </a:ext>
            </a:extLst>
          </a:blip>
          <a:srcRect l="21224" r="44191"/>
          <a:stretch/>
        </p:blipFill>
        <p:spPr>
          <a:xfrm>
            <a:off x="9436043" y="1872342"/>
            <a:ext cx="2857203" cy="5149608"/>
          </a:xfrm>
          <a:prstGeom prst="rect">
            <a:avLst/>
          </a:prstGeom>
        </p:spPr>
      </p:pic>
      <p:sp>
        <p:nvSpPr>
          <p:cNvPr id="9" name="Заголовок 3">
            <a:extLst>
              <a:ext uri="{FF2B5EF4-FFF2-40B4-BE49-F238E27FC236}">
                <a16:creationId xmlns:a16="http://schemas.microsoft.com/office/drawing/2014/main" xmlns="" id="{485AD0E1-53A4-B6D0-4D6C-F51F6D92D244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043948" cy="132556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ptos Narrow" panose="020B0004020202020204" pitchFamily="34" charset="0"/>
              </a:rPr>
              <a:t>Бронзовый век</a:t>
            </a:r>
            <a:br>
              <a:rPr lang="ru-RU" dirty="0">
                <a:latin typeface="Aptos Narrow" panose="020B0004020202020204" pitchFamily="34" charset="0"/>
              </a:rPr>
            </a:br>
            <a:r>
              <a:rPr lang="ru-RU" dirty="0">
                <a:latin typeface="Aptos Narrow" panose="020B0004020202020204" pitchFamily="34" charset="0"/>
              </a:rPr>
              <a:t> 4,5 - 3 тысяч лет назад</a:t>
            </a:r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xmlns="" id="{1A483971-4D36-93A2-1152-E9C7E2D434AA}"/>
              </a:ext>
            </a:extLst>
          </p:cNvPr>
          <p:cNvSpPr txBox="1">
            <a:spLocks/>
          </p:cNvSpPr>
          <p:nvPr/>
        </p:nvSpPr>
        <p:spPr>
          <a:xfrm>
            <a:off x="5324066" y="98691"/>
            <a:ext cx="3894796" cy="662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Bahnschrift Condensed" panose="020B0502040204020203" pitchFamily="34" charset="0"/>
              </a:rPr>
              <a:t>Первые земледельцы и животноводы в Кузбассе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11" name="Объект 5">
            <a:extLst>
              <a:ext uri="{FF2B5EF4-FFF2-40B4-BE49-F238E27FC236}">
                <a16:creationId xmlns:a16="http://schemas.microsoft.com/office/drawing/2014/main" xmlns="" id="{68335CBD-C43E-3B45-42B8-EE8DAD95BA42}"/>
              </a:ext>
            </a:extLst>
          </p:cNvPr>
          <p:cNvSpPr txBox="1">
            <a:spLocks/>
          </p:cNvSpPr>
          <p:nvPr/>
        </p:nvSpPr>
        <p:spPr>
          <a:xfrm>
            <a:off x="5411531" y="3653017"/>
            <a:ext cx="5011121" cy="662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Bahnschrift Condensed" panose="020B0502040204020203" pitchFamily="34" charset="0"/>
              </a:rPr>
              <a:t>Гончары, металлурги и литейщики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F7AC722B-29E7-C0B5-9873-CAC996A08CD8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24066" y="4095872"/>
            <a:ext cx="3793020" cy="266343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9D6D18D-B3DD-4434-64B4-6DFDE3639E2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9029620" y="20306"/>
            <a:ext cx="1393033" cy="2308237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1CF316BC-3AD4-8784-A206-73E3868F374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60357" y="916160"/>
            <a:ext cx="2788252" cy="2547044"/>
          </a:xfrm>
          <a:prstGeom prst="rect">
            <a:avLst/>
          </a:prstGeom>
        </p:spPr>
      </p:pic>
      <p:pic>
        <p:nvPicPr>
          <p:cNvPr id="1026" name="Picture 2" descr="Picture background">
            <a:extLst>
              <a:ext uri="{FF2B5EF4-FFF2-40B4-BE49-F238E27FC236}">
                <a16:creationId xmlns:a16="http://schemas.microsoft.com/office/drawing/2014/main" xmlns="" id="{2C0ACE1C-057F-D094-C20A-5E22E20571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872342"/>
            <a:ext cx="2644014" cy="4985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Объект 5">
            <a:extLst>
              <a:ext uri="{FF2B5EF4-FFF2-40B4-BE49-F238E27FC236}">
                <a16:creationId xmlns:a16="http://schemas.microsoft.com/office/drawing/2014/main" xmlns="" id="{3F9E8E96-5F74-FF29-1B09-270BFC774513}"/>
              </a:ext>
            </a:extLst>
          </p:cNvPr>
          <p:cNvSpPr txBox="1">
            <a:spLocks/>
          </p:cNvSpPr>
          <p:nvPr/>
        </p:nvSpPr>
        <p:spPr>
          <a:xfrm>
            <a:off x="2449855" y="5427590"/>
            <a:ext cx="2788252" cy="957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Bahnschrift Condensed" panose="020B0502040204020203" pitchFamily="34" charset="0"/>
              </a:rPr>
              <a:t>Воины, обитавшие на территории от Иртыша до Енисея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xmlns="" id="{4B0CA554-CEF6-B1C8-F2F1-2443BC9125F2}"/>
              </a:ext>
            </a:extLst>
          </p:cNvPr>
          <p:cNvSpPr txBox="1">
            <a:spLocks/>
          </p:cNvSpPr>
          <p:nvPr/>
        </p:nvSpPr>
        <p:spPr>
          <a:xfrm>
            <a:off x="1769347" y="1325562"/>
            <a:ext cx="3274601" cy="1194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 памятники вблизи: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Ваганово, 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Васьково, 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Еремино, 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Журавлево,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Лебеди, 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Портнягино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Плотниково, 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Титово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Тарасово,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Усть-Тарсьма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  <a:p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xmlns="" val="1096435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3">
            <a:extLst>
              <a:ext uri="{FF2B5EF4-FFF2-40B4-BE49-F238E27FC236}">
                <a16:creationId xmlns:a16="http://schemas.microsoft.com/office/drawing/2014/main" xmlns="" id="{A3F83CDC-549B-A99A-D333-80C7888A99BA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043948" cy="1325563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ptos Narrow" panose="020B0004020202020204" pitchFamily="34" charset="0"/>
              </a:rPr>
              <a:t>Ранний железный век</a:t>
            </a:r>
            <a:br>
              <a:rPr lang="ru-RU" dirty="0">
                <a:latin typeface="Aptos Narrow" panose="020B0004020202020204" pitchFamily="34" charset="0"/>
              </a:rPr>
            </a:br>
            <a:r>
              <a:rPr lang="ru-RU" dirty="0">
                <a:latin typeface="Aptos Narrow" panose="020B0004020202020204" pitchFamily="34" charset="0"/>
              </a:rPr>
              <a:t> 2,5 – 1,6 тыс. лет назад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5082B38B-C4E1-2E6B-B644-8CE8003E1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3949" y="0"/>
            <a:ext cx="3327030" cy="1914255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9BEBEC17-92F1-334D-B148-8DA26ECC694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959700" y="0"/>
            <a:ext cx="3232300" cy="1949250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EC38EA2-328E-E8AD-D4E7-4238B0ADA42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42314" y="1914255"/>
            <a:ext cx="3327029" cy="481739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0433D61D-C7A2-FC24-AF7E-C676B81B055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9950" b="93433" l="9836" r="89982">
                        <a14:foregroundMark x1="68124" y1="91642" x2="68124" y2="93433"/>
                        <a14:foregroundMark x1="38434" y1="12637" x2="38434" y2="12637"/>
                        <a14:foregroundMark x1="38434" y1="12139" x2="38434" y2="12139"/>
                        <a14:foregroundMark x1="39709" y1="11542" x2="38251" y2="11741"/>
                        <a14:foregroundMark x1="37158" y1="12438" x2="37158" y2="12736"/>
                        <a14:foregroundMark x1="80146" y1="14826" x2="80328" y2="26070"/>
                        <a14:foregroundMark x1="80146" y1="13532" x2="80146" y2="15423"/>
                        <a14:foregroundMark x1="80328" y1="12836" x2="80328" y2="14229"/>
                        <a14:foregroundMark x1="79964" y1="16219" x2="79053" y2="19502"/>
                        <a14:foregroundMark x1="79964" y1="13930" x2="79781" y2="17015"/>
                        <a14:foregroundMark x1="12386" y1="28060" x2="15483" y2="38507"/>
                        <a14:foregroundMark x1="12933" y1="26866" x2="16029" y2="38607"/>
                        <a14:foregroundMark x1="15118" y1="47463" x2="16393" y2="47065"/>
                        <a14:foregroundMark x1="12386" y1="26567" x2="13479" y2="3552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490718" y="1593985"/>
            <a:ext cx="2981495" cy="5457929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23CC73D2-14F0-1E08-6526-7B2FE83F3D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9">
                    <a14:imgEffect>
                      <a14:backgroundRemoval t="3056" b="96806" l="23876" r="84496">
                        <a14:foregroundMark x1="41395" y1="88472" x2="44651" y2="89444"/>
                        <a14:foregroundMark x1="68527" y1="90000" x2="74884" y2="97083"/>
                        <a14:foregroundMark x1="24186" y1="73472" x2="24186" y2="85000"/>
                        <a14:foregroundMark x1="46977" y1="3333" x2="45426" y2="9583"/>
                        <a14:foregroundMark x1="51318" y1="5278" x2="51783" y2="6528"/>
                        <a14:foregroundMark x1="51783" y1="3333" x2="51783" y2="3750"/>
                        <a14:foregroundMark x1="52248" y1="6667" x2="52403" y2="7361"/>
                        <a14:foregroundMark x1="52713" y1="7222" x2="52868" y2="6806"/>
                        <a14:foregroundMark x1="83101" y1="15694" x2="75814" y2="20000"/>
                        <a14:foregroundMark x1="75814" y1="20000" x2="74419" y2="21389"/>
                        <a14:foregroundMark x1="84496" y1="14583" x2="77829" y2="19167"/>
                        <a14:foregroundMark x1="40930" y1="16944" x2="41085" y2="21111"/>
                      </a14:backgroundRemoval>
                    </a14:imgEffect>
                  </a14:imgLayer>
                </a14:imgProps>
              </a:ext>
            </a:extLst>
          </a:blip>
          <a:srcRect l="17900" r="14781"/>
          <a:stretch/>
        </p:blipFill>
        <p:spPr>
          <a:xfrm>
            <a:off x="-129209" y="1914255"/>
            <a:ext cx="2981443" cy="4943745"/>
          </a:xfrm>
          <a:prstGeom prst="rect">
            <a:avLst/>
          </a:prstGeom>
        </p:spPr>
      </p:pic>
      <p:sp>
        <p:nvSpPr>
          <p:cNvPr id="21" name="Объект 5">
            <a:extLst>
              <a:ext uri="{FF2B5EF4-FFF2-40B4-BE49-F238E27FC236}">
                <a16:creationId xmlns:a16="http://schemas.microsoft.com/office/drawing/2014/main" xmlns="" id="{B9C6E244-A918-1B01-6779-3780718C3494}"/>
              </a:ext>
            </a:extLst>
          </p:cNvPr>
          <p:cNvSpPr txBox="1">
            <a:spLocks/>
          </p:cNvSpPr>
          <p:nvPr/>
        </p:nvSpPr>
        <p:spPr>
          <a:xfrm>
            <a:off x="2290748" y="3463144"/>
            <a:ext cx="2981443" cy="957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latin typeface="Bahnschrift Condensed" panose="020B0502040204020203" pitchFamily="34" charset="0"/>
              </a:rPr>
              <a:t>Представители лесостепного скифо-сибирского мира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>
              <a:latin typeface="Bahnschrift Condensed" panose="020B0502040204020203" pitchFamily="34" charset="0"/>
            </a:endParaRPr>
          </a:p>
          <a:p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xmlns="" id="{A0C69CF5-B802-4068-0E7E-36C32E9ACBCE}"/>
              </a:ext>
            </a:extLst>
          </p:cNvPr>
          <p:cNvSpPr txBox="1">
            <a:spLocks/>
          </p:cNvSpPr>
          <p:nvPr/>
        </p:nvSpPr>
        <p:spPr>
          <a:xfrm>
            <a:off x="2521974" y="5258804"/>
            <a:ext cx="2788252" cy="957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latin typeface="Bahnschrift Condensed" panose="020B0502040204020203" pitchFamily="34" charset="0"/>
              </a:rPr>
              <a:t>Воины, скотоводы, </a:t>
            </a:r>
            <a:r>
              <a:rPr lang="ru-RU" sz="4000" u="sng" dirty="0">
                <a:latin typeface="Bahnschrift Condensed" panose="020B0502040204020203" pitchFamily="34" charset="0"/>
              </a:rPr>
              <a:t>земледельцы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>
              <a:latin typeface="Bahnschrift Condensed" panose="020B0502040204020203" pitchFamily="34" charset="0"/>
            </a:endParaRPr>
          </a:p>
          <a:p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xmlns="" id="{E42CB447-04A7-D458-1407-F07DB4D18F14}"/>
              </a:ext>
            </a:extLst>
          </p:cNvPr>
          <p:cNvSpPr txBox="1">
            <a:spLocks/>
          </p:cNvSpPr>
          <p:nvPr/>
        </p:nvSpPr>
        <p:spPr>
          <a:xfrm>
            <a:off x="7962289" y="4300860"/>
            <a:ext cx="2788252" cy="957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dirty="0">
                <a:latin typeface="Bahnschrift Condensed" panose="020B0502040204020203" pitchFamily="34" charset="0"/>
              </a:rPr>
              <a:t>Представители южно-таёжного мира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>
              <a:latin typeface="Bahnschrift Condensed" panose="020B0502040204020203" pitchFamily="34" charset="0"/>
            </a:endParaRPr>
          </a:p>
          <a:p>
            <a:endParaRPr lang="ru-RU" sz="2400" dirty="0">
              <a:latin typeface="Bahnschrift Condensed" panose="020B0502040204020203" pitchFamily="34" charset="0"/>
            </a:endParaRPr>
          </a:p>
        </p:txBody>
      </p:sp>
      <p:sp>
        <p:nvSpPr>
          <p:cNvPr id="5" name="Объект 5">
            <a:extLst>
              <a:ext uri="{FF2B5EF4-FFF2-40B4-BE49-F238E27FC236}">
                <a16:creationId xmlns:a16="http://schemas.microsoft.com/office/drawing/2014/main" xmlns="" id="{82524717-76D1-460A-9462-CF4190D6A866}"/>
              </a:ext>
            </a:extLst>
          </p:cNvPr>
          <p:cNvSpPr txBox="1">
            <a:spLocks/>
          </p:cNvSpPr>
          <p:nvPr/>
        </p:nvSpPr>
        <p:spPr>
          <a:xfrm>
            <a:off x="1769347" y="1325562"/>
            <a:ext cx="3274601" cy="1194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 памятники вблизи: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Голубево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Журавлево,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Титово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Усть-Тарсьма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  <a:p>
            <a:endParaRPr lang="ru-RU" sz="1600" dirty="0"/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xmlns="" id="{416F1515-6E63-A24F-948A-D7C8FF56305C}"/>
              </a:ext>
            </a:extLst>
          </p:cNvPr>
          <p:cNvSpPr txBox="1">
            <a:spLocks/>
          </p:cNvSpPr>
          <p:nvPr/>
        </p:nvSpPr>
        <p:spPr>
          <a:xfrm>
            <a:off x="8193213" y="5516252"/>
            <a:ext cx="2788252" cy="95794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latin typeface="Bahnschrift Condensed" panose="020B0502040204020203" pitchFamily="34" charset="0"/>
              </a:rPr>
              <a:t>Воины, скотоводы, </a:t>
            </a:r>
            <a:r>
              <a:rPr lang="ru-RU" sz="4000" u="sng" dirty="0">
                <a:latin typeface="Bahnschrift Condensed" panose="020B0502040204020203" pitchFamily="34" charset="0"/>
              </a:rPr>
              <a:t>охотники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400" dirty="0">
              <a:latin typeface="Bahnschrift Condensed" panose="020B0502040204020203" pitchFamily="34" charset="0"/>
            </a:endParaRPr>
          </a:p>
          <a:p>
            <a:endParaRPr lang="ru-RU" sz="2400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759631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C7E8806F-D659-BDF8-E5C3-06D434233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741902" y="5026194"/>
            <a:ext cx="2857184" cy="177003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763C2CE5-0C63-3E15-9F81-7F5AB0D3D0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718492" y="4929446"/>
            <a:ext cx="3269521" cy="1859145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xmlns="" id="{28C43EB9-48A0-6DFE-005F-0E87EA390C6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70697" b="96558" l="3917" r="93758">
                        <a14:foregroundMark x1="29621" y1="77229" x2="17381" y2="78464"/>
                        <a14:foregroundMark x1="22154" y1="75552" x2="26071" y2="72551"/>
                        <a14:foregroundMark x1="7956" y1="82436" x2="23623" y2="76787"/>
                        <a14:foregroundMark x1="23623" y1="76787" x2="35985" y2="78994"/>
                        <a14:foregroundMark x1="35985" y1="78994" x2="41616" y2="82259"/>
                        <a14:foregroundMark x1="35618" y1="78288" x2="40636" y2="81377"/>
                        <a14:foregroundMark x1="41371" y1="81906" x2="35741" y2="78199"/>
                        <a14:foregroundMark x1="22154" y1="72374" x2="25337" y2="71845"/>
                        <a14:foregroundMark x1="52387" y1="81906" x2="76255" y2="74934"/>
                        <a14:foregroundMark x1="76255" y1="74934" x2="89718" y2="80847"/>
                        <a14:foregroundMark x1="89718" y1="80847" x2="90208" y2="82083"/>
                        <a14:foregroundMark x1="78580" y1="73875" x2="75765" y2="73080"/>
                        <a14:foregroundMark x1="4529" y1="96646" x2="21665" y2="90556"/>
                        <a14:foregroundMark x1="21665" y1="90556" x2="38923" y2="91262"/>
                        <a14:foregroundMark x1="38923" y1="91262" x2="42595" y2="94881"/>
                        <a14:foregroundMark x1="22889" y1="86761" x2="25949" y2="85613"/>
                        <a14:foregroundMark x1="27785" y1="87820" x2="39412" y2="91262"/>
                        <a14:foregroundMark x1="21909" y1="83936" x2="21909" y2="83936"/>
                        <a14:foregroundMark x1="25092" y1="83936" x2="26805" y2="84113"/>
                        <a14:foregroundMark x1="21909" y1="84201" x2="21909" y2="84201"/>
                        <a14:foregroundMark x1="22277" y1="84113" x2="24725" y2="84025"/>
                        <a14:foregroundMark x1="31824" y1="87820" x2="38311" y2="89673"/>
                        <a14:foregroundMark x1="27050" y1="86408" x2="31701" y2="87555"/>
                        <a14:foregroundMark x1="32681" y1="93645" x2="7589" y2="94616"/>
                        <a14:foregroundMark x1="4039" y1="95675" x2="14076" y2="89056"/>
                        <a14:foregroundMark x1="14076" y1="89056" x2="14443" y2="88967"/>
                        <a14:foregroundMark x1="14076" y1="87996" x2="4529" y2="93733"/>
                        <a14:foregroundMark x1="4529" y1="93733" x2="4162" y2="95410"/>
                        <a14:foregroundMark x1="49694" y1="96734" x2="84211" y2="94793"/>
                        <a14:foregroundMark x1="84211" y1="94793" x2="89963" y2="91968"/>
                        <a14:foregroundMark x1="92289" y1="94704" x2="93880" y2="96293"/>
                        <a14:foregroundMark x1="68543" y1="88791" x2="75031" y2="88173"/>
                        <a14:foregroundMark x1="69645" y1="86937" x2="69645" y2="86937"/>
                        <a14:foregroundMark x1="69890" y1="83407" x2="69890" y2="83407"/>
                        <a14:foregroundMark x1="72705" y1="82966" x2="72950" y2="82966"/>
                        <a14:foregroundMark x1="74786" y1="83142" x2="74786" y2="83142"/>
                        <a14:foregroundMark x1="74663" y1="83583" x2="74296" y2="86496"/>
                        <a14:foregroundMark x1="70012" y1="83319" x2="72215" y2="83142"/>
                        <a14:foregroundMark x1="74663" y1="83142" x2="73562" y2="83142"/>
                        <a14:foregroundMark x1="79682" y1="73786" x2="81273" y2="74139"/>
                        <a14:foregroundMark x1="36475" y1="71403" x2="57772" y2="71492"/>
                        <a14:foregroundMark x1="57528" y1="71756" x2="59241" y2="71227"/>
                        <a14:foregroundMark x1="58384" y1="71227" x2="55447" y2="70697"/>
                        <a14:foregroundMark x1="36720" y1="70874" x2="37576" y2="72198"/>
                        <a14:foregroundMark x1="36597" y1="71227" x2="56793" y2="71845"/>
                        <a14:foregroundMark x1="36475" y1="71139" x2="36475" y2="71139"/>
                        <a14:foregroundMark x1="36108" y1="71050" x2="36108" y2="71845"/>
                        <a14:foregroundMark x1="36597" y1="70874" x2="35985" y2="71050"/>
                      </a14:backgroundRemoval>
                    </a14:imgEffect>
                  </a14:imgLayer>
                </a14:imgProps>
              </a:ext>
            </a:extLst>
          </a:blip>
          <a:srcRect t="68145"/>
          <a:stretch/>
        </p:blipFill>
        <p:spPr>
          <a:xfrm>
            <a:off x="5795161" y="118495"/>
            <a:ext cx="3421608" cy="151150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EC695BAF-8AE6-E839-D04F-851D6D7848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500" b="98600" l="9200" r="94000">
                        <a14:foregroundMark x1="42000" y1="7300" x2="57200" y2="7600"/>
                        <a14:foregroundMark x1="46000" y1="2600" x2="48000" y2="5900"/>
                        <a14:foregroundMark x1="9400" y1="1500" x2="9200" y2="29900"/>
                        <a14:foregroundMark x1="84200" y1="20400" x2="86000" y2="30500"/>
                        <a14:foregroundMark x1="86000" y1="30500" x2="93600" y2="40000"/>
                        <a14:foregroundMark x1="93600" y1="40000" x2="94000" y2="43900"/>
                        <a14:foregroundMark x1="83600" y1="57600" x2="83600" y2="59300"/>
                        <a14:foregroundMark x1="83600" y1="59500" x2="84400" y2="82700"/>
                        <a14:foregroundMark x1="84000" y1="28100" x2="83600" y2="58300"/>
                        <a14:foregroundMark x1="19000" y1="53400" x2="17800" y2="52200"/>
                        <a14:foregroundMark x1="19800" y1="52300" x2="19000" y2="51600"/>
                        <a14:foregroundMark x1="24600" y1="52100" x2="22600" y2="51000"/>
                        <a14:foregroundMark x1="53600" y1="96000" x2="56000" y2="90900"/>
                        <a14:foregroundMark x1="19800" y1="97500" x2="25600" y2="95400"/>
                        <a14:foregroundMark x1="48600" y1="97900" x2="59600" y2="98100"/>
                        <a14:foregroundMark x1="16600" y1="98600" x2="25200" y2="982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690688"/>
            <a:ext cx="2583656" cy="5167312"/>
          </a:xfrm>
          <a:prstGeom prst="rect">
            <a:avLst/>
          </a:prstGeom>
        </p:spPr>
      </p:pic>
      <p:sp>
        <p:nvSpPr>
          <p:cNvPr id="7" name="Заголовок 3">
            <a:extLst>
              <a:ext uri="{FF2B5EF4-FFF2-40B4-BE49-F238E27FC236}">
                <a16:creationId xmlns:a16="http://schemas.microsoft.com/office/drawing/2014/main" xmlns="" id="{9098E31E-8855-2CC8-6936-C835C8A4924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043948" cy="132556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lin ang="18900000" scaled="1"/>
            <a:tileRect/>
          </a:gradFill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ptos Narrow" panose="020B0004020202020204" pitchFamily="34" charset="0"/>
              </a:rPr>
              <a:t>Средневековье</a:t>
            </a:r>
            <a:br>
              <a:rPr lang="ru-RU" dirty="0">
                <a:latin typeface="Aptos Narrow" panose="020B0004020202020204" pitchFamily="34" charset="0"/>
              </a:rPr>
            </a:br>
            <a:r>
              <a:rPr lang="ru-RU" dirty="0">
                <a:latin typeface="Aptos Narrow" panose="020B0004020202020204" pitchFamily="34" charset="0"/>
              </a:rPr>
              <a:t>1,5 тыс. - 400 лет назад</a:t>
            </a:r>
          </a:p>
        </p:txBody>
      </p:sp>
      <p:sp>
        <p:nvSpPr>
          <p:cNvPr id="9" name="Объект 5">
            <a:extLst>
              <a:ext uri="{FF2B5EF4-FFF2-40B4-BE49-F238E27FC236}">
                <a16:creationId xmlns:a16="http://schemas.microsoft.com/office/drawing/2014/main" xmlns="" id="{D40CD665-6CE8-1D10-C3D6-83C09617D220}"/>
              </a:ext>
            </a:extLst>
          </p:cNvPr>
          <p:cNvSpPr txBox="1">
            <a:spLocks/>
          </p:cNvSpPr>
          <p:nvPr/>
        </p:nvSpPr>
        <p:spPr>
          <a:xfrm>
            <a:off x="9216769" y="313946"/>
            <a:ext cx="3058805" cy="662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Клад шамана на территории с. Лебеди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endParaRPr lang="ru-RU" sz="20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5">
            <a:extLst>
              <a:ext uri="{FF2B5EF4-FFF2-40B4-BE49-F238E27FC236}">
                <a16:creationId xmlns:a16="http://schemas.microsoft.com/office/drawing/2014/main" xmlns="" id="{28AF6AC3-F3C4-D88D-F47B-2981DC275AC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6267" b="72727" l="6120" r="90698">
                        <a14:foregroundMark x1="16157" y1="6973" x2="15300" y2="17476"/>
                        <a14:foregroundMark x1="15300" y1="17476" x2="15177" y2="6796"/>
                        <a14:foregroundMark x1="8201" y1="9709" x2="8078" y2="16946"/>
                        <a14:foregroundMark x1="6365" y1="9179" x2="6120" y2="16417"/>
                        <a14:foregroundMark x1="32436" y1="8120" x2="31946" y2="6884"/>
                        <a14:foregroundMark x1="62913" y1="10150" x2="64871" y2="20035"/>
                        <a14:foregroundMark x1="64871" y1="20035" x2="79682" y2="21536"/>
                        <a14:foregroundMark x1="79682" y1="21536" x2="88862" y2="12357"/>
                        <a14:foregroundMark x1="88862" y1="12357" x2="75765" y2="6267"/>
                        <a14:foregroundMark x1="75765" y1="6267" x2="62424" y2="9885"/>
                        <a14:foregroundMark x1="75031" y1="14563" x2="80539" y2="11209"/>
                        <a14:foregroundMark x1="38066" y1="11562" x2="38800" y2="18005"/>
                        <a14:foregroundMark x1="48715" y1="10503" x2="54345" y2="12092"/>
                        <a14:foregroundMark x1="37332" y1="29303" x2="51897" y2="26302"/>
                        <a14:foregroundMark x1="51897" y1="26302" x2="37576" y2="26214"/>
                        <a14:foregroundMark x1="37576" y1="26214" x2="33782" y2="28155"/>
                        <a14:foregroundMark x1="11750" y1="33451" x2="23256" y2="31951"/>
                        <a14:foregroundMark x1="23623" y1="30009" x2="19339" y2="27626"/>
                        <a14:foregroundMark x1="19339" y1="27626" x2="11750" y2="28244"/>
                        <a14:foregroundMark x1="75398" y1="31774" x2="89718" y2="35834"/>
                        <a14:foregroundMark x1="89718" y1="35834" x2="90208" y2="39453"/>
                        <a14:foregroundMark x1="90820" y1="32039" x2="84211" y2="31333"/>
                        <a14:foregroundMark x1="58507" y1="57899" x2="60955" y2="54457"/>
                        <a14:foregroundMark x1="84088" y1="52780" x2="81151" y2="59753"/>
                        <a14:foregroundMark x1="37576" y1="49250" x2="40269" y2="47749"/>
                        <a14:foregroundMark x1="11016" y1="66461" x2="19706" y2="57899"/>
                        <a14:foregroundMark x1="19706" y1="57899" x2="25704" y2="64519"/>
                        <a14:foregroundMark x1="37087" y1="71668" x2="51652" y2="71933"/>
                        <a14:foregroundMark x1="51652" y1="71933" x2="55692" y2="71050"/>
                        <a14:foregroundMark x1="65239" y1="35922" x2="80783" y2="35746"/>
                        <a14:foregroundMark x1="66218" y1="37864" x2="65116" y2="32568"/>
                        <a14:foregroundMark x1="78825" y1="31686" x2="90208" y2="30803"/>
                        <a14:foregroundMark x1="70257" y1="31509" x2="72583" y2="40424"/>
                        <a14:foregroundMark x1="66463" y1="31774" x2="71114" y2="29744"/>
                        <a14:foregroundMark x1="77846" y1="30097" x2="79682" y2="31068"/>
                        <a14:foregroundMark x1="84088" y1="52692" x2="87882" y2="58959"/>
                        <a14:foregroundMark x1="59119" y1="71668" x2="37332" y2="70786"/>
                        <a14:foregroundMark x1="55814" y1="72727" x2="56793" y2="71227"/>
                      </a14:backgroundRemoval>
                    </a14:imgEffect>
                  </a14:imgLayer>
                </a14:imgProps>
              </a:ext>
            </a:extLst>
          </a:blip>
          <a:srcRect l="-844" t="509" r="844" b="27501"/>
          <a:stretch/>
        </p:blipFill>
        <p:spPr>
          <a:xfrm>
            <a:off x="9136249" y="1735061"/>
            <a:ext cx="3037049" cy="3032023"/>
          </a:xfrm>
          <a:prstGeom prst="rect">
            <a:avLst/>
          </a:prstGeom>
        </p:spPr>
      </p:pic>
      <p:sp>
        <p:nvSpPr>
          <p:cNvPr id="20" name="Объект 5">
            <a:extLst>
              <a:ext uri="{FF2B5EF4-FFF2-40B4-BE49-F238E27FC236}">
                <a16:creationId xmlns:a16="http://schemas.microsoft.com/office/drawing/2014/main" xmlns="" id="{0CAB55C1-2EDF-8167-8349-74DF8E9C7A20}"/>
              </a:ext>
            </a:extLst>
          </p:cNvPr>
          <p:cNvSpPr txBox="1">
            <a:spLocks/>
          </p:cNvSpPr>
          <p:nvPr/>
        </p:nvSpPr>
        <p:spPr>
          <a:xfrm>
            <a:off x="7090098" y="4769853"/>
            <a:ext cx="5976135" cy="6627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Материалы из курганов </a:t>
            </a:r>
            <a:r>
              <a:rPr lang="ru-RU" sz="2000" dirty="0" err="1">
                <a:latin typeface="Bahnschrift Condensed" panose="020B0502040204020203" pitchFamily="34" charset="0"/>
                <a:cs typeface="Times New Roman" panose="02020603050405020304" pitchFamily="18" charset="0"/>
              </a:rPr>
              <a:t>Пархаевка</a:t>
            </a:r>
            <a:r>
              <a:rPr lang="ru-RU" sz="2000" dirty="0">
                <a:latin typeface="Bahnschrift Condensed" panose="020B0502040204020203" pitchFamily="34" charset="0"/>
                <a:cs typeface="Times New Roman" panose="02020603050405020304" pitchFamily="18" charset="0"/>
              </a:rPr>
              <a:t> 1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  <a:p>
            <a:endParaRPr lang="ru-RU" sz="2000" dirty="0">
              <a:latin typeface="Bahnschrift Condensed" panose="020B0502040204020203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Объект 5">
            <a:extLst>
              <a:ext uri="{FF2B5EF4-FFF2-40B4-BE49-F238E27FC236}">
                <a16:creationId xmlns:a16="http://schemas.microsoft.com/office/drawing/2014/main" xmlns="" id="{37C8033C-0EA4-38F2-B276-D4800602D58C}"/>
              </a:ext>
            </a:extLst>
          </p:cNvPr>
          <p:cNvSpPr txBox="1">
            <a:spLocks/>
          </p:cNvSpPr>
          <p:nvPr/>
        </p:nvSpPr>
        <p:spPr>
          <a:xfrm>
            <a:off x="2583656" y="4185572"/>
            <a:ext cx="2981443" cy="9579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Bahnschrift Condensed" panose="020B0502040204020203" pitchFamily="34" charset="0"/>
              </a:rPr>
              <a:t>Самодийские и тюркские народы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23" name="Объект 5">
            <a:extLst>
              <a:ext uri="{FF2B5EF4-FFF2-40B4-BE49-F238E27FC236}">
                <a16:creationId xmlns:a16="http://schemas.microsoft.com/office/drawing/2014/main" xmlns="" id="{FF8E4E01-EDE8-7C49-70BB-5B94B0B3EAA0}"/>
              </a:ext>
            </a:extLst>
          </p:cNvPr>
          <p:cNvSpPr txBox="1">
            <a:spLocks/>
          </p:cNvSpPr>
          <p:nvPr/>
        </p:nvSpPr>
        <p:spPr>
          <a:xfrm>
            <a:off x="4990765" y="1777706"/>
            <a:ext cx="1685192" cy="340461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latin typeface="Bahnschrift Condensed" panose="020B0502040204020203" pitchFamily="34" charset="0"/>
              </a:rPr>
              <a:t>Городище Лебеди </a:t>
            </a:r>
            <a:r>
              <a:rPr lang="en-US" sz="1800" b="1" dirty="0">
                <a:latin typeface="Bahnschrift Condensed" panose="020B0502040204020203" pitchFamily="34" charset="0"/>
              </a:rPr>
              <a:t>III</a:t>
            </a:r>
            <a:endParaRPr lang="ru-RU" sz="1800" b="1" dirty="0">
              <a:latin typeface="Bahnschrift Condensed" panose="020B0502040204020203" pitchFamily="34" charset="0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Bahnschrift Condensed" panose="020B0502040204020203" pitchFamily="34" charset="0"/>
            </a:endParaRPr>
          </a:p>
          <a:p>
            <a:endParaRPr lang="ru-RU" sz="2000" dirty="0"/>
          </a:p>
        </p:txBody>
      </p:sp>
      <p:sp>
        <p:nvSpPr>
          <p:cNvPr id="25" name="Объект 5">
            <a:extLst>
              <a:ext uri="{FF2B5EF4-FFF2-40B4-BE49-F238E27FC236}">
                <a16:creationId xmlns:a16="http://schemas.microsoft.com/office/drawing/2014/main" xmlns="" id="{087B2BEC-1B14-CC13-DA20-40A3F1B8254F}"/>
              </a:ext>
            </a:extLst>
          </p:cNvPr>
          <p:cNvSpPr txBox="1">
            <a:spLocks/>
          </p:cNvSpPr>
          <p:nvPr/>
        </p:nvSpPr>
        <p:spPr>
          <a:xfrm>
            <a:off x="1688827" y="1325563"/>
            <a:ext cx="3274601" cy="1194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 памятники вблизи: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с. Ваганово, 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Журавлево,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Калтышино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Лебеди, </a:t>
            </a:r>
          </a:p>
          <a:p>
            <a:pPr marL="457200" lvl="1" indent="0" algn="r">
              <a:buNone/>
            </a:pPr>
            <a:r>
              <a:rPr lang="ru-RU" sz="160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Плотниково, 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Промышленная,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Титово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Пархаевка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1600" dirty="0"/>
          </a:p>
          <a:p>
            <a:endParaRPr lang="ru-RU" sz="1600" dirty="0"/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xmlns="" id="{5D8A6786-A353-AFA6-72D5-FA2506EDD7E4}"/>
              </a:ext>
            </a:extLst>
          </p:cNvPr>
          <p:cNvSpPr txBox="1">
            <a:spLocks/>
          </p:cNvSpPr>
          <p:nvPr/>
        </p:nvSpPr>
        <p:spPr>
          <a:xfrm>
            <a:off x="2558231" y="5380046"/>
            <a:ext cx="2981443" cy="9579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Bahnschrift Condensed" panose="020B0502040204020203" pitchFamily="34" charset="0"/>
              </a:rPr>
              <a:t>Кочевые скотоводы и воины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8E307E03-7765-4395-CCDD-26D3030118F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 xmlns="">
                  <a14:imgLayer r:embed="rId10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63428" y="1709724"/>
            <a:ext cx="4253341" cy="2835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193626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DC983DE5-E033-C1C2-1EF8-60239DD2D3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46310" y="3403126"/>
            <a:ext cx="4894404" cy="3454874"/>
          </a:xfrm>
          <a:prstGeom prst="rect">
            <a:avLst/>
          </a:prstGeom>
        </p:spPr>
      </p:pic>
      <p:graphicFrame>
        <p:nvGraphicFramePr>
          <p:cNvPr id="10" name="Объект 9">
            <a:extLst>
              <a:ext uri="{FF2B5EF4-FFF2-40B4-BE49-F238E27FC236}">
                <a16:creationId xmlns:a16="http://schemas.microsoft.com/office/drawing/2014/main" xmlns="" id="{035DF474-B1B1-BB02-1719-3A065757DB7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2758256508"/>
              </p:ext>
            </p:extLst>
          </p:nvPr>
        </p:nvGraphicFramePr>
        <p:xfrm>
          <a:off x="7208420" y="-4579"/>
          <a:ext cx="4983580" cy="3286259"/>
        </p:xfrm>
        <a:graphic>
          <a:graphicData uri="http://schemas.openxmlformats.org/presentationml/2006/ole">
            <p:oleObj spid="_x0000_s2060" name="CorelDRAW" r:id="rId4" imgW="6147720" imgH="4056840" progId="">
              <p:embed/>
            </p:oleObj>
          </a:graphicData>
        </a:graphic>
      </p:graphicFrame>
      <p:grpSp>
        <p:nvGrpSpPr>
          <p:cNvPr id="17" name="Группа 16">
            <a:extLst>
              <a:ext uri="{FF2B5EF4-FFF2-40B4-BE49-F238E27FC236}">
                <a16:creationId xmlns:a16="http://schemas.microsoft.com/office/drawing/2014/main" xmlns="" id="{69705C1F-EEEC-B900-7934-95BF9C8F0A2C}"/>
              </a:ext>
            </a:extLst>
          </p:cNvPr>
          <p:cNvGrpSpPr/>
          <p:nvPr/>
        </p:nvGrpSpPr>
        <p:grpSpPr>
          <a:xfrm>
            <a:off x="-103969" y="5458160"/>
            <a:ext cx="7154682" cy="1373980"/>
            <a:chOff x="39662" y="5362827"/>
            <a:chExt cx="7405876" cy="1648130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xmlns="" id="{11C79A7F-AB4A-EAFF-FEBE-5F948BD20271}"/>
                </a:ext>
              </a:extLst>
            </p:cNvPr>
            <p:cNvSpPr txBox="1"/>
            <p:nvPr/>
          </p:nvSpPr>
          <p:spPr>
            <a:xfrm>
              <a:off x="39662" y="5608046"/>
              <a:ext cx="1770568" cy="14029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1690 – 1700 гг.</a:t>
              </a:r>
            </a:p>
            <a:p>
              <a:pPr algn="ctr"/>
              <a:r>
                <a:rPr lang="ru-RU" sz="1400" dirty="0"/>
                <a:t>(первые русские поселения в нижнем течении р. Иня)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345D3751-22DA-52D8-D193-EA44834DFECE}"/>
                </a:ext>
              </a:extLst>
            </p:cNvPr>
            <p:cNvSpPr txBox="1"/>
            <p:nvPr/>
          </p:nvSpPr>
          <p:spPr>
            <a:xfrm>
              <a:off x="4785110" y="5568173"/>
              <a:ext cx="7082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1925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xmlns="" id="{9AAADD47-732B-6A07-DDBF-58956E8AC93B}"/>
                </a:ext>
              </a:extLst>
            </p:cNvPr>
            <p:cNvSpPr txBox="1"/>
            <p:nvPr/>
          </p:nvSpPr>
          <p:spPr>
            <a:xfrm>
              <a:off x="6611820" y="5568174"/>
              <a:ext cx="83371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400" dirty="0"/>
                <a:t>2025</a:t>
              </a:r>
              <a:endParaRPr lang="ru-RU" dirty="0"/>
            </a:p>
          </p:txBody>
        </p:sp>
        <p:sp>
          <p:nvSpPr>
            <p:cNvPr id="3" name="Прямоугольник 2">
              <a:extLst>
                <a:ext uri="{FF2B5EF4-FFF2-40B4-BE49-F238E27FC236}">
                  <a16:creationId xmlns:a16="http://schemas.microsoft.com/office/drawing/2014/main" xmlns="" id="{9C60D70D-242B-98BD-C6CC-C95983AF5F8D}"/>
                </a:ext>
              </a:extLst>
            </p:cNvPr>
            <p:cNvSpPr/>
            <p:nvPr/>
          </p:nvSpPr>
          <p:spPr>
            <a:xfrm>
              <a:off x="355317" y="5362827"/>
              <a:ext cx="6535271" cy="245219"/>
            </a:xfrm>
            <a:prstGeom prst="rect">
              <a:avLst/>
            </a:prstGeom>
            <a:solidFill>
              <a:srgbClr val="00206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3D6DDDED-4B01-68E7-3BF4-C29CC809DDBB}"/>
                </a:ext>
              </a:extLst>
            </p:cNvPr>
            <p:cNvSpPr/>
            <p:nvPr/>
          </p:nvSpPr>
          <p:spPr>
            <a:xfrm>
              <a:off x="5107677" y="5362827"/>
              <a:ext cx="1783977" cy="245219"/>
            </a:xfrm>
            <a:prstGeom prst="rec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D9C54872-F44F-2E46-A46B-7407793026D9}"/>
                </a:ext>
              </a:extLst>
            </p:cNvPr>
            <p:cNvSpPr/>
            <p:nvPr/>
          </p:nvSpPr>
          <p:spPr>
            <a:xfrm>
              <a:off x="1494575" y="5362827"/>
              <a:ext cx="3613102" cy="245219"/>
            </a:xfrm>
            <a:prstGeom prst="rect">
              <a:avLst/>
            </a:prstGeom>
            <a:solidFill>
              <a:schemeClr val="accent6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xmlns="" id="{FE7A82A7-F32F-7C82-E7AD-98087AC8D162}"/>
                </a:ext>
              </a:extLst>
            </p:cNvPr>
            <p:cNvSpPr txBox="1"/>
            <p:nvPr/>
          </p:nvSpPr>
          <p:spPr>
            <a:xfrm>
              <a:off x="1779796" y="5608046"/>
              <a:ext cx="320936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400" dirty="0"/>
                <a:t>1710-1720-е гг. </a:t>
              </a:r>
            </a:p>
            <a:p>
              <a:pPr algn="ctr"/>
              <a:r>
                <a:rPr lang="ru-RU" sz="1400" dirty="0"/>
                <a:t>(старт русского поземельного освоения территории ПМО)</a:t>
              </a:r>
            </a:p>
          </p:txBody>
        </p:sp>
      </p:grp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xmlns="" id="{ABCCC71D-333D-F734-86D1-C28738509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1500" b="97417" l="6888" r="93112">
                        <a14:foregroundMark x1="48708" y1="2667" x2="47970" y2="10500"/>
                        <a14:foregroundMark x1="43419" y1="6250" x2="46494" y2="1583"/>
                        <a14:foregroundMark x1="20172" y1="89833" x2="19065" y2="94417"/>
                        <a14:foregroundMark x1="53998" y1="93417" x2="50923" y2="97417"/>
                        <a14:foregroundMark x1="84256" y1="51083" x2="89053" y2="57167"/>
                        <a14:foregroundMark x1="83149" y1="48333" x2="73555" y2="48083"/>
                        <a14:foregroundMark x1="89545" y1="61333" x2="92374" y2="67083"/>
                        <a14:foregroundMark x1="90283" y1="60833" x2="93112" y2="61833"/>
                        <a14:foregroundMark x1="12423" y1="50750" x2="6888" y2="5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365436"/>
            <a:ext cx="2716542" cy="400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xmlns="" id="{5BA1E279-BFEE-DD54-43CC-4FB03BDEEE6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5043948" cy="1325563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>
                <a:latin typeface="Aptos Narrow" panose="020B0004020202020204" pitchFamily="34" charset="0"/>
              </a:rPr>
              <a:t>Новое время</a:t>
            </a:r>
            <a:br>
              <a:rPr lang="ru-RU" dirty="0">
                <a:latin typeface="Aptos Narrow" panose="020B0004020202020204" pitchFamily="34" charset="0"/>
              </a:rPr>
            </a:br>
            <a:r>
              <a:rPr lang="ru-RU" dirty="0">
                <a:latin typeface="Aptos Narrow" panose="020B0004020202020204" pitchFamily="34" charset="0"/>
              </a:rPr>
              <a:t>от 400 лет назад</a:t>
            </a:r>
          </a:p>
        </p:txBody>
      </p:sp>
      <p:sp>
        <p:nvSpPr>
          <p:cNvPr id="22" name="Объект 5">
            <a:extLst>
              <a:ext uri="{FF2B5EF4-FFF2-40B4-BE49-F238E27FC236}">
                <a16:creationId xmlns:a16="http://schemas.microsoft.com/office/drawing/2014/main" xmlns="" id="{BCDB453E-941C-B298-6DCC-9F6906E13F07}"/>
              </a:ext>
            </a:extLst>
          </p:cNvPr>
          <p:cNvSpPr txBox="1">
            <a:spLocks/>
          </p:cNvSpPr>
          <p:nvPr/>
        </p:nvSpPr>
        <p:spPr>
          <a:xfrm>
            <a:off x="1479838" y="1313280"/>
            <a:ext cx="3274601" cy="11941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Известны памятники вблизи: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с. Лебеди,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Уфимцево</a:t>
            </a: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</a:p>
          <a:p>
            <a:pPr marL="457200" lvl="1" indent="0" algn="r">
              <a:buNone/>
            </a:pPr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</a:t>
            </a:r>
            <a:r>
              <a:rPr lang="ru-RU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Пьяново</a:t>
            </a:r>
            <a:endParaRPr lang="ru-RU" sz="1600" dirty="0"/>
          </a:p>
          <a:p>
            <a:endParaRPr lang="ru-RU" sz="1600" dirty="0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574B8453-4D47-65F3-4D1E-4A30D21D014A}"/>
              </a:ext>
            </a:extLst>
          </p:cNvPr>
          <p:cNvSpPr txBox="1"/>
          <p:nvPr/>
        </p:nvSpPr>
        <p:spPr>
          <a:xfrm>
            <a:off x="4798139" y="25777"/>
            <a:ext cx="2466025" cy="340770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400" b="1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Первые деревни округа: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Березова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н.в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Березово)  1736 г.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Васькова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н.в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Васьково)  1747 г.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Титова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н.в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Титово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до 1720 г.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Усть-Тарсминская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н.в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Усть-Тарсьма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до 1720 г.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Ваганова (Ваганово)  1736 г.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Корчуган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-Белкина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н.в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Корбелкино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	1736 г.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Лебедева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н.в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Лебеди)  1736 г. 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Уфимцева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н.в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Уфимцево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</a:t>
            </a:r>
            <a:r>
              <a:rPr lang="ru-RU" sz="1200" kern="1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1736 г.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Хмелева (</a:t>
            </a:r>
            <a:r>
              <a:rPr lang="ru-RU" sz="1200" kern="1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Хмелево</a:t>
            </a:r>
            <a:r>
              <a:rPr lang="ru-RU" sz="1200" kern="1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 1736 г.</a:t>
            </a:r>
          </a:p>
        </p:txBody>
      </p:sp>
      <p:sp>
        <p:nvSpPr>
          <p:cNvPr id="2" name="Объект 5">
            <a:extLst>
              <a:ext uri="{FF2B5EF4-FFF2-40B4-BE49-F238E27FC236}">
                <a16:creationId xmlns:a16="http://schemas.microsoft.com/office/drawing/2014/main" xmlns="" id="{560ADE11-F18C-9541-675A-70144C4D601E}"/>
              </a:ext>
            </a:extLst>
          </p:cNvPr>
          <p:cNvSpPr txBox="1">
            <a:spLocks/>
          </p:cNvSpPr>
          <p:nvPr/>
        </p:nvSpPr>
        <p:spPr>
          <a:xfrm>
            <a:off x="2244405" y="2504191"/>
            <a:ext cx="2478384" cy="9579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Bahnschrift Condensed" panose="020B0502040204020203" pitchFamily="34" charset="0"/>
              </a:rPr>
              <a:t>Русские первопроходцы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</p:txBody>
      </p:sp>
      <p:sp>
        <p:nvSpPr>
          <p:cNvPr id="4" name="Объект 5">
            <a:extLst>
              <a:ext uri="{FF2B5EF4-FFF2-40B4-BE49-F238E27FC236}">
                <a16:creationId xmlns:a16="http://schemas.microsoft.com/office/drawing/2014/main" xmlns="" id="{36F4CA1C-B444-2930-842D-EF3EDFA0636A}"/>
              </a:ext>
            </a:extLst>
          </p:cNvPr>
          <p:cNvSpPr txBox="1">
            <a:spLocks/>
          </p:cNvSpPr>
          <p:nvPr/>
        </p:nvSpPr>
        <p:spPr>
          <a:xfrm>
            <a:off x="2916340" y="3884421"/>
            <a:ext cx="2642739" cy="9579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dirty="0">
                <a:latin typeface="Bahnschrift Condensed" panose="020B0502040204020203" pitchFamily="34" charset="0"/>
              </a:rPr>
              <a:t>Тюркское население Ини (телеуты)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dirty="0">
              <a:latin typeface="Bahnschrift Condensed" panose="020B0502040204020203" pitchFamily="34" charset="0"/>
            </a:endParaRPr>
          </a:p>
          <a:p>
            <a:endParaRPr lang="ru-RU" dirty="0">
              <a:latin typeface="Bahnschrift Condensed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717974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D9C436-5670-8088-4F26-22CCAB8CFB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7870785" cy="470548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B31AF0C4-B57A-7E2C-A2F3-A4D2436BB73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59501" y="-11703"/>
            <a:ext cx="3848433" cy="4717189"/>
          </a:xfrm>
          <a:prstGeom prst="rect">
            <a:avLst/>
          </a:prstGeom>
        </p:spPr>
      </p:pic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xmlns="" id="{173A4E31-FF40-1DC0-9832-BB05ECE1F524}"/>
              </a:ext>
            </a:extLst>
          </p:cNvPr>
          <p:cNvCxnSpPr>
            <a:cxnSpLocks/>
            <a:endCxn id="35" idx="1"/>
          </p:cNvCxnSpPr>
          <p:nvPr/>
        </p:nvCxnSpPr>
        <p:spPr>
          <a:xfrm>
            <a:off x="6008914" y="2249261"/>
            <a:ext cx="2250587" cy="77251"/>
          </a:xfrm>
          <a:prstGeom prst="straightConnector1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1D01FFFD-1332-82FE-A6BE-A1AA437E90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0428" y="4705486"/>
            <a:ext cx="1543563" cy="211083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A2DB588E-9A38-DAAA-D518-EF208976DA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93992" y="4705486"/>
            <a:ext cx="2338508" cy="2145203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DDE7142D-41E9-5380-025F-06D83DF8E30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718" y="4752213"/>
            <a:ext cx="2560832" cy="1240816"/>
          </a:xfrm>
          <a:prstGeom prst="rect">
            <a:avLst/>
          </a:prstGeom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xmlns="" id="{B442292F-50EF-9D3E-5BB4-28C14DA918E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59709" y="4733346"/>
            <a:ext cx="3254821" cy="2101744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xmlns="" id="{3FF38BCC-C1DD-331E-7D13-A320E2CCC20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5172" y="5888910"/>
            <a:ext cx="1067763" cy="858444"/>
          </a:xfrm>
          <a:prstGeom prst="rect">
            <a:avLst/>
          </a:prstGeom>
        </p:spPr>
      </p:pic>
      <p:sp>
        <p:nvSpPr>
          <p:cNvPr id="35" name="Левая фигурная скобка 34">
            <a:extLst>
              <a:ext uri="{FF2B5EF4-FFF2-40B4-BE49-F238E27FC236}">
                <a16:creationId xmlns:a16="http://schemas.microsoft.com/office/drawing/2014/main" xmlns="" id="{15197293-2F1E-5E4E-C857-5002E1434878}"/>
              </a:ext>
            </a:extLst>
          </p:cNvPr>
          <p:cNvSpPr/>
          <p:nvPr/>
        </p:nvSpPr>
        <p:spPr>
          <a:xfrm>
            <a:off x="8259501" y="81023"/>
            <a:ext cx="317340" cy="4490977"/>
          </a:xfrm>
          <a:prstGeom prst="leftBrac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xmlns="" id="{0B09B631-805B-C636-FFEE-07D81FB3A15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671669" y="4705486"/>
            <a:ext cx="2415599" cy="2152514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xmlns="" id="{178450B3-5AAA-3FD2-B344-6405BD5CB7F8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54989" y="5959239"/>
            <a:ext cx="1831062" cy="639887"/>
          </a:xfrm>
          <a:prstGeom prst="rect">
            <a:avLst/>
          </a:prstGeom>
        </p:spPr>
      </p:pic>
      <p:sp>
        <p:nvSpPr>
          <p:cNvPr id="41" name="Объект 5">
            <a:extLst>
              <a:ext uri="{FF2B5EF4-FFF2-40B4-BE49-F238E27FC236}">
                <a16:creationId xmlns:a16="http://schemas.microsoft.com/office/drawing/2014/main" xmlns="" id="{01AC09BB-F971-634E-EC52-9B9612AE678C}"/>
              </a:ext>
            </a:extLst>
          </p:cNvPr>
          <p:cNvSpPr txBox="1">
            <a:spLocks/>
          </p:cNvSpPr>
          <p:nvPr/>
        </p:nvSpPr>
        <p:spPr>
          <a:xfrm>
            <a:off x="5883944" y="4280028"/>
            <a:ext cx="1831061" cy="34299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1800" b="1" dirty="0">
                <a:latin typeface="Bahnschrift Condensed" panose="020B0502040204020203" pitchFamily="34" charset="0"/>
              </a:rPr>
              <a:t>Поселение Лебеди 5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ru-RU" sz="2000" dirty="0">
              <a:latin typeface="Bahnschrift Condensed" panose="020B0502040204020203" pitchFamily="34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xmlns="" val="99375422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1227</TotalTime>
  <Words>573</Words>
  <Application>Microsoft Office PowerPoint</Application>
  <PresentationFormat>Произвольный</PresentationFormat>
  <Paragraphs>132</Paragraphs>
  <Slides>11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3" baseType="lpstr">
      <vt:lpstr>Тема Office</vt:lpstr>
      <vt:lpstr>CorelDRAW</vt:lpstr>
      <vt:lpstr>Археологическое наследие Кузбасса: Промышленновский округ</vt:lpstr>
      <vt:lpstr>Слайд 2</vt:lpstr>
      <vt:lpstr>Слайд 3</vt:lpstr>
      <vt:lpstr>Новокаменный век  8-5 тысяч лет назад</vt:lpstr>
      <vt:lpstr>Слайд 5</vt:lpstr>
      <vt:lpstr>Слайд 6</vt:lpstr>
      <vt:lpstr>Слайд 7</vt:lpstr>
      <vt:lpstr>Слайд 8</vt:lpstr>
      <vt:lpstr>Слайд 9</vt:lpstr>
      <vt:lpstr>Археологическое законодательство России</vt:lpstr>
      <vt:lpstr>Спасибо за внимание!  С юбилеем, Земляки!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Археологическое наследие Кузбасса и Промышленновского округа</dc:title>
  <dc:creator>Никита Горлышкин</dc:creator>
  <cp:lastModifiedBy>Техник-оператор</cp:lastModifiedBy>
  <cp:revision>72</cp:revision>
  <dcterms:created xsi:type="dcterms:W3CDTF">2025-03-31T07:34:37Z</dcterms:created>
  <dcterms:modified xsi:type="dcterms:W3CDTF">2025-04-15T02:46:36Z</dcterms:modified>
</cp:coreProperties>
</file>