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70" r:id="rId14"/>
    <p:sldId id="271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21" autoAdjust="0"/>
  </p:normalViewPr>
  <p:slideViewPr>
    <p:cSldViewPr snapToGrid="0">
      <p:cViewPr varScale="1">
        <p:scale>
          <a:sx n="94" d="100"/>
          <a:sy n="94" d="100"/>
        </p:scale>
        <p:origin x="11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4F61C83-2147-4D93-B2A7-8F058E70DEFE}"/>
    <pc:docChg chg="modSld">
      <pc:chgData name="" userId="" providerId="" clId="Web-{24F61C83-2147-4D93-B2A7-8F058E70DEFE}" dt="2018-05-15T15:27:04.566" v="6"/>
      <pc:docMkLst>
        <pc:docMk/>
      </pc:docMkLst>
      <pc:sldChg chg="modSp">
        <pc:chgData name="" userId="" providerId="" clId="Web-{24F61C83-2147-4D93-B2A7-8F058E70DEFE}" dt="2018-05-15T15:27:04.566" v="6"/>
        <pc:sldMkLst>
          <pc:docMk/>
          <pc:sldMk cId="393544761" sldId="262"/>
        </pc:sldMkLst>
        <pc:graphicFrameChg chg="mod modGraphic">
          <ac:chgData name="" userId="" providerId="" clId="Web-{24F61C83-2147-4D93-B2A7-8F058E70DEFE}" dt="2018-05-15T15:27:04.566" v="6"/>
          <ac:graphicFrameMkLst>
            <pc:docMk/>
            <pc:sldMk cId="393544761" sldId="262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DB4E2-87DD-42CF-BF04-F2CEF4558DDB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82C91-F66C-4835-88D8-C04C8F44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5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82C91-F66C-4835-88D8-C04C8F4482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3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82C91-F66C-4835-88D8-C04C8F4482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2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82C91-F66C-4835-88D8-C04C8F4482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1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4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7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4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37CF05-DDFA-45E7-BE88-951E84B406B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77FE4D-4923-4FCB-94E7-7ADBCD6B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6174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9600" dirty="0">
                <a:solidFill>
                  <a:srgbClr val="FFC000"/>
                </a:solidFill>
              </a:rPr>
              <a:t>Подсолнечник</a:t>
            </a: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" y="16708"/>
            <a:ext cx="12205193" cy="68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Технология выращивания подсолнечника в условиях Западной Сибири.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589" y="357441"/>
            <a:ext cx="10058400" cy="158881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Для получения высокого урожая семян подсолнечника необходимо умеренное снабжение азотом и повышенное – фосфором в период от всходов до образования корзинки, усиленное питание азотом, фосфором и калием от образования корзинки до цветения, умеренное поступление азота и фосфора и усиленное калия – от цветения до созревания.</a:t>
            </a:r>
            <a:br>
              <a:rPr lang="ru-RU" sz="2400" dirty="0">
                <a:solidFill>
                  <a:schemeClr val="accent2"/>
                </a:solidFill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980" y="2391015"/>
            <a:ext cx="10795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вынос питательных веществ с урожаем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 ц продукции, кг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53794"/>
              </p:ext>
            </p:extLst>
          </p:nvPr>
        </p:nvGraphicFramePr>
        <p:xfrm>
          <a:off x="669290" y="2932209"/>
          <a:ext cx="10914380" cy="1131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876">
                  <a:extLst>
                    <a:ext uri="{9D8B030D-6E8A-4147-A177-3AD203B41FA5}">
                      <a16:colId xmlns:a16="http://schemas.microsoft.com/office/drawing/2014/main" val="3970755433"/>
                    </a:ext>
                  </a:extLst>
                </a:gridCol>
                <a:gridCol w="2182876">
                  <a:extLst>
                    <a:ext uri="{9D8B030D-6E8A-4147-A177-3AD203B41FA5}">
                      <a16:colId xmlns:a16="http://schemas.microsoft.com/office/drawing/2014/main" val="2246446252"/>
                    </a:ext>
                  </a:extLst>
                </a:gridCol>
                <a:gridCol w="2182876">
                  <a:extLst>
                    <a:ext uri="{9D8B030D-6E8A-4147-A177-3AD203B41FA5}">
                      <a16:colId xmlns:a16="http://schemas.microsoft.com/office/drawing/2014/main" val="554396390"/>
                    </a:ext>
                  </a:extLst>
                </a:gridCol>
                <a:gridCol w="2182876">
                  <a:extLst>
                    <a:ext uri="{9D8B030D-6E8A-4147-A177-3AD203B41FA5}">
                      <a16:colId xmlns:a16="http://schemas.microsoft.com/office/drawing/2014/main" val="3291449482"/>
                    </a:ext>
                  </a:extLst>
                </a:gridCol>
                <a:gridCol w="2182876">
                  <a:extLst>
                    <a:ext uri="{9D8B030D-6E8A-4147-A177-3AD203B41FA5}">
                      <a16:colId xmlns:a16="http://schemas.microsoft.com/office/drawing/2014/main" val="1083719741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продукция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N-N0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О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338658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Пшеница яр.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зерно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42226"/>
                  </a:ext>
                </a:extLst>
              </a:tr>
              <a:tr h="446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Подсолнечник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3388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8980" y="4279524"/>
            <a:ext cx="10904220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Почвы: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богатые питательными веществами с нейтральной реакцией – черноземные, каштановые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пригодны: заболоченные, кислые и засоленные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599" y="5281836"/>
            <a:ext cx="109143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свету: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Растение короткого дня. Недостаток света в начале вегетации приводит к формированию мелких корзинок.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130" y="1705956"/>
            <a:ext cx="114427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недостатке в почвах микроэлементов применяют микроудобрения: на черноземных – борные, на каштановых - цинковые</a:t>
            </a:r>
            <a:endParaRPr lang="ru-RU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42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Особенности возделывания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7380" y="781650"/>
            <a:ext cx="337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Предшественники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97066"/>
              </p:ext>
            </p:extLst>
          </p:nvPr>
        </p:nvGraphicFramePr>
        <p:xfrm>
          <a:off x="1587500" y="1251266"/>
          <a:ext cx="9385301" cy="13976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15056">
                  <a:extLst>
                    <a:ext uri="{9D8B030D-6E8A-4147-A177-3AD203B41FA5}">
                      <a16:colId xmlns:a16="http://schemas.microsoft.com/office/drawing/2014/main" val="4052110207"/>
                    </a:ext>
                  </a:extLst>
                </a:gridCol>
                <a:gridCol w="2199736">
                  <a:extLst>
                    <a:ext uri="{9D8B030D-6E8A-4147-A177-3AD203B41FA5}">
                      <a16:colId xmlns:a16="http://schemas.microsoft.com/office/drawing/2014/main" val="3992943977"/>
                    </a:ext>
                  </a:extLst>
                </a:gridCol>
                <a:gridCol w="2199736">
                  <a:extLst>
                    <a:ext uri="{9D8B030D-6E8A-4147-A177-3AD203B41FA5}">
                      <a16:colId xmlns:a16="http://schemas.microsoft.com/office/drawing/2014/main" val="352494161"/>
                    </a:ext>
                  </a:extLst>
                </a:gridCol>
                <a:gridCol w="1930691">
                  <a:extLst>
                    <a:ext uri="{9D8B030D-6E8A-4147-A177-3AD203B41FA5}">
                      <a16:colId xmlns:a16="http://schemas.microsoft.com/office/drawing/2014/main" val="817595473"/>
                    </a:ext>
                  </a:extLst>
                </a:gridCol>
                <a:gridCol w="1540082">
                  <a:extLst>
                    <a:ext uri="{9D8B030D-6E8A-4147-A177-3AD203B41FA5}">
                      <a16:colId xmlns:a16="http://schemas.microsoft.com/office/drawing/2014/main" val="3685896626"/>
                    </a:ext>
                  </a:extLst>
                </a:gridCol>
              </a:tblGrid>
              <a:tr h="4622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Культура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Предшественник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9717"/>
                  </a:ext>
                </a:extLst>
              </a:tr>
              <a:tr h="386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Лучший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Хороший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Удовлетворит.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Непригодный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extLst>
                  <a:ext uri="{0D108BD9-81ED-4DB2-BD59-A6C34878D82A}">
                    <a16:rowId xmlns:a16="http://schemas.microsoft.com/office/drawing/2014/main" val="26000301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Подсолнечник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Озимые после пара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Яровые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зерновые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Кукуруза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Бессменный посев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extLst>
                  <a:ext uri="{0D108BD9-81ED-4DB2-BD59-A6C34878D82A}">
                    <a16:rowId xmlns:a16="http://schemas.microsoft.com/office/drawing/2014/main" val="154524398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53160" y="2883708"/>
            <a:ext cx="10495280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возврата культуры на прежнее место 7-8 лет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371600" y="3529956"/>
            <a:ext cx="10058400" cy="25660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Основная обработка </a:t>
            </a:r>
            <a:r>
              <a:rPr lang="ru-RU" dirty="0"/>
              <a:t> –  в зависимости от зоны: улучшенная и обычная зябь, полупаровая, противоэрозионная и др.; Вспашка на гл. 22-25 см</a:t>
            </a:r>
          </a:p>
          <a:p>
            <a:r>
              <a:rPr lang="ru-RU" b="1" dirty="0">
                <a:solidFill>
                  <a:schemeClr val="accent2"/>
                </a:solidFill>
              </a:rPr>
              <a:t>Предпосевная</a:t>
            </a:r>
            <a:r>
              <a:rPr lang="ru-RU" dirty="0"/>
              <a:t>: РВБ, выравнивание почвы, предпосевная культивация на гл. 6-8 см. с внесением под нее почвенных гербицидов.</a:t>
            </a:r>
          </a:p>
          <a:p>
            <a:r>
              <a:rPr lang="ru-RU" b="1" dirty="0">
                <a:solidFill>
                  <a:schemeClr val="accent2"/>
                </a:solidFill>
              </a:rPr>
              <a:t>Удобрение</a:t>
            </a:r>
            <a:r>
              <a:rPr lang="ru-RU" dirty="0"/>
              <a:t>: основное и  при необходимости подкормки по результатам почвенной и листовой диагностики.</a:t>
            </a:r>
          </a:p>
          <a:p>
            <a:r>
              <a:rPr lang="ru-RU" b="1" dirty="0">
                <a:solidFill>
                  <a:srgbClr val="FF0000"/>
                </a:solidFill>
              </a:rPr>
              <a:t>!!! Применение </a:t>
            </a:r>
            <a:r>
              <a:rPr lang="ru-RU" b="1" dirty="0" smtClean="0">
                <a:solidFill>
                  <a:srgbClr val="FF0000"/>
                </a:solidFill>
              </a:rPr>
              <a:t>предпосевного </a:t>
            </a:r>
            <a:r>
              <a:rPr lang="ru-RU" b="1" dirty="0">
                <a:solidFill>
                  <a:srgbClr val="FF0000"/>
                </a:solidFill>
              </a:rPr>
              <a:t>гранулированного минерального удобрения под подсолнечник с семенами неэффективно, так как при этом создается очаговое повышение концентрации солей в почвенном растворе, что ведет к снижению всхожести семян, ожогам молодых корешков, ненормальному развитию растений. Это происходит даже при небольших дозах удобрений – 5 кг. д. 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3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150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Подготовка семян и посев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320800"/>
            <a:ext cx="10058400" cy="4548294"/>
          </a:xfrm>
        </p:spPr>
        <p:txBody>
          <a:bodyPr/>
          <a:lstStyle/>
          <a:p>
            <a:r>
              <a:rPr lang="ru-RU" b="1" dirty="0"/>
              <a:t>Подготовка семян</a:t>
            </a:r>
            <a:r>
              <a:rPr lang="ru-RU" dirty="0"/>
              <a:t>: калибровка семян и протравливание</a:t>
            </a:r>
          </a:p>
          <a:p>
            <a:r>
              <a:rPr lang="ru-RU" b="1" dirty="0">
                <a:solidFill>
                  <a:schemeClr val="accent2"/>
                </a:solidFill>
              </a:rPr>
              <a:t>ПОСЕВ: </a:t>
            </a:r>
            <a:r>
              <a:rPr lang="ru-RU" dirty="0">
                <a:solidFill>
                  <a:schemeClr val="tx1"/>
                </a:solidFill>
              </a:rPr>
              <a:t>при прогревании почвы на глубине </a:t>
            </a:r>
            <a:r>
              <a:rPr lang="ru-RU" dirty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-10 </a:t>
            </a:r>
            <a:r>
              <a:rPr lang="ru-RU" dirty="0">
                <a:solidFill>
                  <a:schemeClr val="tx1"/>
                </a:solidFill>
              </a:rPr>
              <a:t>см до 10-12°С</a:t>
            </a:r>
          </a:p>
          <a:p>
            <a:r>
              <a:rPr lang="ru-RU" b="1" dirty="0">
                <a:solidFill>
                  <a:schemeClr val="tx1"/>
                </a:solidFill>
              </a:rPr>
              <a:t>Глубина: </a:t>
            </a:r>
            <a:r>
              <a:rPr lang="ru-RU" dirty="0" err="1">
                <a:solidFill>
                  <a:schemeClr val="tx1"/>
                </a:solidFill>
              </a:rPr>
              <a:t>оптим</a:t>
            </a:r>
            <a:r>
              <a:rPr lang="ru-RU">
                <a:solidFill>
                  <a:schemeClr val="tx1"/>
                </a:solidFill>
              </a:rPr>
              <a:t>: </a:t>
            </a:r>
            <a:r>
              <a:rPr lang="ru-RU" smtClean="0">
                <a:solidFill>
                  <a:schemeClr val="tx1"/>
                </a:solidFill>
              </a:rPr>
              <a:t>4-6 </a:t>
            </a:r>
            <a:r>
              <a:rPr lang="ru-RU" dirty="0">
                <a:solidFill>
                  <a:schemeClr val="tx1"/>
                </a:solidFill>
              </a:rPr>
              <a:t>см; при недостатке влаги до 8-10; на тяжелых почвах, а также в прохладную и влажную весну – на гл. 5-6 см. Мелкосемянные гибриды – во влажную почву – на гл. 4-5 см.</a:t>
            </a:r>
          </a:p>
          <a:p>
            <a:r>
              <a:rPr lang="ru-RU" b="1" dirty="0">
                <a:solidFill>
                  <a:schemeClr val="tx1"/>
                </a:solidFill>
              </a:rPr>
              <a:t>НВ: </a:t>
            </a:r>
            <a:r>
              <a:rPr lang="ru-RU" dirty="0">
                <a:solidFill>
                  <a:schemeClr val="tx1"/>
                </a:solidFill>
              </a:rPr>
              <a:t>в увлажненных лесостепных и прилегающих степных районах – 40-50 тыс. </a:t>
            </a:r>
            <a:r>
              <a:rPr lang="ru-RU" dirty="0" err="1">
                <a:solidFill>
                  <a:schemeClr val="tx1"/>
                </a:solidFill>
              </a:rPr>
              <a:t>раст</a:t>
            </a:r>
            <a:r>
              <a:rPr lang="ru-RU" dirty="0">
                <a:solidFill>
                  <a:schemeClr val="tx1"/>
                </a:solidFill>
              </a:rPr>
              <a:t>./га; в полузасушливой степи – 30-40тыс., в засушливой 20-30 тыс. У гибридов повышают на 10-15%. </a:t>
            </a:r>
          </a:p>
          <a:p>
            <a:r>
              <a:rPr lang="ru-RU" dirty="0">
                <a:solidFill>
                  <a:srgbClr val="FF0000"/>
                </a:solidFill>
              </a:rPr>
              <a:t>Необходимо учесть!</a:t>
            </a:r>
            <a:r>
              <a:rPr lang="ru-RU" dirty="0">
                <a:solidFill>
                  <a:schemeClr val="tx1"/>
                </a:solidFill>
              </a:rPr>
              <a:t>!!полевая всхожесть ниже лабораторной на 10-15%, при бороновании по всходам гибель растений 8-10%; при использовании высокоэффективных гербицидов НВ увеличивают на 20-25%; при механической борьбе – на 30-35%</a:t>
            </a:r>
          </a:p>
          <a:p>
            <a:r>
              <a:rPr lang="ru-RU" dirty="0">
                <a:solidFill>
                  <a:schemeClr val="tx1"/>
                </a:solidFill>
              </a:rPr>
              <a:t>Посев широкорядный с междурядьями 70 см </a:t>
            </a:r>
            <a:r>
              <a:rPr lang="ru-RU" dirty="0" smtClean="0">
                <a:solidFill>
                  <a:schemeClr val="tx1"/>
                </a:solidFill>
              </a:rPr>
              <a:t>сеялками точного высева.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0" y="160338"/>
            <a:ext cx="4470400" cy="4528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болезни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85" y="3838099"/>
            <a:ext cx="4010025" cy="30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067"/>
            <a:ext cx="3273093" cy="42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Picture background"/>
          <p:cNvSpPr>
            <a:spLocks noChangeAspect="1" noChangeArrowheads="1"/>
          </p:cNvSpPr>
          <p:nvPr/>
        </p:nvSpPr>
        <p:spPr bwMode="auto">
          <a:xfrm>
            <a:off x="8883014" y="2738755"/>
            <a:ext cx="3979545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12" y="1199338"/>
            <a:ext cx="4533492" cy="34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01" y="397383"/>
            <a:ext cx="3918868" cy="2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78609" y="613193"/>
            <a:ext cx="4114800" cy="664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Склеротиниоз</a:t>
            </a:r>
            <a:r>
              <a:rPr lang="ru-RU" sz="2800" b="1" dirty="0" smtClean="0">
                <a:solidFill>
                  <a:schemeClr val="tx1"/>
                </a:solidFill>
              </a:rPr>
              <a:t>(белая гниль)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92297" y="3173978"/>
            <a:ext cx="4114800" cy="664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Ржавчина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55204" y="-215408"/>
            <a:ext cx="4114800" cy="664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фомоз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243840" y="1641212"/>
            <a:ext cx="3665552" cy="433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Ложная мучнистая роса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379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Вредители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" y="1409383"/>
            <a:ext cx="6025302" cy="44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25" y="995680"/>
            <a:ext cx="6049472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6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209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Уход и уборка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Уход</a:t>
            </a:r>
            <a:r>
              <a:rPr lang="ru-RU" sz="2400" dirty="0"/>
              <a:t>: </a:t>
            </a:r>
          </a:p>
          <a:p>
            <a:r>
              <a:rPr lang="ru-RU" sz="2400" dirty="0"/>
              <a:t>прикатывание, </a:t>
            </a:r>
          </a:p>
          <a:p>
            <a:r>
              <a:rPr lang="ru-RU" sz="2400" dirty="0"/>
              <a:t>боронование до всходов, по всходам; подкормки</a:t>
            </a:r>
          </a:p>
          <a:p>
            <a:r>
              <a:rPr lang="ru-RU" sz="2400" dirty="0"/>
              <a:t>междурядные обработки (1-я на 6-8 см, 2-я на гл. 8-10 см); </a:t>
            </a:r>
          </a:p>
          <a:p>
            <a:r>
              <a:rPr lang="ru-RU" sz="2400" dirty="0"/>
              <a:t>для лучшего опыления – вывоз пчел из расчета 1,5-2,0 улья на 1 га;</a:t>
            </a:r>
          </a:p>
          <a:p>
            <a:r>
              <a:rPr lang="ru-RU" sz="2400" dirty="0"/>
              <a:t>Борьба с сорняками, болезнями и вредителями</a:t>
            </a:r>
          </a:p>
          <a:p>
            <a:r>
              <a:rPr lang="ru-RU" sz="2400" b="1" dirty="0"/>
              <a:t>Уборка: </a:t>
            </a:r>
            <a:r>
              <a:rPr lang="ru-RU" sz="2400" dirty="0"/>
              <a:t>лучший срок – фаза хозяйственной спелости, когда в посевах 12-15% растений имеют желтые и желто-бурые корзинки, а остальные – бурые и сухие. Влажность семян в этот период снижается до 12-15%.</a:t>
            </a:r>
          </a:p>
          <a:p>
            <a:r>
              <a:rPr lang="ru-RU" sz="2400" dirty="0"/>
              <a:t>В годы с прохладной, дождливой осенью, при затянутом созревании – десикация.</a:t>
            </a:r>
          </a:p>
        </p:txBody>
      </p:sp>
    </p:spTree>
    <p:extLst>
      <p:ext uri="{BB962C8B-B14F-4D97-AF65-F5344CB8AC3E}">
        <p14:creationId xmlns:p14="http://schemas.microsoft.com/office/powerpoint/2010/main" val="8479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080" y="203201"/>
            <a:ext cx="3688080" cy="4368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Нельзя!!!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240" y="498901"/>
            <a:ext cx="11836400" cy="63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224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05"/>
            <a:ext cx="12192000" cy="68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97280" y="286603"/>
            <a:ext cx="10058400" cy="742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0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0"/>
            <a:ext cx="10058400" cy="145075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Происхождение: Северная Америка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18 в начало выращивания в России в качестве декоративного и растения и лакомства.</a:t>
            </a:r>
          </a:p>
          <a:p>
            <a:r>
              <a:rPr lang="ru-RU" dirty="0"/>
              <a:t>1829 г – впервые получено масло Д. С. Бочкаревым, крестьянином слободы Алексеевки Воронежской губернии.</a:t>
            </a:r>
          </a:p>
          <a:p>
            <a:r>
              <a:rPr lang="ru-RU" dirty="0"/>
              <a:t>Сегодня в России площадь возделывания около </a:t>
            </a:r>
            <a:r>
              <a:rPr lang="ru-RU" dirty="0" smtClean="0"/>
              <a:t>9,5 млн. </a:t>
            </a:r>
            <a:r>
              <a:rPr lang="ru-RU" dirty="0"/>
              <a:t>га </a:t>
            </a:r>
            <a:r>
              <a:rPr lang="ru-RU" dirty="0" smtClean="0"/>
              <a:t>с ср. </a:t>
            </a:r>
            <a:r>
              <a:rPr lang="ru-RU" dirty="0"/>
              <a:t>урожайностью </a:t>
            </a:r>
            <a:r>
              <a:rPr lang="ru-RU" dirty="0" smtClean="0"/>
              <a:t>16,9 </a:t>
            </a:r>
            <a:r>
              <a:rPr lang="ru-RU" dirty="0"/>
              <a:t>ц/га</a:t>
            </a:r>
          </a:p>
          <a:p>
            <a:r>
              <a:rPr lang="ru-RU" dirty="0"/>
              <a:t>В РФ-это 75% площади от всех масличных культур. </a:t>
            </a:r>
          </a:p>
          <a:p>
            <a:r>
              <a:rPr lang="ru-RU" dirty="0"/>
              <a:t>Основные площади: Северный Кавказ, Среднее и Нижнее Поволжье, Центрально-Черноземная зона; </a:t>
            </a:r>
          </a:p>
          <a:p>
            <a:r>
              <a:rPr lang="ru-RU" dirty="0"/>
              <a:t>Небольшие: Башкортостан, Мордовия, Татарстан, Чувашия, Урал, </a:t>
            </a:r>
            <a:r>
              <a:rPr lang="ru-RU" b="1" dirty="0"/>
              <a:t>Западная Сибирь.</a:t>
            </a:r>
          </a:p>
          <a:p>
            <a:r>
              <a:rPr lang="ru-RU" dirty="0"/>
              <a:t>Средняя урожайность: 12…14, высокая – 25…30, потенциальная – более 50 ц/га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147" y="96830"/>
            <a:ext cx="10058400" cy="15793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Семейство Астровые </a:t>
            </a:r>
            <a:r>
              <a:rPr lang="en-US" sz="4000" dirty="0">
                <a:solidFill>
                  <a:schemeClr val="accent2"/>
                </a:solidFill>
              </a:rPr>
              <a:t>Asteraceae</a:t>
            </a:r>
            <a:r>
              <a:rPr lang="ru-RU" sz="4000" dirty="0">
                <a:solidFill>
                  <a:schemeClr val="accent2"/>
                </a:solidFill>
              </a:rPr>
              <a:t/>
            </a:r>
            <a:br>
              <a:rPr lang="ru-RU" sz="4000" dirty="0">
                <a:solidFill>
                  <a:schemeClr val="accent2"/>
                </a:solidFill>
              </a:rPr>
            </a:br>
            <a:r>
              <a:rPr lang="ru-RU" sz="4000" dirty="0">
                <a:solidFill>
                  <a:schemeClr val="accent2"/>
                </a:solidFill>
              </a:rPr>
              <a:t>Род </a:t>
            </a:r>
            <a:r>
              <a:rPr lang="en-US" sz="4000" dirty="0">
                <a:solidFill>
                  <a:schemeClr val="accent2"/>
                </a:solidFill>
              </a:rPr>
              <a:t>Helianthus</a:t>
            </a:r>
            <a:r>
              <a:rPr lang="ru-RU" sz="4000" dirty="0">
                <a:solidFill>
                  <a:schemeClr val="accent2"/>
                </a:solidFill>
              </a:rPr>
              <a:t/>
            </a:r>
            <a:br>
              <a:rPr lang="ru-RU" sz="4000" dirty="0">
                <a:solidFill>
                  <a:schemeClr val="accent2"/>
                </a:solidFill>
              </a:rPr>
            </a:br>
            <a:r>
              <a:rPr lang="ru-RU" sz="4000" dirty="0">
                <a:solidFill>
                  <a:schemeClr val="accent2"/>
                </a:solidFill>
              </a:rPr>
              <a:t>Вид </a:t>
            </a:r>
            <a:r>
              <a:rPr lang="en-US" sz="4000" dirty="0">
                <a:solidFill>
                  <a:schemeClr val="accent2"/>
                </a:solidFill>
              </a:rPr>
              <a:t>Helianthus </a:t>
            </a:r>
            <a:r>
              <a:rPr lang="en-US" sz="4000" dirty="0" err="1">
                <a:solidFill>
                  <a:schemeClr val="accent2"/>
                </a:solidFill>
              </a:rPr>
              <a:t>annus</a:t>
            </a:r>
            <a:r>
              <a:rPr lang="en-US" sz="4000" dirty="0">
                <a:solidFill>
                  <a:schemeClr val="accent2"/>
                </a:solidFill>
              </a:rPr>
              <a:t> L.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5929" y="2307735"/>
            <a:ext cx="1218603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cultus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5136" y="2226738"/>
            <a:ext cx="1636987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ruderalis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6143" y="3016501"/>
            <a:ext cx="938077" cy="4001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Sativus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1061" y="3051040"/>
            <a:ext cx="1563248" cy="4001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Ornamentalis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3983" y="3639446"/>
            <a:ext cx="1101840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грызовой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58450" y="3639446"/>
            <a:ext cx="1171539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межеумок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45929" y="3639446"/>
            <a:ext cx="1290738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масличный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72" y="4243372"/>
            <a:ext cx="242470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0" y="4243372"/>
            <a:ext cx="2295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24" y="3619426"/>
            <a:ext cx="28670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: вниз 13"/>
          <p:cNvSpPr/>
          <p:nvPr/>
        </p:nvSpPr>
        <p:spPr>
          <a:xfrm>
            <a:off x="4491298" y="1817511"/>
            <a:ext cx="272613" cy="383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/>
          <p:cNvSpPr/>
          <p:nvPr/>
        </p:nvSpPr>
        <p:spPr>
          <a:xfrm>
            <a:off x="8748889" y="1817511"/>
            <a:ext cx="254740" cy="383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36711" y="2688403"/>
            <a:ext cx="688622" cy="328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85128" y="2688403"/>
            <a:ext cx="696383" cy="328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761067" y="3416611"/>
            <a:ext cx="124756" cy="20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641600" y="3451150"/>
            <a:ext cx="0" cy="16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36711" y="3416611"/>
            <a:ext cx="809218" cy="20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В семенах современных сортов и гибридов до 50-56% полувысыхающего масла и 16-20% белка, вит. А, Д, Е, К, </a:t>
            </a:r>
            <a:r>
              <a:rPr lang="ru-RU" sz="3200" dirty="0" err="1">
                <a:solidFill>
                  <a:schemeClr val="accent2"/>
                </a:solidFill>
              </a:rPr>
              <a:t>фосфатиды</a:t>
            </a:r>
            <a:r>
              <a:rPr lang="ru-RU" sz="3200" dirty="0">
                <a:solidFill>
                  <a:schemeClr val="accent2"/>
                </a:solidFill>
              </a:rPr>
              <a:t>, жирорастворимые витамины.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Значение и использование: </a:t>
            </a:r>
          </a:p>
          <a:p>
            <a:r>
              <a:rPr lang="ru-RU" dirty="0"/>
              <a:t>- техническое (масло на пищевые  и технические цели)</a:t>
            </a:r>
          </a:p>
          <a:p>
            <a:r>
              <a:rPr lang="ru-RU" dirty="0"/>
              <a:t>- кормовое</a:t>
            </a:r>
          </a:p>
          <a:p>
            <a:r>
              <a:rPr lang="ru-RU" dirty="0"/>
              <a:t>- агротехническое</a:t>
            </a:r>
          </a:p>
          <a:p>
            <a:r>
              <a:rPr lang="ru-RU" dirty="0"/>
              <a:t>- медонос</a:t>
            </a:r>
          </a:p>
          <a:p>
            <a:r>
              <a:rPr lang="ru-RU" dirty="0"/>
              <a:t>- кулисное растение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1" y="62866"/>
            <a:ext cx="2981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393831" cy="12035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Морфологическая характеристика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69" y="1817512"/>
            <a:ext cx="10058400" cy="4267199"/>
          </a:xfrm>
        </p:spPr>
        <p:txBody>
          <a:bodyPr/>
          <a:lstStyle/>
          <a:p>
            <a:r>
              <a:rPr lang="ru-RU" dirty="0"/>
              <a:t>Корень стержневой, проникающий на гл. 2…4 м</a:t>
            </a:r>
          </a:p>
          <a:p>
            <a:r>
              <a:rPr lang="ru-RU" dirty="0"/>
              <a:t>Стебель прямостоячий, деревянистый, высотой 0,7…1,2 м у масличных и 2…3 м у силосных (грызовых) сортов</a:t>
            </a:r>
          </a:p>
          <a:p>
            <a:r>
              <a:rPr lang="ru-RU" dirty="0"/>
              <a:t>Листья крупные, овально-сердцевидные, густоопушенные</a:t>
            </a:r>
          </a:p>
          <a:p>
            <a:r>
              <a:rPr lang="ru-RU" dirty="0"/>
              <a:t>Соцветие – корзинка с диаметром у масличных сортов 10…20 см, грызовых – 40…50 см.</a:t>
            </a:r>
          </a:p>
          <a:p>
            <a:r>
              <a:rPr lang="ru-RU" dirty="0"/>
              <a:t>Цветки по краям язычковые, бесплодные, в остальной части трубчатые, обоеполые (6000…1200) </a:t>
            </a:r>
          </a:p>
          <a:p>
            <a:r>
              <a:rPr lang="ru-RU" dirty="0">
                <a:solidFill>
                  <a:srgbClr val="00B050"/>
                </a:solidFill>
              </a:rPr>
              <a:t>Перекрестноопыляющееся растение.</a:t>
            </a:r>
          </a:p>
          <a:p>
            <a:r>
              <a:rPr lang="ru-RU" dirty="0"/>
              <a:t>Плод – семянка </a:t>
            </a:r>
            <a:r>
              <a:rPr lang="ru-RU" dirty="0" err="1"/>
              <a:t>сжатояйцевидной</a:t>
            </a:r>
            <a:r>
              <a:rPr lang="ru-RU" dirty="0"/>
              <a:t> формы.</a:t>
            </a:r>
          </a:p>
          <a:p>
            <a:r>
              <a:rPr lang="ru-RU" dirty="0"/>
              <a:t>Масса 1000 семян 40…125 г.</a:t>
            </a:r>
          </a:p>
        </p:txBody>
      </p:sp>
    </p:spTree>
    <p:extLst>
      <p:ext uri="{BB962C8B-B14F-4D97-AF65-F5344CB8AC3E}">
        <p14:creationId xmlns:p14="http://schemas.microsoft.com/office/powerpoint/2010/main" val="1468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92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</a:rPr>
              <a:t>Фазы роста и развития. Этапы  органогенеза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33180"/>
              </p:ext>
            </p:extLst>
          </p:nvPr>
        </p:nvGraphicFramePr>
        <p:xfrm>
          <a:off x="261903" y="778934"/>
          <a:ext cx="11729153" cy="5967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710">
                  <a:extLst>
                    <a:ext uri="{9D8B030D-6E8A-4147-A177-3AD203B41FA5}">
                      <a16:colId xmlns:a16="http://schemas.microsoft.com/office/drawing/2014/main" val="405970287"/>
                    </a:ext>
                  </a:extLst>
                </a:gridCol>
                <a:gridCol w="1842785">
                  <a:extLst>
                    <a:ext uri="{9D8B030D-6E8A-4147-A177-3AD203B41FA5}">
                      <a16:colId xmlns:a16="http://schemas.microsoft.com/office/drawing/2014/main" val="559156411"/>
                    </a:ext>
                  </a:extLst>
                </a:gridCol>
                <a:gridCol w="946465">
                  <a:extLst>
                    <a:ext uri="{9D8B030D-6E8A-4147-A177-3AD203B41FA5}">
                      <a16:colId xmlns:a16="http://schemas.microsoft.com/office/drawing/2014/main" val="1987607219"/>
                    </a:ext>
                  </a:extLst>
                </a:gridCol>
                <a:gridCol w="977429">
                  <a:extLst>
                    <a:ext uri="{9D8B030D-6E8A-4147-A177-3AD203B41FA5}">
                      <a16:colId xmlns:a16="http://schemas.microsoft.com/office/drawing/2014/main" val="2541054024"/>
                    </a:ext>
                  </a:extLst>
                </a:gridCol>
                <a:gridCol w="2872689">
                  <a:extLst>
                    <a:ext uri="{9D8B030D-6E8A-4147-A177-3AD203B41FA5}">
                      <a16:colId xmlns:a16="http://schemas.microsoft.com/office/drawing/2014/main" val="272954367"/>
                    </a:ext>
                  </a:extLst>
                </a:gridCol>
                <a:gridCol w="4303075">
                  <a:extLst>
                    <a:ext uri="{9D8B030D-6E8A-4147-A177-3AD203B41FA5}">
                      <a16:colId xmlns:a16="http://schemas.microsoft.com/office/drawing/2014/main" val="3747547882"/>
                    </a:ext>
                  </a:extLst>
                </a:gridCol>
              </a:tblGrid>
              <a:tr h="73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Фаза развития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Продолжительность, сут.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 органогенеза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Морфологические признаки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элементов продуктивности 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545673763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3535213266"/>
                  </a:ext>
                </a:extLst>
              </a:tr>
              <a:tr h="6112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1.Прорастание семян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10-15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Образование корешков, рост гипокотиля и семядолей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Полевая всхожесть, густота стояния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1325639151"/>
                  </a:ext>
                </a:extLst>
              </a:tr>
              <a:tr h="407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2.Всходы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Выход семядолей на поверхность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847085477"/>
                  </a:ext>
                </a:extLst>
              </a:tr>
              <a:tr h="7360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3.Первая пара листьев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30-40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Расположение листьев супротивное, пластинки продольно-яйцевидные (овальные), цельнокрайние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Габитус растения </a:t>
                      </a:r>
                      <a:r>
                        <a:rPr lang="ru-RU" sz="1400" dirty="0">
                          <a:effectLst/>
                        </a:rPr>
                        <a:t>(высота, число листьев)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747338016"/>
                  </a:ext>
                </a:extLst>
              </a:tr>
              <a:tr h="94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4.Вторая пара листьев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III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Расположение листьев супротивное, форма пластинки переходная от яйцевидной к сердцевидной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Начинают формироваться репродуктивные органы. В фазе 3-й пары настоящих листьев, то  есть через 18-20 дней после появления всходов, вытягивается конус нарастания. В фазе шестой-седьмой пары листьев образуются цветковые бугорки,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определяется количество цветков в корзинке. </a:t>
                      </a:r>
                      <a:r>
                        <a:rPr lang="ru-RU" sz="1400" dirty="0">
                          <a:effectLst/>
                        </a:rPr>
                        <a:t>В неблагоприятных условиях формируется мелкая корзинка с небольшим количеством цветков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2538702421"/>
                  </a:ext>
                </a:extLst>
              </a:tr>
              <a:tr h="1062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5.5-13-й лист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III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 IV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Расположение листьев спиральное, пластинки сердцевидные, зубчатые или </a:t>
                      </a:r>
                      <a:r>
                        <a:rPr lang="ru-RU" sz="1400" dirty="0" err="1">
                          <a:effectLst/>
                        </a:rPr>
                        <a:t>крупнопильчатые</a:t>
                      </a:r>
                      <a:r>
                        <a:rPr lang="ru-RU" sz="1400" dirty="0">
                          <a:effectLst/>
                        </a:rPr>
                        <a:t> по краям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65542"/>
                  </a:ext>
                </a:extLst>
              </a:tr>
              <a:tr h="1222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6.Образование корзинки (начало </a:t>
                      </a:r>
                      <a:r>
                        <a:rPr lang="ru-RU" sz="1400" dirty="0" err="1">
                          <a:effectLst/>
                        </a:rPr>
                        <a:t>бутонизации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Появление корзинки (бутона) диаметром 2 см. Начинают расти листья  среднего яруса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Число цветков в соцветии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(рост стебля в высоту прекращается и усиливается рост корзинки)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1" marR="21811" marT="0" marB="0"/>
                </a:tc>
                <a:extLst>
                  <a:ext uri="{0D108BD9-81ED-4DB2-BD59-A6C34878D82A}">
                    <a16:rowId xmlns:a16="http://schemas.microsoft.com/office/drawing/2014/main" val="394702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84077"/>
              </p:ext>
            </p:extLst>
          </p:nvPr>
        </p:nvGraphicFramePr>
        <p:xfrm>
          <a:off x="217714" y="13607"/>
          <a:ext cx="11459676" cy="704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289">
                  <a:extLst>
                    <a:ext uri="{9D8B030D-6E8A-4147-A177-3AD203B41FA5}">
                      <a16:colId xmlns:a16="http://schemas.microsoft.com/office/drawing/2014/main" val="602175554"/>
                    </a:ext>
                  </a:extLst>
                </a:gridCol>
                <a:gridCol w="1234672">
                  <a:extLst>
                    <a:ext uri="{9D8B030D-6E8A-4147-A177-3AD203B41FA5}">
                      <a16:colId xmlns:a16="http://schemas.microsoft.com/office/drawing/2014/main" val="432870933"/>
                    </a:ext>
                  </a:extLst>
                </a:gridCol>
                <a:gridCol w="970955">
                  <a:extLst>
                    <a:ext uri="{9D8B030D-6E8A-4147-A177-3AD203B41FA5}">
                      <a16:colId xmlns:a16="http://schemas.microsoft.com/office/drawing/2014/main" val="2027713176"/>
                    </a:ext>
                  </a:extLst>
                </a:gridCol>
                <a:gridCol w="740004">
                  <a:extLst>
                    <a:ext uri="{9D8B030D-6E8A-4147-A177-3AD203B41FA5}">
                      <a16:colId xmlns:a16="http://schemas.microsoft.com/office/drawing/2014/main" val="2495876860"/>
                    </a:ext>
                  </a:extLst>
                </a:gridCol>
                <a:gridCol w="2454161">
                  <a:extLst>
                    <a:ext uri="{9D8B030D-6E8A-4147-A177-3AD203B41FA5}">
                      <a16:colId xmlns:a16="http://schemas.microsoft.com/office/drawing/2014/main" val="2956474983"/>
                    </a:ext>
                  </a:extLst>
                </a:gridCol>
                <a:gridCol w="5400595">
                  <a:extLst>
                    <a:ext uri="{9D8B030D-6E8A-4147-A177-3AD203B41FA5}">
                      <a16:colId xmlns:a16="http://schemas.microsoft.com/office/drawing/2014/main" val="26195197"/>
                    </a:ext>
                  </a:extLst>
                </a:gridCol>
              </a:tblGrid>
              <a:tr h="8711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7.Интенсивный рост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25-30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VII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Интенсивный рост стебля, корзинки, листьев среднего яруса (14-25-й), у которых пластинки наиболее крупные, широкосердцевидные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extLst>
                  <a:ext uri="{0D108BD9-81ED-4DB2-BD59-A6C34878D82A}">
                    <a16:rowId xmlns:a16="http://schemas.microsoft.com/office/drawing/2014/main" val="266402457"/>
                  </a:ext>
                </a:extLst>
              </a:tr>
              <a:tr h="536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8.Начало цветения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VIII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Обертка корзинки (бутона) разворачиваются, появляются ярко-желтые язычковые цветки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Первыми раскрываются язычковые цветки, которые служат для привлечения насекомых, на второй день – трубчатый, цветущие от периферии к центру. Раскрываются цветки обычно утром и вечером. Продолжительность цветения каждого цветка 1-2 дня, корзинки 8-10 дней, всего поля – 15-20 дней. Наибольшее количество цветков раскрывается на 2-3-й день цветения.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этот период формируется количество оплодотворенных семянок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FFFF00"/>
                          </a:highlight>
                        </a:rPr>
                        <a:t>Число семянок в корзинке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extLst>
                  <a:ext uri="{0D108BD9-81ED-4DB2-BD59-A6C34878D82A}">
                    <a16:rowId xmlns:a16="http://schemas.microsoft.com/office/drawing/2014/main" val="3618313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IV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9.Цветение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35-40 (до конца налива)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Появляются тычинки и пестики трубчатых цветков. Пыльники выходят из венчиков. Продолжается рост листьев верхнего яруса (26-28-й снизу или 5-7-й сверху)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85882"/>
                  </a:ext>
                </a:extLst>
              </a:tr>
              <a:tr h="90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10.Рост семян (формирование семянки)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Лузга семян белого цвета, мягкая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FFFF00"/>
                          </a:highlight>
                        </a:rPr>
                        <a:t>Размер семянки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первые 12-16 дней после оплодотворения идет формирование и рост семянки, к концу этого периода достигают нормальных размеров ядро и оболочки, заканчивается формирование зародыша и ткани, запасающей жир, от величины которой зависит накопление масла во время налива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extLst>
                  <a:ext uri="{0D108BD9-81ED-4DB2-BD59-A6C34878D82A}">
                    <a16:rowId xmlns:a16="http://schemas.microsoft.com/office/drawing/2014/main" val="2483129831"/>
                  </a:ext>
                </a:extLst>
              </a:tr>
              <a:tr h="107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11.Налив семян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Семена приобретают присущий сорту или гибриду цвет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FFFF00"/>
                          </a:highlight>
                        </a:rPr>
                        <a:t>Масса семянки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фазе формирования семени процесс накопления сухого вещества идет медленно и только с ростом оболочек наблюдается интенсивное поступление питательных веществ в ядро семянки.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Накопление масла в ядре начинается в начале его формирования и продолжается до полной спелости семян.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extLst>
                  <a:ext uri="{0D108BD9-81ED-4DB2-BD59-A6C34878D82A}">
                    <a16:rowId xmlns:a16="http://schemas.microsoft.com/office/drawing/2014/main" val="3246626977"/>
                  </a:ext>
                </a:extLst>
              </a:tr>
              <a:tr h="1049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12.Созревание (физиологическая спелость)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r>
                        <a:rPr lang="en-US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Тыльная сторона корзинки становится желтой. Влажность семян 36-40%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моменту пожелтения корзинки процесс налива замедляется, но продолжается до полной спелости семянки. </a:t>
                      </a:r>
                      <a:r>
                        <a:rPr lang="ru-RU" sz="1200" b="1" dirty="0">
                          <a:effectLst/>
                        </a:rPr>
                        <a:t>Формируется масса 1000 семян.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наступлению полной спелости интенсивность накопления масла значительно снижается и происходят качественные изменения жира: увеличивается  содержание непредельных кислот, уменьшается количество свободных жирных кислот, в результате чего повышается йодное число и снижается кислотное число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extLst>
                  <a:ext uri="{0D108BD9-81ED-4DB2-BD59-A6C34878D82A}">
                    <a16:rowId xmlns:a16="http://schemas.microsoft.com/office/drawing/2014/main" val="2209656678"/>
                  </a:ext>
                </a:extLst>
              </a:tr>
              <a:tr h="781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13.Полное созревание (хозяйственная спелость)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Корзинки становятся желто-бурыми и бурыми. Влажность семян снижается до 12-14% (16-18%).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878"/>
            <a:ext cx="12192000" cy="5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97200" y="-421411"/>
            <a:ext cx="5872480" cy="12035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Фазы развития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5931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Биологические особенности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28208"/>
              </p:ext>
            </p:extLst>
          </p:nvPr>
        </p:nvGraphicFramePr>
        <p:xfrm>
          <a:off x="279400" y="495300"/>
          <a:ext cx="11698004" cy="6670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190">
                  <a:extLst>
                    <a:ext uri="{9D8B030D-6E8A-4147-A177-3AD203B41FA5}">
                      <a16:colId xmlns:a16="http://schemas.microsoft.com/office/drawing/2014/main" val="2203455066"/>
                    </a:ext>
                  </a:extLst>
                </a:gridCol>
                <a:gridCol w="2480009">
                  <a:extLst>
                    <a:ext uri="{9D8B030D-6E8A-4147-A177-3AD203B41FA5}">
                      <a16:colId xmlns:a16="http://schemas.microsoft.com/office/drawing/2014/main" val="2328330354"/>
                    </a:ext>
                  </a:extLst>
                </a:gridCol>
                <a:gridCol w="1697254">
                  <a:extLst>
                    <a:ext uri="{9D8B030D-6E8A-4147-A177-3AD203B41FA5}">
                      <a16:colId xmlns:a16="http://schemas.microsoft.com/office/drawing/2014/main" val="3560071551"/>
                    </a:ext>
                  </a:extLst>
                </a:gridCol>
                <a:gridCol w="2318849">
                  <a:extLst>
                    <a:ext uri="{9D8B030D-6E8A-4147-A177-3AD203B41FA5}">
                      <a16:colId xmlns:a16="http://schemas.microsoft.com/office/drawing/2014/main" val="150186675"/>
                    </a:ext>
                  </a:extLst>
                </a:gridCol>
                <a:gridCol w="3190702">
                  <a:extLst>
                    <a:ext uri="{9D8B030D-6E8A-4147-A177-3AD203B41FA5}">
                      <a16:colId xmlns:a16="http://schemas.microsoft.com/office/drawing/2014/main" val="2222183611"/>
                    </a:ext>
                  </a:extLst>
                </a:gridCol>
              </a:tblGrid>
              <a:tr h="338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Фаза развития, период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Отношение к температуре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Заморозки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Отношение к влаге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Потребление ЭМП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864718653"/>
                  </a:ext>
                </a:extLst>
              </a:tr>
              <a:tr h="451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активных температур от 1850 до 2150°С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Транспирационный коэффициент 450-570 (700)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650527556"/>
                  </a:ext>
                </a:extLst>
              </a:tr>
              <a:tr h="853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Прорастание семян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Начинает прорастать при 4-6°С, </a:t>
                      </a:r>
                      <a:r>
                        <a:rPr lang="ru-RU" sz="1200" dirty="0" err="1">
                          <a:effectLst/>
                        </a:rPr>
                        <a:t>оптим</a:t>
                      </a:r>
                      <a:r>
                        <a:rPr lang="ru-RU" sz="1200" dirty="0">
                          <a:effectLst/>
                        </a:rPr>
                        <a:t>. 20°С, благоприятная темп. посевного слоя почвы 10-12°С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-13°С набухшие семена в почве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набухания и прорастания требуется до 70% воды от воздушно-сухой массы семян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первые 30 дней жизни: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ru-RU" sz="1200" dirty="0">
                          <a:effectLst/>
                        </a:rPr>
                        <a:t>-16%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Р-10%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К-9% от всей потребности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632567366"/>
                  </a:ext>
                </a:extLst>
              </a:tr>
              <a:tr h="426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Всходы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Мин. для роста 11-12°С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-4…-6°С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всходов потребляет 3-5% от общей потребности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917856099"/>
                  </a:ext>
                </a:extLst>
              </a:tr>
              <a:tr h="853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Всходы - Образование корзинки (начало </a:t>
                      </a:r>
                      <a:r>
                        <a:rPr lang="ru-RU" sz="1200" dirty="0" err="1">
                          <a:effectLst/>
                        </a:rPr>
                        <a:t>бутонизации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критический период в потреблении фосфора</a:t>
                      </a:r>
                      <a:r>
                        <a:rPr lang="ru-RU" sz="1200" dirty="0">
                          <a:effectLst/>
                        </a:rPr>
                        <a:t>. Недостаток Р</a:t>
                      </a:r>
                      <a:r>
                        <a:rPr lang="ru-RU" sz="1200" baseline="0" dirty="0">
                          <a:effectLst/>
                        </a:rPr>
                        <a:t> в этот период приводит к нарушению азотного обмена и снижению урожая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978077927"/>
                  </a:ext>
                </a:extLst>
              </a:tr>
              <a:tr h="853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Образование корзинки - Начало цветения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началу цветения: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ru-RU" sz="1200" dirty="0">
                          <a:effectLst/>
                        </a:rPr>
                        <a:t>-60%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Р-80%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К-90% от всей потребности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2879002235"/>
                  </a:ext>
                </a:extLst>
              </a:tr>
              <a:tr h="426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Цветение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Опт. 22-25°С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-1…-2°С приводят к гибели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цветения – до созревания 17%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3982689024"/>
                  </a:ext>
                </a:extLst>
              </a:tr>
              <a:tr h="640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 семян (формирование семянки)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 темп. выше 30°С угнетается фотосинтез, а выше 40°С прекращается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714730137"/>
                  </a:ext>
                </a:extLst>
              </a:tr>
              <a:tr h="22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11.Налив семян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510517008"/>
                  </a:ext>
                </a:extLst>
              </a:tr>
              <a:tr h="1067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12.Созревание (физиологическая спелость)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Переносит заморозки до -2…-3, при снижении темп. До -4…-5 вегетативная масса отмирает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созревания: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ru-RU" sz="1200" dirty="0">
                          <a:effectLst/>
                        </a:rPr>
                        <a:t>-24% (ко времени налива в основном прекращается)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Р-10%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К-1% от всей потребности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109895940"/>
                  </a:ext>
                </a:extLst>
              </a:tr>
              <a:tr h="532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13.Полное созревание (хозяйственная спелость)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6" marR="25226" marT="0" marB="0"/>
                </a:tc>
                <a:extLst>
                  <a:ext uri="{0D108BD9-81ED-4DB2-BD59-A6C34878D82A}">
                    <a16:rowId xmlns:a16="http://schemas.microsoft.com/office/drawing/2014/main" val="188368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</TotalTime>
  <Words>1517</Words>
  <Application>Microsoft Office PowerPoint</Application>
  <PresentationFormat>Широкоэкранный</PresentationFormat>
  <Paragraphs>262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Times New Roman</vt:lpstr>
      <vt:lpstr>Ретро</vt:lpstr>
      <vt:lpstr>Подсолнечник</vt:lpstr>
      <vt:lpstr>Происхождение: Северная Америка</vt:lpstr>
      <vt:lpstr>Семейство Астровые Asteraceae Род Helianthus Вид Helianthus annus L.</vt:lpstr>
      <vt:lpstr>В семенах современных сортов и гибридов до 50-56% полувысыхающего масла и 16-20% белка, вит. А, Д, Е, К, фосфатиды, жирорастворимые витамины.</vt:lpstr>
      <vt:lpstr>Морфологическая характеристика</vt:lpstr>
      <vt:lpstr>Фазы роста и развития. Этапы  органогенеза</vt:lpstr>
      <vt:lpstr>Презентация PowerPoint</vt:lpstr>
      <vt:lpstr>Фазы развития</vt:lpstr>
      <vt:lpstr>Биологические особенности</vt:lpstr>
      <vt:lpstr>Для получения высокого урожая семян подсолнечника необходимо умеренное снабжение азотом и повышенное – фосфором в период от всходов до образования корзинки, усиленное питание азотом, фосфором и калием от образования корзинки до цветения, умеренное поступление азота и фосфора и усиленное калия – от цветения до созревания. </vt:lpstr>
      <vt:lpstr>Особенности возделывания</vt:lpstr>
      <vt:lpstr>Подготовка семян и посев</vt:lpstr>
      <vt:lpstr>Основные болезни</vt:lpstr>
      <vt:lpstr>Вредители</vt:lpstr>
      <vt:lpstr>Уход и уборка</vt:lpstr>
      <vt:lpstr>Нельзя!!!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Подсолнечник</dc:title>
  <dc:creator>ГОСТИНАЯ</dc:creator>
  <cp:lastModifiedBy>Соломахин Николай</cp:lastModifiedBy>
  <cp:revision>46</cp:revision>
  <dcterms:created xsi:type="dcterms:W3CDTF">2017-01-10T09:48:19Z</dcterms:created>
  <dcterms:modified xsi:type="dcterms:W3CDTF">2025-04-03T17:08:04Z</dcterms:modified>
</cp:coreProperties>
</file>